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371" r:id="rId5"/>
    <p:sldId id="368" r:id="rId6"/>
    <p:sldId id="370" r:id="rId7"/>
    <p:sldId id="342" r:id="rId8"/>
    <p:sldId id="350" r:id="rId9"/>
    <p:sldId id="353" r:id="rId10"/>
    <p:sldId id="374" r:id="rId11"/>
    <p:sldId id="380" r:id="rId12"/>
    <p:sldId id="383" r:id="rId13"/>
    <p:sldId id="382" r:id="rId14"/>
  </p:sldIdLst>
  <p:sldSz cx="12192000" cy="6858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Oxygen Bold" panose="020B0604020202020204" charset="0"/>
      <p:bold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Torrent Orquín" initials="ITO" lastIdx="22" clrIdx="0">
    <p:extLst>
      <p:ext uri="{19B8F6BF-5375-455C-9EA6-DF929625EA0E}">
        <p15:presenceInfo xmlns:p15="http://schemas.microsoft.com/office/powerpoint/2012/main" userId="S::itorrent@euro-funding.com::c92f28f4-b79e-400a-b7a9-8f500406e896" providerId="AD"/>
      </p:ext>
    </p:extLst>
  </p:cmAuthor>
  <p:cmAuthor id="2" name="José Luis Galdón Salvador" initials="JLGS" lastIdx="1" clrIdx="1">
    <p:extLst>
      <p:ext uri="{19B8F6BF-5375-455C-9EA6-DF929625EA0E}">
        <p15:presenceInfo xmlns:p15="http://schemas.microsoft.com/office/powerpoint/2012/main" userId="S::jlgaldon@euro-funding.com::17320f5b-d4e1-4a23-833a-7b89abb013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14C"/>
    <a:srgbClr val="343536"/>
    <a:srgbClr val="EDED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1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0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10. Estrategia de Transición Justa: Detalle de cada inversión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85779"/>
            <a:ext cx="8104535" cy="46950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377" rtl="0" eaLnBrk="1" latinLnBrk="0" hangingPunct="1">
              <a:buNone/>
            </a:pPr>
            <a:r>
              <a:rPr lang="es-ES" sz="1600" dirty="0">
                <a:solidFill>
                  <a:srgbClr val="BA514C"/>
                </a:solidFill>
              </a:rPr>
              <a:t>C. Proyectos I+D en almacenamiento de energía y eficiencia energética</a:t>
            </a:r>
            <a:r>
              <a:rPr lang="es-ES" sz="1600" dirty="0"/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/>
              <a:t>Inversión prevista de 30.000.000€</a:t>
            </a:r>
            <a:r>
              <a:rPr lang="en-US" sz="1600" dirty="0"/>
              <a:t> </a:t>
            </a:r>
            <a:r>
              <a:rPr lang="es-ES" sz="1600" dirty="0"/>
              <a:t>para el periodo 2021-2023 (prorrogable en función de la complejidad de ejecución). Se trata de una inversión en activos tecnológicos, infraestructuras físicas, activos intangibles (I+D y software) y humanos (capacitación) en CIUDEN para su adaptación como futuro ICTP.</a:t>
            </a:r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Calendario de implementación de la innovación:</a:t>
            </a:r>
          </a:p>
          <a:p>
            <a:pPr lvl="1"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Lanzamiento de la convocatoria de colaboración por Cuiden: 2Q2022. </a:t>
            </a:r>
          </a:p>
          <a:p>
            <a:pPr lvl="1"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Firma de los Conveniros: 3Q2022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3EEB64-8DAE-4A53-9AE0-F18EBA8CB77F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3955A99-ACE6-4B59-BC84-23CB7735DE62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88D713E-C5AE-4C5C-B62A-B98E09910D2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082D74D3-2316-4F3B-8140-BB11F7F1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70" y="2150471"/>
            <a:ext cx="2287733" cy="27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7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1959"/>
              </p:ext>
            </p:extLst>
          </p:nvPr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99966"/>
              </p:ext>
            </p:extLst>
          </p:nvPr>
        </p:nvGraphicFramePr>
        <p:xfrm>
          <a:off x="22347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2406388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2406387" y="5513696"/>
            <a:ext cx="1271759" cy="52234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13A02E-0BD9-470D-9A58-1A1973E497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18668"/>
              </p:ext>
            </p:extLst>
          </p:nvPr>
        </p:nvGraphicFramePr>
        <p:xfrm>
          <a:off x="11348361" y="104880"/>
          <a:ext cx="649825" cy="91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480" imgH="8020080" progId="AcroExch.Document.DC">
                  <p:embed/>
                </p:oleObj>
              </mc:Choice>
              <mc:Fallback>
                <p:oleObj name="Acrobat Document" r:id="rId3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48361" y="104880"/>
                        <a:ext cx="649825" cy="919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4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10. Estrategia de Transición Justa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Periodificación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292EE8F-F38E-402C-8158-2F77208343DE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5D3DFE2-B09E-4E54-BEF2-9EEB66992CF1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C5BB856-3914-48FC-97CB-D7F9A007962B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F2221A91-9C6E-4D13-9321-0B75B63F0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70" y="2150471"/>
            <a:ext cx="2287733" cy="27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10. Estrategia de Transición Justa: Descripción general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457189" lvl="1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700" dirty="0">
              <a:solidFill>
                <a:srgbClr val="343536"/>
              </a:solidFill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94429"/>
              </p:ext>
            </p:extLst>
          </p:nvPr>
        </p:nvGraphicFramePr>
        <p:xfrm>
          <a:off x="350726" y="1227738"/>
          <a:ext cx="9828459" cy="764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85573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1642886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32482">
                <a:tc gridSpan="2"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218807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308 millones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261680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 millones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6B7E7BCD-6CB6-4DEB-852F-A8C5A361A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35286"/>
              </p:ext>
            </p:extLst>
          </p:nvPr>
        </p:nvGraphicFramePr>
        <p:xfrm>
          <a:off x="321430" y="2247308"/>
          <a:ext cx="9857755" cy="10170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1930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197975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220990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174960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64665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2171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2171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1,35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3,65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6466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91,35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113,65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8163EA97-000E-4C64-8745-1AD687904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06655"/>
              </p:ext>
            </p:extLst>
          </p:nvPr>
        </p:nvGraphicFramePr>
        <p:xfrm>
          <a:off x="321430" y="3593683"/>
          <a:ext cx="11841277" cy="25482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7882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6120849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425219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956654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2620673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380876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C10.R1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Puesta en marcha de convenios de transición justa en zonas de transición energética.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C10. I1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Hidrógeno renovable: un proyecto país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6594"/>
                  </a:ext>
                </a:extLst>
              </a:tr>
              <a:tr h="353671">
                <a:tc>
                  <a:txBody>
                    <a:bodyPr/>
                    <a:lstStyle/>
                    <a:p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i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A. Plan de restauración ambiental para explotaciones mineras en cierre o abandonadas y terrenos deteriorados junto a centrales térmicas o Nucleares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 M€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05.4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53402"/>
                  </a:ext>
                </a:extLst>
              </a:tr>
              <a:tr h="353671">
                <a:tc>
                  <a:txBody>
                    <a:bodyPr/>
                    <a:lstStyle/>
                    <a:p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i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B. Plan de infraestructuras ambientales, digitales y sociales en municipios y territorios en transición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 M€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06.20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92967"/>
                  </a:ext>
                </a:extLst>
              </a:tr>
              <a:tr h="241281">
                <a:tc>
                  <a:txBody>
                    <a:bodyPr/>
                    <a:lstStyle/>
                    <a:p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i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C. Proyectos de I+D+i en almacenamiento de energía y eficiencia energética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 M€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04.83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84724"/>
                  </a:ext>
                </a:extLst>
              </a:tr>
              <a:tr h="353671">
                <a:tc>
                  <a:txBody>
                    <a:bodyPr/>
                    <a:lstStyle/>
                    <a:p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i="0" kern="120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D. Plan de apoyo para la recualificación profesional e inserción laboral de trabajadores y población afectados por la transición energética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 M€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10.50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67023"/>
                  </a:ext>
                </a:extLst>
              </a:tr>
              <a:tr h="217644">
                <a:tc gridSpan="2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9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 M€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D897DE65-89C9-40DE-81FC-D3A988219741}"/>
              </a:ext>
            </a:extLst>
          </p:cNvPr>
          <p:cNvGrpSpPr/>
          <p:nvPr/>
        </p:nvGrpSpPr>
        <p:grpSpPr>
          <a:xfrm>
            <a:off x="10444189" y="1539084"/>
            <a:ext cx="1582220" cy="2147495"/>
            <a:chOff x="8691937" y="1474904"/>
            <a:chExt cx="3500063" cy="423772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C6E7191-E65F-4A83-B793-AD975A9DE33E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6867F9A-8122-40F7-AA8E-17E762BB4279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10132F69-5D9C-413B-97F9-9C47FE1E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604" y="1950049"/>
            <a:ext cx="1083478" cy="132556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31FD413-0CBC-4B46-BC5E-F66BA24C8EAC}"/>
              </a:ext>
            </a:extLst>
          </p:cNvPr>
          <p:cNvSpPr/>
          <p:nvPr/>
        </p:nvSpPr>
        <p:spPr>
          <a:xfrm>
            <a:off x="9564886" y="664143"/>
            <a:ext cx="2127196" cy="56359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C9787-21A1-4A5B-A17F-48D9D8D0EFCA}"/>
              </a:ext>
            </a:extLst>
          </p:cNvPr>
          <p:cNvSpPr txBox="1"/>
          <p:nvPr/>
        </p:nvSpPr>
        <p:spPr>
          <a:xfrm>
            <a:off x="9769642" y="837667"/>
            <a:ext cx="1855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Helvetica" panose="020B0604020202020204" pitchFamily="34" charset="0"/>
                <a:cs typeface="Helvetica" panose="020B0604020202020204" pitchFamily="34" charset="0"/>
              </a:rPr>
              <a:t>0,43% sobre el total del plan</a:t>
            </a:r>
          </a:p>
        </p:txBody>
      </p:sp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10. Estrategia de Transición Justa: Descripción general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62D9C700-E63C-4831-82D9-9BFE5CD73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89596"/>
              </p:ext>
            </p:extLst>
          </p:nvPr>
        </p:nvGraphicFramePr>
        <p:xfrm>
          <a:off x="824566" y="1003638"/>
          <a:ext cx="9105670" cy="5251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5457">
                  <a:extLst>
                    <a:ext uri="{9D8B030D-6E8A-4147-A177-3AD203B41FA5}">
                      <a16:colId xmlns:a16="http://schemas.microsoft.com/office/drawing/2014/main" val="2084270879"/>
                    </a:ext>
                  </a:extLst>
                </a:gridCol>
                <a:gridCol w="2485748">
                  <a:extLst>
                    <a:ext uri="{9D8B030D-6E8A-4147-A177-3AD203B41FA5}">
                      <a16:colId xmlns:a16="http://schemas.microsoft.com/office/drawing/2014/main" val="3122403018"/>
                    </a:ext>
                  </a:extLst>
                </a:gridCol>
                <a:gridCol w="1047565">
                  <a:extLst>
                    <a:ext uri="{9D8B030D-6E8A-4147-A177-3AD203B41FA5}">
                      <a16:colId xmlns:a16="http://schemas.microsoft.com/office/drawing/2014/main" val="2191435742"/>
                    </a:ext>
                  </a:extLst>
                </a:gridCol>
                <a:gridCol w="1651247">
                  <a:extLst>
                    <a:ext uri="{9D8B030D-6E8A-4147-A177-3AD203B41FA5}">
                      <a16:colId xmlns:a16="http://schemas.microsoft.com/office/drawing/2014/main" val="4149965267"/>
                    </a:ext>
                  </a:extLst>
                </a:gridCol>
                <a:gridCol w="1038687">
                  <a:extLst>
                    <a:ext uri="{9D8B030D-6E8A-4147-A177-3AD203B41FA5}">
                      <a16:colId xmlns:a16="http://schemas.microsoft.com/office/drawing/2014/main" val="2922514191"/>
                    </a:ext>
                  </a:extLst>
                </a:gridCol>
                <a:gridCol w="990811">
                  <a:extLst>
                    <a:ext uri="{9D8B030D-6E8A-4147-A177-3AD203B41FA5}">
                      <a16:colId xmlns:a16="http://schemas.microsoft.com/office/drawing/2014/main" val="617379694"/>
                    </a:ext>
                  </a:extLst>
                </a:gridCol>
                <a:gridCol w="976155">
                  <a:extLst>
                    <a:ext uri="{9D8B030D-6E8A-4147-A177-3AD203B41FA5}">
                      <a16:colId xmlns:a16="http://schemas.microsoft.com/office/drawing/2014/main" val="3639625444"/>
                    </a:ext>
                  </a:extLst>
                </a:gridCol>
              </a:tblGrid>
              <a:tr h="576286"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ACTUACIONES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ADMINISTRACIÓN EJECUTORA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06626"/>
                  </a:ext>
                </a:extLst>
              </a:tr>
              <a:tr h="121607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C10. I1</a:t>
                      </a:r>
                    </a:p>
                    <a:p>
                      <a:pPr marL="0" algn="l" defTabSz="914377" rtl="0" eaLnBrk="1" latinLnBrk="0" hangingPunct="1"/>
                      <a:endParaRPr lang="es-ES" sz="110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A. Plan de restauración ambiental para explotaciones mineras en cierre o abandonadas y</a:t>
                      </a:r>
                    </a:p>
                    <a:p>
                      <a:pPr marL="0" algn="l" defTabSz="914377" rtl="0" eaLnBrk="1" latinLnBrk="0" hangingPunct="1"/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terrenos deteriorados junto a centrales térmicas o nucleares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 aplica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Comunidades Autónomas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60.000.000€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45.000.000€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45.000.000€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73000"/>
                  </a:ext>
                </a:extLst>
              </a:tr>
              <a:tr h="62639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C10. I1</a:t>
                      </a:r>
                    </a:p>
                    <a:p>
                      <a:pPr algn="l"/>
                      <a:endParaRPr lang="es-ES" sz="110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B. Plan de infraestructuras ambientales, digitales y sociales en municipios y territorios en</a:t>
                      </a:r>
                    </a:p>
                    <a:p>
                      <a:pPr algn="l"/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Transición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Las responsables de ejecutar los proyectos serán las entidades locales.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15.000.000€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45.000.000€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40.000.000€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87438"/>
                  </a:ext>
                </a:extLst>
              </a:tr>
              <a:tr h="117762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C10. I1</a:t>
                      </a:r>
                    </a:p>
                    <a:p>
                      <a:pPr marL="0" algn="l" defTabSz="914377" rtl="0" eaLnBrk="1" latinLnBrk="0" hangingPunct="1"/>
                      <a:endParaRPr lang="es-ES" sz="110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C. Proyectos de I+D+i en almacenamiento de energía y eficiencia energética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Subcontrata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Fundación de la Energía – CIUDEN, que está adscrita al Ministerio para la Transición Ecológica y el Reto Demográfico a través del Instituto para la Transición Justa bajo la supervisión</a:t>
                      </a:r>
                    </a:p>
                    <a:p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y dirección de la SEE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62195"/>
                  </a:ext>
                </a:extLst>
              </a:tr>
              <a:tr h="764206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C10. I1</a:t>
                      </a:r>
                    </a:p>
                    <a:p>
                      <a:endParaRPr lang="es-ES" sz="110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D. Plan de apoyo para la recualificación profesional e inserción laboral de trabajadores y</a:t>
                      </a:r>
                    </a:p>
                    <a:p>
                      <a:r>
                        <a:rPr lang="es-ES" sz="110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población afectados por la transición energética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 aplica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 través de entidades colaboradoras en coordinación con el SEPE</a:t>
                      </a:r>
                      <a:endParaRPr lang="es-ES" sz="11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5.000.000€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88655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BEEEF048-1E3C-4C21-B15D-DE060D004AEC}"/>
              </a:ext>
            </a:extLst>
          </p:cNvPr>
          <p:cNvGrpSpPr/>
          <p:nvPr/>
        </p:nvGrpSpPr>
        <p:grpSpPr>
          <a:xfrm>
            <a:off x="10100147" y="3148133"/>
            <a:ext cx="1582220" cy="2147495"/>
            <a:chOff x="8691937" y="1474904"/>
            <a:chExt cx="3500063" cy="423772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F2B961F-49B0-467A-B870-EB6E042FAF0E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3C62CB8-DFBB-47E9-9031-B4E1B3487312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700D0D85-D739-4596-940E-9C7EE161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62" y="3536877"/>
            <a:ext cx="108347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6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10. Estrategia de Transición Justa: Detalle de cada inversión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863" y="1385779"/>
            <a:ext cx="8104535" cy="46950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377" rtl="0" eaLnBrk="1" latinLnBrk="0" hangingPunct="1">
              <a:buNone/>
            </a:pPr>
            <a:r>
              <a:rPr lang="es-ES" sz="1600" dirty="0">
                <a:solidFill>
                  <a:srgbClr val="BA514C"/>
                </a:solidFill>
              </a:rPr>
              <a:t>B. Plan de infraestructuras ambientales, digitales y sociales en municipios y territorios de Transición</a:t>
            </a:r>
            <a:endParaRPr lang="en-US" sz="1600" dirty="0"/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Inversión</a:t>
            </a:r>
            <a:r>
              <a:rPr lang="en-US" sz="1600" dirty="0"/>
              <a:t> </a:t>
            </a:r>
            <a:r>
              <a:rPr lang="en-US" sz="1600" dirty="0" err="1"/>
              <a:t>dirigida</a:t>
            </a:r>
            <a:r>
              <a:rPr lang="en-US" sz="1600" dirty="0"/>
              <a:t> a </a:t>
            </a:r>
            <a:r>
              <a:rPr lang="en-US" sz="1600" dirty="0" err="1"/>
              <a:t>entidades</a:t>
            </a:r>
            <a:r>
              <a:rPr lang="en-US" sz="1600" dirty="0"/>
              <a:t> locales y para la </a:t>
            </a:r>
            <a:r>
              <a:rPr lang="en-US" sz="1600" dirty="0" err="1"/>
              <a:t>realización</a:t>
            </a:r>
            <a:r>
              <a:rPr lang="en-US" sz="1600" dirty="0"/>
              <a:t> de </a:t>
            </a:r>
            <a:r>
              <a:rPr lang="en-US" sz="1600" dirty="0" err="1"/>
              <a:t>obras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bienes</a:t>
            </a:r>
            <a:r>
              <a:rPr lang="en-US" sz="1600" dirty="0"/>
              <a:t> de </a:t>
            </a:r>
            <a:r>
              <a:rPr lang="en-US" sz="1600" dirty="0" err="1"/>
              <a:t>dominio</a:t>
            </a:r>
            <a:r>
              <a:rPr lang="en-US" sz="1600" dirty="0"/>
              <a:t> </a:t>
            </a:r>
            <a:r>
              <a:rPr lang="en-US" sz="1600" dirty="0" err="1"/>
              <a:t>público</a:t>
            </a:r>
            <a:r>
              <a:rPr lang="en-US" sz="1600" dirty="0"/>
              <a:t> y </a:t>
            </a:r>
            <a:r>
              <a:rPr lang="en-US" sz="1600" dirty="0" err="1"/>
              <a:t>patrimonio</a:t>
            </a:r>
            <a:r>
              <a:rPr lang="en-US" sz="1600" dirty="0"/>
              <a:t> </a:t>
            </a:r>
            <a:r>
              <a:rPr lang="en-US" sz="1600" dirty="0" err="1"/>
              <a:t>público</a:t>
            </a:r>
            <a:r>
              <a:rPr lang="en-US" sz="1600" dirty="0"/>
              <a:t> </a:t>
            </a:r>
            <a:r>
              <a:rPr lang="en-US" sz="1600" dirty="0" err="1"/>
              <a:t>destinadas</a:t>
            </a:r>
            <a:r>
              <a:rPr lang="en-US" sz="1600" dirty="0"/>
              <a:t> a </a:t>
            </a:r>
            <a:r>
              <a:rPr lang="en-US" sz="1600" dirty="0" err="1"/>
              <a:t>favorecer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desarrollo</a:t>
            </a:r>
            <a:r>
              <a:rPr lang="en-US" sz="1600" dirty="0"/>
              <a:t> </a:t>
            </a:r>
            <a:r>
              <a:rPr lang="en-US" sz="1600" dirty="0" err="1"/>
              <a:t>económico</a:t>
            </a:r>
            <a:r>
              <a:rPr lang="en-US" sz="1600" dirty="0"/>
              <a:t> de territories </a:t>
            </a:r>
            <a:r>
              <a:rPr lang="en-US" sz="1600" dirty="0" err="1"/>
              <a:t>en</a:t>
            </a:r>
            <a:r>
              <a:rPr lang="en-US" sz="1600" dirty="0"/>
              <a:t> los que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cierre</a:t>
            </a:r>
            <a:r>
              <a:rPr lang="en-US" sz="1600" dirty="0"/>
              <a:t> de las </a:t>
            </a:r>
            <a:r>
              <a:rPr lang="en-US" sz="1600" dirty="0" err="1"/>
              <a:t>actividades</a:t>
            </a:r>
            <a:r>
              <a:rPr lang="en-US" sz="1600" dirty="0"/>
              <a:t> del </a:t>
            </a:r>
            <a:r>
              <a:rPr lang="en-US" sz="1600" dirty="0" err="1"/>
              <a:t>carbón</a:t>
            </a:r>
            <a:r>
              <a:rPr lang="en-US" sz="1600" dirty="0"/>
              <a:t> ha </a:t>
            </a:r>
            <a:r>
              <a:rPr lang="en-US" sz="1600" dirty="0" err="1"/>
              <a:t>provocado</a:t>
            </a:r>
            <a:r>
              <a:rPr lang="en-US" sz="1600" dirty="0"/>
              <a:t> una grave </a:t>
            </a:r>
            <a:r>
              <a:rPr lang="en-US" sz="1600" dirty="0" err="1"/>
              <a:t>situación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empleo</a:t>
            </a:r>
            <a:r>
              <a:rPr lang="en-US" sz="1600" dirty="0"/>
              <a:t> y las </a:t>
            </a:r>
            <a:r>
              <a:rPr lang="en-US" sz="1600" dirty="0" err="1"/>
              <a:t>finanzas</a:t>
            </a:r>
            <a:r>
              <a:rPr lang="en-US" sz="1600" dirty="0"/>
              <a:t> locales. </a:t>
            </a:r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Medidas</a:t>
            </a:r>
            <a:r>
              <a:rPr lang="en-US" sz="1600" dirty="0"/>
              <a:t> de </a:t>
            </a:r>
            <a:r>
              <a:rPr lang="en-US" sz="1600" dirty="0" err="1"/>
              <a:t>apoyo</a:t>
            </a:r>
            <a:r>
              <a:rPr lang="en-US" sz="1600" dirty="0"/>
              <a:t> a </a:t>
            </a:r>
            <a:r>
              <a:rPr lang="es-ES" sz="1600" dirty="0"/>
              <a:t>municipios y población en general de las zonas en transición</a:t>
            </a:r>
            <a:r>
              <a:rPr lang="en-US" sz="1600" dirty="0"/>
              <a:t>:</a:t>
            </a:r>
          </a:p>
          <a:p>
            <a:pPr lvl="1"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</a:rPr>
              <a:t>Proyectos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obras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infraestructuras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servicios</a:t>
            </a:r>
            <a:r>
              <a:rPr lang="en-US" sz="1400" dirty="0">
                <a:effectLst/>
              </a:rPr>
              <a:t> (…) </a:t>
            </a:r>
          </a:p>
          <a:p>
            <a:pPr lvl="1"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 dirty="0" err="1"/>
              <a:t>Proyectos</a:t>
            </a:r>
            <a:r>
              <a:rPr lang="en-US" sz="1400" b="1" dirty="0"/>
              <a:t> </a:t>
            </a:r>
            <a:r>
              <a:rPr lang="en-US" sz="1400" b="1" dirty="0" err="1"/>
              <a:t>medioambientales</a:t>
            </a:r>
            <a:r>
              <a:rPr lang="en-US" sz="1400" b="1" dirty="0"/>
              <a:t> </a:t>
            </a:r>
            <a:r>
              <a:rPr lang="en-US" sz="1400" dirty="0"/>
              <a:t>de </a:t>
            </a:r>
            <a:r>
              <a:rPr lang="en-US" sz="1400" dirty="0" err="1"/>
              <a:t>rehabilitación</a:t>
            </a:r>
            <a:r>
              <a:rPr lang="en-US" sz="1400" dirty="0"/>
              <a:t> </a:t>
            </a:r>
            <a:r>
              <a:rPr lang="es-ES" sz="1400" dirty="0"/>
              <a:t>y puesta en valor de zonas de dominio público como senderos y bosques en especial los relacionados con embalses, paseos fluviales o embarcaderos y áreas de interpretación de la naturaleza.</a:t>
            </a:r>
            <a:endParaRPr lang="en-US" sz="1400" dirty="0"/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Fomentar</a:t>
            </a:r>
            <a:r>
              <a:rPr lang="en-US" sz="1600" dirty="0"/>
              <a:t> </a:t>
            </a:r>
            <a:r>
              <a:rPr lang="es-ES" sz="1600" dirty="0"/>
              <a:t>el uso de energías renovables, el refuerzo de los sumideros de carbono para prevenir o reducir el riesgo de efectos adversos del clima, la mejora de la gestión y la eficiencia del agua de las infraestructuras municipales, medidas de eficiencia energética y de los recursos y de reducción del uso de materias primas primarias.</a:t>
            </a:r>
          </a:p>
          <a:p>
            <a:pPr indent="-228600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3EEB64-8DAE-4A53-9AE0-F18EBA8CB77F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3955A99-ACE6-4B59-BC84-23CB7735DE62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88D713E-C5AE-4C5C-B62A-B98E09910D2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082D74D3-2316-4F3B-8140-BB11F7F1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70" y="2150471"/>
            <a:ext cx="2287733" cy="27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10. Estrategia de Transición Justa: Detalle de cada inversión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85779"/>
            <a:ext cx="8104535" cy="46950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377" rtl="0" eaLnBrk="1" latinLnBrk="0" hangingPunct="1">
              <a:buNone/>
            </a:pPr>
            <a:r>
              <a:rPr lang="es-ES" sz="1600" dirty="0">
                <a:solidFill>
                  <a:srgbClr val="BA514C"/>
                </a:solidFill>
              </a:rPr>
              <a:t>B. Plan de infraestructuras ambientales, digitales y sociales en municipios y territorios de Transición</a:t>
            </a:r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En </a:t>
            </a:r>
            <a:r>
              <a:rPr lang="es-ES" sz="1600" b="1" dirty="0"/>
              <a:t>2022 y 2023</a:t>
            </a:r>
            <a:r>
              <a:rPr lang="es-ES" sz="1600" dirty="0"/>
              <a:t>, el ITJ lanzará </a:t>
            </a:r>
            <a:r>
              <a:rPr lang="es-ES" sz="1600" b="1" dirty="0"/>
              <a:t>convocatorias </a:t>
            </a:r>
            <a:r>
              <a:rPr lang="es-ES" sz="1600" dirty="0"/>
              <a:t>para que los </a:t>
            </a:r>
            <a:r>
              <a:rPr lang="es-ES" sz="1600" b="1" dirty="0"/>
              <a:t>Ayuntamiento</a:t>
            </a:r>
            <a:r>
              <a:rPr lang="es-ES" sz="1600" dirty="0"/>
              <a:t>s ejecuten proyectos de infraestructuras </a:t>
            </a:r>
            <a:r>
              <a:rPr lang="es-ES" sz="1600" b="1" dirty="0"/>
              <a:t>medioambientales</a:t>
            </a:r>
            <a:r>
              <a:rPr lang="es-ES" sz="1600" dirty="0"/>
              <a:t>, sociales y digitales preparados gracias a </a:t>
            </a:r>
            <a:r>
              <a:rPr lang="es-ES" sz="1600" b="1" dirty="0"/>
              <a:t>la asistencia técnica </a:t>
            </a:r>
            <a:r>
              <a:rPr lang="es-ES" sz="1600" dirty="0"/>
              <a:t>y que no estén cubiertos por convocatorias de otros componentes.</a:t>
            </a:r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Inversión prevista de 100.000.000€</a:t>
            </a:r>
            <a:r>
              <a:rPr lang="en-US" sz="1600" dirty="0"/>
              <a:t> de los </a:t>
            </a:r>
            <a:r>
              <a:rPr lang="en-US" sz="1600" dirty="0" err="1"/>
              <a:t>cuales</a:t>
            </a:r>
            <a:r>
              <a:rPr lang="en-US" sz="1600" dirty="0"/>
              <a:t>, </a:t>
            </a:r>
            <a:r>
              <a:rPr lang="en-US" sz="1600" b="1" dirty="0"/>
              <a:t>9.000.000€ para la </a:t>
            </a:r>
            <a:r>
              <a:rPr lang="en-US" sz="1600" b="1" dirty="0" err="1"/>
              <a:t>contratación</a:t>
            </a:r>
            <a:r>
              <a:rPr lang="en-US" sz="1600" b="1" dirty="0"/>
              <a:t> de </a:t>
            </a:r>
            <a:r>
              <a:rPr lang="en-US" sz="1600" b="1" dirty="0" err="1"/>
              <a:t>asistencia</a:t>
            </a:r>
            <a:r>
              <a:rPr lang="en-US" sz="1600" b="1" dirty="0"/>
              <a:t> </a:t>
            </a:r>
            <a:r>
              <a:rPr lang="en-US" sz="1600" b="1" dirty="0" err="1"/>
              <a:t>técnica</a:t>
            </a:r>
            <a:r>
              <a:rPr lang="en-US" sz="1600" dirty="0"/>
              <a:t> para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diseño</a:t>
            </a:r>
            <a:r>
              <a:rPr lang="en-US" sz="1600" dirty="0"/>
              <a:t> y </a:t>
            </a:r>
            <a:r>
              <a:rPr lang="en-US" sz="1600" dirty="0" err="1"/>
              <a:t>preparación</a:t>
            </a:r>
            <a:r>
              <a:rPr lang="en-US" sz="1600" dirty="0"/>
              <a:t> de los </a:t>
            </a:r>
            <a:r>
              <a:rPr lang="en-US" sz="1600" dirty="0" err="1"/>
              <a:t>proyectos</a:t>
            </a:r>
            <a:endParaRPr lang="en-US" sz="1600" dirty="0"/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Calendario de implementación de la innovación:</a:t>
            </a:r>
          </a:p>
          <a:p>
            <a:pPr lvl="1"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Proceso de participación pública y aprobación del marco normativo: 3Q2021</a:t>
            </a:r>
          </a:p>
          <a:p>
            <a:pPr lvl="1"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b="1" dirty="0"/>
              <a:t>Adjudicación de proyectos y contrato de asistencia técnica: 3Q2021</a:t>
            </a:r>
          </a:p>
          <a:p>
            <a:pPr lvl="1"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Convocatoria de proyectos de obras: 2021, 2022 y 2023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3EEB64-8DAE-4A53-9AE0-F18EBA8CB77F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3955A99-ACE6-4B59-BC84-23CB7735DE62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88D713E-C5AE-4C5C-B62A-B98E09910D2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082D74D3-2316-4F3B-8140-BB11F7F1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70" y="2150471"/>
            <a:ext cx="2287733" cy="27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8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0"/>
            <a:ext cx="11106752" cy="1325563"/>
          </a:xfrm>
        </p:spPr>
        <p:txBody>
          <a:bodyPr>
            <a:normAutofit/>
          </a:bodyPr>
          <a:lstStyle/>
          <a:p>
            <a:r>
              <a:rPr lang="es-ES" sz="2800" dirty="0"/>
              <a:t>Componente 10. Estrategia de Transición Justa: Detalle de cada inversión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1385779"/>
            <a:ext cx="8104535" cy="469509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l" defTabSz="914377" rtl="0" eaLnBrk="1" latinLnBrk="0" hangingPunct="1">
              <a:buNone/>
            </a:pPr>
            <a:r>
              <a:rPr lang="es-ES" sz="1600" dirty="0">
                <a:solidFill>
                  <a:srgbClr val="BA514C"/>
                </a:solidFill>
              </a:rPr>
              <a:t>C. Proyectos I+D en almacenamiento de energía y eficiencia energética</a:t>
            </a:r>
          </a:p>
          <a:p>
            <a:pPr indent="-228600" algn="just" defTabSz="91440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El objetivo es la puesta en valor de las instalaciones y equipos de CIUDEN para su adaptación como futuro ICTP para la validación de tecnologías de producción de hidrógeno verde y almacenamiento energético y desarrollar dos proyectos de I+D+i de desarrollo tecnológico-industrial con empresas privadas en dos ámbitos: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a typeface="Calibri" panose="020F0502020204030204" pitchFamily="34" charset="0"/>
              </a:rPr>
              <a:t>Almacenamiento energético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ea typeface="Calibri" panose="020F0502020204030204" pitchFamily="34" charset="0"/>
              </a:rPr>
              <a:t>Valle de Hidr</a:t>
            </a:r>
            <a:r>
              <a:rPr lang="es-ES" sz="1400" dirty="0">
                <a:ea typeface="Calibri" panose="020F0502020204030204" pitchFamily="34" charset="0"/>
              </a:rPr>
              <a:t>ógeno</a:t>
            </a:r>
            <a:endParaRPr lang="es-ES" sz="1400" dirty="0">
              <a:effectLst/>
              <a:ea typeface="Calibri" panose="020F0502020204030204" pitchFamily="34" charset="0"/>
            </a:endParaRPr>
          </a:p>
          <a:p>
            <a:pPr indent="-228600" algn="just" defTabSz="9144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Las inversiones se diseñarán desde el principio de reutilización de las instalaciones y productos ya existentes e incorporando además medidas de eficiencia energética, reduciendo de consumos de agua actuales, garantizando el tratamiento de residuos y minimizando vertidos.</a:t>
            </a:r>
          </a:p>
          <a:p>
            <a:pPr indent="-228600" algn="just" defTabSz="9144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La puesta en marcha de ambas medidas se llevará a cabo por la Fundación de la Energía – CIUDEN (adscrita el Ministerio para la Transición Ecológica y el Reto Demográfico a través del Instituto para la transición Justa bajo la supervisión y dirección de la SEE.</a:t>
            </a:r>
          </a:p>
          <a:p>
            <a:pPr indent="-228600" algn="just" defTabSz="9144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El colectivo objeto de la inversión son centros tecnológicos e indirectamente empresas.</a:t>
            </a:r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600" dirty="0"/>
          </a:p>
          <a:p>
            <a:pPr indent="-2286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3EEB64-8DAE-4A53-9AE0-F18EBA8CB77F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3955A99-ACE6-4B59-BC84-23CB7735DE62}"/>
                </a:ext>
              </a:extLst>
            </p:cNvPr>
            <p:cNvSpPr/>
            <p:nvPr/>
          </p:nvSpPr>
          <p:spPr>
            <a:xfrm>
              <a:off x="8887146" y="1474904"/>
              <a:ext cx="3304854" cy="4237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88D713E-C5AE-4C5C-B62A-B98E09910D21}"/>
                </a:ext>
              </a:extLst>
            </p:cNvPr>
            <p:cNvSpPr/>
            <p:nvPr/>
          </p:nvSpPr>
          <p:spPr>
            <a:xfrm>
              <a:off x="8691937" y="1685915"/>
              <a:ext cx="3124200" cy="3728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082D74D3-2316-4F3B-8140-BB11F7F1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70" y="2150471"/>
            <a:ext cx="2287733" cy="27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0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E0CF3E-75BD-4572-A8AE-C9C7C479CE91}"/>
</file>

<file path=customXml/itemProps2.xml><?xml version="1.0" encoding="utf-8"?>
<ds:datastoreItem xmlns:ds="http://schemas.openxmlformats.org/officeDocument/2006/customXml" ds:itemID="{395B0E1A-02C2-4219-B47B-E44E1B2DB769}">
  <ds:schemaRefs>
    <ds:schemaRef ds:uri="d211e658-d9e6-4b34-ac83-73c84aaabe28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2797</TotalTime>
  <Words>1639</Words>
  <Application>Microsoft Office PowerPoint</Application>
  <PresentationFormat>Panorámica</PresentationFormat>
  <Paragraphs>241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Helvetica</vt:lpstr>
      <vt:lpstr>Arial</vt:lpstr>
      <vt:lpstr>Times New Roman</vt:lpstr>
      <vt:lpstr>Trebuchet MS</vt:lpstr>
      <vt:lpstr>Calibri Light</vt:lpstr>
      <vt:lpstr>Verdana</vt:lpstr>
      <vt:lpstr>Oxygen Bold</vt:lpstr>
      <vt:lpstr>Calibri</vt:lpstr>
      <vt:lpstr>Office Theme</vt:lpstr>
      <vt:lpstr>Acrobat Document</vt:lpstr>
      <vt:lpstr>Presentación de PowerPoint</vt:lpstr>
      <vt:lpstr>Presentación de PowerPoint</vt:lpstr>
      <vt:lpstr>Presentación de PowerPoint</vt:lpstr>
      <vt:lpstr>Componente 10. Estrategia de Transición Justa</vt:lpstr>
      <vt:lpstr>Componente 10. Estrategia de Transición Justa: Descripción general</vt:lpstr>
      <vt:lpstr>Componente 10. Estrategia de Transición Justa: Descripción general</vt:lpstr>
      <vt:lpstr>Componente 10. Estrategia de Transición Justa: Detalle de cada inversión</vt:lpstr>
      <vt:lpstr>Componente 10. Estrategia de Transición Justa: Detalle de cada inversión</vt:lpstr>
      <vt:lpstr>Componente 10. Estrategia de Transición Justa: Detalle de cada inversión</vt:lpstr>
      <vt:lpstr>Componente 10. Estrategia de Transición Justa: Detalle de cada inversión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Cristina Benito</cp:lastModifiedBy>
  <cp:revision>253</cp:revision>
  <cp:lastPrinted>2019-04-04T11:41:41Z</cp:lastPrinted>
  <dcterms:created xsi:type="dcterms:W3CDTF">2019-03-12T21:39:03Z</dcterms:created>
  <dcterms:modified xsi:type="dcterms:W3CDTF">2021-10-03T15:58:11Z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