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3"/>
  </p:notesMasterIdLst>
  <p:sldIdLst>
    <p:sldId id="372" r:id="rId5"/>
    <p:sldId id="373" r:id="rId6"/>
    <p:sldId id="374" r:id="rId7"/>
    <p:sldId id="342" r:id="rId8"/>
    <p:sldId id="375" r:id="rId9"/>
    <p:sldId id="347" r:id="rId10"/>
    <p:sldId id="391" r:id="rId11"/>
    <p:sldId id="376" r:id="rId12"/>
    <p:sldId id="392" r:id="rId13"/>
    <p:sldId id="393" r:id="rId14"/>
    <p:sldId id="394" r:id="rId15"/>
    <p:sldId id="396" r:id="rId16"/>
    <p:sldId id="395" r:id="rId17"/>
    <p:sldId id="397" r:id="rId18"/>
    <p:sldId id="398" r:id="rId19"/>
    <p:sldId id="399" r:id="rId20"/>
    <p:sldId id="400" r:id="rId21"/>
    <p:sldId id="401" r:id="rId22"/>
  </p:sldIdLst>
  <p:sldSz cx="12192000" cy="6858000"/>
  <p:notesSz cx="6797675" cy="992663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Helvetica" panose="020B0604020202020204" pitchFamily="34" charset="0"/>
      <p:regular r:id="rId30"/>
      <p:bold r:id="rId31"/>
      <p:italic r:id="rId32"/>
      <p:boldItalic r:id="rId33"/>
    </p:embeddedFont>
    <p:embeddedFont>
      <p:font typeface="Oxygen Bold" panose="020B0604020202020204" charset="0"/>
      <p:bold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spedra Iborra" initials="DSI" lastIdx="2" clrIdx="0">
    <p:extLst>
      <p:ext uri="{19B8F6BF-5375-455C-9EA6-DF929625EA0E}">
        <p15:presenceInfo xmlns:p15="http://schemas.microsoft.com/office/powerpoint/2012/main" userId="S::dsospedra@euro-funding.com::b7861dba-0d1e-400e-9c42-b99df9b34c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14C"/>
    <a:srgbClr val="EDEDED"/>
    <a:srgbClr val="3435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970" autoAdjust="0"/>
  </p:normalViewPr>
  <p:slideViewPr>
    <p:cSldViewPr snapToGrid="0" snapToObjects="1"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React UE: 12,436 millones de € </a:t>
            </a:r>
            <a:r>
              <a:rPr lang="es-ES">
                <a:latin typeface="Helvetica" panose="020B0604020202020204" pitchFamily="34" charset="0"/>
                <a:cs typeface="Helvetica" panose="020B0604020202020204" pitchFamily="34" charset="0"/>
              </a:rPr>
              <a:t>(CCAA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Transformación Digital en Sanidad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Inversión para establecer los mecanismos e infraestructuras necesarias que permitan afrontar en las mejores condiciones cualquier nueva emergencia sanitaria. Las actuaciones esperadas son: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Mejora de la interoperabilidad: implantación de herramientas de colaboración, registro de vacunaciones, evolución del sistema de receta electrónica, estandarización y gestión de los servicios del Sistema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Desarrollo de nuevos servicios digitales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Impulso de la analítica de datos y explotación de información del SNS, para potencial la inteligencia de negocio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43536"/>
                </a:solidFill>
              </a:rPr>
              <a:t>Refuerzo a la red de centros de apoyo a la innovación y transferencia de tecnología, laboratorios y centros demostradores para potencial el desarrollo de pilotos de innovación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Ejecutada por el Ministerio de Sanidad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Implementación de la inversión: 170M€ en licitaciones públicas ejecutadas entre 2021 y 2023</a:t>
            </a: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2519080-6EB4-4DBD-A894-AD30F0CE15E6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8ABB5C0-E519-4359-9478-258C61E5B792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3266C4E3-CB2F-4BA6-916E-3E5F024E3CEF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F88DB22-357C-4D94-A113-263153657474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27FF267-F85A-4F4E-907D-B5D0784A8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62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Transformación Digital de la Administración de Justicia 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Plan desarrollado a través de las siguientes actuaciones: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Mejora de los servicios digitales para ciudadanía, empresas y colectivos, transformando y mejorando la experiencia digital de ciudadanos y operadores jurídicos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Expediente Judicial Electrónico Sostenible, que permita a las Administraciones Públicas con competencias en justicia avanzar a una gestión judicial sostenible en el tiempo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Facilitar la inmediación digital, fe pública y teletrabajo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Inteligencia Artificial y Justifica orientada al dato, con el desarrollo de diferentes casos de uso que permitan agilizar y automatizar la gestión de asuntos judiciales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Modernización de infraestructuras de sistemas, redes y puesto de usuario y el fomento de los mecanismos de interoperabilidad y ciberseguridad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Conexiones de las aplicaciones en el ámbito de Justicia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Ejecutada por el Ministerio de Justicia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Implementación de la inversión: 410M€ en licitaciones públicas ejecutadas entre 2021 y 2023</a:t>
            </a: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352332C-5453-41BF-B40D-DE0C4972E6DD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0795849-0AD0-41B5-93EE-BFDC369002D3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B9FCAC0D-2DA3-43B5-9FB3-DF5E8BBAD19E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4B91B926-5942-48B2-8490-D7CCFD126864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EEA5B64-67C5-4005-BFAF-713995EF4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59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Transformación digital en el ámbito del empleo 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Esta inversión tiene como objetivo la transformación de los servicios relacionados con el empleo. Se centra en los siguientes ámbitos: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Prestaciones y reactivación del empleo: mejora de los sistemas de información que dan soporte al sistema de prestaciones por desempleo, y de aquellos que dan soporte a las políticas de reactivación de empleo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Servicios públicos digitales de empleo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Estadísticas y gestión del datos que permitan la toma de decisiones con la información suficiente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Lucha contra el fraude mediante el uso de sistemas de IA y análisis de datos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Ejecutada por el Ministerio de Trabajo y Economía social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Implementación de la inversión: 170M€ en licitaciones públicas ejecutadas entre 2021 y 2023</a:t>
            </a: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B3BA2AF-1BD1-461E-8054-DFA2424B5AE2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15A0569-DABF-41FE-8AEC-F59ADE9C0298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60F225B-7600-40E7-B869-B15ACE9921D8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46B544B5-5D91-4327-B49B-0B34080A3AFF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7775249-A2A5-45CE-9013-526560C3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13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Transformación digital en el ámbito de Inclusión, Seguridad Social y Migraciones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Mejora de la usabilidad, utilidad, calidad, accesibilidad de los servicios públicos del Ministerio y habilitación de nuevos canales y servicios más adaptados Las principales actuaciones serán: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Asilo: implantación de un sistema integral de gestión de los centros sociales (gestión activa de las bases de datos hacia un enfoque data-</a:t>
            </a:r>
            <a:r>
              <a:rPr lang="es-ES" sz="1400" dirty="0" err="1">
                <a:solidFill>
                  <a:srgbClr val="343536"/>
                </a:solidFill>
              </a:rPr>
              <a:t>driven</a:t>
            </a:r>
            <a:r>
              <a:rPr lang="es-ES" sz="1400" dirty="0">
                <a:solidFill>
                  <a:srgbClr val="343536"/>
                </a:solidFill>
              </a:rPr>
              <a:t> de control de recursos)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Migración legal y ordenada mediante el aumento y modernización de los servicios electrónicos (tramitación electrónica de procedimientos estratégicos)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Implantación de servicios avanzados y adaptación de servicios transversales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Automatización y mejora de los servicios y sistemas de la Seguridad social que dan soporte a los procesos de negocio del Ministerio (afiliación, recaudación y cotización)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Interoperabilidad: desarrollo de un proyecto de interoperabilidad con los sistemas de la Unión Europea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Ejecutada por el Ministerio de Inclusión, Seguridad Social y Migraciones 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Implementación de la inversión: 215M€ en licitaciones públicas ejecutadas entre 2021 y 2023</a:t>
            </a: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F696644-3217-49CB-A714-6853466DD221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315AFD68-A884-4454-AA90-75360635F8BD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F442C62E-8C22-444A-A985-C936462684D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99150C9E-8FD7-41BC-957B-760999E21A68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FFC604C-F2D8-4A79-8C49-69D21AFDB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39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Plan de Digitalización Consular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Esta inversión tiene como objetivo facilitar y potencial el acceso a los servicios digitales consulares. 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El proyecto tractor versa sobre el desarrollo de una nueva sede electrónica que abarcará 70 procedimientos disponibles para su tramitación mediante los sistemas de identificación. 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La nueva sede electrónica incluirá las siguientes herramientas: Sistema Cita Previa y Gestión de turnos, mejora en la calidad del dato e información presentada en los portales, aplicaciones para la mejora de la tramitación y gestión de solicitudes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Ejecutada por el Ministerio de Asuntos Exteriores UE y Cooperación y Ministerio  de Política Territorial y Función Pública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Implementación de la inversión: 110M€ en licitaciones públicas ejecutadas entre 2021 y 2023</a:t>
            </a: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FA34CC8-76C3-4AA2-AC3A-0904086A18B8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4A52A8B-A7CA-4A1B-848B-6FA4755C9917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AC895A79-BFC6-43D3-82D1-F75A07E73D14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9D3D49ED-0275-4899-A25D-32A93EDED891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4C8678A-4134-4CAF-808E-89D5DE8F5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07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Lanzadera de proyectos tractores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b="1" dirty="0">
                <a:solidFill>
                  <a:srgbClr val="343536"/>
                </a:solidFill>
              </a:rPr>
              <a:t>Proyectos tractores en seguridad interior</a:t>
            </a:r>
            <a:r>
              <a:rPr lang="es-ES" sz="1500" dirty="0">
                <a:solidFill>
                  <a:srgbClr val="343536"/>
                </a:solidFill>
              </a:rPr>
              <a:t>: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refuerzo de las capacidades de los organismos públicos en la prestación de servicios. Actuaciones en el CNI para obtener nuevas capacidades de análisis de información e incorporación del Big Data e IA.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Nuevo modelo de identidad e identificación: evolución en la solución del DNI, app para el DNIe en el móvil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Anticipación de los servicios en materia de defensa mediante la utilización de tecnologías de IA, criptografía y Big Data. 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b="1" dirty="0">
                <a:solidFill>
                  <a:srgbClr val="343536"/>
                </a:solidFill>
              </a:rPr>
              <a:t>Proyectos tractores del sector agrícola</a:t>
            </a:r>
            <a:r>
              <a:rPr lang="es-ES" sz="1500" dirty="0">
                <a:solidFill>
                  <a:srgbClr val="343536"/>
                </a:solidFill>
              </a:rPr>
              <a:t>: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Despliegue de servicios públicos digitales vinculados a la Política Agraria Común (desarrollo de un sistema de información de explotaciones agrarias, transformación y digitalización del sistema agroalimentario y la cadena logística)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Mejora de los servicios del Ministerio de Consumo: digitalización y actualización de los sistemas de información, automatización de los procedimientos de resolución de reclamaciones de consumo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Ejecutada por el Ministerio de Defensa, Ministerio de Interior y Ministerio de Agricultura, Pesca y Alimentación, Ministerio de Consumo y Bienestar Social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Implementación de la inversión: 130M€ en licitaciones públicas ejecutadas entre 2021 y 2023</a:t>
            </a:r>
            <a:endParaRPr lang="es-ES" sz="1200" dirty="0">
              <a:solidFill>
                <a:srgbClr val="343536"/>
              </a:solidFill>
            </a:endParaRP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endParaRPr lang="es-ES" sz="1400" dirty="0">
              <a:solidFill>
                <a:srgbClr val="343536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DD63ED0-D2F8-466F-BA2C-2BE1D9B54CAF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6D1A4D6-B1D0-49FB-BB47-E0E55B531CA5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D5E6AB14-016A-48C5-890D-1F2D3F39CB2F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80B8BAC9-5957-4BBC-BFC6-AA7310D61524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1E60090-8E90-4FB8-B27F-7D7B848E4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69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223783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Transformación Digital y Modernización del Ministerio de Política Territorial y Función Pública y de las Administraciones de las CCAA y EELL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El objetivo de esta inversión es la mejora de los procesos y procedimientos administrativos de dichas administraciones, así como de las competencias digitales y los recursos disponibles. Incluye las siguientes líneas de trabajo: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b="1" dirty="0">
                <a:solidFill>
                  <a:srgbClr val="343536"/>
                </a:solidFill>
              </a:rPr>
              <a:t>Administración orientada al ciudadano</a:t>
            </a:r>
            <a:r>
              <a:rPr lang="es-ES" sz="1400" dirty="0">
                <a:solidFill>
                  <a:srgbClr val="343536"/>
                </a:solidFill>
              </a:rPr>
              <a:t>: mejora de la usabilidad, utilidad, calidad, accesibilidad, movilidad de los servicios públicos digitales, modernización de procesos y capacitación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b="1" dirty="0">
                <a:solidFill>
                  <a:srgbClr val="343536"/>
                </a:solidFill>
              </a:rPr>
              <a:t>Operaciones inteligentes</a:t>
            </a:r>
            <a:r>
              <a:rPr lang="es-ES" sz="1400" dirty="0">
                <a:solidFill>
                  <a:srgbClr val="343536"/>
                </a:solidFill>
              </a:rPr>
              <a:t>: Utilización de tecnologías de automatización inteligente (</a:t>
            </a:r>
            <a:r>
              <a:rPr lang="es-ES" sz="1400" dirty="0" err="1">
                <a:solidFill>
                  <a:srgbClr val="343536"/>
                </a:solidFill>
              </a:rPr>
              <a:t>Robotic</a:t>
            </a:r>
            <a:r>
              <a:rPr lang="es-ES" sz="1400" dirty="0">
                <a:solidFill>
                  <a:srgbClr val="343536"/>
                </a:solidFill>
              </a:rPr>
              <a:t> </a:t>
            </a:r>
            <a:r>
              <a:rPr lang="es-ES" sz="1400" dirty="0" err="1">
                <a:solidFill>
                  <a:srgbClr val="343536"/>
                </a:solidFill>
              </a:rPr>
              <a:t>Process</a:t>
            </a:r>
            <a:r>
              <a:rPr lang="es-ES" sz="1400" dirty="0">
                <a:solidFill>
                  <a:srgbClr val="343536"/>
                </a:solidFill>
              </a:rPr>
              <a:t> </a:t>
            </a:r>
            <a:r>
              <a:rPr lang="es-ES" sz="1400" dirty="0" err="1">
                <a:solidFill>
                  <a:srgbClr val="343536"/>
                </a:solidFill>
              </a:rPr>
              <a:t>Automation</a:t>
            </a:r>
            <a:r>
              <a:rPr lang="es-ES" sz="1400" dirty="0">
                <a:solidFill>
                  <a:srgbClr val="343536"/>
                </a:solidFill>
              </a:rPr>
              <a:t>, Artificial </a:t>
            </a:r>
            <a:r>
              <a:rPr lang="es-ES" sz="1400" dirty="0" err="1">
                <a:solidFill>
                  <a:srgbClr val="343536"/>
                </a:solidFill>
              </a:rPr>
              <a:t>Intelligence</a:t>
            </a:r>
            <a:r>
              <a:rPr lang="es-ES" sz="1400" dirty="0">
                <a:solidFill>
                  <a:srgbClr val="343536"/>
                </a:solidFill>
              </a:rPr>
              <a:t>, etc.) para digitalizar y homogeneizar la tramitación de los expedientes y de los procesos de contratación pública, así como la toma de decisiones mediante analítica de datos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b="1" dirty="0">
                <a:solidFill>
                  <a:srgbClr val="343536"/>
                </a:solidFill>
              </a:rPr>
              <a:t>Democratización del acceso a los datos </a:t>
            </a:r>
            <a:r>
              <a:rPr lang="es-ES" sz="1400" dirty="0">
                <a:solidFill>
                  <a:srgbClr val="343536"/>
                </a:solidFill>
              </a:rPr>
              <a:t>por parte de los ciudadanos, empresas y empleados públicos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b="1" dirty="0">
                <a:solidFill>
                  <a:srgbClr val="343536"/>
                </a:solidFill>
              </a:rPr>
              <a:t>Infraestructuras digitales </a:t>
            </a:r>
            <a:r>
              <a:rPr lang="es-ES" sz="1400" dirty="0">
                <a:solidFill>
                  <a:srgbClr val="343536"/>
                </a:solidFill>
              </a:rPr>
              <a:t>con disponibilidad en cualquier circunstancia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b="1" dirty="0">
                <a:solidFill>
                  <a:srgbClr val="343536"/>
                </a:solidFill>
              </a:rPr>
              <a:t>Servicios de seguridad </a:t>
            </a:r>
            <a:r>
              <a:rPr lang="es-ES" sz="1400" dirty="0">
                <a:solidFill>
                  <a:srgbClr val="343536"/>
                </a:solidFill>
              </a:rPr>
              <a:t>para  proporcionar protección a la Administración correspondiente y mejorar sus capacidades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Ejecutada por el Ministerio de Política Territorial y Función Pública, CCAA y EELL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Implementación de la inversión: 1.000m€: 30M€ a la AGE, 578,6 M€ a las CCA y 391M€ a las EELL, ejecutados por medio de licitaciones públicas y encargos de gestión que articulen las Administraciones destinatarias de los fondos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DD63ED0-D2F8-466F-BA2C-2BE1D9B54CAF}"/>
              </a:ext>
            </a:extLst>
          </p:cNvPr>
          <p:cNvGrpSpPr/>
          <p:nvPr/>
        </p:nvGrpSpPr>
        <p:grpSpPr>
          <a:xfrm>
            <a:off x="10486222" y="1004525"/>
            <a:ext cx="1529265" cy="1964921"/>
            <a:chOff x="8468417" y="1325563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6D1A4D6-B1D0-49FB-BB47-E0E55B531CA5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D5E6AB14-016A-48C5-890D-1F2D3F39CB2F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80B8BAC9-5957-4BBC-BFC6-AA7310D61524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1E60090-8E90-4FB8-B27F-7D7B848E4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71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223783"/>
            <a:ext cx="9725604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Plan de Transición Energética en la Administración General del Estado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Este plan tiene como objetivo promover el ahorro y la eficiencia energética y fomentar la utilización de energías de origen renovable en los edificios e infraestructuras. 3 líneas de actuación: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b="1" dirty="0">
                <a:solidFill>
                  <a:srgbClr val="343536"/>
                </a:solidFill>
              </a:rPr>
              <a:t>Ahorro y eficiencia energética</a:t>
            </a:r>
            <a:r>
              <a:rPr lang="es-ES" sz="1400" dirty="0">
                <a:solidFill>
                  <a:srgbClr val="343536"/>
                </a:solidFill>
              </a:rPr>
              <a:t>: renovación energética de la superficie de los edificios y de las instalaciones de iluminación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b="1" dirty="0">
                <a:solidFill>
                  <a:srgbClr val="343536"/>
                </a:solidFill>
              </a:rPr>
              <a:t>Energías renovables</a:t>
            </a:r>
            <a:r>
              <a:rPr lang="es-ES" sz="1400" dirty="0">
                <a:solidFill>
                  <a:srgbClr val="343536"/>
                </a:solidFill>
              </a:rPr>
              <a:t>: implantación de sistemas autoconsumo de energía solar fotovoltaica u otras viables según la ubicación en las instalaciones de la AGE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b="1" dirty="0">
                <a:solidFill>
                  <a:srgbClr val="343536"/>
                </a:solidFill>
              </a:rPr>
              <a:t>Movilidad sostenible</a:t>
            </a:r>
            <a:r>
              <a:rPr lang="es-ES" sz="1400" dirty="0">
                <a:solidFill>
                  <a:srgbClr val="343536"/>
                </a:solidFill>
              </a:rPr>
              <a:t>: Planes de Transporte al Centro de Trabajo, renovación de la flota de vehículos públicos e instalación de puntos de recarga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Contratación pública de las actuaciones objeto de esta inversión, principalmente en capital fijo (infraestructuras y edificación pública), siendo elegibles los honorarios de redacción de proyectos, certificados de eficiencia energética y otros documentos técnicos derivados de la realización de actuaciones presentadas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Ahorro y eficiencia energética: 300-600 M€, Energías renovables 200-400 M€; Movilidad sostenible 250-350 M€. </a:t>
            </a:r>
            <a:endParaRPr lang="es-ES" sz="1100" dirty="0">
              <a:solidFill>
                <a:srgbClr val="343536"/>
              </a:solidFill>
            </a:endParaRP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Contratación pública por parte de los departamentos ministeriales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endParaRPr lang="es-ES" sz="1500" dirty="0">
              <a:solidFill>
                <a:srgbClr val="343536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DD63ED0-D2F8-466F-BA2C-2BE1D9B54CAF}"/>
              </a:ext>
            </a:extLst>
          </p:cNvPr>
          <p:cNvGrpSpPr/>
          <p:nvPr/>
        </p:nvGrpSpPr>
        <p:grpSpPr>
          <a:xfrm>
            <a:off x="10486222" y="1004525"/>
            <a:ext cx="1529265" cy="1964921"/>
            <a:chOff x="8468417" y="1325563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6D1A4D6-B1D0-49FB-BB47-E0E55B531CA5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D5E6AB14-016A-48C5-890D-1F2D3F39CB2F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80B8BAC9-5957-4BBC-BFC6-AA7310D61524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1E60090-8E90-4FB8-B27F-7D7B848E4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97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223783"/>
            <a:ext cx="9725604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Transformación de la Administración para la ejecución del PRR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Incluye una serie de medidas para adecuar las Administraciones Públicas al Plan de Recuperación y Resiliencia en materia de funcionamiento y organización. Se incluyen las siguientes actuaciones: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Desarrollo e implementación de un sistema de información en el que participarán todos los órganos y entidades que participen en la ejecución del Plan, dotándoles de un entorno modular en el que se integrarán diferentes funcionalidades. 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Actividades encaminadas a reformar y modernizar la forma de trasladar la información a la ciudadanía, a empresas, administraciones, centros de investigación y a los agentes beneficiarios: creación de portales web que organicen toda la información 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Ejecutada por el Ministerio de Hacienda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Implementación de la inversión: 3,1 M€ entre 2021 y 2026, ejecutados por medio de contratación pública para el desarrollo de las actuaciones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endParaRPr lang="es-ES" sz="1500" dirty="0">
              <a:solidFill>
                <a:srgbClr val="343536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DD63ED0-D2F8-466F-BA2C-2BE1D9B54CAF}"/>
              </a:ext>
            </a:extLst>
          </p:cNvPr>
          <p:cNvGrpSpPr/>
          <p:nvPr/>
        </p:nvGrpSpPr>
        <p:grpSpPr>
          <a:xfrm>
            <a:off x="10486222" y="1004525"/>
            <a:ext cx="1529265" cy="1964921"/>
            <a:chOff x="8468417" y="1325563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6D1A4D6-B1D0-49FB-BB47-E0E55B531CA5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D5E6AB14-016A-48C5-890D-1F2D3F39CB2F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80B8BAC9-5957-4BBC-BFC6-AA7310D61524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1E60090-8E90-4FB8-B27F-7D7B848E4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65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 dirty="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/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/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3657600" y="1410577"/>
            <a:ext cx="1271759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3657599" y="3201877"/>
            <a:ext cx="1271759" cy="62810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EA6BEF6-3094-48C4-8495-A71FDAF9B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448258"/>
              </p:ext>
            </p:extLst>
          </p:nvPr>
        </p:nvGraphicFramePr>
        <p:xfrm>
          <a:off x="11203796" y="78159"/>
          <a:ext cx="767671" cy="108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375" imgH="8020050" progId="AcroExch.Document.DC">
                  <p:embed/>
                </p:oleObj>
              </mc:Choice>
              <mc:Fallback>
                <p:oleObj name="Acrobat Document" r:id="rId3" imgW="5667375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3796" y="78159"/>
                        <a:ext cx="767671" cy="1086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3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11. MODERNIZACIÓN DE LAS ADMINISTRACIONES PÚBLICAS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Periodificación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FB27969-955D-442D-85AD-251ED13CBB0C}"/>
              </a:ext>
            </a:extLst>
          </p:cNvPr>
          <p:cNvGrpSpPr/>
          <p:nvPr/>
        </p:nvGrpSpPr>
        <p:grpSpPr>
          <a:xfrm>
            <a:off x="8468417" y="1325563"/>
            <a:ext cx="3500063" cy="4237724"/>
            <a:chOff x="8468417" y="1325563"/>
            <a:chExt cx="3500063" cy="4237724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E708D38-5CF5-4E37-96B9-87085257E832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9989D77E-07C7-4BF3-AED0-500679D8CD24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E925DEA-BBEE-4858-8E0F-65C32F1839F6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A6046F2-89A3-4EB9-8E16-E37670F41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82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11. Modernización de las Administraciones Públicas: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0FC8683-82AD-4423-A75D-581FC85E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17029"/>
              </p:ext>
            </p:extLst>
          </p:nvPr>
        </p:nvGraphicFramePr>
        <p:xfrm>
          <a:off x="350725" y="1178407"/>
          <a:ext cx="9157259" cy="9894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09559">
                  <a:extLst>
                    <a:ext uri="{9D8B030D-6E8A-4147-A177-3AD203B41FA5}">
                      <a16:colId xmlns:a16="http://schemas.microsoft.com/office/drawing/2014/main" val="3828824471"/>
                    </a:ext>
                  </a:extLst>
                </a:gridCol>
                <a:gridCol w="2047700">
                  <a:extLst>
                    <a:ext uri="{9D8B030D-6E8A-4147-A177-3AD203B41FA5}">
                      <a16:colId xmlns:a16="http://schemas.microsoft.com/office/drawing/2014/main" val="3719422171"/>
                    </a:ext>
                  </a:extLst>
                </a:gridCol>
              </a:tblGrid>
              <a:tr h="215003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7189"/>
                  </a:ext>
                </a:extLst>
              </a:tr>
              <a:tr h="32768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estimada TOTAL (millones €) incluyendo otras fuentes de financiación distintas al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4.238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27007"/>
                  </a:ext>
                </a:extLst>
              </a:tr>
              <a:tr h="349379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del componente (millones €) BAJO EL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4.238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56928"/>
                  </a:ext>
                </a:extLst>
              </a:tr>
            </a:tbl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48A28EA2-7089-46BE-ADB7-DC475C135AB9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934DBA36-F6D6-4B83-94B6-49F4878D89A1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9B460798-CA61-4FD7-BA18-1DC4E8116F78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7CB52618-B98E-4675-B869-B4B27AC16C32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4F1DE86-7D7D-4A38-804C-C72E1C75C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D89EA7B-5DC2-42B9-B007-BBA88EB16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8708"/>
              </p:ext>
            </p:extLst>
          </p:nvPr>
        </p:nvGraphicFramePr>
        <p:xfrm>
          <a:off x="350724" y="2275264"/>
          <a:ext cx="9120240" cy="870745"/>
        </p:xfrm>
        <a:graphic>
          <a:graphicData uri="http://schemas.openxmlformats.org/drawingml/2006/table">
            <a:tbl>
              <a:tblPr/>
              <a:tblGrid>
                <a:gridCol w="1824048">
                  <a:extLst>
                    <a:ext uri="{9D8B030D-6E8A-4147-A177-3AD203B41FA5}">
                      <a16:colId xmlns:a16="http://schemas.microsoft.com/office/drawing/2014/main" val="2513529803"/>
                    </a:ext>
                  </a:extLst>
                </a:gridCol>
                <a:gridCol w="1015122">
                  <a:extLst>
                    <a:ext uri="{9D8B030D-6E8A-4147-A177-3AD203B41FA5}">
                      <a16:colId xmlns:a16="http://schemas.microsoft.com/office/drawing/2014/main" val="3742145198"/>
                    </a:ext>
                  </a:extLst>
                </a:gridCol>
                <a:gridCol w="1173735">
                  <a:extLst>
                    <a:ext uri="{9D8B030D-6E8A-4147-A177-3AD203B41FA5}">
                      <a16:colId xmlns:a16="http://schemas.microsoft.com/office/drawing/2014/main" val="862994169"/>
                    </a:ext>
                  </a:extLst>
                </a:gridCol>
                <a:gridCol w="1173735">
                  <a:extLst>
                    <a:ext uri="{9D8B030D-6E8A-4147-A177-3AD203B41FA5}">
                      <a16:colId xmlns:a16="http://schemas.microsoft.com/office/drawing/2014/main" val="1753318739"/>
                    </a:ext>
                  </a:extLst>
                </a:gridCol>
                <a:gridCol w="983400">
                  <a:extLst>
                    <a:ext uri="{9D8B030D-6E8A-4147-A177-3AD203B41FA5}">
                      <a16:colId xmlns:a16="http://schemas.microsoft.com/office/drawing/2014/main" val="1503086701"/>
                    </a:ext>
                  </a:extLst>
                </a:gridCol>
                <a:gridCol w="983400">
                  <a:extLst>
                    <a:ext uri="{9D8B030D-6E8A-4147-A177-3AD203B41FA5}">
                      <a16:colId xmlns:a16="http://schemas.microsoft.com/office/drawing/2014/main" val="3673226419"/>
                    </a:ext>
                  </a:extLst>
                </a:gridCol>
                <a:gridCol w="983400">
                  <a:extLst>
                    <a:ext uri="{9D8B030D-6E8A-4147-A177-3AD203B41FA5}">
                      <a16:colId xmlns:a16="http://schemas.microsoft.com/office/drawing/2014/main" val="2206904501"/>
                    </a:ext>
                  </a:extLst>
                </a:gridCol>
                <a:gridCol w="983400">
                  <a:extLst>
                    <a:ext uri="{9D8B030D-6E8A-4147-A177-3AD203B41FA5}">
                      <a16:colId xmlns:a16="http://schemas.microsoft.com/office/drawing/2014/main" val="96674138"/>
                    </a:ext>
                  </a:extLst>
                </a:gridCol>
              </a:tblGrid>
              <a:tr h="2154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PERIODIFICACIÓN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316854"/>
                  </a:ext>
                </a:extLst>
              </a:tr>
              <a:tr h="2154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Financiación Plan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1.897,310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1.301,270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1.039,120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843368"/>
                  </a:ext>
                </a:extLst>
              </a:tr>
              <a:tr h="2154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Otra financiación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27383"/>
                  </a:ext>
                </a:extLst>
              </a:tr>
              <a:tr h="2244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TOTAL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1.897,310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1.301,270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1.039,120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0,370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0,370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0,370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0966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C6763B3-0907-480C-9BC0-74FB3E9DB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01583"/>
              </p:ext>
            </p:extLst>
          </p:nvPr>
        </p:nvGraphicFramePr>
        <p:xfrm>
          <a:off x="350725" y="3117567"/>
          <a:ext cx="9017000" cy="3078480"/>
        </p:xfrm>
        <a:graphic>
          <a:graphicData uri="http://schemas.openxmlformats.org/drawingml/2006/table">
            <a:tbl>
              <a:tblPr/>
              <a:tblGrid>
                <a:gridCol w="1879600">
                  <a:extLst>
                    <a:ext uri="{9D8B030D-6E8A-4147-A177-3AD203B41FA5}">
                      <a16:colId xmlns:a16="http://schemas.microsoft.com/office/drawing/2014/main" val="627713435"/>
                    </a:ext>
                  </a:extLst>
                </a:gridCol>
                <a:gridCol w="4483100">
                  <a:extLst>
                    <a:ext uri="{9D8B030D-6E8A-4147-A177-3AD203B41FA5}">
                      <a16:colId xmlns:a16="http://schemas.microsoft.com/office/drawing/2014/main" val="217653660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62229097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30975001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196935775"/>
                    </a:ext>
                  </a:extLst>
                </a:gridCol>
              </a:tblGrid>
              <a:tr h="50292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ENUMERACIÓN DE LAS REFORMAS E INVERSIONES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Financiación (M€)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% sobre el 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COFOG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8442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C11.R1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Reforma para la modernización y digitalización de la Administración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N.A.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2776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C11.R2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Reforma para el impulso del Estadod e Derecho y la eficiencia del servicio público de justicia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N.A.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76249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C11.R3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Reforma para la modernización de la arquitectura institucional de gobernanza económica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N.A.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58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C11.R4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Estrategia Nacional de Contratación Pública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N.A.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880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C11.R5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Refuerzo de las capacidades administrativas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N.A.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835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C11.I1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Modernización de la Administración General del Estado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960,000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22,65%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01.06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618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C11.I2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Proyectos tractores de digitalización de la Administración General del Estado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1.205,000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28,43%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01.06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2949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C11.I3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Transformación Digital y Modernización del Ministerio de Política Territoria y Función Pública de las Administraciones de las CCAA y las EELL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1.000,000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23,59%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01.06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816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C11.I4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Plan de Transición Energéteica en la Administración General del Estado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1.070,700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25,26%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01.06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7292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C11.I5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Transformación de la Administración para la Ejecución del PRR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3,100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0,07%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01.06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6022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Total componente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4.238,800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42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4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6D9CA855-53DD-47DD-A365-86DC4FC6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11. Modernización de las Administraciones Públicas: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F04BA3-6036-4C60-8A6D-CC01766A8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63234"/>
              </p:ext>
            </p:extLst>
          </p:nvPr>
        </p:nvGraphicFramePr>
        <p:xfrm>
          <a:off x="260683" y="1347198"/>
          <a:ext cx="9541331" cy="3601028"/>
        </p:xfrm>
        <a:graphic>
          <a:graphicData uri="http://schemas.openxmlformats.org/drawingml/2006/table">
            <a:tbl>
              <a:tblPr/>
              <a:tblGrid>
                <a:gridCol w="2003784">
                  <a:extLst>
                    <a:ext uri="{9D8B030D-6E8A-4147-A177-3AD203B41FA5}">
                      <a16:colId xmlns:a16="http://schemas.microsoft.com/office/drawing/2014/main" val="368688737"/>
                    </a:ext>
                  </a:extLst>
                </a:gridCol>
                <a:gridCol w="2003784">
                  <a:extLst>
                    <a:ext uri="{9D8B030D-6E8A-4147-A177-3AD203B41FA5}">
                      <a16:colId xmlns:a16="http://schemas.microsoft.com/office/drawing/2014/main" val="2656277048"/>
                    </a:ext>
                  </a:extLst>
                </a:gridCol>
                <a:gridCol w="1380846">
                  <a:extLst>
                    <a:ext uri="{9D8B030D-6E8A-4147-A177-3AD203B41FA5}">
                      <a16:colId xmlns:a16="http://schemas.microsoft.com/office/drawing/2014/main" val="4082347228"/>
                    </a:ext>
                  </a:extLst>
                </a:gridCol>
                <a:gridCol w="2221811">
                  <a:extLst>
                    <a:ext uri="{9D8B030D-6E8A-4147-A177-3AD203B41FA5}">
                      <a16:colId xmlns:a16="http://schemas.microsoft.com/office/drawing/2014/main" val="4129955429"/>
                    </a:ext>
                  </a:extLst>
                </a:gridCol>
                <a:gridCol w="643702">
                  <a:extLst>
                    <a:ext uri="{9D8B030D-6E8A-4147-A177-3AD203B41FA5}">
                      <a16:colId xmlns:a16="http://schemas.microsoft.com/office/drawing/2014/main" val="233773458"/>
                    </a:ext>
                  </a:extLst>
                </a:gridCol>
                <a:gridCol w="643702">
                  <a:extLst>
                    <a:ext uri="{9D8B030D-6E8A-4147-A177-3AD203B41FA5}">
                      <a16:colId xmlns:a16="http://schemas.microsoft.com/office/drawing/2014/main" val="2796130725"/>
                    </a:ext>
                  </a:extLst>
                </a:gridCol>
                <a:gridCol w="643702">
                  <a:extLst>
                    <a:ext uri="{9D8B030D-6E8A-4147-A177-3AD203B41FA5}">
                      <a16:colId xmlns:a16="http://schemas.microsoft.com/office/drawing/2014/main" val="1279937913"/>
                    </a:ext>
                  </a:extLst>
                </a:gridCol>
              </a:tblGrid>
              <a:tr h="526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ACTUACIONES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ADMINISTRACIÓN EJECUTORA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346096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C11.I1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Modernización de la Administración General del Estado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Secretaría de Estado de Digitalización e Inteligencia Artificial (SEDIA).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336,000 M€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388,000 M€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236,000 M€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61365"/>
                  </a:ext>
                </a:extLst>
              </a:tr>
              <a:tr h="287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C11.I2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Transformación Digital Sanidad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Ministerio de Sanidad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170,000 M€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630104"/>
                  </a:ext>
                </a:extLst>
              </a:tr>
              <a:tr h="287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C11.I2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Transformación Digital Justicia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Ministerio de Justicia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410,000 M€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669517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C11.I2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Transformación Digital en el ámbito de empleo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Ministerio de Trabajo y Economía Social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170,000 M€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10350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C11.I2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Transformación digital en el ámbito de Inclusión, Seguridad Social y Migraciones 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Ministerio de Inclusión, Seguridad Social y Migraciones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215,000 M€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933076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C11.I2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Plan de Digitalización Consular 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Ministerio de Asuntos Exteriores UE y Cooperación y Ministerio  de Política Territorial y Función Pública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110,000 M€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11441"/>
                  </a:ext>
                </a:extLst>
              </a:tr>
              <a:tr h="6819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C11.I2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Lanzadera de proyectos tractores 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Licitación Pública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Ministerio de Defensa, Ministerio de Interior y Ministerio de Agricultura, Pesca y Alimentación, Ministerio de Consumo y Bienestar Social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130,000 M€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305023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EC246834-6C6F-412B-B8BF-E6997D968C59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76B3BBB5-9BE8-4609-81A9-BD5E976E4483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E67CE550-978A-4B77-9861-82ECFF64DFD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F61BA3A1-9ADB-4CA0-B786-095C61F6309D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C6218CD5-222A-4D42-822D-A75612636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6D9CA855-53DD-47DD-A365-86DC4FC6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3" y="0"/>
            <a:ext cx="12026011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11. Modernización de las Administraciones Públicas: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3B4FC6C-FC74-4D7B-8002-8379AECD3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04023"/>
              </p:ext>
            </p:extLst>
          </p:nvPr>
        </p:nvGraphicFramePr>
        <p:xfrm>
          <a:off x="10029" y="1553710"/>
          <a:ext cx="10363436" cy="2831471"/>
        </p:xfrm>
        <a:graphic>
          <a:graphicData uri="http://schemas.openxmlformats.org/drawingml/2006/table">
            <a:tbl>
              <a:tblPr/>
              <a:tblGrid>
                <a:gridCol w="1137279">
                  <a:extLst>
                    <a:ext uri="{9D8B030D-6E8A-4147-A177-3AD203B41FA5}">
                      <a16:colId xmlns:a16="http://schemas.microsoft.com/office/drawing/2014/main" val="2877178147"/>
                    </a:ext>
                  </a:extLst>
                </a:gridCol>
                <a:gridCol w="1955409">
                  <a:extLst>
                    <a:ext uri="{9D8B030D-6E8A-4147-A177-3AD203B41FA5}">
                      <a16:colId xmlns:a16="http://schemas.microsoft.com/office/drawing/2014/main" val="2486365178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64593005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188345723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1143661256"/>
                    </a:ext>
                  </a:extLst>
                </a:gridCol>
                <a:gridCol w="759656">
                  <a:extLst>
                    <a:ext uri="{9D8B030D-6E8A-4147-A177-3AD203B41FA5}">
                      <a16:colId xmlns:a16="http://schemas.microsoft.com/office/drawing/2014/main" val="3650048173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val="368732555"/>
                    </a:ext>
                  </a:extLst>
                </a:gridCol>
                <a:gridCol w="661181">
                  <a:extLst>
                    <a:ext uri="{9D8B030D-6E8A-4147-A177-3AD203B41FA5}">
                      <a16:colId xmlns:a16="http://schemas.microsoft.com/office/drawing/2014/main" val="3561763702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582325117"/>
                    </a:ext>
                  </a:extLst>
                </a:gridCol>
                <a:gridCol w="757406">
                  <a:extLst>
                    <a:ext uri="{9D8B030D-6E8A-4147-A177-3AD203B41FA5}">
                      <a16:colId xmlns:a16="http://schemas.microsoft.com/office/drawing/2014/main" val="1517476120"/>
                    </a:ext>
                  </a:extLst>
                </a:gridCol>
              </a:tblGrid>
              <a:tr h="754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</a:t>
                      </a:r>
                    </a:p>
                  </a:txBody>
                  <a:tcPr marL="6918" marR="6918" marT="6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ACTUACIONES</a:t>
                      </a:r>
                    </a:p>
                  </a:txBody>
                  <a:tcPr marL="6918" marR="6918" marT="6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marL="6918" marR="6918" marT="6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ADMINISTRACIÓN EJECUTORA</a:t>
                      </a:r>
                    </a:p>
                  </a:txBody>
                  <a:tcPr marL="6918" marR="6918" marT="6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2021</a:t>
                      </a:r>
                    </a:p>
                  </a:txBody>
                  <a:tcPr marL="6918" marR="6918" marT="6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2022</a:t>
                      </a:r>
                    </a:p>
                  </a:txBody>
                  <a:tcPr marL="6918" marR="6918" marT="6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2023</a:t>
                      </a:r>
                    </a:p>
                  </a:txBody>
                  <a:tcPr marL="6918" marR="6918" marT="6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2024</a:t>
                      </a:r>
                    </a:p>
                  </a:txBody>
                  <a:tcPr marL="6918" marR="6918" marT="6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2025</a:t>
                      </a:r>
                    </a:p>
                  </a:txBody>
                  <a:tcPr marL="6918" marR="6918" marT="6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2026</a:t>
                      </a:r>
                    </a:p>
                  </a:txBody>
                  <a:tcPr marL="6918" marR="6918" marT="6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671244"/>
                  </a:ext>
                </a:extLst>
              </a:tr>
              <a:tr h="8918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C11.I3</a:t>
                      </a:r>
                    </a:p>
                  </a:txBody>
                  <a:tcPr marL="830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Transformación Digital y Modernización del Ministerio de Política Territorial y Función Pública y de las Administraciones </a:t>
                      </a:r>
                    </a:p>
                  </a:txBody>
                  <a:tcPr marL="830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Licitaciones públicas y encargos de gestión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Administración General del Estado, CCAA y EELL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240,000 M€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318,500 M€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378,500 M€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10669"/>
                  </a:ext>
                </a:extLst>
              </a:tr>
              <a:tr h="5131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C11.I4</a:t>
                      </a:r>
                    </a:p>
                  </a:txBody>
                  <a:tcPr marL="830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Plan de Transición Energética en la Administración General del Estado</a:t>
                      </a:r>
                    </a:p>
                  </a:txBody>
                  <a:tcPr marL="830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Contratación Pública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Departamientos ministeriales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1070,700 M€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174671"/>
                  </a:ext>
                </a:extLst>
              </a:tr>
              <a:tr h="6720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C11.I5</a:t>
                      </a:r>
                    </a:p>
                  </a:txBody>
                  <a:tcPr marL="830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Transformación de la Administración para la ejecución del PRR</a:t>
                      </a:r>
                    </a:p>
                  </a:txBody>
                  <a:tcPr marL="830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Contratación Pública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Ministerio de Hacienda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0,915 M€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0,617 M€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0,467 M€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0,367 M€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0,367 M€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0,367 M€</a:t>
                      </a:r>
                    </a:p>
                  </a:txBody>
                  <a:tcPr marL="6918" marR="6918" marT="6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77995"/>
                  </a:ext>
                </a:extLst>
              </a:tr>
            </a:tbl>
          </a:graphicData>
        </a:graphic>
      </p:graphicFrame>
      <p:grpSp>
        <p:nvGrpSpPr>
          <p:cNvPr id="22" name="Grupo 21">
            <a:extLst>
              <a:ext uri="{FF2B5EF4-FFF2-40B4-BE49-F238E27FC236}">
                <a16:creationId xmlns:a16="http://schemas.microsoft.com/office/drawing/2014/main" id="{7E9C1A3A-ED6F-4A89-87A5-9A0941D17FC4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A57FA23E-A935-4693-848C-B8AD210A9301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E32688D5-ED64-4944-B18F-353F54D820A6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AE7C0952-FEB3-4D0D-A349-B28E7F4019E8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B5FE285F-6069-42B4-904A-15493B8562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38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Modernización de la Administración General del estado</a:t>
            </a:r>
          </a:p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500" dirty="0">
                <a:solidFill>
                  <a:srgbClr val="343536"/>
                </a:solidFill>
              </a:rPr>
              <a:t>Se incluyen en esta línea las siguientes actuaciones para la modernización de la AGE:</a:t>
            </a:r>
          </a:p>
          <a:p>
            <a:pPr marL="342900" indent="-342900" defTabSz="914400">
              <a:spcBef>
                <a:spcPts val="1200"/>
              </a:spcBef>
              <a:buClr>
                <a:srgbClr val="BA514C"/>
              </a:buClr>
              <a:buFont typeface="+mj-lt"/>
              <a:buAutoNum type="arabicPeriod"/>
            </a:pPr>
            <a:r>
              <a:rPr lang="es-ES" sz="1500" b="1" dirty="0">
                <a:solidFill>
                  <a:srgbClr val="343536"/>
                </a:solidFill>
              </a:rPr>
              <a:t>Administración orientada al ciudadano: </a:t>
            </a:r>
            <a:r>
              <a:rPr lang="es-ES" sz="1500" dirty="0">
                <a:solidFill>
                  <a:srgbClr val="343536"/>
                </a:solidFill>
              </a:rPr>
              <a:t>inversión está dirigida a la mejora de los servicios públicos digitales que se prestan a los ciudadanos y empresas</a:t>
            </a:r>
          </a:p>
          <a:p>
            <a:pPr marL="342900" indent="-342900" defTabSz="914400">
              <a:spcBef>
                <a:spcPts val="1200"/>
              </a:spcBef>
              <a:buClr>
                <a:srgbClr val="BA514C"/>
              </a:buClr>
              <a:buFont typeface="+mj-lt"/>
              <a:buAutoNum type="arabicPeriod"/>
            </a:pPr>
            <a:r>
              <a:rPr lang="es-ES" sz="1500" b="1" dirty="0">
                <a:solidFill>
                  <a:srgbClr val="343536"/>
                </a:solidFill>
              </a:rPr>
              <a:t>Operaciones inteligentes</a:t>
            </a:r>
            <a:r>
              <a:rPr lang="es-ES" sz="1500" dirty="0">
                <a:solidFill>
                  <a:srgbClr val="343536"/>
                </a:solidFill>
              </a:rPr>
              <a:t>: mejora de la calidad, cantidad y eficiencia de los servicios de las Administraciones Públicas, por medio de las siguientes vías: </a:t>
            </a:r>
          </a:p>
          <a:p>
            <a:pPr marL="800089" lvl="1" indent="-342900" defTabSz="914400">
              <a:spcBef>
                <a:spcPts val="1200"/>
              </a:spcBef>
              <a:buClr>
                <a:srgbClr val="BA514C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343536"/>
                </a:solidFill>
              </a:rPr>
              <a:t>Habilitación de una infraestructura transversal para alojar y ejecutar automatismos desarrollados por las diferentes Administraciones Públicas; desarrollo de una solución específica de gestión de ayudas y subvenciones; prevención de fraude utilizando inteligencia artificial</a:t>
            </a:r>
          </a:p>
          <a:p>
            <a:pPr marL="800089" lvl="1" indent="-342900" defTabSz="914400">
              <a:spcBef>
                <a:spcPts val="1200"/>
              </a:spcBef>
              <a:buClr>
                <a:srgbClr val="BA514C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343536"/>
                </a:solidFill>
              </a:rPr>
              <a:t>Creación de un servicio para el desarrollo de automatizaciones reutilizables y/o con alto impacto sobre la plataforma anterior</a:t>
            </a:r>
          </a:p>
          <a:p>
            <a:pPr marL="800089" lvl="1" indent="-342900" defTabSz="914400">
              <a:spcBef>
                <a:spcPts val="1200"/>
              </a:spcBef>
              <a:buClr>
                <a:srgbClr val="BA514C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343536"/>
                </a:solidFill>
              </a:rPr>
              <a:t>Desarrollo de herramientas para digitalizar el flujo de la tramitación de los expedientes de contratación y herramientas de datos e Inteligencia Artificial para la gestión de servicios</a:t>
            </a:r>
          </a:p>
          <a:p>
            <a:pPr marL="342900" indent="-342900" defTabSz="914400">
              <a:spcBef>
                <a:spcPts val="1200"/>
              </a:spcBef>
              <a:buClr>
                <a:srgbClr val="BA514C"/>
              </a:buClr>
              <a:buFont typeface="+mj-lt"/>
              <a:buAutoNum type="arabicPeriod"/>
            </a:pPr>
            <a:r>
              <a:rPr lang="es-ES" sz="1500" b="1" dirty="0">
                <a:solidFill>
                  <a:srgbClr val="343536"/>
                </a:solidFill>
              </a:rPr>
              <a:t>Gobierno del dato</a:t>
            </a:r>
            <a:r>
              <a:rPr lang="es-ES" sz="1500" dirty="0">
                <a:solidFill>
                  <a:srgbClr val="343536"/>
                </a:solidFill>
              </a:rPr>
              <a:t>: obtención de un dato de calidad, seguro y normalizado, que incentive la innovación y experimentación en el uso de datos en la Administración</a:t>
            </a:r>
            <a:endParaRPr lang="es-ES" sz="1500" b="1" dirty="0">
              <a:solidFill>
                <a:srgbClr val="343536"/>
              </a:solidFill>
            </a:endParaRPr>
          </a:p>
          <a:p>
            <a:pPr marL="800089" lvl="1" indent="-342900" defTabSz="914400">
              <a:spcBef>
                <a:spcPts val="1200"/>
              </a:spcBef>
              <a:buClr>
                <a:srgbClr val="BA514C"/>
              </a:buClr>
              <a:buFont typeface="+mj-lt"/>
              <a:buAutoNum type="arabicPeriod"/>
            </a:pPr>
            <a:endParaRPr lang="es-ES" sz="1100" dirty="0">
              <a:solidFill>
                <a:srgbClr val="343536"/>
              </a:solidFill>
            </a:endParaRPr>
          </a:p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endParaRPr lang="es-ES" sz="1500" b="1" dirty="0">
              <a:solidFill>
                <a:srgbClr val="343536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D25699E-AFD1-4E00-A96F-7986D3A59235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99453ED-3DD7-488A-AFFE-9B81394D63F6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8E8CEFD-D77B-46FC-AB5E-0F38054AEFBD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549285E2-5646-4634-A32A-3B91065B06C0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832AFB2-5504-42AC-AC05-128211315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5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643763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Modernización de la Administración General del estado</a:t>
            </a:r>
          </a:p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500" dirty="0">
                <a:solidFill>
                  <a:srgbClr val="343536"/>
                </a:solidFill>
              </a:rPr>
              <a:t>Se incluyen en esta línea las siguientes actuaciones para la modernización de la AGE:</a:t>
            </a:r>
          </a:p>
          <a:p>
            <a:pPr marL="342900" indent="-342900" defTabSz="914400">
              <a:spcBef>
                <a:spcPts val="1200"/>
              </a:spcBef>
              <a:buClr>
                <a:srgbClr val="BA514C"/>
              </a:buClr>
              <a:buFont typeface="+mj-lt"/>
              <a:buAutoNum type="arabicPeriod" startAt="4"/>
            </a:pPr>
            <a:r>
              <a:rPr lang="es-ES" sz="1500" b="1" dirty="0">
                <a:solidFill>
                  <a:srgbClr val="343536"/>
                </a:solidFill>
              </a:rPr>
              <a:t>Infraestructuras digitales. </a:t>
            </a:r>
            <a:r>
              <a:rPr lang="es-ES" sz="1500" dirty="0">
                <a:solidFill>
                  <a:srgbClr val="343536"/>
                </a:solidFill>
              </a:rPr>
              <a:t>Desarrollos para dotar a las Administraciones públicas de las infraestructuras tecnológicas</a:t>
            </a:r>
          </a:p>
          <a:p>
            <a:pPr marL="800089" lvl="1" indent="-342900" defTabSz="914400">
              <a:spcBef>
                <a:spcPts val="1200"/>
              </a:spcBef>
              <a:buClr>
                <a:srgbClr val="BA514C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343536"/>
                </a:solidFill>
              </a:rPr>
              <a:t>Servicio de infraestructuras </a:t>
            </a:r>
            <a:r>
              <a:rPr lang="es-ES" sz="1400" dirty="0" err="1">
                <a:solidFill>
                  <a:srgbClr val="343536"/>
                </a:solidFill>
              </a:rPr>
              <a:t>cloud</a:t>
            </a:r>
            <a:r>
              <a:rPr lang="es-ES" sz="1400" dirty="0">
                <a:solidFill>
                  <a:srgbClr val="343536"/>
                </a:solidFill>
              </a:rPr>
              <a:t>: Lanzamiento de una nube híbrida, consolidación de los </a:t>
            </a:r>
            <a:r>
              <a:rPr lang="es-ES" sz="1400" dirty="0" err="1">
                <a:solidFill>
                  <a:srgbClr val="343536"/>
                </a:solidFill>
              </a:rPr>
              <a:t>CPDs</a:t>
            </a:r>
            <a:r>
              <a:rPr lang="es-ES" sz="1400" dirty="0">
                <a:solidFill>
                  <a:srgbClr val="343536"/>
                </a:solidFill>
              </a:rPr>
              <a:t> y mayor participación de España en iniciativas de infraestructura </a:t>
            </a:r>
            <a:r>
              <a:rPr lang="es-ES" sz="1400" dirty="0" err="1">
                <a:solidFill>
                  <a:srgbClr val="343536"/>
                </a:solidFill>
              </a:rPr>
              <a:t>cloud</a:t>
            </a:r>
            <a:r>
              <a:rPr lang="es-ES" sz="1400" dirty="0">
                <a:solidFill>
                  <a:srgbClr val="343536"/>
                </a:solidFill>
              </a:rPr>
              <a:t> a nivel europeo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Ejecutada por la Secretaría de Estado de Digitalización e Inteligencia Artificial (SEDIA).</a:t>
            </a:r>
          </a:p>
          <a:p>
            <a:pPr defTabSz="914400">
              <a:spcBef>
                <a:spcPts val="1200"/>
              </a:spcBef>
              <a:buClr>
                <a:srgbClr val="BA514C"/>
              </a:buClr>
            </a:pPr>
            <a:r>
              <a:rPr lang="es-ES" sz="1500" dirty="0">
                <a:solidFill>
                  <a:srgbClr val="343536"/>
                </a:solidFill>
              </a:rPr>
              <a:t>Implementación de la inversión: 960M€ en licitaciones públicas</a:t>
            </a:r>
          </a:p>
          <a:p>
            <a:pPr lvl="1" defTabSz="914400">
              <a:spcBef>
                <a:spcPts val="1200"/>
              </a:spcBef>
              <a:buClr>
                <a:srgbClr val="BA514C"/>
              </a:buClr>
            </a:pPr>
            <a:r>
              <a:rPr lang="es-ES" sz="1400" dirty="0">
                <a:solidFill>
                  <a:srgbClr val="343536"/>
                </a:solidFill>
              </a:rPr>
              <a:t>2021 336M€, 2022 388 M€, 2023 236 M€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742CF5-CC24-488C-8DBE-B8CE019E43FB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/>
              <a:t>Componente 11. Modernización de las Administraciones Públicas: </a:t>
            </a:r>
            <a:r>
              <a:rPr lang="es-ES" sz="2800" b="1"/>
              <a:t>Descripción general</a:t>
            </a:r>
            <a:endParaRPr lang="es-ES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15731E5-92D1-430C-8806-C796C28884FB}"/>
              </a:ext>
            </a:extLst>
          </p:cNvPr>
          <p:cNvGrpSpPr/>
          <p:nvPr/>
        </p:nvGrpSpPr>
        <p:grpSpPr>
          <a:xfrm>
            <a:off x="10439215" y="1004525"/>
            <a:ext cx="1529265" cy="1964921"/>
            <a:chOff x="8468417" y="1325563"/>
            <a:chExt cx="3500063" cy="4237724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92809FC-AF0B-4C33-875D-FBA423A9DAB9}"/>
                </a:ext>
              </a:extLst>
            </p:cNvPr>
            <p:cNvGrpSpPr/>
            <p:nvPr/>
          </p:nvGrpSpPr>
          <p:grpSpPr>
            <a:xfrm>
              <a:off x="8468417" y="1325563"/>
              <a:ext cx="3500063" cy="4237724"/>
              <a:chOff x="8691937" y="1474904"/>
              <a:chExt cx="3500063" cy="4237724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56319DA-1F62-4678-B75A-576DEFD25C2C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A554A413-324B-4670-930A-AE9EA900E3FE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CF51CEC-54C3-46B0-AB1D-43947A5C2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17" r="17566"/>
            <a:stretch/>
          </p:blipFill>
          <p:spPr>
            <a:xfrm>
              <a:off x="8764038" y="1593860"/>
              <a:ext cx="2532958" cy="361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7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B0E1A-02C2-4219-B47B-E44E1B2DB769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d211e658-d9e6-4b34-ac83-73c84aaabe2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44F99E-483F-4B58-8699-00E4CCC539FB}"/>
</file>

<file path=customXml/itemProps3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3772</TotalTime>
  <Words>3065</Words>
  <Application>Microsoft Office PowerPoint</Application>
  <PresentationFormat>Panorámica</PresentationFormat>
  <Paragraphs>385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Helvetica</vt:lpstr>
      <vt:lpstr>Times New Roman</vt:lpstr>
      <vt:lpstr>Arial</vt:lpstr>
      <vt:lpstr>Calibri</vt:lpstr>
      <vt:lpstr>Verdana</vt:lpstr>
      <vt:lpstr>Trebuchet MS</vt:lpstr>
      <vt:lpstr>Calibri Light</vt:lpstr>
      <vt:lpstr>Oxygen Bold</vt:lpstr>
      <vt:lpstr>Office Theme</vt:lpstr>
      <vt:lpstr>Acrobat Document</vt:lpstr>
      <vt:lpstr>Presentación de PowerPoint</vt:lpstr>
      <vt:lpstr>Presentación de PowerPoint</vt:lpstr>
      <vt:lpstr>Presentación de PowerPoint</vt:lpstr>
      <vt:lpstr>COMPONENTE 11. MODERNIZACIÓN DE LAS ADMINISTRACIONES PÚBLICAS</vt:lpstr>
      <vt:lpstr>Componente 11. Modernización de las Administraciones Públicas: Descripción general</vt:lpstr>
      <vt:lpstr>Componente 11. Modernización de las Administraciones Públicas: Descripción general</vt:lpstr>
      <vt:lpstr>Componente 11. Modernización de las Administraciones Públicas: Descripción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Fernando Pinilla</cp:lastModifiedBy>
  <cp:revision>195</cp:revision>
  <cp:lastPrinted>2019-04-04T11:41:41Z</cp:lastPrinted>
  <dcterms:created xsi:type="dcterms:W3CDTF">2019-03-12T21:39:03Z</dcterms:created>
  <dcterms:modified xsi:type="dcterms:W3CDTF">2021-09-25T08:55:33Z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