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4"/>
  </p:notesMasterIdLst>
  <p:sldIdLst>
    <p:sldId id="372" r:id="rId5"/>
    <p:sldId id="373" r:id="rId6"/>
    <p:sldId id="374" r:id="rId7"/>
    <p:sldId id="342" r:id="rId8"/>
    <p:sldId id="375" r:id="rId9"/>
    <p:sldId id="347" r:id="rId10"/>
    <p:sldId id="349" r:id="rId11"/>
    <p:sldId id="376" r:id="rId12"/>
    <p:sldId id="350" r:id="rId13"/>
    <p:sldId id="351" r:id="rId14"/>
    <p:sldId id="352" r:id="rId15"/>
    <p:sldId id="353" r:id="rId16"/>
    <p:sldId id="354" r:id="rId17"/>
    <p:sldId id="355" r:id="rId18"/>
    <p:sldId id="356" r:id="rId19"/>
    <p:sldId id="357" r:id="rId20"/>
    <p:sldId id="358" r:id="rId21"/>
    <p:sldId id="360" r:id="rId22"/>
    <p:sldId id="361" r:id="rId23"/>
  </p:sldIdLst>
  <p:sldSz cx="12192000" cy="6858000"/>
  <p:notesSz cx="6797675" cy="9926638"/>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Helvetica" panose="020B0604020202020204" pitchFamily="34" charset="0"/>
      <p:regular r:id="rId31"/>
      <p:bold r:id="rId32"/>
      <p:italic r:id="rId33"/>
      <p:boldItalic r:id="rId34"/>
    </p:embeddedFont>
    <p:embeddedFont>
      <p:font typeface="Oxygen Bold" panose="020B0604020202020204" charset="0"/>
      <p:bold r:id="rId35"/>
    </p:embeddedFont>
    <p:embeddedFont>
      <p:font typeface="Trebuchet MS" panose="020B0603020202020204" pitchFamily="34" charset="0"/>
      <p:regular r:id="rId36"/>
      <p:bold r:id="rId37"/>
      <p:italic r:id="rId38"/>
      <p:boldItalic r:id="rId39"/>
    </p:embeddedFont>
    <p:embeddedFont>
      <p:font typeface="Verdana" panose="020B0604030504040204" pitchFamily="34"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Sospedra Iborra" initials="DSI" lastIdx="2" clrIdx="0">
    <p:extLst>
      <p:ext uri="{19B8F6BF-5375-455C-9EA6-DF929625EA0E}">
        <p15:presenceInfo xmlns:p15="http://schemas.microsoft.com/office/powerpoint/2012/main" userId="S::dsospedra@euro-funding.com::b7861dba-0d1e-400e-9c42-b99df9b34c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514C"/>
    <a:srgbClr val="EDEDED"/>
    <a:srgbClr val="34353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17" d="100"/>
          <a:sy n="117" d="100"/>
        </p:scale>
        <p:origin x="642" y="10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162D8AE-3459-4A4A-8E46-1F1296E32B8F}" type="datetimeFigureOut">
              <a:rPr lang="en-US" smtClean="0"/>
              <a:t>10/3/2021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2E4E2FD-317C-430C-9B9F-74EAD66EE76D}" type="slidenum">
              <a:rPr lang="en-US" smtClean="0"/>
              <a:t>‹Nº›</a:t>
            </a:fld>
            <a:endParaRPr lang="en-US"/>
          </a:p>
        </p:txBody>
      </p:sp>
    </p:spTree>
    <p:extLst>
      <p:ext uri="{BB962C8B-B14F-4D97-AF65-F5344CB8AC3E}">
        <p14:creationId xmlns:p14="http://schemas.microsoft.com/office/powerpoint/2010/main" val="1874923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122363"/>
            <a:ext cx="9144000" cy="2387600"/>
          </a:xfrm>
        </p:spPr>
        <p:txBody>
          <a:bodyPr anchor="b"/>
          <a:lstStyle>
            <a:lvl1pPr algn="l">
              <a:defRPr sz="6000">
                <a:solidFill>
                  <a:srgbClr val="BA514C"/>
                </a:solidFill>
                <a:latin typeface="Oxygen Bold"/>
                <a:cs typeface="Oxygen Bold"/>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latin typeface="Helvetica"/>
                <a:cs typeface="Helvetica"/>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dirty="0" err="1"/>
              <a:t>Click</a:t>
            </a:r>
            <a:r>
              <a:rPr lang="es-ES" dirty="0"/>
              <a:t> </a:t>
            </a:r>
            <a:r>
              <a:rPr lang="es-ES" dirty="0" err="1"/>
              <a:t>to</a:t>
            </a:r>
            <a:r>
              <a:rPr lang="es-ES" dirty="0"/>
              <a:t> </a:t>
            </a:r>
            <a:r>
              <a:rPr lang="es-ES" dirty="0" err="1"/>
              <a:t>edit</a:t>
            </a:r>
            <a:r>
              <a:rPr lang="es-ES" dirty="0"/>
              <a:t> Master </a:t>
            </a:r>
            <a:r>
              <a:rPr lang="es-ES" dirty="0" err="1"/>
              <a:t>subtitle</a:t>
            </a:r>
            <a:r>
              <a:rPr lang="es-ES" dirty="0"/>
              <a:t> </a:t>
            </a:r>
            <a:r>
              <a:rPr lang="es-ES" dirty="0" err="1"/>
              <a:t>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10/3/2021</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5124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10/3/2021</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993262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10/3/2021</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37670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1"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BA514C"/>
                </a:solidFill>
                <a:latin typeface="Oxygen Bold"/>
                <a:cs typeface="Oxygen Bold"/>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Content Placeholder 2"/>
          <p:cNvSpPr>
            <a:spLocks noGrp="1"/>
          </p:cNvSpPr>
          <p:nvPr>
            <p:ph idx="1"/>
          </p:nvPr>
        </p:nvSpPr>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n-US" dirty="0"/>
          </a:p>
        </p:txBody>
      </p:sp>
      <p:sp>
        <p:nvSpPr>
          <p:cNvPr id="4" name="Date Placeholder 3"/>
          <p:cNvSpPr>
            <a:spLocks noGrp="1"/>
          </p:cNvSpPr>
          <p:nvPr>
            <p:ph type="dt" sz="half" idx="10"/>
          </p:nvPr>
        </p:nvSpPr>
        <p:spPr>
          <a:xfrm>
            <a:off x="838200" y="6442077"/>
            <a:ext cx="2743200" cy="365125"/>
          </a:xfrm>
          <a:prstGeom prst="rect">
            <a:avLst/>
          </a:prstGeom>
        </p:spPr>
        <p:txBody>
          <a:bodyPr/>
          <a:lstStyle/>
          <a:p>
            <a:fld id="{2D774276-7CE7-3E4F-B667-4D374AFBFC4A}" type="datetimeFigureOut">
              <a:rPr lang="en-US" smtClean="0"/>
              <a:t>10/3/2021</a:t>
            </a:fld>
            <a:endParaRPr lang="en-US"/>
          </a:p>
        </p:txBody>
      </p:sp>
      <p:sp>
        <p:nvSpPr>
          <p:cNvPr id="5" name="Footer Placeholder 4"/>
          <p:cNvSpPr>
            <a:spLocks noGrp="1"/>
          </p:cNvSpPr>
          <p:nvPr>
            <p:ph type="ftr" sz="quarter" idx="11"/>
          </p:nvPr>
        </p:nvSpPr>
        <p:spPr>
          <a:xfrm>
            <a:off x="4038600" y="6442077"/>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442077"/>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938361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0A687-5328-4B63-9375-3922DC44F573}"/>
              </a:ext>
            </a:extLst>
          </p:cNvPr>
          <p:cNvSpPr/>
          <p:nvPr userDrawn="1"/>
        </p:nvSpPr>
        <p:spPr>
          <a:xfrm>
            <a:off x="-4330"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BA514C"/>
                </a:solidFill>
                <a:latin typeface="Oxygen Bold" panose="02000803000000000000" pitchFamily="2" charset="0"/>
              </a:defRPr>
            </a:lvl1pPr>
          </a:lstStyle>
          <a:p>
            <a:r>
              <a:rPr lang="es-E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10/3/2021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297788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n_derech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0A687-5328-4B63-9375-3922DC44F573}"/>
              </a:ext>
            </a:extLst>
          </p:cNvPr>
          <p:cNvSpPr/>
          <p:nvPr userDrawn="1"/>
        </p:nvSpPr>
        <p:spPr>
          <a:xfrm>
            <a:off x="-4330"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365127"/>
            <a:ext cx="7074408" cy="1325563"/>
          </a:xfrm>
        </p:spPr>
        <p:txBody>
          <a:bodyPr/>
          <a:lstStyle>
            <a:lvl1pPr>
              <a:defRPr>
                <a:solidFill>
                  <a:srgbClr val="BA514C"/>
                </a:solidFill>
                <a:latin typeface="Oxygen Bold" panose="02000803000000000000" pitchFamily="2" charset="0"/>
              </a:defRPr>
            </a:lvl1pPr>
          </a:lstStyle>
          <a:p>
            <a:r>
              <a:rPr lang="es-ES"/>
              <a:t>Click to edit Master title style</a:t>
            </a:r>
            <a:endParaRPr lang="en-US"/>
          </a:p>
        </p:txBody>
      </p:sp>
      <p:sp>
        <p:nvSpPr>
          <p:cNvPr id="3" name="Content Placeholder 2"/>
          <p:cNvSpPr>
            <a:spLocks noGrp="1"/>
          </p:cNvSpPr>
          <p:nvPr>
            <p:ph sz="half" idx="1"/>
          </p:nvPr>
        </p:nvSpPr>
        <p:spPr>
          <a:xfrm>
            <a:off x="838200" y="1825625"/>
            <a:ext cx="6879336"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10/3/2021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48875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CA22E5-0D51-4AB8-B10A-400D96F78C21}"/>
              </a:ext>
            </a:extLst>
          </p:cNvPr>
          <p:cNvSpPr/>
          <p:nvPr userDrawn="1"/>
        </p:nvSpPr>
        <p:spPr>
          <a:xfrm>
            <a:off x="-4330"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9788" y="365127"/>
            <a:ext cx="10515600" cy="1325563"/>
          </a:xfrm>
        </p:spPr>
        <p:txBody>
          <a:bodyPr/>
          <a:lstStyle>
            <a:lvl1pPr>
              <a:defRPr>
                <a:solidFill>
                  <a:srgbClr val="BA514C"/>
                </a:solidFill>
                <a:latin typeface="Oxygen Bold" panose="02000803000000000000" pitchFamily="2" charset="0"/>
              </a:defRPr>
            </a:lvl1pPr>
          </a:lstStyle>
          <a:p>
            <a:r>
              <a:rPr lang="es-ES"/>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Helvetica" panose="020B0604020202020204" pitchFamily="34" charset="0"/>
                <a:cs typeface="Helvetica"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4" name="Content Placeholder 3"/>
          <p:cNvSpPr>
            <a:spLocks noGrp="1"/>
          </p:cNvSpPr>
          <p:nvPr>
            <p:ph sz="half" idx="2"/>
          </p:nvPr>
        </p:nvSpPr>
        <p:spPr>
          <a:xfrm>
            <a:off x="839789" y="2505075"/>
            <a:ext cx="5157787" cy="368458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atin typeface="Helvetica" panose="020B0604020202020204" pitchFamily="34" charset="0"/>
                <a:cs typeface="Helvetica"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Click to 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10/3/2021</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2085518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1"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BA514C"/>
                </a:solidFill>
                <a:latin typeface="Oxygen Bold"/>
                <a:cs typeface="Oxygen Bold"/>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10/3/2021</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76032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10/3/2021</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119642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10/3/2021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783660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10/3/2021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a:p>
        </p:txBody>
      </p:sp>
    </p:spTree>
    <p:extLst>
      <p:ext uri="{BB962C8B-B14F-4D97-AF65-F5344CB8AC3E}">
        <p14:creationId xmlns:p14="http://schemas.microsoft.com/office/powerpoint/2010/main" val="47320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pic>
        <p:nvPicPr>
          <p:cNvPr id="15" name="Imagen 14"/>
          <p:cNvPicPr>
            <a:picLocks noChangeAspect="1"/>
          </p:cNvPicPr>
          <p:nvPr userDrawn="1"/>
        </p:nvPicPr>
        <p:blipFill>
          <a:blip r:embed="rId13"/>
          <a:stretch>
            <a:fillRect/>
          </a:stretch>
        </p:blipFill>
        <p:spPr>
          <a:xfrm>
            <a:off x="0" y="6278830"/>
            <a:ext cx="12205250" cy="579170"/>
          </a:xfrm>
          <a:prstGeom prst="rect">
            <a:avLst/>
          </a:prstGeom>
        </p:spPr>
      </p:pic>
    </p:spTree>
    <p:extLst>
      <p:ext uri="{BB962C8B-B14F-4D97-AF65-F5344CB8AC3E}">
        <p14:creationId xmlns:p14="http://schemas.microsoft.com/office/powerpoint/2010/main" val="1075339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2F6FB03-87A7-457B-AB88-963B60DA079E}"/>
              </a:ext>
            </a:extLst>
          </p:cNvPr>
          <p:cNvPicPr>
            <a:picLocks noChangeAspect="1"/>
          </p:cNvPicPr>
          <p:nvPr/>
        </p:nvPicPr>
        <p:blipFill rotWithShape="1">
          <a:blip r:embed="rId2"/>
          <a:srcRect l="3384" t="12965" r="3598" b="76685"/>
          <a:stretch/>
        </p:blipFill>
        <p:spPr>
          <a:xfrm>
            <a:off x="7023790" y="301820"/>
            <a:ext cx="4820038" cy="2921359"/>
          </a:xfrm>
          <a:prstGeom prst="rect">
            <a:avLst/>
          </a:prstGeom>
        </p:spPr>
      </p:pic>
      <p:sp>
        <p:nvSpPr>
          <p:cNvPr id="2" name="Título 2">
            <a:extLst>
              <a:ext uri="{FF2B5EF4-FFF2-40B4-BE49-F238E27FC236}">
                <a16:creationId xmlns:a16="http://schemas.microsoft.com/office/drawing/2014/main" id="{8E7AEB49-DD82-4BE6-A075-D832B4D0A566}"/>
              </a:ext>
            </a:extLst>
          </p:cNvPr>
          <p:cNvSpPr txBox="1">
            <a:spLocks/>
          </p:cNvSpPr>
          <p:nvPr/>
        </p:nvSpPr>
        <p:spPr>
          <a:xfrm>
            <a:off x="696675" y="301820"/>
            <a:ext cx="10800000" cy="533205"/>
          </a:xfrm>
          <a:prstGeom prst="rect">
            <a:avLst/>
          </a:prstGeom>
        </p:spPr>
        <p:txBody>
          <a:bodyPr vert="horz" lIns="72000" tIns="72000" rIns="72000" bIns="72000" rtlCol="0" anchor="b" anchorCtr="0">
            <a:spAutoFit/>
          </a:bodyPr>
          <a:lstStyle>
            <a:lvl1pPr algn="l" defTabSz="914400" rtl="0" eaLnBrk="1" latinLnBrk="0" hangingPunct="1">
              <a:lnSpc>
                <a:spcPct val="90000"/>
              </a:lnSpc>
              <a:spcBef>
                <a:spcPct val="0"/>
              </a:spcBef>
              <a:buNone/>
              <a:defRPr lang="es-ES" sz="2000" b="1" kern="1200" dirty="0">
                <a:solidFill>
                  <a:srgbClr val="013E77"/>
                </a:solidFill>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2800" dirty="0">
                <a:solidFill>
                  <a:srgbClr val="BA514C"/>
                </a:solidFill>
                <a:latin typeface="Oxygen Bold" panose="02000803000000000000" pitchFamily="2" charset="0"/>
                <a:ea typeface="+mj-ea"/>
                <a:cs typeface="+mj-cs"/>
              </a:rPr>
              <a:t>Fondos Next Generation en España</a:t>
            </a:r>
          </a:p>
        </p:txBody>
      </p:sp>
      <p:sp>
        <p:nvSpPr>
          <p:cNvPr id="3" name="Marcador de contenido 3">
            <a:extLst>
              <a:ext uri="{FF2B5EF4-FFF2-40B4-BE49-F238E27FC236}">
                <a16:creationId xmlns:a16="http://schemas.microsoft.com/office/drawing/2014/main" id="{8F5034EE-4A77-46D4-9F93-867D72FAF61E}"/>
              </a:ext>
            </a:extLst>
          </p:cNvPr>
          <p:cNvSpPr txBox="1">
            <a:spLocks/>
          </p:cNvSpPr>
          <p:nvPr/>
        </p:nvSpPr>
        <p:spPr>
          <a:xfrm>
            <a:off x="7475856" y="5402233"/>
            <a:ext cx="3915903" cy="584775"/>
          </a:xfrm>
          <a:prstGeom prst="rect">
            <a:avLst/>
          </a:prstGeom>
        </p:spPr>
        <p:txBody>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 sz="1400" dirty="0">
                <a:latin typeface="Helvetica" panose="020B0604020202020204" pitchFamily="34" charset="0"/>
                <a:cs typeface="Helvetica" panose="020B0604020202020204" pitchFamily="34" charset="0"/>
              </a:rPr>
              <a:t>España es el </a:t>
            </a:r>
            <a:r>
              <a:rPr lang="es-ES" sz="1400" b="1" dirty="0">
                <a:latin typeface="Helvetica" panose="020B0604020202020204" pitchFamily="34" charset="0"/>
                <a:cs typeface="Helvetica" panose="020B0604020202020204" pitchFamily="34" charset="0"/>
              </a:rPr>
              <a:t>primer país de la UE </a:t>
            </a:r>
            <a:r>
              <a:rPr lang="es-ES" sz="1400" dirty="0">
                <a:latin typeface="Helvetica" panose="020B0604020202020204" pitchFamily="34" charset="0"/>
                <a:cs typeface="Helvetica" panose="020B0604020202020204" pitchFamily="34" charset="0"/>
              </a:rPr>
              <a:t>con mayor dotación de Fondos de Recuperación</a:t>
            </a:r>
            <a:endParaRPr lang="en-US" sz="1400" dirty="0">
              <a:latin typeface="Helvetica" panose="020B0604020202020204" pitchFamily="34" charset="0"/>
              <a:cs typeface="Helvetica" panose="020B0604020202020204" pitchFamily="34" charset="0"/>
            </a:endParaRPr>
          </a:p>
        </p:txBody>
      </p:sp>
      <p:pic>
        <p:nvPicPr>
          <p:cNvPr id="5" name="Imagen 4">
            <a:extLst>
              <a:ext uri="{FF2B5EF4-FFF2-40B4-BE49-F238E27FC236}">
                <a16:creationId xmlns:a16="http://schemas.microsoft.com/office/drawing/2014/main" id="{9C001435-F4CF-4A5A-A9D0-6347E9F13F68}"/>
              </a:ext>
            </a:extLst>
          </p:cNvPr>
          <p:cNvPicPr>
            <a:picLocks noChangeAspect="1"/>
          </p:cNvPicPr>
          <p:nvPr/>
        </p:nvPicPr>
        <p:blipFill>
          <a:blip r:embed="rId3"/>
          <a:stretch>
            <a:fillRect/>
          </a:stretch>
        </p:blipFill>
        <p:spPr>
          <a:xfrm>
            <a:off x="7643765" y="3322941"/>
            <a:ext cx="3580087" cy="1931186"/>
          </a:xfrm>
          <a:prstGeom prst="rect">
            <a:avLst/>
          </a:prstGeom>
        </p:spPr>
      </p:pic>
      <p:sp>
        <p:nvSpPr>
          <p:cNvPr id="6" name="Marcador de contenido 3">
            <a:extLst>
              <a:ext uri="{FF2B5EF4-FFF2-40B4-BE49-F238E27FC236}">
                <a16:creationId xmlns:a16="http://schemas.microsoft.com/office/drawing/2014/main" id="{F687A338-0D58-48B0-BF3E-762DA1C91AA0}"/>
              </a:ext>
            </a:extLst>
          </p:cNvPr>
          <p:cNvSpPr txBox="1">
            <a:spLocks/>
          </p:cNvSpPr>
          <p:nvPr/>
        </p:nvSpPr>
        <p:spPr>
          <a:xfrm>
            <a:off x="657264" y="1230326"/>
            <a:ext cx="5562182" cy="1384995"/>
          </a:xfrm>
          <a:prstGeom prst="rect">
            <a:avLst/>
          </a:prstGeom>
          <a:noFill/>
        </p:spPr>
        <p:txBody>
          <a:bodyPr vert="horz" wrap="square" lIns="91440" tIns="45720" rIns="91440" bIns="45720" rtlCol="0">
            <a:spAutoFit/>
          </a:bodyPr>
          <a:lstStyle>
            <a:lvl1pPr marL="0" indent="0" algn="l" defTabSz="914400" rtl="0" eaLnBrk="1" latinLnBrk="0" hangingPunct="1">
              <a:lnSpc>
                <a:spcPct val="10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18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4pPr>
            <a:lvl5pPr marL="72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b="1" dirty="0">
                <a:latin typeface="Helvetica" panose="020B0604020202020204" pitchFamily="34" charset="0"/>
                <a:cs typeface="Helvetica" panose="020B0604020202020204" pitchFamily="34" charset="0"/>
              </a:rPr>
              <a:t>Next Generation UE </a:t>
            </a:r>
            <a:r>
              <a:rPr lang="es-ES" dirty="0">
                <a:latin typeface="Helvetica" panose="020B0604020202020204" pitchFamily="34" charset="0"/>
                <a:cs typeface="Helvetica" panose="020B0604020202020204" pitchFamily="34" charset="0"/>
              </a:rPr>
              <a:t>(transferencias directas)</a:t>
            </a:r>
          </a:p>
          <a:p>
            <a:pPr marL="285750" indent="-285750">
              <a:buClr>
                <a:schemeClr val="tx1"/>
              </a:buClr>
              <a:buFont typeface="Arial" panose="020B0604020202020204" pitchFamily="34" charset="0"/>
              <a:buChar char="•"/>
            </a:pPr>
            <a:r>
              <a:rPr lang="es-ES" dirty="0" err="1">
                <a:latin typeface="Helvetica" panose="020B0604020202020204" pitchFamily="34" charset="0"/>
                <a:cs typeface="Helvetica" panose="020B0604020202020204" pitchFamily="34" charset="0"/>
              </a:rPr>
              <a:t>React</a:t>
            </a:r>
            <a:r>
              <a:rPr lang="es-ES" dirty="0">
                <a:latin typeface="Helvetica" panose="020B0604020202020204" pitchFamily="34" charset="0"/>
                <a:cs typeface="Helvetica" panose="020B0604020202020204" pitchFamily="34" charset="0"/>
              </a:rPr>
              <a:t> UE: 12,436 millones de € (CCAA)</a:t>
            </a:r>
          </a:p>
          <a:p>
            <a:pPr marL="285750" indent="-285750">
              <a:buClr>
                <a:schemeClr val="tx1"/>
              </a:buClr>
              <a:buFont typeface="Arial" panose="020B0604020202020204" pitchFamily="34" charset="0"/>
              <a:buChar char="•"/>
            </a:pPr>
            <a:r>
              <a:rPr lang="es-ES" dirty="0">
                <a:latin typeface="Helvetica" panose="020B0604020202020204" pitchFamily="34" charset="0"/>
                <a:cs typeface="Helvetica" panose="020B0604020202020204" pitchFamily="34" charset="0"/>
              </a:rPr>
              <a:t>Mecanismo de Recuperación y Resiliencia (MRR): 70.000 millones de € </a:t>
            </a:r>
            <a:endParaRPr lang="en-US" dirty="0">
              <a:latin typeface="Helvetica" panose="020B0604020202020204" pitchFamily="34" charset="0"/>
              <a:cs typeface="Helvetica" panose="020B0604020202020204" pitchFamily="34" charset="0"/>
            </a:endParaRPr>
          </a:p>
        </p:txBody>
      </p:sp>
      <p:pic>
        <p:nvPicPr>
          <p:cNvPr id="8" name="Imagen 7">
            <a:extLst>
              <a:ext uri="{FF2B5EF4-FFF2-40B4-BE49-F238E27FC236}">
                <a16:creationId xmlns:a16="http://schemas.microsoft.com/office/drawing/2014/main" id="{7B6C1E91-1A09-4DA0-8BFD-F3FF9E57B0F9}"/>
              </a:ext>
            </a:extLst>
          </p:cNvPr>
          <p:cNvPicPr>
            <a:picLocks noChangeAspect="1"/>
          </p:cNvPicPr>
          <p:nvPr/>
        </p:nvPicPr>
        <p:blipFill rotWithShape="1">
          <a:blip r:embed="rId4"/>
          <a:srcRect t="38093" b="39023"/>
          <a:stretch/>
        </p:blipFill>
        <p:spPr>
          <a:xfrm>
            <a:off x="746560" y="2779929"/>
            <a:ext cx="5002288" cy="3207079"/>
          </a:xfrm>
          <a:prstGeom prst="rect">
            <a:avLst/>
          </a:prstGeom>
        </p:spPr>
      </p:pic>
    </p:spTree>
    <p:extLst>
      <p:ext uri="{BB962C8B-B14F-4D97-AF65-F5344CB8AC3E}">
        <p14:creationId xmlns:p14="http://schemas.microsoft.com/office/powerpoint/2010/main" val="3256697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12. Política Industrial España 2030: </a:t>
            </a:r>
            <a:br>
              <a:rPr lang="es-ES" sz="2800" b="1" dirty="0"/>
            </a:b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3" y="1325563"/>
            <a:ext cx="7741649" cy="4773396"/>
          </a:xfrm>
        </p:spPr>
        <p:txBody>
          <a:bodyPr vert="horz" lIns="91440" tIns="45720" rIns="91440" bIns="45720" rtlCol="0">
            <a:normAutofit/>
          </a:bodyPr>
          <a:lstStyle/>
          <a:p>
            <a:pPr marL="0" indent="0" algn="just">
              <a:lnSpc>
                <a:spcPct val="110000"/>
              </a:lnSpc>
              <a:spcBef>
                <a:spcPts val="1200"/>
              </a:spcBef>
              <a:buClr>
                <a:srgbClr val="BA514C"/>
              </a:buClr>
              <a:buNone/>
            </a:pPr>
            <a:r>
              <a:rPr lang="es-ES" sz="1400" dirty="0">
                <a:solidFill>
                  <a:srgbClr val="BA514C"/>
                </a:solidFill>
              </a:rPr>
              <a:t>Línea de apoyo a proyectos estratégicos para la transición industrial (PERTE) </a:t>
            </a:r>
          </a:p>
          <a:p>
            <a:pPr algn="just">
              <a:lnSpc>
                <a:spcPct val="110000"/>
              </a:lnSpc>
              <a:spcBef>
                <a:spcPts val="1200"/>
              </a:spcBef>
              <a:buFont typeface="Arial" panose="020B0604020202020204" pitchFamily="34" charset="0"/>
              <a:buChar char="•"/>
            </a:pPr>
            <a:r>
              <a:rPr lang="es-ES" sz="1400" b="1" dirty="0">
                <a:solidFill>
                  <a:srgbClr val="343536"/>
                </a:solidFill>
              </a:rPr>
              <a:t>Proyectos innovadores que supongan una transformación real de la industria en términos de eficiencia energética, sostenibilidad y transformación digital</a:t>
            </a:r>
            <a:r>
              <a:rPr lang="es-ES" sz="1400" dirty="0">
                <a:solidFill>
                  <a:srgbClr val="343536"/>
                </a:solidFill>
              </a:rPr>
              <a:t>, y que exigen la colaboración entre administraciones, empresas y centros de investigación.</a:t>
            </a:r>
          </a:p>
          <a:p>
            <a:pPr algn="just">
              <a:lnSpc>
                <a:spcPct val="110000"/>
              </a:lnSpc>
              <a:spcBef>
                <a:spcPts val="1200"/>
              </a:spcBef>
              <a:buFont typeface="Arial" panose="020B0604020202020204" pitchFamily="34" charset="0"/>
              <a:buChar char="•"/>
            </a:pPr>
            <a:r>
              <a:rPr lang="es-ES" sz="1400" b="1" dirty="0">
                <a:solidFill>
                  <a:srgbClr val="343536"/>
                </a:solidFill>
              </a:rPr>
              <a:t>Convocatoria de ayudas a empresas </a:t>
            </a:r>
            <a:r>
              <a:rPr lang="es-ES" sz="1400" dirty="0">
                <a:solidFill>
                  <a:srgbClr val="343536"/>
                </a:solidFill>
              </a:rPr>
              <a:t>de toda la cadena de valor del sector, incluyendo grandes operadores y con una participación importante de </a:t>
            </a:r>
            <a:r>
              <a:rPr lang="es-ES" sz="1400" b="1" dirty="0">
                <a:solidFill>
                  <a:srgbClr val="343536"/>
                </a:solidFill>
              </a:rPr>
              <a:t>PYME</a:t>
            </a:r>
            <a:r>
              <a:rPr lang="es-ES" sz="1400" dirty="0">
                <a:solidFill>
                  <a:srgbClr val="343536"/>
                </a:solidFill>
              </a:rPr>
              <a:t>.</a:t>
            </a:r>
          </a:p>
          <a:p>
            <a:pPr algn="just">
              <a:lnSpc>
                <a:spcPct val="110000"/>
              </a:lnSpc>
              <a:spcBef>
                <a:spcPts val="1200"/>
              </a:spcBef>
              <a:buFont typeface="Arial" panose="020B0604020202020204" pitchFamily="34" charset="0"/>
              <a:buChar char="•"/>
            </a:pPr>
            <a:r>
              <a:rPr lang="es-ES" sz="1400" dirty="0">
                <a:solidFill>
                  <a:srgbClr val="343536"/>
                </a:solidFill>
              </a:rPr>
              <a:t>MINCOTUR – SGIPYME con la colaboración de las CCAA.</a:t>
            </a:r>
          </a:p>
          <a:p>
            <a:pPr algn="just">
              <a:lnSpc>
                <a:spcPct val="110000"/>
              </a:lnSpc>
              <a:spcBef>
                <a:spcPts val="1200"/>
              </a:spcBef>
              <a:buFont typeface="Arial" panose="020B0604020202020204" pitchFamily="34" charset="0"/>
              <a:buChar char="•"/>
            </a:pPr>
            <a:r>
              <a:rPr lang="es-ES" sz="1400" dirty="0">
                <a:solidFill>
                  <a:srgbClr val="343536"/>
                </a:solidFill>
              </a:rPr>
              <a:t>Implementación de la inversión:</a:t>
            </a:r>
          </a:p>
          <a:p>
            <a:pPr lvl="1" algn="just">
              <a:lnSpc>
                <a:spcPct val="110000"/>
              </a:lnSpc>
              <a:spcBef>
                <a:spcPts val="1200"/>
              </a:spcBef>
              <a:buFont typeface="Arial" panose="020B0604020202020204" pitchFamily="34" charset="0"/>
              <a:buChar char="•"/>
            </a:pPr>
            <a:r>
              <a:rPr lang="es-ES" sz="1400" dirty="0">
                <a:solidFill>
                  <a:srgbClr val="343536"/>
                </a:solidFill>
              </a:rPr>
              <a:t>En forma mixta de préstamo y subvención, y uso de los diferentes instrumentos de colaboración público-privada. También tendrán cabida otros instrumentos financieros tales como: garantías y avales, creación de fondos u otros instrumentos de inversión, como participaciones directas en capital de empresas o Uniones Temporales de Empresas. </a:t>
            </a:r>
          </a:p>
          <a:p>
            <a:pPr lvl="1" algn="just">
              <a:lnSpc>
                <a:spcPct val="110000"/>
              </a:lnSpc>
              <a:spcBef>
                <a:spcPts val="1200"/>
              </a:spcBef>
              <a:buFont typeface="Arial" panose="020B0604020202020204" pitchFamily="34" charset="0"/>
              <a:buChar char="•"/>
            </a:pPr>
            <a:r>
              <a:rPr lang="es-ES" sz="1400" dirty="0">
                <a:solidFill>
                  <a:srgbClr val="343536"/>
                </a:solidFill>
              </a:rPr>
              <a:t>Tercer trimestre 2021 – Cuarto trimestre 2023.</a:t>
            </a:r>
          </a:p>
          <a:p>
            <a:pPr lvl="1" algn="just">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p:txBody>
      </p:sp>
      <p:grpSp>
        <p:nvGrpSpPr>
          <p:cNvPr id="5" name="Grupo 4">
            <a:extLst>
              <a:ext uri="{FF2B5EF4-FFF2-40B4-BE49-F238E27FC236}">
                <a16:creationId xmlns:a16="http://schemas.microsoft.com/office/drawing/2014/main" id="{BD7D5404-99E9-431E-BE66-1E66138F8DA4}"/>
              </a:ext>
            </a:extLst>
          </p:cNvPr>
          <p:cNvGrpSpPr/>
          <p:nvPr/>
        </p:nvGrpSpPr>
        <p:grpSpPr>
          <a:xfrm>
            <a:off x="8691937" y="1474904"/>
            <a:ext cx="3500063" cy="4237724"/>
            <a:chOff x="8691937" y="1474904"/>
            <a:chExt cx="3500063" cy="4237724"/>
          </a:xfrm>
        </p:grpSpPr>
        <p:grpSp>
          <p:nvGrpSpPr>
            <p:cNvPr id="8" name="Grupo 7">
              <a:extLst>
                <a:ext uri="{FF2B5EF4-FFF2-40B4-BE49-F238E27FC236}">
                  <a16:creationId xmlns:a16="http://schemas.microsoft.com/office/drawing/2014/main" id="{4C9EB474-6FC3-420F-A9F9-56796B7587C3}"/>
                </a:ext>
              </a:extLst>
            </p:cNvPr>
            <p:cNvGrpSpPr/>
            <p:nvPr/>
          </p:nvGrpSpPr>
          <p:grpSpPr>
            <a:xfrm>
              <a:off x="8691937" y="1474904"/>
              <a:ext cx="3500063" cy="4237724"/>
              <a:chOff x="8691937" y="1474904"/>
              <a:chExt cx="3500063" cy="4237724"/>
            </a:xfrm>
          </p:grpSpPr>
          <p:sp>
            <p:nvSpPr>
              <p:cNvPr id="10" name="Rectángulo 9">
                <a:extLst>
                  <a:ext uri="{FF2B5EF4-FFF2-40B4-BE49-F238E27FC236}">
                    <a16:creationId xmlns:a16="http://schemas.microsoft.com/office/drawing/2014/main" id="{4888A252-7032-4248-9849-E63C088BC9B0}"/>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AF60A172-F6E1-4527-A21A-B71A6B6A1D18}"/>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9" name="Imagen 8">
              <a:extLst>
                <a:ext uri="{FF2B5EF4-FFF2-40B4-BE49-F238E27FC236}">
                  <a16:creationId xmlns:a16="http://schemas.microsoft.com/office/drawing/2014/main" id="{3F91E07E-6931-471B-B61C-E58D13DF266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20430" y="2088316"/>
              <a:ext cx="2467214" cy="2923199"/>
            </a:xfrm>
            <a:prstGeom prst="rect">
              <a:avLst/>
            </a:prstGeom>
          </p:spPr>
        </p:pic>
      </p:grpSp>
    </p:spTree>
    <p:extLst>
      <p:ext uri="{BB962C8B-B14F-4D97-AF65-F5344CB8AC3E}">
        <p14:creationId xmlns:p14="http://schemas.microsoft.com/office/powerpoint/2010/main" val="188272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12. Política Industrial España 2030: </a:t>
            </a:r>
            <a:br>
              <a:rPr lang="es-ES" sz="2800" b="1" dirty="0"/>
            </a:b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4" y="1325563"/>
            <a:ext cx="7768282" cy="4897684"/>
          </a:xfrm>
        </p:spPr>
        <p:txBody>
          <a:bodyPr vert="horz" lIns="91440" tIns="45720" rIns="91440" bIns="45720" rtlCol="0">
            <a:normAutofit/>
          </a:bodyPr>
          <a:lstStyle/>
          <a:p>
            <a:pPr marL="0" indent="0">
              <a:lnSpc>
                <a:spcPct val="110000"/>
              </a:lnSpc>
              <a:spcBef>
                <a:spcPts val="1200"/>
              </a:spcBef>
              <a:buClr>
                <a:srgbClr val="BA514C"/>
              </a:buClr>
              <a:buNone/>
            </a:pPr>
            <a:r>
              <a:rPr lang="es-ES" sz="1400" dirty="0">
                <a:solidFill>
                  <a:srgbClr val="BA514C"/>
                </a:solidFill>
              </a:rPr>
              <a:t>Línea de apoyo a proyectos estratégicos para la transición industrial (PERTE) </a:t>
            </a:r>
          </a:p>
          <a:p>
            <a:pPr>
              <a:lnSpc>
                <a:spcPct val="110000"/>
              </a:lnSpc>
              <a:spcBef>
                <a:spcPts val="1200"/>
              </a:spcBef>
              <a:buFont typeface="Arial" panose="020B0604020202020204" pitchFamily="34" charset="0"/>
              <a:buChar char="•"/>
            </a:pPr>
            <a:r>
              <a:rPr lang="es-ES" sz="1400" dirty="0">
                <a:solidFill>
                  <a:srgbClr val="343536"/>
                </a:solidFill>
              </a:rPr>
              <a:t>Son susceptibles de acogerse a esta línea un total de 245 proyectos con una inversión acumulada de 53.769 M€ y unas intensidades máximas de ayuda de 21.368 M€. Aplicando criterios de concurrencia competitiva, se estima que el coste final será de 2.284,60 M€.</a:t>
            </a:r>
          </a:p>
          <a:p>
            <a:pPr>
              <a:lnSpc>
                <a:spcPct val="110000"/>
              </a:lnSpc>
              <a:spcBef>
                <a:spcPts val="1200"/>
              </a:spcBef>
              <a:buFont typeface="Arial" panose="020B0604020202020204" pitchFamily="34" charset="0"/>
              <a:buChar char="•"/>
            </a:pPr>
            <a:r>
              <a:rPr lang="es-ES" sz="1400" b="1" dirty="0">
                <a:solidFill>
                  <a:srgbClr val="343536"/>
                </a:solidFill>
              </a:rPr>
              <a:t>Los proyectos deberán incorporar necesariamente elementos de I+D</a:t>
            </a:r>
            <a:r>
              <a:rPr lang="es-ES" sz="1400" dirty="0">
                <a:solidFill>
                  <a:srgbClr val="343536"/>
                </a:solidFill>
              </a:rPr>
              <a:t>, y estar orientados a actividades para mejorar el desempeño energético y la digitalización en las empresas, contribuir a una economía de bajas emisiones e impulsar la economía circular.</a:t>
            </a:r>
          </a:p>
          <a:p>
            <a:pPr>
              <a:lnSpc>
                <a:spcPct val="110000"/>
              </a:lnSpc>
              <a:spcBef>
                <a:spcPts val="1200"/>
              </a:spcBef>
              <a:buFont typeface="Arial" panose="020B0604020202020204" pitchFamily="34" charset="0"/>
              <a:buChar char="•"/>
            </a:pPr>
            <a:r>
              <a:rPr lang="es-ES" sz="1400" dirty="0">
                <a:solidFill>
                  <a:srgbClr val="343536"/>
                </a:solidFill>
              </a:rPr>
              <a:t>Entre los </a:t>
            </a:r>
            <a:r>
              <a:rPr lang="es-ES" sz="1400" b="1" dirty="0">
                <a:solidFill>
                  <a:srgbClr val="343536"/>
                </a:solidFill>
              </a:rPr>
              <a:t>sectores industriales </a:t>
            </a:r>
            <a:r>
              <a:rPr lang="es-ES" sz="1400" dirty="0">
                <a:solidFill>
                  <a:srgbClr val="343536"/>
                </a:solidFill>
              </a:rPr>
              <a:t>a los que va dirigida se encuentran, aunque no de forma exclusiva: </a:t>
            </a:r>
            <a:r>
              <a:rPr lang="es-ES" sz="1400" b="1" dirty="0">
                <a:solidFill>
                  <a:srgbClr val="343536"/>
                </a:solidFill>
              </a:rPr>
              <a:t>automoción y vehículo eléctrico y conectado, agroalimentario, salud, aeronáutico y naval, economía circular, energías renovables, electrónica, etc</a:t>
            </a:r>
            <a:r>
              <a:rPr lang="es-ES" sz="1400" dirty="0">
                <a:solidFill>
                  <a:srgbClr val="343536"/>
                </a:solidFill>
              </a:rPr>
              <a:t>.</a:t>
            </a:r>
          </a:p>
          <a:p>
            <a:pPr>
              <a:lnSpc>
                <a:spcPct val="110000"/>
              </a:lnSpc>
              <a:spcBef>
                <a:spcPts val="1200"/>
              </a:spcBef>
              <a:buFont typeface="Arial" panose="020B0604020202020204" pitchFamily="34" charset="0"/>
              <a:buChar char="•"/>
            </a:pPr>
            <a:r>
              <a:rPr lang="es-ES" sz="1400" dirty="0">
                <a:solidFill>
                  <a:srgbClr val="343536"/>
                </a:solidFill>
              </a:rPr>
              <a:t>Las entidades participantes deberán presentar, para ser elegibles, un Plan Específico de Eficiencia y Transición Energética, que identifique, tras un diagnóstico previo, las potenciales áreas de mejora en estos ámbitos que se vislumbran en el proyecto estratégico, las acciones a emprender para materializarlas y un panel de indicadores de seguimiento sobre su implementación.</a:t>
            </a:r>
          </a:p>
          <a:p>
            <a:pPr>
              <a:lnSpc>
                <a:spcPct val="110000"/>
              </a:lnSpc>
              <a:spcBef>
                <a:spcPts val="1200"/>
              </a:spcBef>
              <a:buFont typeface="Arial" panose="020B0604020202020204" pitchFamily="34" charset="0"/>
              <a:buChar char="•"/>
            </a:pPr>
            <a:r>
              <a:rPr lang="es-ES" sz="1400" dirty="0">
                <a:solidFill>
                  <a:srgbClr val="343536"/>
                </a:solidFill>
              </a:rPr>
              <a:t>Las convocatorias tendrán </a:t>
            </a:r>
            <a:r>
              <a:rPr lang="es-ES" sz="1400" b="1" dirty="0">
                <a:solidFill>
                  <a:srgbClr val="343536"/>
                </a:solidFill>
              </a:rPr>
              <a:t>carácter plurianual</a:t>
            </a:r>
            <a:r>
              <a:rPr lang="es-ES" sz="1400" dirty="0">
                <a:solidFill>
                  <a:srgbClr val="343536"/>
                </a:solidFill>
              </a:rPr>
              <a:t>.</a:t>
            </a: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p:txBody>
      </p:sp>
      <p:grpSp>
        <p:nvGrpSpPr>
          <p:cNvPr id="5" name="Grupo 4">
            <a:extLst>
              <a:ext uri="{FF2B5EF4-FFF2-40B4-BE49-F238E27FC236}">
                <a16:creationId xmlns:a16="http://schemas.microsoft.com/office/drawing/2014/main" id="{D8EAFB70-2D6B-4801-A4F8-91F9DDADF294}"/>
              </a:ext>
            </a:extLst>
          </p:cNvPr>
          <p:cNvGrpSpPr/>
          <p:nvPr/>
        </p:nvGrpSpPr>
        <p:grpSpPr>
          <a:xfrm>
            <a:off x="8691937" y="1474904"/>
            <a:ext cx="3500063" cy="4237724"/>
            <a:chOff x="8691937" y="1474904"/>
            <a:chExt cx="3500063" cy="4237724"/>
          </a:xfrm>
        </p:grpSpPr>
        <p:grpSp>
          <p:nvGrpSpPr>
            <p:cNvPr id="8" name="Grupo 7">
              <a:extLst>
                <a:ext uri="{FF2B5EF4-FFF2-40B4-BE49-F238E27FC236}">
                  <a16:creationId xmlns:a16="http://schemas.microsoft.com/office/drawing/2014/main" id="{B44179E3-914B-4869-9F3B-040B9D67E6CD}"/>
                </a:ext>
              </a:extLst>
            </p:cNvPr>
            <p:cNvGrpSpPr/>
            <p:nvPr/>
          </p:nvGrpSpPr>
          <p:grpSpPr>
            <a:xfrm>
              <a:off x="8691937" y="1474904"/>
              <a:ext cx="3500063" cy="4237724"/>
              <a:chOff x="8691937" y="1474904"/>
              <a:chExt cx="3500063" cy="4237724"/>
            </a:xfrm>
          </p:grpSpPr>
          <p:sp>
            <p:nvSpPr>
              <p:cNvPr id="10" name="Rectángulo 9">
                <a:extLst>
                  <a:ext uri="{FF2B5EF4-FFF2-40B4-BE49-F238E27FC236}">
                    <a16:creationId xmlns:a16="http://schemas.microsoft.com/office/drawing/2014/main" id="{73378ECC-74F5-4BC7-B20A-0EA323D5FD82}"/>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B847CF6A-ECC4-42F2-8EAB-48A25AF3A3E9}"/>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9" name="Imagen 8">
              <a:extLst>
                <a:ext uri="{FF2B5EF4-FFF2-40B4-BE49-F238E27FC236}">
                  <a16:creationId xmlns:a16="http://schemas.microsoft.com/office/drawing/2014/main" id="{7369413D-0CAD-4761-A707-113B8D3F00A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20430" y="2088316"/>
              <a:ext cx="2467214" cy="2923199"/>
            </a:xfrm>
            <a:prstGeom prst="rect">
              <a:avLst/>
            </a:prstGeom>
          </p:spPr>
        </p:pic>
      </p:grpSp>
    </p:spTree>
    <p:extLst>
      <p:ext uri="{BB962C8B-B14F-4D97-AF65-F5344CB8AC3E}">
        <p14:creationId xmlns:p14="http://schemas.microsoft.com/office/powerpoint/2010/main" val="3622492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12. Política Industrial España 2030: </a:t>
            </a:r>
            <a:br>
              <a:rPr lang="es-ES" sz="2800" b="1" dirty="0"/>
            </a:b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3" y="1325563"/>
            <a:ext cx="10742301" cy="4379496"/>
          </a:xfrm>
        </p:spPr>
        <p:txBody>
          <a:bodyPr vert="horz" lIns="91440" tIns="45720" rIns="91440" bIns="45720" rtlCol="0">
            <a:noAutofit/>
          </a:bodyPr>
          <a:lstStyle/>
          <a:p>
            <a:pPr marL="0" indent="0" algn="just">
              <a:lnSpc>
                <a:spcPct val="110000"/>
              </a:lnSpc>
              <a:spcBef>
                <a:spcPts val="1200"/>
              </a:spcBef>
              <a:buClr>
                <a:srgbClr val="BA514C"/>
              </a:buClr>
              <a:buNone/>
            </a:pPr>
            <a:r>
              <a:rPr lang="es-ES" sz="1400" dirty="0">
                <a:solidFill>
                  <a:srgbClr val="BA514C"/>
                </a:solidFill>
              </a:rPr>
              <a:t>Línea de apoyo a planes de innovación y sostenibilidad, en la que financiará gastos asociados a la implementación de dichos proyectos </a:t>
            </a:r>
          </a:p>
          <a:p>
            <a:pPr algn="just">
              <a:lnSpc>
                <a:spcPct val="110000"/>
              </a:lnSpc>
              <a:spcBef>
                <a:spcPts val="1200"/>
              </a:spcBef>
              <a:buFont typeface="Arial" panose="020B0604020202020204" pitchFamily="34" charset="0"/>
              <a:buChar char="•"/>
            </a:pPr>
            <a:r>
              <a:rPr lang="es-ES" sz="1400" b="1" dirty="0">
                <a:solidFill>
                  <a:srgbClr val="343536"/>
                </a:solidFill>
              </a:rPr>
              <a:t>Proyectos individuales de innovación y sostenibilidad </a:t>
            </a:r>
            <a:r>
              <a:rPr lang="es-ES" sz="1400" dirty="0">
                <a:solidFill>
                  <a:srgbClr val="343536"/>
                </a:solidFill>
              </a:rPr>
              <a:t>en ámbitos claves en la transición industrial como son:</a:t>
            </a:r>
          </a:p>
          <a:p>
            <a:pPr lvl="1" algn="just">
              <a:lnSpc>
                <a:spcPct val="110000"/>
              </a:lnSpc>
              <a:spcBef>
                <a:spcPts val="1200"/>
              </a:spcBef>
              <a:buFont typeface="Arial" panose="020B0604020202020204" pitchFamily="34" charset="0"/>
              <a:buChar char="•"/>
            </a:pPr>
            <a:r>
              <a:rPr lang="es-ES" sz="1400" dirty="0">
                <a:solidFill>
                  <a:srgbClr val="343536"/>
                </a:solidFill>
              </a:rPr>
              <a:t>la eficiencia energética descarbonización, y nuevas fuentes de energía sostenible;</a:t>
            </a:r>
          </a:p>
          <a:p>
            <a:pPr lvl="1" algn="just">
              <a:lnSpc>
                <a:spcPct val="110000"/>
              </a:lnSpc>
              <a:spcBef>
                <a:spcPts val="1200"/>
              </a:spcBef>
              <a:buFont typeface="Arial" panose="020B0604020202020204" pitchFamily="34" charset="0"/>
              <a:buChar char="•"/>
            </a:pPr>
            <a:r>
              <a:rPr lang="es-ES" sz="1400" dirty="0">
                <a:solidFill>
                  <a:srgbClr val="343536"/>
                </a:solidFill>
              </a:rPr>
              <a:t>la economía circular y la eco-innovación, mejora de las cadenas de valor;</a:t>
            </a:r>
          </a:p>
          <a:p>
            <a:pPr lvl="1" algn="just">
              <a:lnSpc>
                <a:spcPct val="110000"/>
              </a:lnSpc>
              <a:spcBef>
                <a:spcPts val="1200"/>
              </a:spcBef>
              <a:buFont typeface="Arial" panose="020B0604020202020204" pitchFamily="34" charset="0"/>
              <a:buChar char="•"/>
            </a:pPr>
            <a:r>
              <a:rPr lang="es-ES" sz="1400" dirty="0">
                <a:solidFill>
                  <a:srgbClr val="343536"/>
                </a:solidFill>
              </a:rPr>
              <a:t>materiales y productos avanzados;</a:t>
            </a:r>
          </a:p>
          <a:p>
            <a:pPr lvl="1" algn="just">
              <a:lnSpc>
                <a:spcPct val="110000"/>
              </a:lnSpc>
              <a:spcBef>
                <a:spcPts val="1200"/>
              </a:spcBef>
              <a:buFont typeface="Arial" panose="020B0604020202020204" pitchFamily="34" charset="0"/>
              <a:buChar char="•"/>
            </a:pPr>
            <a:r>
              <a:rPr lang="es-ES" sz="1400" dirty="0">
                <a:solidFill>
                  <a:srgbClr val="343536"/>
                </a:solidFill>
              </a:rPr>
              <a:t>mejora de los procesos de calidad y seguridad industrial.</a:t>
            </a:r>
          </a:p>
          <a:p>
            <a:pPr algn="just">
              <a:lnSpc>
                <a:spcPct val="110000"/>
              </a:lnSpc>
              <a:spcBef>
                <a:spcPts val="1200"/>
              </a:spcBef>
              <a:buFont typeface="Arial" panose="020B0604020202020204" pitchFamily="34" charset="0"/>
              <a:buChar char="•"/>
            </a:pPr>
            <a:r>
              <a:rPr lang="es-ES" sz="1400" b="1" dirty="0">
                <a:solidFill>
                  <a:srgbClr val="343536"/>
                </a:solidFill>
              </a:rPr>
              <a:t>Convocatoria de ayudas a empresas </a:t>
            </a:r>
            <a:r>
              <a:rPr lang="es-ES" sz="1400" dirty="0">
                <a:solidFill>
                  <a:srgbClr val="343536"/>
                </a:solidFill>
              </a:rPr>
              <a:t>del sector industrial, incluyendo los servicios industriales.</a:t>
            </a:r>
          </a:p>
          <a:p>
            <a:pPr>
              <a:lnSpc>
                <a:spcPct val="110000"/>
              </a:lnSpc>
              <a:spcBef>
                <a:spcPts val="1200"/>
              </a:spcBef>
              <a:buFont typeface="Arial" panose="020B0604020202020204" pitchFamily="34" charset="0"/>
              <a:buChar char="•"/>
            </a:pPr>
            <a:r>
              <a:rPr lang="es-ES" sz="1400" dirty="0">
                <a:solidFill>
                  <a:srgbClr val="343536"/>
                </a:solidFill>
              </a:rPr>
              <a:t>MINCOTUR – SGIPYME con la colaboración de las CCAA.</a:t>
            </a:r>
          </a:p>
          <a:p>
            <a:pPr>
              <a:lnSpc>
                <a:spcPct val="110000"/>
              </a:lnSpc>
              <a:spcBef>
                <a:spcPts val="1200"/>
              </a:spcBef>
              <a:buFont typeface="Arial" panose="020B0604020202020204" pitchFamily="34" charset="0"/>
              <a:buChar char="•"/>
            </a:pPr>
            <a:r>
              <a:rPr lang="es-ES" sz="1400" dirty="0">
                <a:solidFill>
                  <a:srgbClr val="343536"/>
                </a:solidFill>
              </a:rPr>
              <a:t>Implementación de la inversión: en forma mixta de préstamo y subvención, y uso de los diferentes instrumentos de colaboración público-privada. Tercer trimestre 2021 – Cuarto trimestre 2023.</a:t>
            </a:r>
          </a:p>
          <a:p>
            <a:pPr>
              <a:lnSpc>
                <a:spcPct val="110000"/>
              </a:lnSpc>
              <a:spcBef>
                <a:spcPts val="1200"/>
              </a:spcBef>
              <a:buFont typeface="Arial" panose="020B0604020202020204" pitchFamily="34" charset="0"/>
              <a:buChar char="•"/>
            </a:pPr>
            <a:r>
              <a:rPr lang="es-ES" sz="1400" dirty="0">
                <a:solidFill>
                  <a:srgbClr val="343536"/>
                </a:solidFill>
              </a:rPr>
              <a:t>El potencial gasto elegible para esta línea será de 274 M€, con un coste estimado teórico para esta línea de 74,8 M€ por año. Trasladado al conjunto del período 2021-2023, el coste teórico sería de 224 M€. En un marco de concurrencia competitiva, esa cantidad rondará los 118 M€, coste final de la línea.</a:t>
            </a:r>
          </a:p>
          <a:p>
            <a:pPr lvl="1">
              <a:lnSpc>
                <a:spcPct val="110000"/>
              </a:lnSpc>
              <a:spcBef>
                <a:spcPts val="1200"/>
              </a:spcBef>
              <a:buFont typeface="Arial"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p:txBody>
      </p:sp>
      <p:grpSp>
        <p:nvGrpSpPr>
          <p:cNvPr id="12" name="Grupo 11">
            <a:extLst>
              <a:ext uri="{FF2B5EF4-FFF2-40B4-BE49-F238E27FC236}">
                <a16:creationId xmlns:a16="http://schemas.microsoft.com/office/drawing/2014/main" id="{85012B19-D9F8-4BBB-9423-8FB3D500505D}"/>
              </a:ext>
            </a:extLst>
          </p:cNvPr>
          <p:cNvGrpSpPr/>
          <p:nvPr/>
        </p:nvGrpSpPr>
        <p:grpSpPr>
          <a:xfrm>
            <a:off x="10072722" y="2071006"/>
            <a:ext cx="1582220" cy="2147495"/>
            <a:chOff x="10422425" y="1119883"/>
            <a:chExt cx="1582220" cy="2147495"/>
          </a:xfrm>
        </p:grpSpPr>
        <p:grpSp>
          <p:nvGrpSpPr>
            <p:cNvPr id="13" name="Grupo 12">
              <a:extLst>
                <a:ext uri="{FF2B5EF4-FFF2-40B4-BE49-F238E27FC236}">
                  <a16:creationId xmlns:a16="http://schemas.microsoft.com/office/drawing/2014/main" id="{126A2E21-0E46-4722-A54C-BF8DC4CE7792}"/>
                </a:ext>
              </a:extLst>
            </p:cNvPr>
            <p:cNvGrpSpPr/>
            <p:nvPr/>
          </p:nvGrpSpPr>
          <p:grpSpPr>
            <a:xfrm>
              <a:off x="10422425" y="1119883"/>
              <a:ext cx="1582220" cy="2147495"/>
              <a:chOff x="8691937" y="1474904"/>
              <a:chExt cx="3500063" cy="4237724"/>
            </a:xfrm>
          </p:grpSpPr>
          <p:sp>
            <p:nvSpPr>
              <p:cNvPr id="15" name="Rectángulo 14">
                <a:extLst>
                  <a:ext uri="{FF2B5EF4-FFF2-40B4-BE49-F238E27FC236}">
                    <a16:creationId xmlns:a16="http://schemas.microsoft.com/office/drawing/2014/main" id="{1E8A8A7F-3407-412C-9265-467B8DBDBD98}"/>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E8BDA598-6115-4CC0-8FC3-6FC7119A712B}"/>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4" name="Imagen 13">
              <a:extLst>
                <a:ext uri="{FF2B5EF4-FFF2-40B4-BE49-F238E27FC236}">
                  <a16:creationId xmlns:a16="http://schemas.microsoft.com/office/drawing/2014/main" id="{2F425AA5-319F-4BD4-BC04-DA5CCEE0587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538630" y="1468339"/>
              <a:ext cx="1171812" cy="1388384"/>
            </a:xfrm>
            <a:prstGeom prst="rect">
              <a:avLst/>
            </a:prstGeom>
          </p:spPr>
        </p:pic>
      </p:grpSp>
    </p:spTree>
    <p:extLst>
      <p:ext uri="{BB962C8B-B14F-4D97-AF65-F5344CB8AC3E}">
        <p14:creationId xmlns:p14="http://schemas.microsoft.com/office/powerpoint/2010/main" val="1018884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12. Política Industrial España 2030: </a:t>
            </a:r>
            <a:br>
              <a:rPr lang="es-ES" sz="2800" b="1" dirty="0"/>
            </a:b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4" y="1325563"/>
            <a:ext cx="8115090" cy="4379496"/>
          </a:xfrm>
        </p:spPr>
        <p:txBody>
          <a:bodyPr vert="horz" lIns="91440" tIns="45720" rIns="91440" bIns="45720" rtlCol="0">
            <a:normAutofit/>
          </a:bodyPr>
          <a:lstStyle/>
          <a:p>
            <a:pPr marL="0" indent="0">
              <a:lnSpc>
                <a:spcPct val="110000"/>
              </a:lnSpc>
              <a:spcBef>
                <a:spcPts val="1200"/>
              </a:spcBef>
              <a:buClr>
                <a:srgbClr val="BA514C"/>
              </a:buClr>
              <a:buNone/>
            </a:pPr>
            <a:r>
              <a:rPr lang="es-ES" sz="1400" dirty="0">
                <a:solidFill>
                  <a:srgbClr val="BA514C"/>
                </a:solidFill>
              </a:rPr>
              <a:t>Línea de apoyo a proyectos con entidad propia, de menor alcance, para la implementación de la digitalización en procesos y organización de empresas industriales </a:t>
            </a:r>
          </a:p>
          <a:p>
            <a:pPr marL="0" indent="0">
              <a:lnSpc>
                <a:spcPct val="110000"/>
              </a:lnSpc>
              <a:spcBef>
                <a:spcPts val="1200"/>
              </a:spcBef>
              <a:buClr>
                <a:srgbClr val="BA514C"/>
              </a:buClr>
              <a:buNone/>
            </a:pPr>
            <a:r>
              <a:rPr lang="es-ES" sz="1400" b="1" dirty="0">
                <a:solidFill>
                  <a:srgbClr val="343536"/>
                </a:solidFill>
              </a:rPr>
              <a:t>Proyectos para la implementación de la digitalización en procesos y organización de empresas industriales</a:t>
            </a:r>
            <a:r>
              <a:rPr lang="es-ES" sz="1400" dirty="0">
                <a:solidFill>
                  <a:srgbClr val="343536"/>
                </a:solidFill>
              </a:rPr>
              <a:t>, tales como:</a:t>
            </a:r>
          </a:p>
          <a:p>
            <a:pPr lvl="1">
              <a:lnSpc>
                <a:spcPct val="110000"/>
              </a:lnSpc>
              <a:spcBef>
                <a:spcPts val="1200"/>
              </a:spcBef>
              <a:buFont typeface="Arial" panose="020B0604020202020204" pitchFamily="34" charset="0"/>
              <a:buChar char="•"/>
            </a:pPr>
            <a:r>
              <a:rPr lang="es-ES" sz="1400" dirty="0">
                <a:solidFill>
                  <a:srgbClr val="343536"/>
                </a:solidFill>
              </a:rPr>
              <a:t>plataformas de interconexión de la cadena de valor de la empresa;</a:t>
            </a:r>
          </a:p>
          <a:p>
            <a:pPr lvl="1">
              <a:lnSpc>
                <a:spcPct val="110000"/>
              </a:lnSpc>
              <a:spcBef>
                <a:spcPts val="1200"/>
              </a:spcBef>
              <a:buFont typeface="Arial" panose="020B0604020202020204" pitchFamily="34" charset="0"/>
              <a:buChar char="•"/>
            </a:pPr>
            <a:r>
              <a:rPr lang="es-ES" sz="1400" dirty="0">
                <a:solidFill>
                  <a:srgbClr val="343536"/>
                </a:solidFill>
              </a:rPr>
              <a:t>soluciones para el tratamiento avanzado de datos;</a:t>
            </a:r>
          </a:p>
          <a:p>
            <a:pPr lvl="1">
              <a:lnSpc>
                <a:spcPct val="110000"/>
              </a:lnSpc>
              <a:spcBef>
                <a:spcPts val="1200"/>
              </a:spcBef>
              <a:buFont typeface="Arial" panose="020B0604020202020204" pitchFamily="34" charset="0"/>
              <a:buChar char="•"/>
            </a:pPr>
            <a:r>
              <a:rPr lang="es-ES" sz="1400" dirty="0">
                <a:solidFill>
                  <a:srgbClr val="343536"/>
                </a:solidFill>
              </a:rPr>
              <a:t>soluciones de inteligencia artificial;</a:t>
            </a:r>
          </a:p>
          <a:p>
            <a:pPr lvl="1">
              <a:lnSpc>
                <a:spcPct val="110000"/>
              </a:lnSpc>
              <a:spcBef>
                <a:spcPts val="1200"/>
              </a:spcBef>
              <a:buFont typeface="Arial" panose="020B0604020202020204" pitchFamily="34" charset="0"/>
              <a:buChar char="•"/>
            </a:pPr>
            <a:r>
              <a:rPr lang="es-ES" sz="1400" dirty="0">
                <a:solidFill>
                  <a:srgbClr val="343536"/>
                </a:solidFill>
              </a:rPr>
              <a:t>proyectos de simulación industrial;</a:t>
            </a:r>
          </a:p>
          <a:p>
            <a:pPr lvl="1">
              <a:lnSpc>
                <a:spcPct val="110000"/>
              </a:lnSpc>
              <a:spcBef>
                <a:spcPts val="1200"/>
              </a:spcBef>
              <a:buFont typeface="Arial" panose="020B0604020202020204" pitchFamily="34" charset="0"/>
              <a:buChar char="•"/>
            </a:pPr>
            <a:r>
              <a:rPr lang="es-ES" sz="1400" dirty="0">
                <a:solidFill>
                  <a:srgbClr val="343536"/>
                </a:solidFill>
              </a:rPr>
              <a:t>diseño y fabricación aditiva;</a:t>
            </a:r>
          </a:p>
          <a:p>
            <a:pPr lvl="1">
              <a:lnSpc>
                <a:spcPct val="110000"/>
              </a:lnSpc>
              <a:spcBef>
                <a:spcPts val="1200"/>
              </a:spcBef>
              <a:buFont typeface="Arial" panose="020B0604020202020204" pitchFamily="34" charset="0"/>
              <a:buChar char="•"/>
            </a:pPr>
            <a:r>
              <a:rPr lang="es-ES" sz="1400" dirty="0">
                <a:solidFill>
                  <a:srgbClr val="343536"/>
                </a:solidFill>
              </a:rPr>
              <a:t>proyectos industriales de realidad aumentada, realidad virtual y visión artificial;</a:t>
            </a:r>
          </a:p>
          <a:p>
            <a:pPr lvl="1">
              <a:lnSpc>
                <a:spcPct val="110000"/>
              </a:lnSpc>
              <a:spcBef>
                <a:spcPts val="1200"/>
              </a:spcBef>
              <a:buFont typeface="Arial" panose="020B0604020202020204" pitchFamily="34" charset="0"/>
              <a:buChar char="•"/>
            </a:pPr>
            <a:r>
              <a:rPr lang="es-ES" sz="1400" dirty="0">
                <a:solidFill>
                  <a:srgbClr val="343536"/>
                </a:solidFill>
              </a:rPr>
              <a:t>robótica colaborativa y cognitiva;</a:t>
            </a:r>
          </a:p>
          <a:p>
            <a:pPr lvl="1">
              <a:lnSpc>
                <a:spcPct val="110000"/>
              </a:lnSpc>
              <a:spcBef>
                <a:spcPts val="1200"/>
              </a:spcBef>
              <a:buFont typeface="Arial" panose="020B0604020202020204" pitchFamily="34" charset="0"/>
              <a:buChar char="•"/>
            </a:pPr>
            <a:r>
              <a:rPr lang="es-ES" sz="1400" dirty="0" err="1">
                <a:solidFill>
                  <a:srgbClr val="343536"/>
                </a:solidFill>
              </a:rPr>
              <a:t>sensórica</a:t>
            </a:r>
            <a:r>
              <a:rPr lang="es-ES" sz="1400" dirty="0">
                <a:solidFill>
                  <a:srgbClr val="343536"/>
                </a:solidFill>
              </a:rPr>
              <a:t>.</a:t>
            </a: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p:txBody>
      </p:sp>
      <p:grpSp>
        <p:nvGrpSpPr>
          <p:cNvPr id="5" name="Grupo 4">
            <a:extLst>
              <a:ext uri="{FF2B5EF4-FFF2-40B4-BE49-F238E27FC236}">
                <a16:creationId xmlns:a16="http://schemas.microsoft.com/office/drawing/2014/main" id="{3F6D33B7-0FCC-4310-9179-A32835ED0427}"/>
              </a:ext>
            </a:extLst>
          </p:cNvPr>
          <p:cNvGrpSpPr/>
          <p:nvPr/>
        </p:nvGrpSpPr>
        <p:grpSpPr>
          <a:xfrm>
            <a:off x="8691937" y="1474904"/>
            <a:ext cx="3500063" cy="4237724"/>
            <a:chOff x="8691937" y="1474904"/>
            <a:chExt cx="3500063" cy="4237724"/>
          </a:xfrm>
        </p:grpSpPr>
        <p:grpSp>
          <p:nvGrpSpPr>
            <p:cNvPr id="8" name="Grupo 7">
              <a:extLst>
                <a:ext uri="{FF2B5EF4-FFF2-40B4-BE49-F238E27FC236}">
                  <a16:creationId xmlns:a16="http://schemas.microsoft.com/office/drawing/2014/main" id="{880DE0A6-69D6-480C-A851-10A1E772F143}"/>
                </a:ext>
              </a:extLst>
            </p:cNvPr>
            <p:cNvGrpSpPr/>
            <p:nvPr/>
          </p:nvGrpSpPr>
          <p:grpSpPr>
            <a:xfrm>
              <a:off x="8691937" y="1474904"/>
              <a:ext cx="3500063" cy="4237724"/>
              <a:chOff x="8691937" y="1474904"/>
              <a:chExt cx="3500063" cy="4237724"/>
            </a:xfrm>
          </p:grpSpPr>
          <p:sp>
            <p:nvSpPr>
              <p:cNvPr id="10" name="Rectángulo 9">
                <a:extLst>
                  <a:ext uri="{FF2B5EF4-FFF2-40B4-BE49-F238E27FC236}">
                    <a16:creationId xmlns:a16="http://schemas.microsoft.com/office/drawing/2014/main" id="{05FDCF8F-CAD2-40F9-86DE-F1D18271D268}"/>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80E1F3F3-9767-414F-AB48-C46CE45D3F28}"/>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9" name="Imagen 8">
              <a:extLst>
                <a:ext uri="{FF2B5EF4-FFF2-40B4-BE49-F238E27FC236}">
                  <a16:creationId xmlns:a16="http://schemas.microsoft.com/office/drawing/2014/main" id="{8DED05F3-AFF6-40E5-B0BB-BF8376323E7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20430" y="2088316"/>
              <a:ext cx="2467214" cy="2923199"/>
            </a:xfrm>
            <a:prstGeom prst="rect">
              <a:avLst/>
            </a:prstGeom>
          </p:spPr>
        </p:pic>
      </p:grpSp>
    </p:spTree>
    <p:extLst>
      <p:ext uri="{BB962C8B-B14F-4D97-AF65-F5344CB8AC3E}">
        <p14:creationId xmlns:p14="http://schemas.microsoft.com/office/powerpoint/2010/main" val="2218164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12. Política Industrial España 2030: </a:t>
            </a:r>
            <a:br>
              <a:rPr lang="es-ES" sz="2800" b="1" dirty="0"/>
            </a:b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4" y="1325563"/>
            <a:ext cx="7759404" cy="4379496"/>
          </a:xfrm>
        </p:spPr>
        <p:txBody>
          <a:bodyPr vert="horz" lIns="91440" tIns="45720" rIns="91440" bIns="45720" rtlCol="0">
            <a:normAutofit/>
          </a:bodyPr>
          <a:lstStyle/>
          <a:p>
            <a:pPr marL="0" indent="0">
              <a:lnSpc>
                <a:spcPct val="110000"/>
              </a:lnSpc>
              <a:spcBef>
                <a:spcPts val="1200"/>
              </a:spcBef>
              <a:buClr>
                <a:srgbClr val="BA514C"/>
              </a:buClr>
              <a:buNone/>
            </a:pPr>
            <a:r>
              <a:rPr lang="es-ES" sz="1400" dirty="0">
                <a:solidFill>
                  <a:srgbClr val="BA514C"/>
                </a:solidFill>
              </a:rPr>
              <a:t>Línea de apoyo a proyectos con entidad propia, de menor alcance, para la implementación de la digitalización en procesos y organización de empresas industriales </a:t>
            </a:r>
          </a:p>
          <a:p>
            <a:pPr>
              <a:lnSpc>
                <a:spcPct val="110000"/>
              </a:lnSpc>
              <a:spcBef>
                <a:spcPts val="1200"/>
              </a:spcBef>
              <a:buFont typeface="Arial" panose="020B0604020202020204" pitchFamily="34" charset="0"/>
              <a:buChar char="•"/>
            </a:pPr>
            <a:r>
              <a:rPr lang="es-ES" sz="1400" b="1" dirty="0">
                <a:solidFill>
                  <a:srgbClr val="343536"/>
                </a:solidFill>
              </a:rPr>
              <a:t>Convocatoria de ayudas a empresas </a:t>
            </a:r>
            <a:r>
              <a:rPr lang="es-ES" sz="1400" dirty="0">
                <a:solidFill>
                  <a:srgbClr val="343536"/>
                </a:solidFill>
              </a:rPr>
              <a:t>del sector industrial, incluyendo los servicios industriales.</a:t>
            </a:r>
          </a:p>
          <a:p>
            <a:pPr>
              <a:lnSpc>
                <a:spcPct val="110000"/>
              </a:lnSpc>
              <a:spcBef>
                <a:spcPts val="1200"/>
              </a:spcBef>
              <a:buFont typeface="Arial" panose="020B0604020202020204" pitchFamily="34" charset="0"/>
              <a:buChar char="•"/>
            </a:pPr>
            <a:r>
              <a:rPr lang="es-ES" sz="1400" dirty="0">
                <a:solidFill>
                  <a:srgbClr val="343536"/>
                </a:solidFill>
              </a:rPr>
              <a:t>MINCOTUR – SGIPYME con la colaboración de las CCAA.</a:t>
            </a:r>
          </a:p>
          <a:p>
            <a:pPr>
              <a:lnSpc>
                <a:spcPct val="110000"/>
              </a:lnSpc>
              <a:spcBef>
                <a:spcPts val="1200"/>
              </a:spcBef>
              <a:buFont typeface="Arial" panose="020B0604020202020204" pitchFamily="34" charset="0"/>
              <a:buChar char="•"/>
            </a:pPr>
            <a:r>
              <a:rPr lang="es-ES" sz="1400" dirty="0">
                <a:solidFill>
                  <a:srgbClr val="343536"/>
                </a:solidFill>
              </a:rPr>
              <a:t>Implementación de la inversión:</a:t>
            </a:r>
          </a:p>
          <a:p>
            <a:pPr lvl="1">
              <a:lnSpc>
                <a:spcPct val="110000"/>
              </a:lnSpc>
              <a:spcBef>
                <a:spcPts val="1200"/>
              </a:spcBef>
              <a:buFont typeface="Arial" panose="020B0604020202020204" pitchFamily="34" charset="0"/>
              <a:buChar char="•"/>
            </a:pPr>
            <a:r>
              <a:rPr lang="es-ES" sz="1400" dirty="0">
                <a:solidFill>
                  <a:srgbClr val="343536"/>
                </a:solidFill>
              </a:rPr>
              <a:t>En forma mixta de préstamo y subvención, y uso de los diferentes instrumentos de colaboración público-privada.</a:t>
            </a:r>
          </a:p>
          <a:p>
            <a:pPr lvl="1">
              <a:lnSpc>
                <a:spcPct val="110000"/>
              </a:lnSpc>
              <a:spcBef>
                <a:spcPts val="1200"/>
              </a:spcBef>
              <a:buFont typeface="Arial" panose="020B0604020202020204" pitchFamily="34" charset="0"/>
              <a:buChar char="•"/>
            </a:pPr>
            <a:r>
              <a:rPr lang="es-ES" sz="1400" dirty="0">
                <a:solidFill>
                  <a:srgbClr val="343536"/>
                </a:solidFill>
              </a:rPr>
              <a:t>Tercer trimestre 2021 – Cuarto trimestre 2023.</a:t>
            </a:r>
          </a:p>
          <a:p>
            <a:pPr>
              <a:lnSpc>
                <a:spcPct val="110000"/>
              </a:lnSpc>
              <a:spcBef>
                <a:spcPts val="1200"/>
              </a:spcBef>
              <a:buFont typeface="Arial" panose="020B0604020202020204" pitchFamily="34" charset="0"/>
              <a:buChar char="•"/>
            </a:pPr>
            <a:r>
              <a:rPr lang="es-ES" sz="1400" dirty="0">
                <a:solidFill>
                  <a:srgbClr val="343536"/>
                </a:solidFill>
              </a:rPr>
              <a:t>El coste teórico anual es de 48,4 M€, que traducido al marco temporal 2021-2023, supone un coste teórico de 145 M€. En un marco de concurrencia competitiva, esa cantidad rondará, según experiencias previas, los 95 M€, coste final de la línea.</a:t>
            </a: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p:txBody>
      </p:sp>
      <p:grpSp>
        <p:nvGrpSpPr>
          <p:cNvPr id="5" name="Grupo 4">
            <a:extLst>
              <a:ext uri="{FF2B5EF4-FFF2-40B4-BE49-F238E27FC236}">
                <a16:creationId xmlns:a16="http://schemas.microsoft.com/office/drawing/2014/main" id="{980CADE2-D6BF-426B-9BFE-7C8199A5F18C}"/>
              </a:ext>
            </a:extLst>
          </p:cNvPr>
          <p:cNvGrpSpPr/>
          <p:nvPr/>
        </p:nvGrpSpPr>
        <p:grpSpPr>
          <a:xfrm>
            <a:off x="8691937" y="1474904"/>
            <a:ext cx="3500063" cy="4237724"/>
            <a:chOff x="8691937" y="1474904"/>
            <a:chExt cx="3500063" cy="4237724"/>
          </a:xfrm>
        </p:grpSpPr>
        <p:grpSp>
          <p:nvGrpSpPr>
            <p:cNvPr id="8" name="Grupo 7">
              <a:extLst>
                <a:ext uri="{FF2B5EF4-FFF2-40B4-BE49-F238E27FC236}">
                  <a16:creationId xmlns:a16="http://schemas.microsoft.com/office/drawing/2014/main" id="{D539C9BA-0FCA-4224-B0EE-B2F79BFD025B}"/>
                </a:ext>
              </a:extLst>
            </p:cNvPr>
            <p:cNvGrpSpPr/>
            <p:nvPr/>
          </p:nvGrpSpPr>
          <p:grpSpPr>
            <a:xfrm>
              <a:off x="8691937" y="1474904"/>
              <a:ext cx="3500063" cy="4237724"/>
              <a:chOff x="8691937" y="1474904"/>
              <a:chExt cx="3500063" cy="4237724"/>
            </a:xfrm>
          </p:grpSpPr>
          <p:sp>
            <p:nvSpPr>
              <p:cNvPr id="10" name="Rectángulo 9">
                <a:extLst>
                  <a:ext uri="{FF2B5EF4-FFF2-40B4-BE49-F238E27FC236}">
                    <a16:creationId xmlns:a16="http://schemas.microsoft.com/office/drawing/2014/main" id="{63D90BDC-97B9-4DAF-91D6-6C04DCA1C1BF}"/>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45C353C5-1E62-46E7-AC63-A6FB3D1B469F}"/>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9" name="Imagen 8">
              <a:extLst>
                <a:ext uri="{FF2B5EF4-FFF2-40B4-BE49-F238E27FC236}">
                  <a16:creationId xmlns:a16="http://schemas.microsoft.com/office/drawing/2014/main" id="{F70045D9-6624-4A06-9BB9-C3DA48A541E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20430" y="2088316"/>
              <a:ext cx="2467214" cy="2923199"/>
            </a:xfrm>
            <a:prstGeom prst="rect">
              <a:avLst/>
            </a:prstGeom>
          </p:spPr>
        </p:pic>
      </p:grpSp>
    </p:spTree>
    <p:extLst>
      <p:ext uri="{BB962C8B-B14F-4D97-AF65-F5344CB8AC3E}">
        <p14:creationId xmlns:p14="http://schemas.microsoft.com/office/powerpoint/2010/main" val="1986719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12. Política Industrial España 2030: </a:t>
            </a:r>
            <a:br>
              <a:rPr lang="es-ES" sz="2800" b="1" dirty="0"/>
            </a:b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3" y="1325563"/>
            <a:ext cx="7999101" cy="4379496"/>
          </a:xfrm>
        </p:spPr>
        <p:txBody>
          <a:bodyPr vert="horz" lIns="91440" tIns="45720" rIns="91440" bIns="45720" rtlCol="0">
            <a:normAutofit/>
          </a:bodyPr>
          <a:lstStyle/>
          <a:p>
            <a:pPr marL="0" indent="0">
              <a:lnSpc>
                <a:spcPct val="110000"/>
              </a:lnSpc>
              <a:spcBef>
                <a:spcPts val="1200"/>
              </a:spcBef>
              <a:buClr>
                <a:srgbClr val="BA514C"/>
              </a:buClr>
              <a:buNone/>
            </a:pPr>
            <a:r>
              <a:rPr lang="es-ES" sz="1400" dirty="0">
                <a:solidFill>
                  <a:srgbClr val="BA514C"/>
                </a:solidFill>
              </a:rPr>
              <a:t>Plan de modernización del centro español de metrología (CEM)</a:t>
            </a:r>
          </a:p>
          <a:p>
            <a:pPr>
              <a:lnSpc>
                <a:spcPct val="110000"/>
              </a:lnSpc>
              <a:spcBef>
                <a:spcPts val="1200"/>
              </a:spcBef>
              <a:buFont typeface="Arial" panose="020B0604020202020204" pitchFamily="34" charset="0"/>
              <a:buChar char="•"/>
            </a:pPr>
            <a:r>
              <a:rPr lang="es-ES" sz="1400" b="1" dirty="0">
                <a:solidFill>
                  <a:srgbClr val="343536"/>
                </a:solidFill>
              </a:rPr>
              <a:t>Proyectos que ayuden, a través de la digitalización, a simplificar y homogeneizar los procesos del CEM mejorando su eficiencia y accesibilidad a la información </a:t>
            </a:r>
            <a:r>
              <a:rPr lang="es-ES" sz="1400" dirty="0">
                <a:solidFill>
                  <a:srgbClr val="343536"/>
                </a:solidFill>
              </a:rPr>
              <a:t>a través de actuaciones vinculadas a la automatización de los procesos de calibración y ensayo, diseño y desarrollo de plataformas digitales y servicios digitales y on-line, y construcción de laboratorios de referencia con los equipos apropiados.</a:t>
            </a:r>
          </a:p>
          <a:p>
            <a:pPr>
              <a:lnSpc>
                <a:spcPct val="110000"/>
              </a:lnSpc>
              <a:spcBef>
                <a:spcPts val="1200"/>
              </a:spcBef>
              <a:buFont typeface="Arial" panose="020B0604020202020204" pitchFamily="34" charset="0"/>
              <a:buChar char="•"/>
            </a:pPr>
            <a:r>
              <a:rPr lang="es-ES" sz="1400" dirty="0">
                <a:solidFill>
                  <a:srgbClr val="343536"/>
                </a:solidFill>
              </a:rPr>
              <a:t>MINCOTUR – SGIPYME con la colaboración de las CCAA.</a:t>
            </a:r>
          </a:p>
          <a:p>
            <a:pPr>
              <a:lnSpc>
                <a:spcPct val="110000"/>
              </a:lnSpc>
              <a:spcBef>
                <a:spcPts val="1200"/>
              </a:spcBef>
              <a:buFont typeface="Arial" panose="020B0604020202020204" pitchFamily="34" charset="0"/>
              <a:buChar char="•"/>
            </a:pPr>
            <a:r>
              <a:rPr lang="es-ES" sz="1400" dirty="0">
                <a:solidFill>
                  <a:srgbClr val="343536"/>
                </a:solidFill>
              </a:rPr>
              <a:t>Implementación de la inversión:</a:t>
            </a:r>
          </a:p>
          <a:p>
            <a:pPr lvl="1">
              <a:lnSpc>
                <a:spcPct val="110000"/>
              </a:lnSpc>
              <a:spcBef>
                <a:spcPts val="1200"/>
              </a:spcBef>
              <a:buFont typeface="Arial" panose="020B0604020202020204" pitchFamily="34" charset="0"/>
              <a:buChar char="•"/>
            </a:pPr>
            <a:r>
              <a:rPr lang="es-ES" sz="1400" dirty="0">
                <a:solidFill>
                  <a:srgbClr val="343536"/>
                </a:solidFill>
              </a:rPr>
              <a:t>Licitación y ejecución de contratos. </a:t>
            </a:r>
          </a:p>
          <a:p>
            <a:pPr lvl="1">
              <a:lnSpc>
                <a:spcPct val="110000"/>
              </a:lnSpc>
              <a:spcBef>
                <a:spcPts val="1200"/>
              </a:spcBef>
              <a:buFont typeface="Arial" panose="020B0604020202020204" pitchFamily="34" charset="0"/>
              <a:buChar char="•"/>
            </a:pPr>
            <a:r>
              <a:rPr lang="es-ES" sz="1400" dirty="0">
                <a:solidFill>
                  <a:srgbClr val="343536"/>
                </a:solidFill>
              </a:rPr>
              <a:t>Tercer trimestre 2021 – Cuarto trimestre 2023.</a:t>
            </a:r>
          </a:p>
          <a:p>
            <a:pPr>
              <a:lnSpc>
                <a:spcPct val="110000"/>
              </a:lnSpc>
              <a:spcBef>
                <a:spcPts val="1200"/>
              </a:spcBef>
              <a:buFont typeface="Arial" panose="020B0604020202020204" pitchFamily="34" charset="0"/>
              <a:buChar char="•"/>
            </a:pPr>
            <a:r>
              <a:rPr lang="es-ES" sz="1400" dirty="0">
                <a:solidFill>
                  <a:srgbClr val="343536"/>
                </a:solidFill>
              </a:rPr>
              <a:t>Se estima que el coste total de esta línea sea de: 1,403 M€ para 2021, 7,633 M€ para 2022 y 7,405 M€ para 2023.</a:t>
            </a: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p:txBody>
      </p:sp>
      <p:grpSp>
        <p:nvGrpSpPr>
          <p:cNvPr id="5" name="Grupo 4">
            <a:extLst>
              <a:ext uri="{FF2B5EF4-FFF2-40B4-BE49-F238E27FC236}">
                <a16:creationId xmlns:a16="http://schemas.microsoft.com/office/drawing/2014/main" id="{0D53E854-C214-4F80-8298-AAF6564F7977}"/>
              </a:ext>
            </a:extLst>
          </p:cNvPr>
          <p:cNvGrpSpPr/>
          <p:nvPr/>
        </p:nvGrpSpPr>
        <p:grpSpPr>
          <a:xfrm>
            <a:off x="8691937" y="1474904"/>
            <a:ext cx="3500063" cy="4237724"/>
            <a:chOff x="8691937" y="1474904"/>
            <a:chExt cx="3500063" cy="4237724"/>
          </a:xfrm>
        </p:grpSpPr>
        <p:grpSp>
          <p:nvGrpSpPr>
            <p:cNvPr id="8" name="Grupo 7">
              <a:extLst>
                <a:ext uri="{FF2B5EF4-FFF2-40B4-BE49-F238E27FC236}">
                  <a16:creationId xmlns:a16="http://schemas.microsoft.com/office/drawing/2014/main" id="{2DF787D1-21F7-4DAB-960A-496EEDCF009C}"/>
                </a:ext>
              </a:extLst>
            </p:cNvPr>
            <p:cNvGrpSpPr/>
            <p:nvPr/>
          </p:nvGrpSpPr>
          <p:grpSpPr>
            <a:xfrm>
              <a:off x="8691937" y="1474904"/>
              <a:ext cx="3500063" cy="4237724"/>
              <a:chOff x="8691937" y="1474904"/>
              <a:chExt cx="3500063" cy="4237724"/>
            </a:xfrm>
          </p:grpSpPr>
          <p:sp>
            <p:nvSpPr>
              <p:cNvPr id="10" name="Rectángulo 9">
                <a:extLst>
                  <a:ext uri="{FF2B5EF4-FFF2-40B4-BE49-F238E27FC236}">
                    <a16:creationId xmlns:a16="http://schemas.microsoft.com/office/drawing/2014/main" id="{5D507AC6-73E4-4555-8C52-B84E6EE4DEF6}"/>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31CB5963-2B17-41BF-BB18-470CEAC12F7C}"/>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9" name="Imagen 8">
              <a:extLst>
                <a:ext uri="{FF2B5EF4-FFF2-40B4-BE49-F238E27FC236}">
                  <a16:creationId xmlns:a16="http://schemas.microsoft.com/office/drawing/2014/main" id="{3A70A3B5-5EA5-473B-9C7B-01B6B40DF94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20430" y="2088316"/>
              <a:ext cx="2467214" cy="2923199"/>
            </a:xfrm>
            <a:prstGeom prst="rect">
              <a:avLst/>
            </a:prstGeom>
          </p:spPr>
        </p:pic>
      </p:grpSp>
    </p:spTree>
    <p:extLst>
      <p:ext uri="{BB962C8B-B14F-4D97-AF65-F5344CB8AC3E}">
        <p14:creationId xmlns:p14="http://schemas.microsoft.com/office/powerpoint/2010/main" val="3809019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12. Política Industrial España 2030: </a:t>
            </a:r>
            <a:br>
              <a:rPr lang="es-ES" sz="2800" b="1" dirty="0"/>
            </a:b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4" y="1325562"/>
            <a:ext cx="7706138" cy="4711253"/>
          </a:xfrm>
        </p:spPr>
        <p:txBody>
          <a:bodyPr vert="horz" lIns="91440" tIns="45720" rIns="91440" bIns="45720" rtlCol="0">
            <a:normAutofit/>
          </a:bodyPr>
          <a:lstStyle/>
          <a:p>
            <a:pPr marL="0" indent="0">
              <a:lnSpc>
                <a:spcPct val="110000"/>
              </a:lnSpc>
              <a:spcBef>
                <a:spcPts val="1200"/>
              </a:spcBef>
              <a:buClr>
                <a:srgbClr val="BA514C"/>
              </a:buClr>
              <a:buNone/>
            </a:pPr>
            <a:r>
              <a:rPr lang="es-ES" sz="1400" dirty="0">
                <a:solidFill>
                  <a:srgbClr val="BA514C"/>
                </a:solidFill>
              </a:rPr>
              <a:t>Plan de modernización del centro español de metrología (</a:t>
            </a:r>
            <a:r>
              <a:rPr lang="es-ES" sz="1400" dirty="0" err="1">
                <a:solidFill>
                  <a:srgbClr val="BA514C"/>
                </a:solidFill>
              </a:rPr>
              <a:t>cem</a:t>
            </a:r>
            <a:r>
              <a:rPr lang="es-ES" sz="1400" dirty="0">
                <a:solidFill>
                  <a:srgbClr val="BA514C"/>
                </a:solidFill>
              </a:rPr>
              <a:t>)</a:t>
            </a:r>
          </a:p>
          <a:p>
            <a:pPr marL="0" indent="0">
              <a:lnSpc>
                <a:spcPct val="110000"/>
              </a:lnSpc>
              <a:spcBef>
                <a:spcPts val="1200"/>
              </a:spcBef>
              <a:buClr>
                <a:srgbClr val="BA514C"/>
              </a:buClr>
              <a:buNone/>
            </a:pPr>
            <a:r>
              <a:rPr lang="es-ES" sz="1400" dirty="0">
                <a:solidFill>
                  <a:srgbClr val="343536"/>
                </a:solidFill>
              </a:rPr>
              <a:t>3 programas de desarrollo:</a:t>
            </a:r>
          </a:p>
          <a:p>
            <a:pPr>
              <a:lnSpc>
                <a:spcPct val="110000"/>
              </a:lnSpc>
              <a:spcBef>
                <a:spcPts val="1200"/>
              </a:spcBef>
              <a:buFont typeface="Arial" panose="020B0604020202020204" pitchFamily="34" charset="0"/>
              <a:buChar char="•"/>
            </a:pPr>
            <a:r>
              <a:rPr lang="es-ES" sz="1400" b="1" dirty="0">
                <a:solidFill>
                  <a:srgbClr val="343536"/>
                </a:solidFill>
              </a:rPr>
              <a:t>Salud: </a:t>
            </a:r>
            <a:r>
              <a:rPr lang="es-ES" sz="1400" dirty="0">
                <a:solidFill>
                  <a:srgbClr val="343536"/>
                </a:solidFill>
              </a:rPr>
              <a:t>a través de un laboratorio de referencia que permita garantizar la bondad de las mediciones de los instrumentos utilizados en el diagnóstico y tratamiento de enfermedades y en la metrología química y biológica. </a:t>
            </a:r>
          </a:p>
          <a:p>
            <a:pPr>
              <a:lnSpc>
                <a:spcPct val="110000"/>
              </a:lnSpc>
              <a:spcBef>
                <a:spcPts val="1200"/>
              </a:spcBef>
              <a:buFont typeface="Arial" panose="020B0604020202020204" pitchFamily="34" charset="0"/>
              <a:buChar char="•"/>
            </a:pPr>
            <a:r>
              <a:rPr lang="es-ES" sz="1400" b="1" dirty="0">
                <a:solidFill>
                  <a:srgbClr val="343536"/>
                </a:solidFill>
              </a:rPr>
              <a:t>Energías limpias: </a:t>
            </a:r>
            <a:r>
              <a:rPr lang="es-ES" sz="1400" dirty="0">
                <a:solidFill>
                  <a:srgbClr val="343536"/>
                </a:solidFill>
              </a:rPr>
              <a:t>diseño y desarrollo de sistemas energéticos, asequibles, eficientes y no contaminantes en ámbitos como: la metrología del hidrógeno o las estaciones de carga de vehículos eléctricos; combustibles alternativos (biogás) con el desarrollo de materiales de referencia para determinación de impurezas y estudio de propiedades físico-químicas; energía solar térmica: trazabilidad en las medidas de temperatura y flujo y energía eólica: trazabilidad en las medidas de par y en la caracterización de aerogeneradores mediante sistemas de seguimiento láser (láser </a:t>
            </a:r>
            <a:r>
              <a:rPr lang="es-ES" sz="1400" dirty="0" err="1">
                <a:solidFill>
                  <a:srgbClr val="343536"/>
                </a:solidFill>
              </a:rPr>
              <a:t>trackers</a:t>
            </a:r>
            <a:r>
              <a:rPr lang="es-ES" sz="1400" dirty="0">
                <a:solidFill>
                  <a:srgbClr val="343536"/>
                </a:solidFill>
              </a:rPr>
              <a:t>).</a:t>
            </a:r>
          </a:p>
          <a:p>
            <a:pPr>
              <a:lnSpc>
                <a:spcPct val="110000"/>
              </a:lnSpc>
              <a:spcBef>
                <a:spcPts val="1200"/>
              </a:spcBef>
              <a:buFont typeface="Arial" panose="020B0604020202020204" pitchFamily="34" charset="0"/>
              <a:buChar char="•"/>
            </a:pPr>
            <a:r>
              <a:rPr lang="es-ES" sz="1400" b="1" dirty="0">
                <a:solidFill>
                  <a:srgbClr val="343536"/>
                </a:solidFill>
              </a:rPr>
              <a:t>Patrones cuánticos de frecuencia </a:t>
            </a:r>
            <a:r>
              <a:rPr lang="es-ES" sz="1400" dirty="0">
                <a:solidFill>
                  <a:srgbClr val="343536"/>
                </a:solidFill>
              </a:rPr>
              <a:t>para aplicaciones en la fabricación inteligente, la salud, o la lucha contra el cambio climático, tales como: relojes atómicos ópticos, sensores cuánticos de gravedad, magnetómetros cuánticos/electrómetros, acelerómetros, resonancia magnética nuclear mejorada, etc.</a:t>
            </a:r>
          </a:p>
        </p:txBody>
      </p:sp>
      <p:grpSp>
        <p:nvGrpSpPr>
          <p:cNvPr id="5" name="Grupo 4">
            <a:extLst>
              <a:ext uri="{FF2B5EF4-FFF2-40B4-BE49-F238E27FC236}">
                <a16:creationId xmlns:a16="http://schemas.microsoft.com/office/drawing/2014/main" id="{6BCC5EA7-5446-495D-82DA-1BC276995B12}"/>
              </a:ext>
            </a:extLst>
          </p:cNvPr>
          <p:cNvGrpSpPr/>
          <p:nvPr/>
        </p:nvGrpSpPr>
        <p:grpSpPr>
          <a:xfrm>
            <a:off x="8691937" y="1474904"/>
            <a:ext cx="3500063" cy="4237724"/>
            <a:chOff x="8691937" y="1474904"/>
            <a:chExt cx="3500063" cy="4237724"/>
          </a:xfrm>
        </p:grpSpPr>
        <p:grpSp>
          <p:nvGrpSpPr>
            <p:cNvPr id="8" name="Grupo 7">
              <a:extLst>
                <a:ext uri="{FF2B5EF4-FFF2-40B4-BE49-F238E27FC236}">
                  <a16:creationId xmlns:a16="http://schemas.microsoft.com/office/drawing/2014/main" id="{B0E17DE2-D837-4EEF-BD68-70AA3A8D34A7}"/>
                </a:ext>
              </a:extLst>
            </p:cNvPr>
            <p:cNvGrpSpPr/>
            <p:nvPr/>
          </p:nvGrpSpPr>
          <p:grpSpPr>
            <a:xfrm>
              <a:off x="8691937" y="1474904"/>
              <a:ext cx="3500063" cy="4237724"/>
              <a:chOff x="8691937" y="1474904"/>
              <a:chExt cx="3500063" cy="4237724"/>
            </a:xfrm>
          </p:grpSpPr>
          <p:sp>
            <p:nvSpPr>
              <p:cNvPr id="10" name="Rectángulo 9">
                <a:extLst>
                  <a:ext uri="{FF2B5EF4-FFF2-40B4-BE49-F238E27FC236}">
                    <a16:creationId xmlns:a16="http://schemas.microsoft.com/office/drawing/2014/main" id="{8FD9CB9D-3D8F-4EA8-84C7-7A8304760BEF}"/>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B65E9285-792D-49C8-A656-E63414C3386A}"/>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9" name="Imagen 8">
              <a:extLst>
                <a:ext uri="{FF2B5EF4-FFF2-40B4-BE49-F238E27FC236}">
                  <a16:creationId xmlns:a16="http://schemas.microsoft.com/office/drawing/2014/main" id="{68865E22-E61F-417B-934A-0D1629A2F5D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20430" y="2088316"/>
              <a:ext cx="2467214" cy="2923199"/>
            </a:xfrm>
            <a:prstGeom prst="rect">
              <a:avLst/>
            </a:prstGeom>
          </p:spPr>
        </p:pic>
      </p:grpSp>
    </p:spTree>
    <p:extLst>
      <p:ext uri="{BB962C8B-B14F-4D97-AF65-F5344CB8AC3E}">
        <p14:creationId xmlns:p14="http://schemas.microsoft.com/office/powerpoint/2010/main" val="3453911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12. Política Industrial España 2030: </a:t>
            </a:r>
            <a:br>
              <a:rPr lang="es-ES" sz="2800" b="1" dirty="0"/>
            </a:b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4" y="1325563"/>
            <a:ext cx="7750526" cy="4379496"/>
          </a:xfrm>
        </p:spPr>
        <p:txBody>
          <a:bodyPr vert="horz" lIns="91440" tIns="45720" rIns="91440" bIns="45720" rtlCol="0">
            <a:normAutofit/>
          </a:bodyPr>
          <a:lstStyle/>
          <a:p>
            <a:pPr marL="0" indent="0">
              <a:lnSpc>
                <a:spcPct val="110000"/>
              </a:lnSpc>
              <a:spcBef>
                <a:spcPts val="1200"/>
              </a:spcBef>
              <a:buClr>
                <a:srgbClr val="BA514C"/>
              </a:buClr>
              <a:buNone/>
            </a:pPr>
            <a:r>
              <a:rPr lang="es-ES" sz="1400" dirty="0">
                <a:solidFill>
                  <a:srgbClr val="BA514C"/>
                </a:solidFill>
              </a:rPr>
              <a:t>Plan de apoyo a infraestructuras industriales sostenibles</a:t>
            </a:r>
          </a:p>
          <a:p>
            <a:pPr>
              <a:lnSpc>
                <a:spcPct val="110000"/>
              </a:lnSpc>
              <a:spcBef>
                <a:spcPts val="1200"/>
              </a:spcBef>
              <a:buFont typeface="Arial" panose="020B0604020202020204" pitchFamily="34" charset="0"/>
              <a:buChar char="•"/>
            </a:pPr>
            <a:r>
              <a:rPr lang="es-ES" sz="1400" b="1" dirty="0">
                <a:solidFill>
                  <a:srgbClr val="343536"/>
                </a:solidFill>
              </a:rPr>
              <a:t>Proyectos para la generación de conocimiento, el desarrollo tecnológico y la innovación</a:t>
            </a:r>
            <a:r>
              <a:rPr lang="es-ES" sz="1400" dirty="0">
                <a:solidFill>
                  <a:srgbClr val="343536"/>
                </a:solidFill>
              </a:rPr>
              <a:t>, a lo largo de toda la cadena de valor en distintos sectores industriales estratégicos para la economía española, de forma que permitan fortalecer su competitividad y sostenibilidad, en un claro compromiso con la transformación ecológica y digital de los sectores objetivo.</a:t>
            </a:r>
          </a:p>
          <a:p>
            <a:pPr>
              <a:lnSpc>
                <a:spcPct val="110000"/>
              </a:lnSpc>
              <a:spcBef>
                <a:spcPts val="1200"/>
              </a:spcBef>
              <a:buFont typeface="Arial" panose="020B0604020202020204" pitchFamily="34" charset="0"/>
              <a:buChar char="•"/>
            </a:pPr>
            <a:r>
              <a:rPr lang="es-ES" sz="1400" dirty="0">
                <a:solidFill>
                  <a:srgbClr val="343536"/>
                </a:solidFill>
              </a:rPr>
              <a:t>MINCOTUR – SGIPYME con la colaboración de las CCAA.</a:t>
            </a:r>
          </a:p>
          <a:p>
            <a:pPr>
              <a:lnSpc>
                <a:spcPct val="110000"/>
              </a:lnSpc>
              <a:spcBef>
                <a:spcPts val="1200"/>
              </a:spcBef>
              <a:buFont typeface="Arial" panose="020B0604020202020204" pitchFamily="34" charset="0"/>
              <a:buChar char="•"/>
            </a:pPr>
            <a:r>
              <a:rPr lang="es-ES" sz="1400" dirty="0">
                <a:solidFill>
                  <a:srgbClr val="343536"/>
                </a:solidFill>
              </a:rPr>
              <a:t>Implementación de la inversión:</a:t>
            </a:r>
          </a:p>
          <a:p>
            <a:pPr lvl="1">
              <a:lnSpc>
                <a:spcPct val="110000"/>
              </a:lnSpc>
              <a:spcBef>
                <a:spcPts val="1200"/>
              </a:spcBef>
              <a:buFont typeface="Arial" panose="020B0604020202020204" pitchFamily="34" charset="0"/>
              <a:buChar char="•"/>
            </a:pPr>
            <a:r>
              <a:rPr lang="es-ES" sz="1400" dirty="0">
                <a:solidFill>
                  <a:srgbClr val="343536"/>
                </a:solidFill>
              </a:rPr>
              <a:t>Convenios, convocatorias, licitaciones o cualquier otro mecanismo que se prevea.</a:t>
            </a:r>
          </a:p>
          <a:p>
            <a:pPr lvl="1">
              <a:lnSpc>
                <a:spcPct val="110000"/>
              </a:lnSpc>
              <a:spcBef>
                <a:spcPts val="1200"/>
              </a:spcBef>
              <a:buFont typeface="Arial" panose="020B0604020202020204" pitchFamily="34" charset="0"/>
              <a:buChar char="•"/>
            </a:pPr>
            <a:r>
              <a:rPr lang="es-ES" sz="1400" dirty="0">
                <a:solidFill>
                  <a:srgbClr val="343536"/>
                </a:solidFill>
              </a:rPr>
              <a:t>Tercer trimestre 2021 – Cuarto trimestre 2023.</a:t>
            </a:r>
          </a:p>
          <a:p>
            <a:pPr>
              <a:lnSpc>
                <a:spcPct val="110000"/>
              </a:lnSpc>
              <a:spcBef>
                <a:spcPts val="1200"/>
              </a:spcBef>
              <a:buFont typeface="Arial" panose="020B0604020202020204" pitchFamily="34" charset="0"/>
              <a:buChar char="•"/>
            </a:pPr>
            <a:r>
              <a:rPr lang="es-ES" sz="1400" dirty="0">
                <a:solidFill>
                  <a:srgbClr val="343536"/>
                </a:solidFill>
              </a:rPr>
              <a:t>13 M€ para el periodo 2021-2023.</a:t>
            </a:r>
          </a:p>
          <a:p>
            <a:pPr>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p:txBody>
      </p:sp>
      <p:grpSp>
        <p:nvGrpSpPr>
          <p:cNvPr id="5" name="Grupo 4">
            <a:extLst>
              <a:ext uri="{FF2B5EF4-FFF2-40B4-BE49-F238E27FC236}">
                <a16:creationId xmlns:a16="http://schemas.microsoft.com/office/drawing/2014/main" id="{934E7F20-3BAC-45DB-8657-051C2D1ACC1D}"/>
              </a:ext>
            </a:extLst>
          </p:cNvPr>
          <p:cNvGrpSpPr/>
          <p:nvPr/>
        </p:nvGrpSpPr>
        <p:grpSpPr>
          <a:xfrm>
            <a:off x="8691937" y="1474904"/>
            <a:ext cx="3500063" cy="4237724"/>
            <a:chOff x="8691937" y="1474904"/>
            <a:chExt cx="3500063" cy="4237724"/>
          </a:xfrm>
        </p:grpSpPr>
        <p:grpSp>
          <p:nvGrpSpPr>
            <p:cNvPr id="8" name="Grupo 7">
              <a:extLst>
                <a:ext uri="{FF2B5EF4-FFF2-40B4-BE49-F238E27FC236}">
                  <a16:creationId xmlns:a16="http://schemas.microsoft.com/office/drawing/2014/main" id="{0C79ECC8-465D-4E68-A959-EB555FA3F2A7}"/>
                </a:ext>
              </a:extLst>
            </p:cNvPr>
            <p:cNvGrpSpPr/>
            <p:nvPr/>
          </p:nvGrpSpPr>
          <p:grpSpPr>
            <a:xfrm>
              <a:off x="8691937" y="1474904"/>
              <a:ext cx="3500063" cy="4237724"/>
              <a:chOff x="8691937" y="1474904"/>
              <a:chExt cx="3500063" cy="4237724"/>
            </a:xfrm>
          </p:grpSpPr>
          <p:sp>
            <p:nvSpPr>
              <p:cNvPr id="10" name="Rectángulo 9">
                <a:extLst>
                  <a:ext uri="{FF2B5EF4-FFF2-40B4-BE49-F238E27FC236}">
                    <a16:creationId xmlns:a16="http://schemas.microsoft.com/office/drawing/2014/main" id="{35C591C2-D3F0-4C12-ACCE-C74FFE57562E}"/>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4F9BA325-A388-4205-9C7C-B9F6F852C2F5}"/>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9" name="Imagen 8">
              <a:extLst>
                <a:ext uri="{FF2B5EF4-FFF2-40B4-BE49-F238E27FC236}">
                  <a16:creationId xmlns:a16="http://schemas.microsoft.com/office/drawing/2014/main" id="{FDF79513-879B-4291-A3C0-E96C0F34F31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20430" y="2088316"/>
              <a:ext cx="2467214" cy="2923199"/>
            </a:xfrm>
            <a:prstGeom prst="rect">
              <a:avLst/>
            </a:prstGeom>
          </p:spPr>
        </p:pic>
      </p:grpSp>
    </p:spTree>
    <p:extLst>
      <p:ext uri="{BB962C8B-B14F-4D97-AF65-F5344CB8AC3E}">
        <p14:creationId xmlns:p14="http://schemas.microsoft.com/office/powerpoint/2010/main" val="259854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12. Política Industrial España 2030: </a:t>
            </a:r>
            <a:br>
              <a:rPr lang="es-ES" sz="2800" b="1" dirty="0"/>
            </a:b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4" y="1325563"/>
            <a:ext cx="8115090" cy="4379496"/>
          </a:xfrm>
        </p:spPr>
        <p:txBody>
          <a:bodyPr vert="horz" lIns="91440" tIns="45720" rIns="91440" bIns="45720" rtlCol="0">
            <a:normAutofit/>
          </a:bodyPr>
          <a:lstStyle/>
          <a:p>
            <a:pPr marL="0" indent="0">
              <a:lnSpc>
                <a:spcPct val="110000"/>
              </a:lnSpc>
              <a:spcBef>
                <a:spcPts val="1200"/>
              </a:spcBef>
              <a:buClr>
                <a:srgbClr val="BA514C"/>
              </a:buClr>
              <a:buNone/>
            </a:pPr>
            <a:r>
              <a:rPr lang="es-ES" sz="1400" dirty="0">
                <a:solidFill>
                  <a:srgbClr val="BA514C"/>
                </a:solidFill>
              </a:rPr>
              <a:t>Desarrollo de instrumentos de digitalización depara la gestión medioambiental</a:t>
            </a:r>
          </a:p>
          <a:p>
            <a:pPr>
              <a:lnSpc>
                <a:spcPct val="110000"/>
              </a:lnSpc>
              <a:spcBef>
                <a:spcPts val="1200"/>
              </a:spcBef>
              <a:buFont typeface="Arial" panose="020B0604020202020204" pitchFamily="34" charset="0"/>
              <a:buChar char="•"/>
            </a:pPr>
            <a:r>
              <a:rPr lang="es-ES" sz="1400" b="1" dirty="0">
                <a:solidFill>
                  <a:srgbClr val="343536"/>
                </a:solidFill>
              </a:rPr>
              <a:t>Proyectos para el desarrollo de registros electrónicos destinados a recoger la información relativa a la producción y gestión de residuos (incluyendo sus movimientos), que garanticen la trazabilidad de estas actividades, de manera que se pueda asegurar el correcto tratamiento de los residuos.</a:t>
            </a:r>
            <a:r>
              <a:rPr lang="es-ES" sz="1400" dirty="0">
                <a:solidFill>
                  <a:srgbClr val="343536"/>
                </a:solidFill>
              </a:rPr>
              <a:t> Adicionalmente, también podrían financiarse iniciativas para la digitalización de información relevante en materia de gestión medioambiental, encaminadas a lograr un entorno más saludable.</a:t>
            </a:r>
          </a:p>
          <a:p>
            <a:pPr>
              <a:lnSpc>
                <a:spcPct val="110000"/>
              </a:lnSpc>
              <a:spcBef>
                <a:spcPts val="1200"/>
              </a:spcBef>
              <a:buFont typeface="Arial" panose="020B0604020202020204" pitchFamily="34" charset="0"/>
              <a:buChar char="•"/>
            </a:pPr>
            <a:r>
              <a:rPr lang="es-ES" sz="1400" dirty="0">
                <a:solidFill>
                  <a:srgbClr val="343536"/>
                </a:solidFill>
              </a:rPr>
              <a:t>CCAA/EELL previa territorialización en Conferencia Sectorial y por la AGE.</a:t>
            </a:r>
          </a:p>
          <a:p>
            <a:pPr>
              <a:lnSpc>
                <a:spcPct val="110000"/>
              </a:lnSpc>
              <a:spcBef>
                <a:spcPts val="1200"/>
              </a:spcBef>
              <a:buFont typeface="Arial" panose="020B0604020202020204" pitchFamily="34" charset="0"/>
              <a:buChar char="•"/>
            </a:pPr>
            <a:r>
              <a:rPr lang="es-ES" sz="1400" dirty="0">
                <a:solidFill>
                  <a:srgbClr val="343536"/>
                </a:solidFill>
              </a:rPr>
              <a:t>Implementación de la inversión:</a:t>
            </a:r>
          </a:p>
          <a:p>
            <a:pPr lvl="1">
              <a:lnSpc>
                <a:spcPct val="110000"/>
              </a:lnSpc>
              <a:spcBef>
                <a:spcPts val="1200"/>
              </a:spcBef>
              <a:buFont typeface="Arial" panose="020B0604020202020204" pitchFamily="34" charset="0"/>
              <a:buChar char="•"/>
            </a:pPr>
            <a:r>
              <a:rPr lang="es-ES" sz="1400" dirty="0">
                <a:solidFill>
                  <a:srgbClr val="343536"/>
                </a:solidFill>
              </a:rPr>
              <a:t>Licitaciones, encargos a medio propio, convenios o subvenciones a CCAA o Ayuntamientos.</a:t>
            </a:r>
          </a:p>
          <a:p>
            <a:pPr lvl="1">
              <a:lnSpc>
                <a:spcPct val="110000"/>
              </a:lnSpc>
              <a:spcBef>
                <a:spcPts val="1200"/>
              </a:spcBef>
              <a:buFont typeface="Arial" panose="020B0604020202020204" pitchFamily="34" charset="0"/>
              <a:buChar char="•"/>
            </a:pPr>
            <a:r>
              <a:rPr lang="es-ES" sz="1400" dirty="0">
                <a:solidFill>
                  <a:srgbClr val="343536"/>
                </a:solidFill>
              </a:rPr>
              <a:t>Inversiones realizadas de manera directa mediante contratación de los desarrollos informáticos o telemáticos necesarios en el ámbito de la digitalización, y subvenciones para las empresas.</a:t>
            </a:r>
          </a:p>
          <a:p>
            <a:pPr>
              <a:lnSpc>
                <a:spcPct val="110000"/>
              </a:lnSpc>
              <a:spcBef>
                <a:spcPts val="1200"/>
              </a:spcBef>
              <a:buFont typeface="Arial" panose="020B0604020202020204" pitchFamily="34" charset="0"/>
              <a:buChar char="•"/>
            </a:pPr>
            <a:r>
              <a:rPr lang="es-ES" sz="1400" dirty="0">
                <a:solidFill>
                  <a:srgbClr val="343536"/>
                </a:solidFill>
              </a:rPr>
              <a:t>100,5 M€ en inversiones materiales (medios) para el periodo 2021-2023.</a:t>
            </a: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p:txBody>
      </p:sp>
      <p:grpSp>
        <p:nvGrpSpPr>
          <p:cNvPr id="5" name="Grupo 4">
            <a:extLst>
              <a:ext uri="{FF2B5EF4-FFF2-40B4-BE49-F238E27FC236}">
                <a16:creationId xmlns:a16="http://schemas.microsoft.com/office/drawing/2014/main" id="{D981E96F-B451-441F-9A0B-0107F34608EF}"/>
              </a:ext>
            </a:extLst>
          </p:cNvPr>
          <p:cNvGrpSpPr/>
          <p:nvPr/>
        </p:nvGrpSpPr>
        <p:grpSpPr>
          <a:xfrm>
            <a:off x="8691937" y="1474904"/>
            <a:ext cx="3500063" cy="4237724"/>
            <a:chOff x="8691937" y="1474904"/>
            <a:chExt cx="3500063" cy="4237724"/>
          </a:xfrm>
        </p:grpSpPr>
        <p:grpSp>
          <p:nvGrpSpPr>
            <p:cNvPr id="8" name="Grupo 7">
              <a:extLst>
                <a:ext uri="{FF2B5EF4-FFF2-40B4-BE49-F238E27FC236}">
                  <a16:creationId xmlns:a16="http://schemas.microsoft.com/office/drawing/2014/main" id="{AB483A3B-3251-4081-94AB-CDDF2FC3828D}"/>
                </a:ext>
              </a:extLst>
            </p:cNvPr>
            <p:cNvGrpSpPr/>
            <p:nvPr/>
          </p:nvGrpSpPr>
          <p:grpSpPr>
            <a:xfrm>
              <a:off x="8691937" y="1474904"/>
              <a:ext cx="3500063" cy="4237724"/>
              <a:chOff x="8691937" y="1474904"/>
              <a:chExt cx="3500063" cy="4237724"/>
            </a:xfrm>
          </p:grpSpPr>
          <p:sp>
            <p:nvSpPr>
              <p:cNvPr id="10" name="Rectángulo 9">
                <a:extLst>
                  <a:ext uri="{FF2B5EF4-FFF2-40B4-BE49-F238E27FC236}">
                    <a16:creationId xmlns:a16="http://schemas.microsoft.com/office/drawing/2014/main" id="{1FBA1CBB-3BC6-4305-AB4A-DC36F1326EEE}"/>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DD2BF13B-BCDD-44E4-984E-865439A6DF93}"/>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9" name="Imagen 8">
              <a:extLst>
                <a:ext uri="{FF2B5EF4-FFF2-40B4-BE49-F238E27FC236}">
                  <a16:creationId xmlns:a16="http://schemas.microsoft.com/office/drawing/2014/main" id="{B2FBD2D2-AEDA-464D-B6F0-AB3929973B1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20430" y="2088316"/>
              <a:ext cx="2467214" cy="2923199"/>
            </a:xfrm>
            <a:prstGeom prst="rect">
              <a:avLst/>
            </a:prstGeom>
          </p:spPr>
        </p:pic>
      </p:grpSp>
    </p:spTree>
    <p:extLst>
      <p:ext uri="{BB962C8B-B14F-4D97-AF65-F5344CB8AC3E}">
        <p14:creationId xmlns:p14="http://schemas.microsoft.com/office/powerpoint/2010/main" val="2314268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12. Política Industrial España 2030: </a:t>
            </a:r>
            <a:br>
              <a:rPr lang="es-ES" sz="2800" b="1" dirty="0"/>
            </a:b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3" y="1325563"/>
            <a:ext cx="7466441" cy="4379496"/>
          </a:xfrm>
        </p:spPr>
        <p:txBody>
          <a:bodyPr vert="horz" lIns="91440" tIns="45720" rIns="91440" bIns="45720" rtlCol="0">
            <a:normAutofit/>
          </a:bodyPr>
          <a:lstStyle/>
          <a:p>
            <a:pPr marL="0" indent="0">
              <a:lnSpc>
                <a:spcPct val="110000"/>
              </a:lnSpc>
              <a:spcBef>
                <a:spcPts val="1200"/>
              </a:spcBef>
              <a:buClr>
                <a:srgbClr val="BA514C"/>
              </a:buClr>
              <a:buNone/>
            </a:pPr>
            <a:r>
              <a:rPr lang="es-ES" sz="1400" dirty="0">
                <a:solidFill>
                  <a:srgbClr val="BA514C"/>
                </a:solidFill>
              </a:rPr>
              <a:t>Fomento de la economía circular en el ámbito de la empresa</a:t>
            </a:r>
          </a:p>
          <a:p>
            <a:pPr>
              <a:lnSpc>
                <a:spcPct val="110000"/>
              </a:lnSpc>
              <a:spcBef>
                <a:spcPts val="1200"/>
              </a:spcBef>
              <a:buFont typeface="Arial" panose="020B0604020202020204" pitchFamily="34" charset="0"/>
              <a:buChar char="•"/>
            </a:pPr>
            <a:r>
              <a:rPr lang="es-ES" sz="1400" b="1" dirty="0">
                <a:solidFill>
                  <a:srgbClr val="343536"/>
                </a:solidFill>
              </a:rPr>
              <a:t>Proyectos que apuesten por modelos innovadores y proyectos en el ámbito de la economía circular</a:t>
            </a:r>
            <a:r>
              <a:rPr lang="es-ES" sz="1400" dirty="0">
                <a:solidFill>
                  <a:srgbClr val="343536"/>
                </a:solidFill>
              </a:rPr>
              <a:t>, que mejoren sus procesos productivos o la prestación de servicios, contribuyendo a la transición del modelo económico lineal al circular.</a:t>
            </a:r>
          </a:p>
          <a:p>
            <a:pPr>
              <a:lnSpc>
                <a:spcPct val="110000"/>
              </a:lnSpc>
              <a:spcBef>
                <a:spcPts val="1200"/>
              </a:spcBef>
              <a:buFont typeface="Arial" panose="020B0604020202020204" pitchFamily="34" charset="0"/>
              <a:buChar char="•"/>
            </a:pPr>
            <a:r>
              <a:rPr lang="es-ES" sz="1400" b="1" dirty="0">
                <a:solidFill>
                  <a:srgbClr val="343536"/>
                </a:solidFill>
              </a:rPr>
              <a:t>Convocatoria de ayudas a empresas </a:t>
            </a:r>
            <a:r>
              <a:rPr lang="es-ES" sz="1400" dirty="0">
                <a:solidFill>
                  <a:srgbClr val="343536"/>
                </a:solidFill>
              </a:rPr>
              <a:t>del sector privado, incluyendo las </a:t>
            </a:r>
            <a:r>
              <a:rPr lang="es-ES" sz="1400" b="1" dirty="0" err="1">
                <a:solidFill>
                  <a:srgbClr val="343536"/>
                </a:solidFill>
              </a:rPr>
              <a:t>PYMEs</a:t>
            </a:r>
            <a:r>
              <a:rPr lang="es-ES" sz="1400" dirty="0">
                <a:solidFill>
                  <a:srgbClr val="343536"/>
                </a:solidFill>
              </a:rPr>
              <a:t>.</a:t>
            </a:r>
          </a:p>
          <a:p>
            <a:pPr>
              <a:lnSpc>
                <a:spcPct val="110000"/>
              </a:lnSpc>
              <a:spcBef>
                <a:spcPts val="1200"/>
              </a:spcBef>
              <a:buFont typeface="Arial" panose="020B0604020202020204" pitchFamily="34" charset="0"/>
              <a:buChar char="•"/>
            </a:pPr>
            <a:r>
              <a:rPr lang="es-ES" sz="1400" dirty="0">
                <a:solidFill>
                  <a:srgbClr val="343536"/>
                </a:solidFill>
              </a:rPr>
              <a:t>CCAA/EELL previa territorialización en Conferencia Sectorial.</a:t>
            </a:r>
          </a:p>
          <a:p>
            <a:pPr>
              <a:lnSpc>
                <a:spcPct val="110000"/>
              </a:lnSpc>
              <a:spcBef>
                <a:spcPts val="1200"/>
              </a:spcBef>
              <a:buFont typeface="Arial" panose="020B0604020202020204" pitchFamily="34" charset="0"/>
              <a:buChar char="•"/>
            </a:pPr>
            <a:r>
              <a:rPr lang="es-ES" sz="1400" dirty="0">
                <a:solidFill>
                  <a:srgbClr val="343536"/>
                </a:solidFill>
              </a:rPr>
              <a:t>Implementación de la inversión: convocatoria de ayudas.</a:t>
            </a:r>
          </a:p>
          <a:p>
            <a:pPr>
              <a:lnSpc>
                <a:spcPct val="110000"/>
              </a:lnSpc>
              <a:spcBef>
                <a:spcPts val="1200"/>
              </a:spcBef>
              <a:buFont typeface="Arial" panose="020B0604020202020204" pitchFamily="34" charset="0"/>
              <a:buChar char="•"/>
            </a:pPr>
            <a:r>
              <a:rPr lang="es-ES" sz="1400" dirty="0">
                <a:solidFill>
                  <a:srgbClr val="343536"/>
                </a:solidFill>
              </a:rPr>
              <a:t>158,3 M€ en inversiones materiales para el periodo 2021-2023.</a:t>
            </a:r>
          </a:p>
        </p:txBody>
      </p:sp>
      <p:grpSp>
        <p:nvGrpSpPr>
          <p:cNvPr id="5" name="Grupo 4">
            <a:extLst>
              <a:ext uri="{FF2B5EF4-FFF2-40B4-BE49-F238E27FC236}">
                <a16:creationId xmlns:a16="http://schemas.microsoft.com/office/drawing/2014/main" id="{38E4D007-A947-4F6A-9199-083869EF253E}"/>
              </a:ext>
            </a:extLst>
          </p:cNvPr>
          <p:cNvGrpSpPr/>
          <p:nvPr/>
        </p:nvGrpSpPr>
        <p:grpSpPr>
          <a:xfrm>
            <a:off x="8691937" y="1474904"/>
            <a:ext cx="3500063" cy="4237724"/>
            <a:chOff x="8691937" y="1474904"/>
            <a:chExt cx="3500063" cy="4237724"/>
          </a:xfrm>
        </p:grpSpPr>
        <p:grpSp>
          <p:nvGrpSpPr>
            <p:cNvPr id="8" name="Grupo 7">
              <a:extLst>
                <a:ext uri="{FF2B5EF4-FFF2-40B4-BE49-F238E27FC236}">
                  <a16:creationId xmlns:a16="http://schemas.microsoft.com/office/drawing/2014/main" id="{AAE65DB5-1BC3-43BA-A495-F73D098B71ED}"/>
                </a:ext>
              </a:extLst>
            </p:cNvPr>
            <p:cNvGrpSpPr/>
            <p:nvPr/>
          </p:nvGrpSpPr>
          <p:grpSpPr>
            <a:xfrm>
              <a:off x="8691937" y="1474904"/>
              <a:ext cx="3500063" cy="4237724"/>
              <a:chOff x="8691937" y="1474904"/>
              <a:chExt cx="3500063" cy="4237724"/>
            </a:xfrm>
          </p:grpSpPr>
          <p:sp>
            <p:nvSpPr>
              <p:cNvPr id="10" name="Rectángulo 9">
                <a:extLst>
                  <a:ext uri="{FF2B5EF4-FFF2-40B4-BE49-F238E27FC236}">
                    <a16:creationId xmlns:a16="http://schemas.microsoft.com/office/drawing/2014/main" id="{BF45DBAD-A18D-4C77-8B0D-CD38DA06AE4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1DAAC13C-C17C-4927-AEBB-6564F376F5FB}"/>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9" name="Imagen 8">
              <a:extLst>
                <a:ext uri="{FF2B5EF4-FFF2-40B4-BE49-F238E27FC236}">
                  <a16:creationId xmlns:a16="http://schemas.microsoft.com/office/drawing/2014/main" id="{A8848B01-EC6B-42AD-994A-6CCFD4018E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20430" y="2088316"/>
              <a:ext cx="2467214" cy="2923199"/>
            </a:xfrm>
            <a:prstGeom prst="rect">
              <a:avLst/>
            </a:prstGeom>
          </p:spPr>
        </p:pic>
      </p:grpSp>
    </p:spTree>
    <p:extLst>
      <p:ext uri="{BB962C8B-B14F-4D97-AF65-F5344CB8AC3E}">
        <p14:creationId xmlns:p14="http://schemas.microsoft.com/office/powerpoint/2010/main" val="1045542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2DE31FA2-27E5-4379-AF9C-D3B6716D6052}"/>
              </a:ext>
            </a:extLst>
          </p:cNvPr>
          <p:cNvSpPr txBox="1">
            <a:spLocks/>
          </p:cNvSpPr>
          <p:nvPr/>
        </p:nvSpPr>
        <p:spPr>
          <a:xfrm>
            <a:off x="774696" y="6231633"/>
            <a:ext cx="403229" cy="365125"/>
          </a:xfrm>
          <a:prstGeom prst="rect">
            <a:avLst/>
          </a:prstGeom>
        </p:spPr>
        <p:txBody>
          <a:bodyPr vert="horz" lIns="72000" tIns="72000" rIns="72000" bIns="72000" rtlCol="0" anchor="ctr" anchorCtr="0"/>
          <a:lstStyle>
            <a:defPPr>
              <a:defRPr lang="es-ES"/>
            </a:defPPr>
            <a:lvl1pPr marL="0" algn="ctr" defTabSz="914400" rtl="0" eaLnBrk="1" latinLnBrk="0" hangingPunct="1">
              <a:defRPr lang="es-ES" sz="900" kern="1200" smtClean="0">
                <a:solidFill>
                  <a:schemeClr val="accent4"/>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F97755-CF1C-49EE-9832-9FD78690BC2A}" type="slidenum">
              <a:rPr lang="es-ES" smtClean="0">
                <a:solidFill>
                  <a:srgbClr val="013E77"/>
                </a:solidFill>
                <a:latin typeface="Verdana"/>
              </a:rPr>
              <a:pPr/>
              <a:t>2</a:t>
            </a:fld>
            <a:endParaRPr lang="es-ES" dirty="0">
              <a:solidFill>
                <a:srgbClr val="013E77"/>
              </a:solidFill>
              <a:latin typeface="Verdana"/>
            </a:endParaRPr>
          </a:p>
        </p:txBody>
      </p:sp>
      <p:sp>
        <p:nvSpPr>
          <p:cNvPr id="6" name="Título 2">
            <a:extLst>
              <a:ext uri="{FF2B5EF4-FFF2-40B4-BE49-F238E27FC236}">
                <a16:creationId xmlns:a16="http://schemas.microsoft.com/office/drawing/2014/main" id="{C54A120B-6664-4CEF-B9A5-8281149AB98B}"/>
              </a:ext>
            </a:extLst>
          </p:cNvPr>
          <p:cNvSpPr txBox="1">
            <a:spLocks/>
          </p:cNvSpPr>
          <p:nvPr/>
        </p:nvSpPr>
        <p:spPr>
          <a:xfrm>
            <a:off x="696675" y="301820"/>
            <a:ext cx="10800000" cy="533205"/>
          </a:xfrm>
          <a:prstGeom prst="rect">
            <a:avLst/>
          </a:prstGeom>
        </p:spPr>
        <p:txBody>
          <a:bodyPr vert="horz" lIns="72000" tIns="72000" rIns="72000" bIns="72000" rtlCol="0" anchor="b" anchorCtr="0">
            <a:spAutoFit/>
          </a:bodyPr>
          <a:lstStyle>
            <a:lvl1pPr algn="l" defTabSz="914400" rtl="0" eaLnBrk="1" latinLnBrk="0" hangingPunct="1">
              <a:lnSpc>
                <a:spcPct val="90000"/>
              </a:lnSpc>
              <a:spcBef>
                <a:spcPct val="0"/>
              </a:spcBef>
              <a:buNone/>
              <a:defRPr lang="es-ES" sz="2000" b="1" kern="1200" dirty="0">
                <a:solidFill>
                  <a:srgbClr val="013E77"/>
                </a:solidFill>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2800" dirty="0">
                <a:solidFill>
                  <a:srgbClr val="BA514C"/>
                </a:solidFill>
                <a:latin typeface="Oxygen Bold" panose="02000803000000000000" pitchFamily="2" charset="0"/>
                <a:ea typeface="+mj-ea"/>
                <a:cs typeface="+mj-cs"/>
              </a:rPr>
              <a:t>Fondos Next Generation en España</a:t>
            </a:r>
          </a:p>
        </p:txBody>
      </p:sp>
      <p:grpSp>
        <p:nvGrpSpPr>
          <p:cNvPr id="9" name="object 5">
            <a:extLst>
              <a:ext uri="{FF2B5EF4-FFF2-40B4-BE49-F238E27FC236}">
                <a16:creationId xmlns:a16="http://schemas.microsoft.com/office/drawing/2014/main" id="{B08A7F36-BA2C-4E6A-83A8-1B974BCDB07F}"/>
              </a:ext>
            </a:extLst>
          </p:cNvPr>
          <p:cNvGrpSpPr/>
          <p:nvPr/>
        </p:nvGrpSpPr>
        <p:grpSpPr>
          <a:xfrm>
            <a:off x="7502612" y="2317285"/>
            <a:ext cx="4067810" cy="2880360"/>
            <a:chOff x="9035998" y="2879990"/>
            <a:chExt cx="4067810" cy="2880360"/>
          </a:xfrm>
        </p:grpSpPr>
        <p:sp>
          <p:nvSpPr>
            <p:cNvPr id="10" name="object 6">
              <a:extLst>
                <a:ext uri="{FF2B5EF4-FFF2-40B4-BE49-F238E27FC236}">
                  <a16:creationId xmlns:a16="http://schemas.microsoft.com/office/drawing/2014/main" id="{B9A8E02E-4D43-4523-8C82-CC789AAAA1E7}"/>
                </a:ext>
              </a:extLst>
            </p:cNvPr>
            <p:cNvSpPr/>
            <p:nvPr/>
          </p:nvSpPr>
          <p:spPr>
            <a:xfrm>
              <a:off x="9035987" y="2879991"/>
              <a:ext cx="4067810" cy="575310"/>
            </a:xfrm>
            <a:custGeom>
              <a:avLst/>
              <a:gdLst/>
              <a:ahLst/>
              <a:cxnLst/>
              <a:rect l="l" t="t" r="r" b="b"/>
              <a:pathLst>
                <a:path w="4067809" h="575310">
                  <a:moveTo>
                    <a:pt x="4067810" y="0"/>
                  </a:moveTo>
                  <a:lnTo>
                    <a:pt x="3176270" y="0"/>
                  </a:lnTo>
                  <a:lnTo>
                    <a:pt x="0" y="0"/>
                  </a:lnTo>
                  <a:lnTo>
                    <a:pt x="0" y="575183"/>
                  </a:lnTo>
                  <a:lnTo>
                    <a:pt x="3176270" y="575183"/>
                  </a:lnTo>
                  <a:lnTo>
                    <a:pt x="4067810" y="575183"/>
                  </a:lnTo>
                  <a:lnTo>
                    <a:pt x="4067810" y="0"/>
                  </a:lnTo>
                  <a:close/>
                </a:path>
              </a:pathLst>
            </a:custGeom>
            <a:solidFill>
              <a:srgbClr val="F1D7C4"/>
            </a:solidFill>
          </p:spPr>
          <p:txBody>
            <a:bodyPr wrap="square" lIns="0" tIns="0" rIns="0" bIns="0" rtlCol="0"/>
            <a:lstStyle/>
            <a:p>
              <a:endParaRPr/>
            </a:p>
          </p:txBody>
        </p:sp>
        <p:sp>
          <p:nvSpPr>
            <p:cNvPr id="11" name="object 7">
              <a:extLst>
                <a:ext uri="{FF2B5EF4-FFF2-40B4-BE49-F238E27FC236}">
                  <a16:creationId xmlns:a16="http://schemas.microsoft.com/office/drawing/2014/main" id="{7239ABAD-E1C9-47F3-A5D6-9B381389B797}"/>
                </a:ext>
              </a:extLst>
            </p:cNvPr>
            <p:cNvSpPr/>
            <p:nvPr/>
          </p:nvSpPr>
          <p:spPr>
            <a:xfrm>
              <a:off x="9035987" y="3455187"/>
              <a:ext cx="4067810" cy="577215"/>
            </a:xfrm>
            <a:custGeom>
              <a:avLst/>
              <a:gdLst/>
              <a:ahLst/>
              <a:cxnLst/>
              <a:rect l="l" t="t" r="r" b="b"/>
              <a:pathLst>
                <a:path w="4067809" h="577214">
                  <a:moveTo>
                    <a:pt x="4067810" y="0"/>
                  </a:moveTo>
                  <a:lnTo>
                    <a:pt x="3176270" y="0"/>
                  </a:lnTo>
                  <a:lnTo>
                    <a:pt x="0" y="0"/>
                  </a:lnTo>
                  <a:lnTo>
                    <a:pt x="0" y="576821"/>
                  </a:lnTo>
                  <a:lnTo>
                    <a:pt x="3176270" y="576821"/>
                  </a:lnTo>
                  <a:lnTo>
                    <a:pt x="4067810" y="576821"/>
                  </a:lnTo>
                  <a:lnTo>
                    <a:pt x="4067810" y="0"/>
                  </a:lnTo>
                  <a:close/>
                </a:path>
              </a:pathLst>
            </a:custGeom>
            <a:solidFill>
              <a:srgbClr val="EECDC1"/>
            </a:solidFill>
          </p:spPr>
          <p:txBody>
            <a:bodyPr wrap="square" lIns="0" tIns="0" rIns="0" bIns="0" rtlCol="0"/>
            <a:lstStyle/>
            <a:p>
              <a:endParaRPr/>
            </a:p>
          </p:txBody>
        </p:sp>
        <p:sp>
          <p:nvSpPr>
            <p:cNvPr id="12" name="object 8">
              <a:extLst>
                <a:ext uri="{FF2B5EF4-FFF2-40B4-BE49-F238E27FC236}">
                  <a16:creationId xmlns:a16="http://schemas.microsoft.com/office/drawing/2014/main" id="{A0DAD77C-EB03-4114-8A90-8370F00AFDBD}"/>
                </a:ext>
              </a:extLst>
            </p:cNvPr>
            <p:cNvSpPr/>
            <p:nvPr/>
          </p:nvSpPr>
          <p:spPr>
            <a:xfrm>
              <a:off x="9035987" y="4031995"/>
              <a:ext cx="4067810" cy="576580"/>
            </a:xfrm>
            <a:custGeom>
              <a:avLst/>
              <a:gdLst/>
              <a:ahLst/>
              <a:cxnLst/>
              <a:rect l="l" t="t" r="r" b="b"/>
              <a:pathLst>
                <a:path w="4067809" h="576579">
                  <a:moveTo>
                    <a:pt x="4067810" y="0"/>
                  </a:moveTo>
                  <a:lnTo>
                    <a:pt x="3176270" y="0"/>
                  </a:lnTo>
                  <a:lnTo>
                    <a:pt x="0" y="0"/>
                  </a:lnTo>
                  <a:lnTo>
                    <a:pt x="0" y="575995"/>
                  </a:lnTo>
                  <a:lnTo>
                    <a:pt x="3176270" y="575995"/>
                  </a:lnTo>
                  <a:lnTo>
                    <a:pt x="4067810" y="575995"/>
                  </a:lnTo>
                  <a:lnTo>
                    <a:pt x="4067810" y="0"/>
                  </a:lnTo>
                  <a:close/>
                </a:path>
              </a:pathLst>
            </a:custGeom>
            <a:solidFill>
              <a:srgbClr val="DECCDD"/>
            </a:solidFill>
          </p:spPr>
          <p:txBody>
            <a:bodyPr wrap="square" lIns="0" tIns="0" rIns="0" bIns="0" rtlCol="0"/>
            <a:lstStyle/>
            <a:p>
              <a:endParaRPr/>
            </a:p>
          </p:txBody>
        </p:sp>
        <p:sp>
          <p:nvSpPr>
            <p:cNvPr id="13" name="object 9">
              <a:extLst>
                <a:ext uri="{FF2B5EF4-FFF2-40B4-BE49-F238E27FC236}">
                  <a16:creationId xmlns:a16="http://schemas.microsoft.com/office/drawing/2014/main" id="{B230A1DE-A0C5-40E5-833F-D93A5ACC3BC9}"/>
                </a:ext>
              </a:extLst>
            </p:cNvPr>
            <p:cNvSpPr/>
            <p:nvPr/>
          </p:nvSpPr>
          <p:spPr>
            <a:xfrm>
              <a:off x="9035987" y="4607991"/>
              <a:ext cx="4067810" cy="578485"/>
            </a:xfrm>
            <a:custGeom>
              <a:avLst/>
              <a:gdLst/>
              <a:ahLst/>
              <a:cxnLst/>
              <a:rect l="l" t="t" r="r" b="b"/>
              <a:pathLst>
                <a:path w="4067809" h="578485">
                  <a:moveTo>
                    <a:pt x="4067810" y="0"/>
                  </a:moveTo>
                  <a:lnTo>
                    <a:pt x="3176270" y="0"/>
                  </a:lnTo>
                  <a:lnTo>
                    <a:pt x="0" y="0"/>
                  </a:lnTo>
                  <a:lnTo>
                    <a:pt x="0" y="578358"/>
                  </a:lnTo>
                  <a:lnTo>
                    <a:pt x="3176270" y="578358"/>
                  </a:lnTo>
                  <a:lnTo>
                    <a:pt x="4067810" y="578358"/>
                  </a:lnTo>
                  <a:lnTo>
                    <a:pt x="4067810" y="0"/>
                  </a:lnTo>
                  <a:close/>
                </a:path>
              </a:pathLst>
            </a:custGeom>
            <a:solidFill>
              <a:srgbClr val="CBCADE"/>
            </a:solidFill>
          </p:spPr>
          <p:txBody>
            <a:bodyPr wrap="square" lIns="0" tIns="0" rIns="0" bIns="0" rtlCol="0"/>
            <a:lstStyle/>
            <a:p>
              <a:endParaRPr/>
            </a:p>
          </p:txBody>
        </p:sp>
        <p:sp>
          <p:nvSpPr>
            <p:cNvPr id="14" name="object 10">
              <a:extLst>
                <a:ext uri="{FF2B5EF4-FFF2-40B4-BE49-F238E27FC236}">
                  <a16:creationId xmlns:a16="http://schemas.microsoft.com/office/drawing/2014/main" id="{7FCC89E6-9DC2-44C4-A23B-01CACBB3BE3B}"/>
                </a:ext>
              </a:extLst>
            </p:cNvPr>
            <p:cNvSpPr/>
            <p:nvPr/>
          </p:nvSpPr>
          <p:spPr>
            <a:xfrm>
              <a:off x="9035987" y="5186362"/>
              <a:ext cx="4067810" cy="574040"/>
            </a:xfrm>
            <a:custGeom>
              <a:avLst/>
              <a:gdLst/>
              <a:ahLst/>
              <a:cxnLst/>
              <a:rect l="l" t="t" r="r" b="b"/>
              <a:pathLst>
                <a:path w="4067809" h="574039">
                  <a:moveTo>
                    <a:pt x="4067810" y="0"/>
                  </a:moveTo>
                  <a:lnTo>
                    <a:pt x="3176270" y="0"/>
                  </a:lnTo>
                  <a:lnTo>
                    <a:pt x="0" y="0"/>
                  </a:lnTo>
                  <a:lnTo>
                    <a:pt x="0" y="573646"/>
                  </a:lnTo>
                  <a:lnTo>
                    <a:pt x="3176270" y="573646"/>
                  </a:lnTo>
                  <a:lnTo>
                    <a:pt x="4067810" y="573646"/>
                  </a:lnTo>
                  <a:lnTo>
                    <a:pt x="4067810" y="0"/>
                  </a:lnTo>
                  <a:close/>
                </a:path>
              </a:pathLst>
            </a:custGeom>
            <a:solidFill>
              <a:srgbClr val="C8D3E5"/>
            </a:solidFill>
          </p:spPr>
          <p:txBody>
            <a:bodyPr wrap="square" lIns="0" tIns="0" rIns="0" bIns="0" rtlCol="0"/>
            <a:lstStyle/>
            <a:p>
              <a:endParaRPr/>
            </a:p>
          </p:txBody>
        </p:sp>
      </p:grpSp>
      <p:sp>
        <p:nvSpPr>
          <p:cNvPr id="15" name="object 11">
            <a:extLst>
              <a:ext uri="{FF2B5EF4-FFF2-40B4-BE49-F238E27FC236}">
                <a16:creationId xmlns:a16="http://schemas.microsoft.com/office/drawing/2014/main" id="{B574D304-135E-4A1A-95F2-FBA30DDA8FC8}"/>
              </a:ext>
            </a:extLst>
          </p:cNvPr>
          <p:cNvSpPr txBox="1"/>
          <p:nvPr/>
        </p:nvSpPr>
        <p:spPr>
          <a:xfrm>
            <a:off x="10806199" y="2468530"/>
            <a:ext cx="676275" cy="238760"/>
          </a:xfrm>
          <a:prstGeom prst="rect">
            <a:avLst/>
          </a:prstGeom>
        </p:spPr>
        <p:txBody>
          <a:bodyPr vert="horz" wrap="square" lIns="0" tIns="12700" rIns="0" bIns="0" rtlCol="0">
            <a:spAutoFit/>
          </a:bodyPr>
          <a:lstStyle/>
          <a:p>
            <a:pPr>
              <a:lnSpc>
                <a:spcPct val="100000"/>
              </a:lnSpc>
              <a:spcBef>
                <a:spcPts val="100"/>
              </a:spcBef>
            </a:pPr>
            <a:r>
              <a:rPr sz="1400" b="1" spc="-35" dirty="0">
                <a:solidFill>
                  <a:srgbClr val="C6692A"/>
                </a:solidFill>
                <a:latin typeface="Calibri"/>
                <a:cs typeface="Calibri"/>
              </a:rPr>
              <a:t>4.949</a:t>
            </a:r>
            <a:r>
              <a:rPr sz="1400" b="1" spc="10" dirty="0">
                <a:solidFill>
                  <a:srgbClr val="C6692A"/>
                </a:solidFill>
                <a:latin typeface="Calibri"/>
                <a:cs typeface="Calibri"/>
              </a:rPr>
              <a:t> </a:t>
            </a:r>
            <a:r>
              <a:rPr sz="1400" b="1" spc="-140" dirty="0">
                <a:solidFill>
                  <a:srgbClr val="C6692A"/>
                </a:solidFill>
                <a:latin typeface="Calibri"/>
                <a:cs typeface="Calibri"/>
              </a:rPr>
              <a:t>M</a:t>
            </a:r>
            <a:r>
              <a:rPr sz="1400" b="1" spc="-140" dirty="0">
                <a:solidFill>
                  <a:srgbClr val="C6692A"/>
                </a:solidFill>
                <a:latin typeface="Trebuchet MS"/>
                <a:cs typeface="Trebuchet MS"/>
              </a:rPr>
              <a:t>€</a:t>
            </a:r>
            <a:endParaRPr sz="1400">
              <a:latin typeface="Trebuchet MS"/>
              <a:cs typeface="Trebuchet MS"/>
            </a:endParaRPr>
          </a:p>
        </p:txBody>
      </p:sp>
      <p:sp>
        <p:nvSpPr>
          <p:cNvPr id="16" name="object 12">
            <a:extLst>
              <a:ext uri="{FF2B5EF4-FFF2-40B4-BE49-F238E27FC236}">
                <a16:creationId xmlns:a16="http://schemas.microsoft.com/office/drawing/2014/main" id="{25A452C2-25EE-4FAC-B1D8-043012962F1A}"/>
              </a:ext>
            </a:extLst>
          </p:cNvPr>
          <p:cNvSpPr txBox="1"/>
          <p:nvPr/>
        </p:nvSpPr>
        <p:spPr>
          <a:xfrm>
            <a:off x="7609927" y="2384203"/>
            <a:ext cx="2959100" cy="973455"/>
          </a:xfrm>
          <a:prstGeom prst="rect">
            <a:avLst/>
          </a:prstGeom>
        </p:spPr>
        <p:txBody>
          <a:bodyPr vert="horz" wrap="square" lIns="0" tIns="6350" rIns="0" bIns="0" rtlCol="0">
            <a:spAutoFit/>
          </a:bodyPr>
          <a:lstStyle/>
          <a:p>
            <a:pPr marL="203835" marR="5080" indent="-203835">
              <a:lnSpc>
                <a:spcPct val="103299"/>
              </a:lnSpc>
              <a:spcBef>
                <a:spcPts val="50"/>
              </a:spcBef>
              <a:buAutoNum type="romanUcPeriod" startAt="6"/>
              <a:tabLst>
                <a:tab pos="203835" algn="l"/>
              </a:tabLst>
            </a:pPr>
            <a:r>
              <a:rPr sz="1200" b="1" spc="-45" dirty="0">
                <a:solidFill>
                  <a:srgbClr val="C6692A"/>
                </a:solidFill>
                <a:latin typeface="Calibri"/>
                <a:cs typeface="Calibri"/>
              </a:rPr>
              <a:t>Pacto</a:t>
            </a:r>
            <a:r>
              <a:rPr sz="1200" b="1" spc="25" dirty="0">
                <a:solidFill>
                  <a:srgbClr val="C6692A"/>
                </a:solidFill>
                <a:latin typeface="Calibri"/>
                <a:cs typeface="Calibri"/>
              </a:rPr>
              <a:t> </a:t>
            </a:r>
            <a:r>
              <a:rPr sz="1200" b="1" spc="-45" dirty="0">
                <a:solidFill>
                  <a:srgbClr val="C6692A"/>
                </a:solidFill>
                <a:latin typeface="Calibri"/>
                <a:cs typeface="Calibri"/>
              </a:rPr>
              <a:t>por</a:t>
            </a:r>
            <a:r>
              <a:rPr sz="1200" b="1" spc="25" dirty="0">
                <a:solidFill>
                  <a:srgbClr val="C6692A"/>
                </a:solidFill>
                <a:latin typeface="Calibri"/>
                <a:cs typeface="Calibri"/>
              </a:rPr>
              <a:t> </a:t>
            </a:r>
            <a:r>
              <a:rPr sz="1200" b="1" spc="-20" dirty="0">
                <a:solidFill>
                  <a:srgbClr val="C6692A"/>
                </a:solidFill>
                <a:latin typeface="Calibri"/>
                <a:cs typeface="Calibri"/>
              </a:rPr>
              <a:t>la</a:t>
            </a:r>
            <a:r>
              <a:rPr sz="1200" b="1" spc="40" dirty="0">
                <a:solidFill>
                  <a:srgbClr val="C6692A"/>
                </a:solidFill>
                <a:latin typeface="Calibri"/>
                <a:cs typeface="Calibri"/>
              </a:rPr>
              <a:t> </a:t>
            </a:r>
            <a:r>
              <a:rPr sz="1200" b="1" spc="-35" dirty="0">
                <a:solidFill>
                  <a:srgbClr val="C6692A"/>
                </a:solidFill>
                <a:latin typeface="Calibri"/>
                <a:cs typeface="Calibri"/>
              </a:rPr>
              <a:t>ciencia</a:t>
            </a:r>
            <a:r>
              <a:rPr sz="1200" b="1" spc="35" dirty="0">
                <a:solidFill>
                  <a:srgbClr val="C6692A"/>
                </a:solidFill>
                <a:latin typeface="Calibri"/>
                <a:cs typeface="Calibri"/>
              </a:rPr>
              <a:t> </a:t>
            </a:r>
            <a:r>
              <a:rPr sz="1200" b="1" spc="-35" dirty="0">
                <a:solidFill>
                  <a:srgbClr val="C6692A"/>
                </a:solidFill>
                <a:latin typeface="Calibri"/>
                <a:cs typeface="Calibri"/>
              </a:rPr>
              <a:t>y</a:t>
            </a:r>
            <a:r>
              <a:rPr sz="1200" b="1" spc="30" dirty="0">
                <a:solidFill>
                  <a:srgbClr val="C6692A"/>
                </a:solidFill>
                <a:latin typeface="Calibri"/>
                <a:cs typeface="Calibri"/>
              </a:rPr>
              <a:t> </a:t>
            </a:r>
            <a:r>
              <a:rPr sz="1200" b="1" spc="-20" dirty="0">
                <a:solidFill>
                  <a:srgbClr val="C6692A"/>
                </a:solidFill>
                <a:latin typeface="Calibri"/>
                <a:cs typeface="Calibri"/>
              </a:rPr>
              <a:t>la</a:t>
            </a:r>
            <a:r>
              <a:rPr sz="1200" b="1" spc="40" dirty="0">
                <a:solidFill>
                  <a:srgbClr val="C6692A"/>
                </a:solidFill>
                <a:latin typeface="Calibri"/>
                <a:cs typeface="Calibri"/>
              </a:rPr>
              <a:t> </a:t>
            </a:r>
            <a:r>
              <a:rPr sz="1200" b="1" spc="-30" dirty="0">
                <a:solidFill>
                  <a:srgbClr val="C6692A"/>
                </a:solidFill>
                <a:latin typeface="Calibri"/>
                <a:cs typeface="Calibri"/>
              </a:rPr>
              <a:t>innovación.</a:t>
            </a:r>
            <a:r>
              <a:rPr sz="1200" b="1" spc="35" dirty="0">
                <a:solidFill>
                  <a:srgbClr val="C6692A"/>
                </a:solidFill>
                <a:latin typeface="Calibri"/>
                <a:cs typeface="Calibri"/>
              </a:rPr>
              <a:t> </a:t>
            </a:r>
            <a:r>
              <a:rPr sz="1200" b="1" spc="-40" dirty="0">
                <a:solidFill>
                  <a:srgbClr val="C6692A"/>
                </a:solidFill>
                <a:latin typeface="Calibri"/>
                <a:cs typeface="Calibri"/>
              </a:rPr>
              <a:t>Refuerzo </a:t>
            </a:r>
            <a:r>
              <a:rPr sz="1200" b="1" spc="-254" dirty="0">
                <a:solidFill>
                  <a:srgbClr val="C6692A"/>
                </a:solidFill>
                <a:latin typeface="Calibri"/>
                <a:cs typeface="Calibri"/>
              </a:rPr>
              <a:t> </a:t>
            </a:r>
            <a:r>
              <a:rPr sz="1200" b="1" spc="-35" dirty="0">
                <a:solidFill>
                  <a:srgbClr val="C6692A"/>
                </a:solidFill>
                <a:latin typeface="Calibri"/>
                <a:cs typeface="Calibri"/>
              </a:rPr>
              <a:t>a</a:t>
            </a:r>
            <a:r>
              <a:rPr sz="1200" b="1" spc="-50" dirty="0">
                <a:solidFill>
                  <a:srgbClr val="C6692A"/>
                </a:solidFill>
                <a:latin typeface="Calibri"/>
                <a:cs typeface="Calibri"/>
              </a:rPr>
              <a:t> </a:t>
            </a:r>
            <a:r>
              <a:rPr sz="1200" b="1" spc="-40" dirty="0">
                <a:solidFill>
                  <a:srgbClr val="C6692A"/>
                </a:solidFill>
                <a:latin typeface="Calibri"/>
                <a:cs typeface="Calibri"/>
              </a:rPr>
              <a:t>la</a:t>
            </a:r>
            <a:r>
              <a:rPr sz="1200" b="1" spc="-30" dirty="0">
                <a:solidFill>
                  <a:srgbClr val="C6692A"/>
                </a:solidFill>
                <a:latin typeface="Calibri"/>
                <a:cs typeface="Calibri"/>
              </a:rPr>
              <a:t>s</a:t>
            </a:r>
            <a:r>
              <a:rPr sz="1200" b="1" spc="-55" dirty="0">
                <a:solidFill>
                  <a:srgbClr val="C6692A"/>
                </a:solidFill>
                <a:latin typeface="Calibri"/>
                <a:cs typeface="Calibri"/>
              </a:rPr>
              <a:t> </a:t>
            </a:r>
            <a:r>
              <a:rPr sz="1200" b="1" spc="-60" dirty="0">
                <a:solidFill>
                  <a:srgbClr val="C6692A"/>
                </a:solidFill>
                <a:latin typeface="Calibri"/>
                <a:cs typeface="Calibri"/>
              </a:rPr>
              <a:t>capa</a:t>
            </a:r>
            <a:r>
              <a:rPr sz="1200" b="1" spc="-55" dirty="0">
                <a:solidFill>
                  <a:srgbClr val="C6692A"/>
                </a:solidFill>
                <a:latin typeface="Calibri"/>
                <a:cs typeface="Calibri"/>
              </a:rPr>
              <a:t>c</a:t>
            </a:r>
            <a:r>
              <a:rPr sz="1200" b="1" spc="-45" dirty="0">
                <a:solidFill>
                  <a:srgbClr val="C6692A"/>
                </a:solidFill>
                <a:latin typeface="Calibri"/>
                <a:cs typeface="Calibri"/>
              </a:rPr>
              <a:t>i</a:t>
            </a:r>
            <a:r>
              <a:rPr sz="1200" b="1" spc="-60" dirty="0">
                <a:solidFill>
                  <a:srgbClr val="C6692A"/>
                </a:solidFill>
                <a:latin typeface="Calibri"/>
                <a:cs typeface="Calibri"/>
              </a:rPr>
              <a:t>da</a:t>
            </a:r>
            <a:r>
              <a:rPr sz="1200" b="1" spc="-70" dirty="0">
                <a:solidFill>
                  <a:srgbClr val="C6692A"/>
                </a:solidFill>
                <a:latin typeface="Calibri"/>
                <a:cs typeface="Calibri"/>
              </a:rPr>
              <a:t>de</a:t>
            </a:r>
            <a:r>
              <a:rPr sz="1200" b="1" spc="-30" dirty="0">
                <a:solidFill>
                  <a:srgbClr val="C6692A"/>
                </a:solidFill>
                <a:latin typeface="Calibri"/>
                <a:cs typeface="Calibri"/>
              </a:rPr>
              <a:t>s</a:t>
            </a:r>
            <a:r>
              <a:rPr sz="1200" b="1" spc="-55" dirty="0">
                <a:solidFill>
                  <a:srgbClr val="C6692A"/>
                </a:solidFill>
                <a:latin typeface="Calibri"/>
                <a:cs typeface="Calibri"/>
              </a:rPr>
              <a:t> </a:t>
            </a:r>
            <a:r>
              <a:rPr sz="1200" b="1" spc="-70" dirty="0">
                <a:solidFill>
                  <a:srgbClr val="C6692A"/>
                </a:solidFill>
                <a:latin typeface="Calibri"/>
                <a:cs typeface="Calibri"/>
              </a:rPr>
              <a:t>de</a:t>
            </a:r>
            <a:r>
              <a:rPr sz="1200" b="1" spc="-10" dirty="0">
                <a:solidFill>
                  <a:srgbClr val="C6692A"/>
                </a:solidFill>
                <a:latin typeface="Calibri"/>
                <a:cs typeface="Calibri"/>
              </a:rPr>
              <a:t>l</a:t>
            </a:r>
            <a:r>
              <a:rPr sz="1200" b="1" spc="-55" dirty="0">
                <a:solidFill>
                  <a:srgbClr val="C6692A"/>
                </a:solidFill>
                <a:latin typeface="Calibri"/>
                <a:cs typeface="Calibri"/>
              </a:rPr>
              <a:t> </a:t>
            </a:r>
            <a:r>
              <a:rPr sz="1200" b="1" spc="-65" dirty="0">
                <a:solidFill>
                  <a:srgbClr val="C6692A"/>
                </a:solidFill>
                <a:latin typeface="Calibri"/>
                <a:cs typeface="Calibri"/>
              </a:rPr>
              <a:t>S</a:t>
            </a:r>
            <a:r>
              <a:rPr sz="1200" b="1" spc="-50" dirty="0">
                <a:solidFill>
                  <a:srgbClr val="C6692A"/>
                </a:solidFill>
                <a:latin typeface="Calibri"/>
                <a:cs typeface="Calibri"/>
              </a:rPr>
              <a:t>i</a:t>
            </a:r>
            <a:r>
              <a:rPr sz="1200" b="1" spc="-45" dirty="0">
                <a:solidFill>
                  <a:srgbClr val="C6692A"/>
                </a:solidFill>
                <a:latin typeface="Calibri"/>
                <a:cs typeface="Calibri"/>
              </a:rPr>
              <a:t>s</a:t>
            </a:r>
            <a:r>
              <a:rPr sz="1200" b="1" spc="-50" dirty="0">
                <a:solidFill>
                  <a:srgbClr val="C6692A"/>
                </a:solidFill>
                <a:latin typeface="Calibri"/>
                <a:cs typeface="Calibri"/>
              </a:rPr>
              <a:t>t</a:t>
            </a:r>
            <a:r>
              <a:rPr sz="1200" b="1" spc="-75" dirty="0">
                <a:solidFill>
                  <a:srgbClr val="C6692A"/>
                </a:solidFill>
                <a:latin typeface="Calibri"/>
                <a:cs typeface="Calibri"/>
              </a:rPr>
              <a:t>em</a:t>
            </a:r>
            <a:r>
              <a:rPr sz="1200" b="1" spc="-35" dirty="0">
                <a:solidFill>
                  <a:srgbClr val="C6692A"/>
                </a:solidFill>
                <a:latin typeface="Calibri"/>
                <a:cs typeface="Calibri"/>
              </a:rPr>
              <a:t>a</a:t>
            </a:r>
            <a:r>
              <a:rPr sz="1200" b="1" spc="-50" dirty="0">
                <a:solidFill>
                  <a:srgbClr val="C6692A"/>
                </a:solidFill>
                <a:latin typeface="Calibri"/>
                <a:cs typeface="Calibri"/>
              </a:rPr>
              <a:t> </a:t>
            </a:r>
            <a:r>
              <a:rPr sz="1200" b="1" spc="-65" dirty="0">
                <a:solidFill>
                  <a:srgbClr val="C6692A"/>
                </a:solidFill>
                <a:latin typeface="Calibri"/>
                <a:cs typeface="Calibri"/>
              </a:rPr>
              <a:t>N</a:t>
            </a:r>
            <a:r>
              <a:rPr sz="1200" b="1" spc="-50" dirty="0">
                <a:solidFill>
                  <a:srgbClr val="C6692A"/>
                </a:solidFill>
                <a:latin typeface="Calibri"/>
                <a:cs typeface="Calibri"/>
              </a:rPr>
              <a:t>a</a:t>
            </a:r>
            <a:r>
              <a:rPr sz="1200" b="1" spc="-75" dirty="0">
                <a:solidFill>
                  <a:srgbClr val="C6692A"/>
                </a:solidFill>
                <a:latin typeface="Calibri"/>
                <a:cs typeface="Calibri"/>
              </a:rPr>
              <a:t>c</a:t>
            </a:r>
            <a:r>
              <a:rPr sz="1200" b="1" spc="-25" dirty="0">
                <a:solidFill>
                  <a:srgbClr val="C6692A"/>
                </a:solidFill>
                <a:latin typeface="Calibri"/>
                <a:cs typeface="Calibri"/>
              </a:rPr>
              <a:t>i</a:t>
            </a:r>
            <a:r>
              <a:rPr sz="1200" b="1" spc="-75" dirty="0">
                <a:solidFill>
                  <a:srgbClr val="C6692A"/>
                </a:solidFill>
                <a:latin typeface="Calibri"/>
                <a:cs typeface="Calibri"/>
              </a:rPr>
              <a:t>o</a:t>
            </a:r>
            <a:r>
              <a:rPr sz="1200" b="1" spc="-55" dirty="0">
                <a:solidFill>
                  <a:srgbClr val="C6692A"/>
                </a:solidFill>
                <a:latin typeface="Calibri"/>
                <a:cs typeface="Calibri"/>
              </a:rPr>
              <a:t>n</a:t>
            </a:r>
            <a:r>
              <a:rPr sz="1200" b="1" spc="-50" dirty="0">
                <a:solidFill>
                  <a:srgbClr val="C6692A"/>
                </a:solidFill>
                <a:latin typeface="Calibri"/>
                <a:cs typeface="Calibri"/>
              </a:rPr>
              <a:t>a</a:t>
            </a:r>
            <a:r>
              <a:rPr sz="1200" b="1" spc="-10" dirty="0">
                <a:solidFill>
                  <a:srgbClr val="C6692A"/>
                </a:solidFill>
                <a:latin typeface="Calibri"/>
                <a:cs typeface="Calibri"/>
              </a:rPr>
              <a:t>l</a:t>
            </a:r>
            <a:r>
              <a:rPr sz="1200" b="1" spc="-55" dirty="0">
                <a:solidFill>
                  <a:srgbClr val="C6692A"/>
                </a:solidFill>
                <a:latin typeface="Calibri"/>
                <a:cs typeface="Calibri"/>
              </a:rPr>
              <a:t> </a:t>
            </a:r>
            <a:r>
              <a:rPr sz="1200" b="1" spc="-65" dirty="0">
                <a:solidFill>
                  <a:srgbClr val="C6692A"/>
                </a:solidFill>
                <a:latin typeface="Calibri"/>
                <a:cs typeface="Calibri"/>
              </a:rPr>
              <a:t>d</a:t>
            </a:r>
            <a:r>
              <a:rPr sz="1200" b="1" spc="-55" dirty="0">
                <a:solidFill>
                  <a:srgbClr val="C6692A"/>
                </a:solidFill>
                <a:latin typeface="Calibri"/>
                <a:cs typeface="Calibri"/>
              </a:rPr>
              <a:t>e </a:t>
            </a:r>
            <a:r>
              <a:rPr sz="1200" b="1" spc="-70" dirty="0">
                <a:solidFill>
                  <a:srgbClr val="C6692A"/>
                </a:solidFill>
                <a:latin typeface="Calibri"/>
                <a:cs typeface="Calibri"/>
              </a:rPr>
              <a:t>Sa</a:t>
            </a:r>
            <a:r>
              <a:rPr sz="1200" b="1" spc="-25" dirty="0">
                <a:solidFill>
                  <a:srgbClr val="C6692A"/>
                </a:solidFill>
                <a:latin typeface="Calibri"/>
                <a:cs typeface="Calibri"/>
              </a:rPr>
              <a:t>l</a:t>
            </a:r>
            <a:r>
              <a:rPr sz="1200" b="1" spc="-60" dirty="0">
                <a:solidFill>
                  <a:srgbClr val="C6692A"/>
                </a:solidFill>
                <a:latin typeface="Calibri"/>
                <a:cs typeface="Calibri"/>
              </a:rPr>
              <a:t>ud</a:t>
            </a:r>
            <a:endParaRPr sz="1200" dirty="0">
              <a:latin typeface="Calibri"/>
              <a:cs typeface="Calibri"/>
            </a:endParaRPr>
          </a:p>
          <a:p>
            <a:pPr>
              <a:lnSpc>
                <a:spcPct val="100000"/>
              </a:lnSpc>
              <a:spcBef>
                <a:spcPts val="45"/>
              </a:spcBef>
              <a:buAutoNum type="romanUcPeriod" startAt="6"/>
            </a:pPr>
            <a:endParaRPr sz="1200" dirty="0">
              <a:latin typeface="Calibri"/>
              <a:cs typeface="Calibri"/>
            </a:endParaRPr>
          </a:p>
          <a:p>
            <a:pPr marL="244475" marR="497205" indent="-244475">
              <a:lnSpc>
                <a:spcPct val="105000"/>
              </a:lnSpc>
              <a:spcBef>
                <a:spcPts val="5"/>
              </a:spcBef>
              <a:buAutoNum type="romanUcPeriod" startAt="6"/>
              <a:tabLst>
                <a:tab pos="244475" algn="l"/>
              </a:tabLst>
            </a:pPr>
            <a:r>
              <a:rPr sz="1200" b="1" spc="-50" dirty="0">
                <a:solidFill>
                  <a:srgbClr val="BE3632"/>
                </a:solidFill>
                <a:latin typeface="Calibri"/>
                <a:cs typeface="Calibri"/>
              </a:rPr>
              <a:t>Educación</a:t>
            </a:r>
            <a:r>
              <a:rPr sz="1200" b="1" spc="10" dirty="0">
                <a:solidFill>
                  <a:srgbClr val="BE3632"/>
                </a:solidFill>
                <a:latin typeface="Calibri"/>
                <a:cs typeface="Calibri"/>
              </a:rPr>
              <a:t> </a:t>
            </a:r>
            <a:r>
              <a:rPr sz="1200" b="1" spc="-35" dirty="0">
                <a:solidFill>
                  <a:srgbClr val="BE3632"/>
                </a:solidFill>
                <a:latin typeface="Calibri"/>
                <a:cs typeface="Calibri"/>
              </a:rPr>
              <a:t>y</a:t>
            </a:r>
            <a:r>
              <a:rPr sz="1200" b="1" spc="10" dirty="0">
                <a:solidFill>
                  <a:srgbClr val="BE3632"/>
                </a:solidFill>
                <a:latin typeface="Calibri"/>
                <a:cs typeface="Calibri"/>
              </a:rPr>
              <a:t> </a:t>
            </a:r>
            <a:r>
              <a:rPr sz="1200" b="1" spc="-45" dirty="0">
                <a:solidFill>
                  <a:srgbClr val="BE3632"/>
                </a:solidFill>
                <a:latin typeface="Calibri"/>
                <a:cs typeface="Calibri"/>
              </a:rPr>
              <a:t>conocimiento,</a:t>
            </a:r>
            <a:r>
              <a:rPr sz="1200" b="1" spc="-5" dirty="0">
                <a:solidFill>
                  <a:srgbClr val="BE3632"/>
                </a:solidFill>
                <a:latin typeface="Calibri"/>
                <a:cs typeface="Calibri"/>
              </a:rPr>
              <a:t> </a:t>
            </a:r>
            <a:r>
              <a:rPr sz="1200" b="1" spc="-45" dirty="0">
                <a:solidFill>
                  <a:srgbClr val="BE3632"/>
                </a:solidFill>
                <a:latin typeface="Calibri"/>
                <a:cs typeface="Calibri"/>
              </a:rPr>
              <a:t>formación </a:t>
            </a:r>
            <a:r>
              <a:rPr sz="1200" b="1" spc="-254" dirty="0">
                <a:solidFill>
                  <a:srgbClr val="BE3632"/>
                </a:solidFill>
                <a:latin typeface="Calibri"/>
                <a:cs typeface="Calibri"/>
              </a:rPr>
              <a:t> </a:t>
            </a:r>
            <a:r>
              <a:rPr sz="1200" b="1" spc="-45" dirty="0">
                <a:solidFill>
                  <a:srgbClr val="BE3632"/>
                </a:solidFill>
                <a:latin typeface="Calibri"/>
                <a:cs typeface="Calibri"/>
              </a:rPr>
              <a:t>continua</a:t>
            </a:r>
            <a:r>
              <a:rPr sz="1200" b="1" spc="-5" dirty="0">
                <a:solidFill>
                  <a:srgbClr val="BE3632"/>
                </a:solidFill>
                <a:latin typeface="Calibri"/>
                <a:cs typeface="Calibri"/>
              </a:rPr>
              <a:t> </a:t>
            </a:r>
            <a:r>
              <a:rPr sz="1200" b="1" spc="-35" dirty="0">
                <a:solidFill>
                  <a:srgbClr val="BE3632"/>
                </a:solidFill>
                <a:latin typeface="Calibri"/>
                <a:cs typeface="Calibri"/>
              </a:rPr>
              <a:t>y</a:t>
            </a:r>
            <a:r>
              <a:rPr sz="1200" b="1" spc="15" dirty="0">
                <a:solidFill>
                  <a:srgbClr val="BE3632"/>
                </a:solidFill>
                <a:latin typeface="Calibri"/>
                <a:cs typeface="Calibri"/>
              </a:rPr>
              <a:t> </a:t>
            </a:r>
            <a:r>
              <a:rPr sz="1200" b="1" spc="-40" dirty="0">
                <a:solidFill>
                  <a:srgbClr val="BE3632"/>
                </a:solidFill>
                <a:latin typeface="Calibri"/>
                <a:cs typeface="Calibri"/>
              </a:rPr>
              <a:t>desarrollo</a:t>
            </a:r>
            <a:r>
              <a:rPr sz="1200" b="1" spc="-15" dirty="0">
                <a:solidFill>
                  <a:srgbClr val="BE3632"/>
                </a:solidFill>
                <a:latin typeface="Calibri"/>
                <a:cs typeface="Calibri"/>
              </a:rPr>
              <a:t> </a:t>
            </a:r>
            <a:r>
              <a:rPr sz="1200" b="1" spc="-55" dirty="0">
                <a:solidFill>
                  <a:srgbClr val="BE3632"/>
                </a:solidFill>
                <a:latin typeface="Calibri"/>
                <a:cs typeface="Calibri"/>
              </a:rPr>
              <a:t>de</a:t>
            </a:r>
            <a:r>
              <a:rPr sz="1200" b="1" dirty="0">
                <a:solidFill>
                  <a:srgbClr val="BE3632"/>
                </a:solidFill>
                <a:latin typeface="Calibri"/>
                <a:cs typeface="Calibri"/>
              </a:rPr>
              <a:t> </a:t>
            </a:r>
            <a:r>
              <a:rPr sz="1200" b="1" spc="-50" dirty="0">
                <a:solidFill>
                  <a:srgbClr val="BE3632"/>
                </a:solidFill>
                <a:latin typeface="Calibri"/>
                <a:cs typeface="Calibri"/>
              </a:rPr>
              <a:t>capacidades</a:t>
            </a:r>
            <a:endParaRPr sz="1200" dirty="0">
              <a:latin typeface="Calibri"/>
              <a:cs typeface="Calibri"/>
            </a:endParaRPr>
          </a:p>
        </p:txBody>
      </p:sp>
      <p:sp>
        <p:nvSpPr>
          <p:cNvPr id="17" name="object 13">
            <a:extLst>
              <a:ext uri="{FF2B5EF4-FFF2-40B4-BE49-F238E27FC236}">
                <a16:creationId xmlns:a16="http://schemas.microsoft.com/office/drawing/2014/main" id="{E284B23D-AB55-42F7-A758-1CA24719872F}"/>
              </a:ext>
            </a:extLst>
          </p:cNvPr>
          <p:cNvSpPr txBox="1"/>
          <p:nvPr/>
        </p:nvSpPr>
        <p:spPr>
          <a:xfrm>
            <a:off x="10806199" y="3047650"/>
            <a:ext cx="676275" cy="238760"/>
          </a:xfrm>
          <a:prstGeom prst="rect">
            <a:avLst/>
          </a:prstGeom>
        </p:spPr>
        <p:txBody>
          <a:bodyPr vert="horz" wrap="square" lIns="0" tIns="12700" rIns="0" bIns="0" rtlCol="0">
            <a:spAutoFit/>
          </a:bodyPr>
          <a:lstStyle/>
          <a:p>
            <a:pPr>
              <a:lnSpc>
                <a:spcPct val="100000"/>
              </a:lnSpc>
              <a:spcBef>
                <a:spcPts val="100"/>
              </a:spcBef>
            </a:pPr>
            <a:r>
              <a:rPr sz="1400" b="1" spc="-35" dirty="0">
                <a:solidFill>
                  <a:srgbClr val="BE3632"/>
                </a:solidFill>
                <a:latin typeface="Calibri"/>
                <a:cs typeface="Calibri"/>
              </a:rPr>
              <a:t>7.317</a:t>
            </a:r>
            <a:r>
              <a:rPr sz="1400" b="1" spc="10" dirty="0">
                <a:solidFill>
                  <a:srgbClr val="BE3632"/>
                </a:solidFill>
                <a:latin typeface="Calibri"/>
                <a:cs typeface="Calibri"/>
              </a:rPr>
              <a:t> </a:t>
            </a:r>
            <a:r>
              <a:rPr sz="1400" b="1" spc="-140" dirty="0">
                <a:solidFill>
                  <a:srgbClr val="BE3632"/>
                </a:solidFill>
                <a:latin typeface="Calibri"/>
                <a:cs typeface="Calibri"/>
              </a:rPr>
              <a:t>M</a:t>
            </a:r>
            <a:r>
              <a:rPr sz="1400" b="1" spc="-140" dirty="0">
                <a:solidFill>
                  <a:srgbClr val="BE3632"/>
                </a:solidFill>
                <a:latin typeface="Trebuchet MS"/>
                <a:cs typeface="Trebuchet MS"/>
              </a:rPr>
              <a:t>€</a:t>
            </a:r>
            <a:endParaRPr sz="1400">
              <a:latin typeface="Trebuchet MS"/>
              <a:cs typeface="Trebuchet MS"/>
            </a:endParaRPr>
          </a:p>
        </p:txBody>
      </p:sp>
      <p:sp>
        <p:nvSpPr>
          <p:cNvPr id="18" name="object 14">
            <a:extLst>
              <a:ext uri="{FF2B5EF4-FFF2-40B4-BE49-F238E27FC236}">
                <a16:creationId xmlns:a16="http://schemas.microsoft.com/office/drawing/2014/main" id="{44E083F8-8345-450D-983E-18712C998AEA}"/>
              </a:ext>
            </a:extLst>
          </p:cNvPr>
          <p:cNvSpPr txBox="1"/>
          <p:nvPr/>
        </p:nvSpPr>
        <p:spPr>
          <a:xfrm>
            <a:off x="7609927" y="3524154"/>
            <a:ext cx="2453640" cy="409575"/>
          </a:xfrm>
          <a:prstGeom prst="rect">
            <a:avLst/>
          </a:prstGeom>
        </p:spPr>
        <p:txBody>
          <a:bodyPr vert="horz" wrap="square" lIns="0" tIns="12700" rIns="0" bIns="0" rtlCol="0">
            <a:spAutoFit/>
          </a:bodyPr>
          <a:lstStyle/>
          <a:p>
            <a:pPr marL="309245" marR="5080" indent="-309880">
              <a:lnSpc>
                <a:spcPct val="105000"/>
              </a:lnSpc>
              <a:spcBef>
                <a:spcPts val="100"/>
              </a:spcBef>
            </a:pPr>
            <a:r>
              <a:rPr sz="1200" b="1" spc="10" dirty="0">
                <a:solidFill>
                  <a:srgbClr val="933F80"/>
                </a:solidFill>
                <a:latin typeface="Calibri"/>
                <a:cs typeface="Calibri"/>
              </a:rPr>
              <a:t>VIII.</a:t>
            </a:r>
            <a:r>
              <a:rPr sz="1200" b="1" spc="80" dirty="0">
                <a:solidFill>
                  <a:srgbClr val="933F80"/>
                </a:solidFill>
                <a:latin typeface="Calibri"/>
                <a:cs typeface="Calibri"/>
              </a:rPr>
              <a:t> </a:t>
            </a:r>
            <a:r>
              <a:rPr sz="1200" b="1" spc="-30" dirty="0">
                <a:solidFill>
                  <a:srgbClr val="933F80"/>
                </a:solidFill>
                <a:latin typeface="Calibri"/>
                <a:cs typeface="Calibri"/>
              </a:rPr>
              <a:t>Nueva</a:t>
            </a:r>
            <a:r>
              <a:rPr sz="1200" b="1" spc="85" dirty="0">
                <a:solidFill>
                  <a:srgbClr val="933F80"/>
                </a:solidFill>
                <a:latin typeface="Calibri"/>
                <a:cs typeface="Calibri"/>
              </a:rPr>
              <a:t> </a:t>
            </a:r>
            <a:r>
              <a:rPr sz="1200" b="1" spc="-35" dirty="0">
                <a:solidFill>
                  <a:srgbClr val="933F80"/>
                </a:solidFill>
                <a:latin typeface="Calibri"/>
                <a:cs typeface="Calibri"/>
              </a:rPr>
              <a:t>economía</a:t>
            </a:r>
            <a:r>
              <a:rPr sz="1200" b="1" spc="85" dirty="0">
                <a:solidFill>
                  <a:srgbClr val="933F80"/>
                </a:solidFill>
                <a:latin typeface="Calibri"/>
                <a:cs typeface="Calibri"/>
              </a:rPr>
              <a:t> </a:t>
            </a:r>
            <a:r>
              <a:rPr sz="1200" b="1" spc="-50" dirty="0">
                <a:solidFill>
                  <a:srgbClr val="933F80"/>
                </a:solidFill>
                <a:latin typeface="Calibri"/>
                <a:cs typeface="Calibri"/>
              </a:rPr>
              <a:t>de</a:t>
            </a:r>
            <a:r>
              <a:rPr sz="1200" b="1" spc="75" dirty="0">
                <a:solidFill>
                  <a:srgbClr val="933F80"/>
                </a:solidFill>
                <a:latin typeface="Calibri"/>
                <a:cs typeface="Calibri"/>
              </a:rPr>
              <a:t> </a:t>
            </a:r>
            <a:r>
              <a:rPr sz="1200" b="1" spc="-30" dirty="0">
                <a:solidFill>
                  <a:srgbClr val="933F80"/>
                </a:solidFill>
                <a:latin typeface="Calibri"/>
                <a:cs typeface="Calibri"/>
              </a:rPr>
              <a:t>los</a:t>
            </a:r>
            <a:r>
              <a:rPr sz="1200" b="1" spc="70" dirty="0">
                <a:solidFill>
                  <a:srgbClr val="933F80"/>
                </a:solidFill>
                <a:latin typeface="Calibri"/>
                <a:cs typeface="Calibri"/>
              </a:rPr>
              <a:t> </a:t>
            </a:r>
            <a:r>
              <a:rPr sz="1200" b="1" spc="-30" dirty="0">
                <a:solidFill>
                  <a:srgbClr val="933F80"/>
                </a:solidFill>
                <a:latin typeface="Calibri"/>
                <a:cs typeface="Calibri"/>
              </a:rPr>
              <a:t>cuidados</a:t>
            </a:r>
            <a:r>
              <a:rPr sz="1200" b="1" spc="85" dirty="0">
                <a:solidFill>
                  <a:srgbClr val="933F80"/>
                </a:solidFill>
                <a:latin typeface="Calibri"/>
                <a:cs typeface="Calibri"/>
              </a:rPr>
              <a:t> </a:t>
            </a:r>
            <a:r>
              <a:rPr sz="1200" b="1" spc="-35" dirty="0">
                <a:solidFill>
                  <a:srgbClr val="933F80"/>
                </a:solidFill>
                <a:latin typeface="Calibri"/>
                <a:cs typeface="Calibri"/>
              </a:rPr>
              <a:t>y </a:t>
            </a:r>
            <a:r>
              <a:rPr sz="1200" b="1" spc="-254" dirty="0">
                <a:solidFill>
                  <a:srgbClr val="933F80"/>
                </a:solidFill>
                <a:latin typeface="Calibri"/>
                <a:cs typeface="Calibri"/>
              </a:rPr>
              <a:t> </a:t>
            </a:r>
            <a:r>
              <a:rPr sz="1200" b="1" spc="-20" dirty="0">
                <a:solidFill>
                  <a:srgbClr val="933F80"/>
                </a:solidFill>
                <a:latin typeface="Calibri"/>
                <a:cs typeface="Calibri"/>
              </a:rPr>
              <a:t>políticas</a:t>
            </a:r>
            <a:r>
              <a:rPr sz="1200" b="1" spc="75" dirty="0">
                <a:solidFill>
                  <a:srgbClr val="933F80"/>
                </a:solidFill>
                <a:latin typeface="Calibri"/>
                <a:cs typeface="Calibri"/>
              </a:rPr>
              <a:t> </a:t>
            </a:r>
            <a:r>
              <a:rPr sz="1200" b="1" spc="-50" dirty="0">
                <a:solidFill>
                  <a:srgbClr val="933F80"/>
                </a:solidFill>
                <a:latin typeface="Calibri"/>
                <a:cs typeface="Calibri"/>
              </a:rPr>
              <a:t>de</a:t>
            </a:r>
            <a:r>
              <a:rPr sz="1200" b="1" spc="75" dirty="0">
                <a:solidFill>
                  <a:srgbClr val="933F80"/>
                </a:solidFill>
                <a:latin typeface="Calibri"/>
                <a:cs typeface="Calibri"/>
              </a:rPr>
              <a:t> </a:t>
            </a:r>
            <a:r>
              <a:rPr sz="1200" b="1" spc="-30" dirty="0">
                <a:solidFill>
                  <a:srgbClr val="933F80"/>
                </a:solidFill>
                <a:latin typeface="Calibri"/>
                <a:cs typeface="Calibri"/>
              </a:rPr>
              <a:t>empleo</a:t>
            </a:r>
            <a:endParaRPr sz="1200">
              <a:latin typeface="Calibri"/>
              <a:cs typeface="Calibri"/>
            </a:endParaRPr>
          </a:p>
        </p:txBody>
      </p:sp>
      <p:sp>
        <p:nvSpPr>
          <p:cNvPr id="19" name="object 15">
            <a:extLst>
              <a:ext uri="{FF2B5EF4-FFF2-40B4-BE49-F238E27FC236}">
                <a16:creationId xmlns:a16="http://schemas.microsoft.com/office/drawing/2014/main" id="{FA93EB66-085C-4F63-9C4E-7FAC1A7387D8}"/>
              </a:ext>
            </a:extLst>
          </p:cNvPr>
          <p:cNvSpPr txBox="1"/>
          <p:nvPr/>
        </p:nvSpPr>
        <p:spPr>
          <a:xfrm>
            <a:off x="10829694" y="3620674"/>
            <a:ext cx="653415" cy="238760"/>
          </a:xfrm>
          <a:prstGeom prst="rect">
            <a:avLst/>
          </a:prstGeom>
        </p:spPr>
        <p:txBody>
          <a:bodyPr vert="horz" wrap="square" lIns="0" tIns="12700" rIns="0" bIns="0" rtlCol="0">
            <a:spAutoFit/>
          </a:bodyPr>
          <a:lstStyle/>
          <a:p>
            <a:pPr>
              <a:lnSpc>
                <a:spcPct val="100000"/>
              </a:lnSpc>
              <a:spcBef>
                <a:spcPts val="100"/>
              </a:spcBef>
            </a:pPr>
            <a:r>
              <a:rPr sz="1400" b="1" spc="-40" dirty="0">
                <a:solidFill>
                  <a:srgbClr val="933F80"/>
                </a:solidFill>
                <a:latin typeface="Calibri"/>
                <a:cs typeface="Calibri"/>
              </a:rPr>
              <a:t>4</a:t>
            </a:r>
            <a:r>
              <a:rPr sz="1400" b="1" spc="-25" dirty="0">
                <a:solidFill>
                  <a:srgbClr val="933F80"/>
                </a:solidFill>
                <a:latin typeface="Calibri"/>
                <a:cs typeface="Calibri"/>
              </a:rPr>
              <a:t>.</a:t>
            </a:r>
            <a:r>
              <a:rPr sz="1400" b="1" spc="-65" dirty="0">
                <a:solidFill>
                  <a:srgbClr val="933F80"/>
                </a:solidFill>
                <a:latin typeface="Calibri"/>
                <a:cs typeface="Calibri"/>
              </a:rPr>
              <a:t>855</a:t>
            </a:r>
            <a:r>
              <a:rPr sz="1400" b="1" spc="5" dirty="0">
                <a:solidFill>
                  <a:srgbClr val="933F80"/>
                </a:solidFill>
                <a:latin typeface="Calibri"/>
                <a:cs typeface="Calibri"/>
              </a:rPr>
              <a:t> </a:t>
            </a:r>
            <a:r>
              <a:rPr sz="1400" b="1" spc="-135" dirty="0">
                <a:solidFill>
                  <a:srgbClr val="933F80"/>
                </a:solidFill>
                <a:latin typeface="Calibri"/>
                <a:cs typeface="Calibri"/>
              </a:rPr>
              <a:t>M</a:t>
            </a:r>
            <a:r>
              <a:rPr sz="1400" b="1" spc="-175" dirty="0">
                <a:solidFill>
                  <a:srgbClr val="933F80"/>
                </a:solidFill>
                <a:latin typeface="Trebuchet MS"/>
                <a:cs typeface="Trebuchet MS"/>
              </a:rPr>
              <a:t>€</a:t>
            </a:r>
            <a:endParaRPr sz="1400">
              <a:latin typeface="Trebuchet MS"/>
              <a:cs typeface="Trebuchet MS"/>
            </a:endParaRPr>
          </a:p>
        </p:txBody>
      </p:sp>
      <p:sp>
        <p:nvSpPr>
          <p:cNvPr id="20" name="object 16">
            <a:extLst>
              <a:ext uri="{FF2B5EF4-FFF2-40B4-BE49-F238E27FC236}">
                <a16:creationId xmlns:a16="http://schemas.microsoft.com/office/drawing/2014/main" id="{5D42B3F6-424A-4A9D-A173-FE0FE9232E5E}"/>
              </a:ext>
            </a:extLst>
          </p:cNvPr>
          <p:cNvSpPr txBox="1"/>
          <p:nvPr/>
        </p:nvSpPr>
        <p:spPr>
          <a:xfrm>
            <a:off x="7609927" y="4081939"/>
            <a:ext cx="2591435" cy="434340"/>
          </a:xfrm>
          <a:prstGeom prst="rect">
            <a:avLst/>
          </a:prstGeom>
        </p:spPr>
        <p:txBody>
          <a:bodyPr vert="horz" wrap="square" lIns="0" tIns="12700" rIns="0" bIns="0" rtlCol="0">
            <a:spAutoFit/>
          </a:bodyPr>
          <a:lstStyle/>
          <a:p>
            <a:pPr marL="215900" marR="5080" indent="-216535">
              <a:lnSpc>
                <a:spcPct val="111700"/>
              </a:lnSpc>
              <a:spcBef>
                <a:spcPts val="100"/>
              </a:spcBef>
            </a:pPr>
            <a:r>
              <a:rPr sz="1200" b="1" spc="-15" dirty="0">
                <a:solidFill>
                  <a:srgbClr val="4B4D8C"/>
                </a:solidFill>
                <a:latin typeface="Calibri"/>
                <a:cs typeface="Calibri"/>
              </a:rPr>
              <a:t>IX.</a:t>
            </a:r>
            <a:r>
              <a:rPr sz="1200" b="1" spc="70" dirty="0">
                <a:solidFill>
                  <a:srgbClr val="4B4D8C"/>
                </a:solidFill>
                <a:latin typeface="Calibri"/>
                <a:cs typeface="Calibri"/>
              </a:rPr>
              <a:t> </a:t>
            </a:r>
            <a:r>
              <a:rPr sz="1200" b="1" spc="-15" dirty="0">
                <a:solidFill>
                  <a:srgbClr val="4B4D8C"/>
                </a:solidFill>
                <a:latin typeface="Calibri"/>
                <a:cs typeface="Calibri"/>
              </a:rPr>
              <a:t>Impulso</a:t>
            </a:r>
            <a:r>
              <a:rPr sz="1200" b="1" spc="75" dirty="0">
                <a:solidFill>
                  <a:srgbClr val="4B4D8C"/>
                </a:solidFill>
                <a:latin typeface="Calibri"/>
                <a:cs typeface="Calibri"/>
              </a:rPr>
              <a:t> </a:t>
            </a:r>
            <a:r>
              <a:rPr sz="1200" b="1" spc="-50" dirty="0">
                <a:solidFill>
                  <a:srgbClr val="4B4D8C"/>
                </a:solidFill>
                <a:latin typeface="Calibri"/>
                <a:cs typeface="Calibri"/>
              </a:rPr>
              <a:t>de</a:t>
            </a:r>
            <a:r>
              <a:rPr sz="1200" b="1" spc="75" dirty="0">
                <a:solidFill>
                  <a:srgbClr val="4B4D8C"/>
                </a:solidFill>
                <a:latin typeface="Calibri"/>
                <a:cs typeface="Calibri"/>
              </a:rPr>
              <a:t> </a:t>
            </a:r>
            <a:r>
              <a:rPr sz="1200" b="1" spc="-20" dirty="0">
                <a:solidFill>
                  <a:srgbClr val="4B4D8C"/>
                </a:solidFill>
                <a:latin typeface="Calibri"/>
                <a:cs typeface="Calibri"/>
              </a:rPr>
              <a:t>la</a:t>
            </a:r>
            <a:r>
              <a:rPr sz="1200" b="1" spc="80" dirty="0">
                <a:solidFill>
                  <a:srgbClr val="4B4D8C"/>
                </a:solidFill>
                <a:latin typeface="Calibri"/>
                <a:cs typeface="Calibri"/>
              </a:rPr>
              <a:t> </a:t>
            </a:r>
            <a:r>
              <a:rPr sz="1200" b="1" spc="-20" dirty="0">
                <a:solidFill>
                  <a:srgbClr val="4B4D8C"/>
                </a:solidFill>
                <a:latin typeface="Calibri"/>
                <a:cs typeface="Calibri"/>
              </a:rPr>
              <a:t>industria</a:t>
            </a:r>
            <a:r>
              <a:rPr sz="1200" b="1" spc="85" dirty="0">
                <a:solidFill>
                  <a:srgbClr val="4B4D8C"/>
                </a:solidFill>
                <a:latin typeface="Calibri"/>
                <a:cs typeface="Calibri"/>
              </a:rPr>
              <a:t> </a:t>
            </a:r>
            <a:r>
              <a:rPr sz="1200" b="1" spc="-50" dirty="0">
                <a:solidFill>
                  <a:srgbClr val="4B4D8C"/>
                </a:solidFill>
                <a:latin typeface="Calibri"/>
                <a:cs typeface="Calibri"/>
              </a:rPr>
              <a:t>de</a:t>
            </a:r>
            <a:r>
              <a:rPr sz="1200" b="1" spc="80" dirty="0">
                <a:solidFill>
                  <a:srgbClr val="4B4D8C"/>
                </a:solidFill>
                <a:latin typeface="Calibri"/>
                <a:cs typeface="Calibri"/>
              </a:rPr>
              <a:t> </a:t>
            </a:r>
            <a:r>
              <a:rPr sz="1200" b="1" spc="-20" dirty="0">
                <a:solidFill>
                  <a:srgbClr val="4B4D8C"/>
                </a:solidFill>
                <a:latin typeface="Calibri"/>
                <a:cs typeface="Calibri"/>
              </a:rPr>
              <a:t>la</a:t>
            </a:r>
            <a:r>
              <a:rPr sz="1200" b="1" spc="80" dirty="0">
                <a:solidFill>
                  <a:srgbClr val="4B4D8C"/>
                </a:solidFill>
                <a:latin typeface="Calibri"/>
                <a:cs typeface="Calibri"/>
              </a:rPr>
              <a:t> </a:t>
            </a:r>
            <a:r>
              <a:rPr sz="1200" b="1" spc="-20" dirty="0">
                <a:solidFill>
                  <a:srgbClr val="4B4D8C"/>
                </a:solidFill>
                <a:latin typeface="Calibri"/>
                <a:cs typeface="Calibri"/>
              </a:rPr>
              <a:t>cultura</a:t>
            </a:r>
            <a:r>
              <a:rPr sz="1200" b="1" spc="85" dirty="0">
                <a:solidFill>
                  <a:srgbClr val="4B4D8C"/>
                </a:solidFill>
                <a:latin typeface="Calibri"/>
                <a:cs typeface="Calibri"/>
              </a:rPr>
              <a:t> </a:t>
            </a:r>
            <a:r>
              <a:rPr sz="1200" b="1" spc="-35" dirty="0">
                <a:solidFill>
                  <a:srgbClr val="4B4D8C"/>
                </a:solidFill>
                <a:latin typeface="Calibri"/>
                <a:cs typeface="Calibri"/>
              </a:rPr>
              <a:t>y </a:t>
            </a:r>
            <a:r>
              <a:rPr sz="1200" b="1" spc="-254" dirty="0">
                <a:solidFill>
                  <a:srgbClr val="4B4D8C"/>
                </a:solidFill>
                <a:latin typeface="Calibri"/>
                <a:cs typeface="Calibri"/>
              </a:rPr>
              <a:t> </a:t>
            </a:r>
            <a:r>
              <a:rPr sz="1200" b="1" spc="-30" dirty="0">
                <a:solidFill>
                  <a:srgbClr val="4B4D8C"/>
                </a:solidFill>
                <a:latin typeface="Calibri"/>
                <a:cs typeface="Calibri"/>
              </a:rPr>
              <a:t>el</a:t>
            </a:r>
            <a:r>
              <a:rPr sz="1200" b="1" spc="70" dirty="0">
                <a:solidFill>
                  <a:srgbClr val="4B4D8C"/>
                </a:solidFill>
                <a:latin typeface="Calibri"/>
                <a:cs typeface="Calibri"/>
              </a:rPr>
              <a:t> </a:t>
            </a:r>
            <a:r>
              <a:rPr sz="1200" b="1" spc="-30" dirty="0">
                <a:solidFill>
                  <a:srgbClr val="4B4D8C"/>
                </a:solidFill>
                <a:latin typeface="Calibri"/>
                <a:cs typeface="Calibri"/>
              </a:rPr>
              <a:t>deporte</a:t>
            </a:r>
            <a:endParaRPr sz="1200">
              <a:latin typeface="Calibri"/>
              <a:cs typeface="Calibri"/>
            </a:endParaRPr>
          </a:p>
        </p:txBody>
      </p:sp>
      <p:sp>
        <p:nvSpPr>
          <p:cNvPr id="21" name="object 17">
            <a:extLst>
              <a:ext uri="{FF2B5EF4-FFF2-40B4-BE49-F238E27FC236}">
                <a16:creationId xmlns:a16="http://schemas.microsoft.com/office/drawing/2014/main" id="{74E07B6B-336F-41B8-8D2E-98D857E9D82D}"/>
              </a:ext>
            </a:extLst>
          </p:cNvPr>
          <p:cNvSpPr txBox="1"/>
          <p:nvPr/>
        </p:nvSpPr>
        <p:spPr>
          <a:xfrm>
            <a:off x="10958599" y="4196747"/>
            <a:ext cx="523875" cy="238760"/>
          </a:xfrm>
          <a:prstGeom prst="rect">
            <a:avLst/>
          </a:prstGeom>
        </p:spPr>
        <p:txBody>
          <a:bodyPr vert="horz" wrap="square" lIns="0" tIns="12700" rIns="0" bIns="0" rtlCol="0">
            <a:spAutoFit/>
          </a:bodyPr>
          <a:lstStyle/>
          <a:p>
            <a:pPr>
              <a:lnSpc>
                <a:spcPct val="100000"/>
              </a:lnSpc>
              <a:spcBef>
                <a:spcPts val="100"/>
              </a:spcBef>
            </a:pPr>
            <a:r>
              <a:rPr sz="1400" b="1" spc="-65" dirty="0">
                <a:solidFill>
                  <a:srgbClr val="4B4D8C"/>
                </a:solidFill>
                <a:latin typeface="Calibri"/>
                <a:cs typeface="Calibri"/>
              </a:rPr>
              <a:t>825</a:t>
            </a:r>
            <a:r>
              <a:rPr sz="1400" b="1" spc="15" dirty="0">
                <a:solidFill>
                  <a:srgbClr val="4B4D8C"/>
                </a:solidFill>
                <a:latin typeface="Calibri"/>
                <a:cs typeface="Calibri"/>
              </a:rPr>
              <a:t> </a:t>
            </a:r>
            <a:r>
              <a:rPr sz="1400" b="1" spc="-135" dirty="0">
                <a:solidFill>
                  <a:srgbClr val="4B4D8C"/>
                </a:solidFill>
                <a:latin typeface="Calibri"/>
                <a:cs typeface="Calibri"/>
              </a:rPr>
              <a:t>M</a:t>
            </a:r>
            <a:r>
              <a:rPr sz="1400" b="1" spc="-175" dirty="0">
                <a:solidFill>
                  <a:srgbClr val="4B4D8C"/>
                </a:solidFill>
                <a:latin typeface="Trebuchet MS"/>
                <a:cs typeface="Trebuchet MS"/>
              </a:rPr>
              <a:t>€</a:t>
            </a:r>
            <a:endParaRPr sz="1400">
              <a:latin typeface="Trebuchet MS"/>
              <a:cs typeface="Trebuchet MS"/>
            </a:endParaRPr>
          </a:p>
        </p:txBody>
      </p:sp>
      <p:sp>
        <p:nvSpPr>
          <p:cNvPr id="22" name="object 18">
            <a:extLst>
              <a:ext uri="{FF2B5EF4-FFF2-40B4-BE49-F238E27FC236}">
                <a16:creationId xmlns:a16="http://schemas.microsoft.com/office/drawing/2014/main" id="{E08941DE-C7C1-43EF-9B64-A1BAF208C20B}"/>
              </a:ext>
            </a:extLst>
          </p:cNvPr>
          <p:cNvSpPr txBox="1"/>
          <p:nvPr/>
        </p:nvSpPr>
        <p:spPr>
          <a:xfrm>
            <a:off x="7610562" y="4673251"/>
            <a:ext cx="2782570" cy="434340"/>
          </a:xfrm>
          <a:prstGeom prst="rect">
            <a:avLst/>
          </a:prstGeom>
        </p:spPr>
        <p:txBody>
          <a:bodyPr vert="horz" wrap="square" lIns="0" tIns="33655" rIns="0" bIns="0" rtlCol="0">
            <a:spAutoFit/>
          </a:bodyPr>
          <a:lstStyle/>
          <a:p>
            <a:pPr>
              <a:lnSpc>
                <a:spcPct val="100000"/>
              </a:lnSpc>
              <a:spcBef>
                <a:spcPts val="265"/>
              </a:spcBef>
            </a:pPr>
            <a:r>
              <a:rPr sz="1200" b="1" spc="-45" dirty="0">
                <a:solidFill>
                  <a:srgbClr val="156EA4"/>
                </a:solidFill>
                <a:latin typeface="Calibri"/>
                <a:cs typeface="Calibri"/>
              </a:rPr>
              <a:t>X.</a:t>
            </a:r>
            <a:r>
              <a:rPr sz="1200" b="1" spc="70" dirty="0">
                <a:solidFill>
                  <a:srgbClr val="156EA4"/>
                </a:solidFill>
                <a:latin typeface="Calibri"/>
                <a:cs typeface="Calibri"/>
              </a:rPr>
              <a:t> </a:t>
            </a:r>
            <a:r>
              <a:rPr sz="1200" b="1" spc="-35" dirty="0">
                <a:solidFill>
                  <a:srgbClr val="156EA4"/>
                </a:solidFill>
                <a:latin typeface="Calibri"/>
                <a:cs typeface="Calibri"/>
              </a:rPr>
              <a:t>Modernización</a:t>
            </a:r>
            <a:r>
              <a:rPr sz="1200" b="1" spc="85" dirty="0">
                <a:solidFill>
                  <a:srgbClr val="156EA4"/>
                </a:solidFill>
                <a:latin typeface="Calibri"/>
                <a:cs typeface="Calibri"/>
              </a:rPr>
              <a:t> </a:t>
            </a:r>
            <a:r>
              <a:rPr sz="1200" b="1" spc="-35" dirty="0">
                <a:solidFill>
                  <a:srgbClr val="156EA4"/>
                </a:solidFill>
                <a:latin typeface="Calibri"/>
                <a:cs typeface="Calibri"/>
              </a:rPr>
              <a:t>del</a:t>
            </a:r>
            <a:r>
              <a:rPr sz="1200" b="1" spc="75" dirty="0">
                <a:solidFill>
                  <a:srgbClr val="156EA4"/>
                </a:solidFill>
                <a:latin typeface="Calibri"/>
                <a:cs typeface="Calibri"/>
              </a:rPr>
              <a:t> </a:t>
            </a:r>
            <a:r>
              <a:rPr sz="1200" b="1" spc="-25" dirty="0">
                <a:solidFill>
                  <a:srgbClr val="156EA4"/>
                </a:solidFill>
                <a:latin typeface="Calibri"/>
                <a:cs typeface="Calibri"/>
              </a:rPr>
              <a:t>sistema</a:t>
            </a:r>
            <a:r>
              <a:rPr sz="1200" b="1" spc="70" dirty="0">
                <a:solidFill>
                  <a:srgbClr val="156EA4"/>
                </a:solidFill>
                <a:latin typeface="Calibri"/>
                <a:cs typeface="Calibri"/>
              </a:rPr>
              <a:t> </a:t>
            </a:r>
            <a:r>
              <a:rPr sz="1200" b="1" spc="-10" dirty="0">
                <a:solidFill>
                  <a:srgbClr val="156EA4"/>
                </a:solidFill>
                <a:latin typeface="Calibri"/>
                <a:cs typeface="Calibri"/>
              </a:rPr>
              <a:t>fiscal</a:t>
            </a:r>
            <a:endParaRPr sz="1200">
              <a:latin typeface="Calibri"/>
              <a:cs typeface="Calibri"/>
            </a:endParaRPr>
          </a:p>
          <a:p>
            <a:pPr marL="161925">
              <a:lnSpc>
                <a:spcPct val="100000"/>
              </a:lnSpc>
              <a:spcBef>
                <a:spcPts val="170"/>
              </a:spcBef>
            </a:pPr>
            <a:r>
              <a:rPr sz="1200" b="1" spc="-25" dirty="0">
                <a:solidFill>
                  <a:srgbClr val="156EA4"/>
                </a:solidFill>
                <a:latin typeface="Calibri"/>
                <a:cs typeface="Calibri"/>
              </a:rPr>
              <a:t>para</a:t>
            </a:r>
            <a:r>
              <a:rPr sz="1200" b="1" spc="85" dirty="0">
                <a:solidFill>
                  <a:srgbClr val="156EA4"/>
                </a:solidFill>
                <a:latin typeface="Calibri"/>
                <a:cs typeface="Calibri"/>
              </a:rPr>
              <a:t> </a:t>
            </a:r>
            <a:r>
              <a:rPr sz="1200" b="1" spc="-35" dirty="0">
                <a:solidFill>
                  <a:srgbClr val="156EA4"/>
                </a:solidFill>
                <a:latin typeface="Calibri"/>
                <a:cs typeface="Calibri"/>
              </a:rPr>
              <a:t>un</a:t>
            </a:r>
            <a:r>
              <a:rPr sz="1200" b="1" spc="80" dirty="0">
                <a:solidFill>
                  <a:srgbClr val="156EA4"/>
                </a:solidFill>
                <a:latin typeface="Calibri"/>
                <a:cs typeface="Calibri"/>
              </a:rPr>
              <a:t> </a:t>
            </a:r>
            <a:r>
              <a:rPr sz="1200" b="1" spc="-30" dirty="0">
                <a:solidFill>
                  <a:srgbClr val="156EA4"/>
                </a:solidFill>
                <a:latin typeface="Calibri"/>
                <a:cs typeface="Calibri"/>
              </a:rPr>
              <a:t>crecimiento</a:t>
            </a:r>
            <a:r>
              <a:rPr sz="1200" b="1" spc="80" dirty="0">
                <a:solidFill>
                  <a:srgbClr val="156EA4"/>
                </a:solidFill>
                <a:latin typeface="Calibri"/>
                <a:cs typeface="Calibri"/>
              </a:rPr>
              <a:t> </a:t>
            </a:r>
            <a:r>
              <a:rPr sz="1200" b="1" spc="-20" dirty="0">
                <a:solidFill>
                  <a:srgbClr val="156EA4"/>
                </a:solidFill>
                <a:latin typeface="Calibri"/>
                <a:cs typeface="Calibri"/>
              </a:rPr>
              <a:t>inclusivo</a:t>
            </a:r>
            <a:r>
              <a:rPr sz="1200" b="1" spc="80" dirty="0">
                <a:solidFill>
                  <a:srgbClr val="156EA4"/>
                </a:solidFill>
                <a:latin typeface="Calibri"/>
                <a:cs typeface="Calibri"/>
              </a:rPr>
              <a:t> </a:t>
            </a:r>
            <a:r>
              <a:rPr sz="1200" b="1" spc="-35" dirty="0">
                <a:solidFill>
                  <a:srgbClr val="156EA4"/>
                </a:solidFill>
                <a:latin typeface="Calibri"/>
                <a:cs typeface="Calibri"/>
              </a:rPr>
              <a:t>y</a:t>
            </a:r>
            <a:r>
              <a:rPr sz="1200" b="1" spc="75" dirty="0">
                <a:solidFill>
                  <a:srgbClr val="156EA4"/>
                </a:solidFill>
                <a:latin typeface="Calibri"/>
                <a:cs typeface="Calibri"/>
              </a:rPr>
              <a:t> </a:t>
            </a:r>
            <a:r>
              <a:rPr sz="1200" b="1" spc="-20" dirty="0">
                <a:solidFill>
                  <a:srgbClr val="156EA4"/>
                </a:solidFill>
                <a:latin typeface="Calibri"/>
                <a:cs typeface="Calibri"/>
              </a:rPr>
              <a:t>sostenible</a:t>
            </a:r>
            <a:endParaRPr sz="1200">
              <a:latin typeface="Calibri"/>
              <a:cs typeface="Calibri"/>
            </a:endParaRPr>
          </a:p>
        </p:txBody>
      </p:sp>
      <p:sp>
        <p:nvSpPr>
          <p:cNvPr id="23" name="object 19">
            <a:extLst>
              <a:ext uri="{FF2B5EF4-FFF2-40B4-BE49-F238E27FC236}">
                <a16:creationId xmlns:a16="http://schemas.microsoft.com/office/drawing/2014/main" id="{3EB5AC98-1429-4EE5-9959-523F3CFE0C65}"/>
              </a:ext>
            </a:extLst>
          </p:cNvPr>
          <p:cNvSpPr txBox="1"/>
          <p:nvPr/>
        </p:nvSpPr>
        <p:spPr>
          <a:xfrm>
            <a:off x="11385002" y="4772818"/>
            <a:ext cx="97790" cy="238760"/>
          </a:xfrm>
          <a:prstGeom prst="rect">
            <a:avLst/>
          </a:prstGeom>
        </p:spPr>
        <p:txBody>
          <a:bodyPr vert="horz" wrap="square" lIns="0" tIns="12700" rIns="0" bIns="0" rtlCol="0">
            <a:spAutoFit/>
          </a:bodyPr>
          <a:lstStyle/>
          <a:p>
            <a:pPr>
              <a:lnSpc>
                <a:spcPct val="100000"/>
              </a:lnSpc>
              <a:spcBef>
                <a:spcPts val="100"/>
              </a:spcBef>
            </a:pPr>
            <a:r>
              <a:rPr sz="1400" b="1" spc="-35" dirty="0">
                <a:solidFill>
                  <a:srgbClr val="156EA4"/>
                </a:solidFill>
                <a:latin typeface="Calibri"/>
                <a:cs typeface="Calibri"/>
              </a:rPr>
              <a:t>–</a:t>
            </a:r>
            <a:endParaRPr sz="1400">
              <a:latin typeface="Calibri"/>
              <a:cs typeface="Calibri"/>
            </a:endParaRPr>
          </a:p>
        </p:txBody>
      </p:sp>
      <p:graphicFrame>
        <p:nvGraphicFramePr>
          <p:cNvPr id="24" name="object 20">
            <a:extLst>
              <a:ext uri="{FF2B5EF4-FFF2-40B4-BE49-F238E27FC236}">
                <a16:creationId xmlns:a16="http://schemas.microsoft.com/office/drawing/2014/main" id="{F947372D-CC7C-48E9-8CC9-EE9DF4374F57}"/>
              </a:ext>
            </a:extLst>
          </p:cNvPr>
          <p:cNvGraphicFramePr>
            <a:graphicFrameLocks noGrp="1"/>
          </p:cNvGraphicFramePr>
          <p:nvPr/>
        </p:nvGraphicFramePr>
        <p:xfrm>
          <a:off x="636616" y="2317285"/>
          <a:ext cx="4067810" cy="2879725"/>
        </p:xfrm>
        <a:graphic>
          <a:graphicData uri="http://schemas.openxmlformats.org/drawingml/2006/table">
            <a:tbl>
              <a:tblPr firstRow="1" bandRow="1">
                <a:tableStyleId>{2D5ABB26-0587-4C30-8999-92F81FD0307C}</a:tableStyleId>
              </a:tblPr>
              <a:tblGrid>
                <a:gridCol w="3121660">
                  <a:extLst>
                    <a:ext uri="{9D8B030D-6E8A-4147-A177-3AD203B41FA5}">
                      <a16:colId xmlns:a16="http://schemas.microsoft.com/office/drawing/2014/main" val="20000"/>
                    </a:ext>
                  </a:extLst>
                </a:gridCol>
                <a:gridCol w="946150">
                  <a:extLst>
                    <a:ext uri="{9D8B030D-6E8A-4147-A177-3AD203B41FA5}">
                      <a16:colId xmlns:a16="http://schemas.microsoft.com/office/drawing/2014/main" val="20001"/>
                    </a:ext>
                  </a:extLst>
                </a:gridCol>
              </a:tblGrid>
              <a:tr h="1151890">
                <a:tc>
                  <a:txBody>
                    <a:bodyPr/>
                    <a:lstStyle/>
                    <a:p>
                      <a:pPr marL="236220" indent="-128905">
                        <a:lnSpc>
                          <a:spcPct val="100000"/>
                        </a:lnSpc>
                        <a:spcBef>
                          <a:spcPts val="675"/>
                        </a:spcBef>
                        <a:buAutoNum type="romanUcPeriod"/>
                        <a:tabLst>
                          <a:tab pos="236854" algn="l"/>
                        </a:tabLst>
                      </a:pPr>
                      <a:r>
                        <a:rPr sz="1200" b="1" spc="-45" dirty="0">
                          <a:solidFill>
                            <a:srgbClr val="0A9DC6"/>
                          </a:solidFill>
                          <a:latin typeface="Calibri"/>
                          <a:cs typeface="Calibri"/>
                        </a:rPr>
                        <a:t>Agenda</a:t>
                      </a:r>
                      <a:r>
                        <a:rPr sz="1200" b="1" spc="45" dirty="0">
                          <a:solidFill>
                            <a:srgbClr val="0A9DC6"/>
                          </a:solidFill>
                          <a:latin typeface="Calibri"/>
                          <a:cs typeface="Calibri"/>
                        </a:rPr>
                        <a:t> </a:t>
                      </a:r>
                      <a:r>
                        <a:rPr sz="1200" b="1" spc="-35" dirty="0">
                          <a:solidFill>
                            <a:srgbClr val="0A9DC6"/>
                          </a:solidFill>
                          <a:latin typeface="Calibri"/>
                          <a:cs typeface="Calibri"/>
                        </a:rPr>
                        <a:t>urbana</a:t>
                      </a:r>
                      <a:r>
                        <a:rPr sz="1200" b="1" spc="55" dirty="0">
                          <a:solidFill>
                            <a:srgbClr val="0A9DC6"/>
                          </a:solidFill>
                          <a:latin typeface="Calibri"/>
                          <a:cs typeface="Calibri"/>
                        </a:rPr>
                        <a:t> </a:t>
                      </a:r>
                      <a:r>
                        <a:rPr sz="1200" b="1" spc="-35" dirty="0">
                          <a:solidFill>
                            <a:srgbClr val="0A9DC6"/>
                          </a:solidFill>
                          <a:latin typeface="Calibri"/>
                          <a:cs typeface="Calibri"/>
                        </a:rPr>
                        <a:t>y</a:t>
                      </a:r>
                      <a:r>
                        <a:rPr sz="1200" b="1" spc="45" dirty="0">
                          <a:solidFill>
                            <a:srgbClr val="0A9DC6"/>
                          </a:solidFill>
                          <a:latin typeface="Calibri"/>
                          <a:cs typeface="Calibri"/>
                        </a:rPr>
                        <a:t> </a:t>
                      </a:r>
                      <a:r>
                        <a:rPr sz="1200" b="1" spc="-20" dirty="0">
                          <a:solidFill>
                            <a:srgbClr val="0A9DC6"/>
                          </a:solidFill>
                          <a:latin typeface="Calibri"/>
                          <a:cs typeface="Calibri"/>
                        </a:rPr>
                        <a:t>rural,</a:t>
                      </a:r>
                      <a:r>
                        <a:rPr sz="1200" b="1" spc="55" dirty="0">
                          <a:solidFill>
                            <a:srgbClr val="0A9DC6"/>
                          </a:solidFill>
                          <a:latin typeface="Calibri"/>
                          <a:cs typeface="Calibri"/>
                        </a:rPr>
                        <a:t> </a:t>
                      </a:r>
                      <a:r>
                        <a:rPr sz="1200" b="1" spc="-30" dirty="0">
                          <a:solidFill>
                            <a:srgbClr val="0A9DC6"/>
                          </a:solidFill>
                          <a:latin typeface="Calibri"/>
                          <a:cs typeface="Calibri"/>
                        </a:rPr>
                        <a:t>lucha</a:t>
                      </a:r>
                      <a:r>
                        <a:rPr sz="1200" b="1" spc="45" dirty="0">
                          <a:solidFill>
                            <a:srgbClr val="0A9DC6"/>
                          </a:solidFill>
                          <a:latin typeface="Calibri"/>
                          <a:cs typeface="Calibri"/>
                        </a:rPr>
                        <a:t> </a:t>
                      </a:r>
                      <a:r>
                        <a:rPr sz="1200" b="1" spc="-35" dirty="0">
                          <a:solidFill>
                            <a:srgbClr val="0A9DC6"/>
                          </a:solidFill>
                          <a:latin typeface="Calibri"/>
                          <a:cs typeface="Calibri"/>
                        </a:rPr>
                        <a:t>contra</a:t>
                      </a:r>
                      <a:endParaRPr sz="1200" dirty="0">
                        <a:latin typeface="Calibri"/>
                        <a:cs typeface="Calibri"/>
                      </a:endParaRPr>
                    </a:p>
                    <a:p>
                      <a:pPr marL="226695">
                        <a:lnSpc>
                          <a:spcPct val="100000"/>
                        </a:lnSpc>
                        <a:spcBef>
                          <a:spcPts val="165"/>
                        </a:spcBef>
                      </a:pPr>
                      <a:r>
                        <a:rPr sz="1200" b="1" spc="-20" dirty="0">
                          <a:solidFill>
                            <a:srgbClr val="0A9DC6"/>
                          </a:solidFill>
                          <a:latin typeface="Calibri"/>
                          <a:cs typeface="Calibri"/>
                        </a:rPr>
                        <a:t>la</a:t>
                      </a:r>
                      <a:r>
                        <a:rPr sz="1200" b="1" spc="45" dirty="0">
                          <a:solidFill>
                            <a:srgbClr val="0A9DC6"/>
                          </a:solidFill>
                          <a:latin typeface="Calibri"/>
                          <a:cs typeface="Calibri"/>
                        </a:rPr>
                        <a:t> </a:t>
                      </a:r>
                      <a:r>
                        <a:rPr sz="1200" b="1" spc="-40" dirty="0">
                          <a:solidFill>
                            <a:srgbClr val="0A9DC6"/>
                          </a:solidFill>
                          <a:latin typeface="Calibri"/>
                          <a:cs typeface="Calibri"/>
                        </a:rPr>
                        <a:t>despoblación</a:t>
                      </a:r>
                      <a:r>
                        <a:rPr sz="1200" b="1" spc="55" dirty="0">
                          <a:solidFill>
                            <a:srgbClr val="0A9DC6"/>
                          </a:solidFill>
                          <a:latin typeface="Calibri"/>
                          <a:cs typeface="Calibri"/>
                        </a:rPr>
                        <a:t> </a:t>
                      </a:r>
                      <a:r>
                        <a:rPr sz="1200" b="1" spc="-35" dirty="0">
                          <a:solidFill>
                            <a:srgbClr val="0A9DC6"/>
                          </a:solidFill>
                          <a:latin typeface="Calibri"/>
                          <a:cs typeface="Calibri"/>
                        </a:rPr>
                        <a:t>y</a:t>
                      </a:r>
                      <a:r>
                        <a:rPr sz="1200" b="1" spc="50" dirty="0">
                          <a:solidFill>
                            <a:srgbClr val="0A9DC6"/>
                          </a:solidFill>
                          <a:latin typeface="Calibri"/>
                          <a:cs typeface="Calibri"/>
                        </a:rPr>
                        <a:t> </a:t>
                      </a:r>
                      <a:r>
                        <a:rPr sz="1200" b="1" spc="-35" dirty="0">
                          <a:solidFill>
                            <a:srgbClr val="0A9DC6"/>
                          </a:solidFill>
                          <a:latin typeface="Calibri"/>
                          <a:cs typeface="Calibri"/>
                        </a:rPr>
                        <a:t>desarrollo</a:t>
                      </a:r>
                      <a:r>
                        <a:rPr sz="1200" b="1" spc="45" dirty="0">
                          <a:solidFill>
                            <a:srgbClr val="0A9DC6"/>
                          </a:solidFill>
                          <a:latin typeface="Calibri"/>
                          <a:cs typeface="Calibri"/>
                        </a:rPr>
                        <a:t> </a:t>
                      </a:r>
                      <a:r>
                        <a:rPr sz="1200" b="1" spc="-50" dirty="0">
                          <a:solidFill>
                            <a:srgbClr val="0A9DC6"/>
                          </a:solidFill>
                          <a:latin typeface="Calibri"/>
                          <a:cs typeface="Calibri"/>
                        </a:rPr>
                        <a:t>de</a:t>
                      </a:r>
                      <a:r>
                        <a:rPr sz="1200" b="1" spc="45" dirty="0">
                          <a:solidFill>
                            <a:srgbClr val="0A9DC6"/>
                          </a:solidFill>
                          <a:latin typeface="Calibri"/>
                          <a:cs typeface="Calibri"/>
                        </a:rPr>
                        <a:t> </a:t>
                      </a:r>
                      <a:r>
                        <a:rPr sz="1200" b="1" spc="-20" dirty="0">
                          <a:solidFill>
                            <a:srgbClr val="0A9DC6"/>
                          </a:solidFill>
                          <a:latin typeface="Calibri"/>
                          <a:cs typeface="Calibri"/>
                        </a:rPr>
                        <a:t>la</a:t>
                      </a:r>
                      <a:r>
                        <a:rPr sz="1200" b="1" spc="55" dirty="0">
                          <a:solidFill>
                            <a:srgbClr val="0A9DC6"/>
                          </a:solidFill>
                          <a:latin typeface="Calibri"/>
                          <a:cs typeface="Calibri"/>
                        </a:rPr>
                        <a:t> </a:t>
                      </a:r>
                      <a:r>
                        <a:rPr sz="1200" b="1" spc="-20" dirty="0">
                          <a:solidFill>
                            <a:srgbClr val="0A9DC6"/>
                          </a:solidFill>
                          <a:latin typeface="Calibri"/>
                          <a:cs typeface="Calibri"/>
                        </a:rPr>
                        <a:t>agricultura</a:t>
                      </a:r>
                      <a:endParaRPr sz="1200" dirty="0">
                        <a:latin typeface="Calibri"/>
                        <a:cs typeface="Calibri"/>
                      </a:endParaRPr>
                    </a:p>
                    <a:p>
                      <a:pPr>
                        <a:lnSpc>
                          <a:spcPct val="100000"/>
                        </a:lnSpc>
                        <a:spcBef>
                          <a:spcPts val="50"/>
                        </a:spcBef>
                      </a:pPr>
                      <a:endParaRPr sz="1900" dirty="0">
                        <a:latin typeface="Times New Roman"/>
                        <a:cs typeface="Times New Roman"/>
                      </a:endParaRPr>
                    </a:p>
                    <a:p>
                      <a:pPr marL="288290" indent="-180975">
                        <a:lnSpc>
                          <a:spcPct val="100000"/>
                        </a:lnSpc>
                        <a:buAutoNum type="romanUcPeriod" startAt="2"/>
                        <a:tabLst>
                          <a:tab pos="288925" algn="l"/>
                        </a:tabLst>
                      </a:pPr>
                      <a:r>
                        <a:rPr sz="1200" b="1" spc="-20" dirty="0">
                          <a:solidFill>
                            <a:srgbClr val="1B95A0"/>
                          </a:solidFill>
                          <a:latin typeface="Calibri"/>
                          <a:cs typeface="Calibri"/>
                        </a:rPr>
                        <a:t>Infraestructuras</a:t>
                      </a:r>
                      <a:r>
                        <a:rPr sz="1200" b="1" spc="95" dirty="0">
                          <a:solidFill>
                            <a:srgbClr val="1B95A0"/>
                          </a:solidFill>
                          <a:latin typeface="Calibri"/>
                          <a:cs typeface="Calibri"/>
                        </a:rPr>
                        <a:t> </a:t>
                      </a:r>
                      <a:r>
                        <a:rPr sz="1200" b="1" spc="-35" dirty="0">
                          <a:solidFill>
                            <a:srgbClr val="1B95A0"/>
                          </a:solidFill>
                          <a:latin typeface="Calibri"/>
                          <a:cs typeface="Calibri"/>
                        </a:rPr>
                        <a:t>y</a:t>
                      </a:r>
                      <a:r>
                        <a:rPr sz="1200" b="1" spc="75" dirty="0">
                          <a:solidFill>
                            <a:srgbClr val="1B95A0"/>
                          </a:solidFill>
                          <a:latin typeface="Calibri"/>
                          <a:cs typeface="Calibri"/>
                        </a:rPr>
                        <a:t> </a:t>
                      </a:r>
                      <a:r>
                        <a:rPr sz="1200" b="1" spc="-30" dirty="0">
                          <a:solidFill>
                            <a:srgbClr val="1B95A0"/>
                          </a:solidFill>
                          <a:latin typeface="Calibri"/>
                          <a:cs typeface="Calibri"/>
                        </a:rPr>
                        <a:t>ecosistemas</a:t>
                      </a:r>
                      <a:r>
                        <a:rPr sz="1200" b="1" spc="90" dirty="0">
                          <a:solidFill>
                            <a:srgbClr val="1B95A0"/>
                          </a:solidFill>
                          <a:latin typeface="Calibri"/>
                          <a:cs typeface="Calibri"/>
                        </a:rPr>
                        <a:t> </a:t>
                      </a:r>
                      <a:r>
                        <a:rPr sz="1200" b="1" spc="-15" dirty="0">
                          <a:solidFill>
                            <a:srgbClr val="1B95A0"/>
                          </a:solidFill>
                          <a:latin typeface="Calibri"/>
                          <a:cs typeface="Calibri"/>
                        </a:rPr>
                        <a:t>resilientes</a:t>
                      </a:r>
                      <a:endParaRPr sz="1200" dirty="0">
                        <a:latin typeface="Calibri"/>
                        <a:cs typeface="Calibri"/>
                      </a:endParaRPr>
                    </a:p>
                  </a:txBody>
                  <a:tcPr marL="0" marR="0" marT="85725" marB="0">
                    <a:solidFill>
                      <a:srgbClr val="CFE3EF"/>
                    </a:solidFill>
                  </a:tcPr>
                </a:tc>
                <a:tc>
                  <a:txBody>
                    <a:bodyPr/>
                    <a:lstStyle/>
                    <a:p>
                      <a:pPr marL="83820">
                        <a:lnSpc>
                          <a:spcPct val="100000"/>
                        </a:lnSpc>
                        <a:spcBef>
                          <a:spcPts val="1290"/>
                        </a:spcBef>
                      </a:pPr>
                      <a:r>
                        <a:rPr sz="1400" b="1" spc="-35" dirty="0">
                          <a:solidFill>
                            <a:srgbClr val="0A9DC6"/>
                          </a:solidFill>
                          <a:latin typeface="Calibri"/>
                          <a:cs typeface="Calibri"/>
                        </a:rPr>
                        <a:t>14.407</a:t>
                      </a:r>
                      <a:r>
                        <a:rPr sz="1400" b="1" spc="-20" dirty="0">
                          <a:solidFill>
                            <a:srgbClr val="0A9DC6"/>
                          </a:solidFill>
                          <a:latin typeface="Calibri"/>
                          <a:cs typeface="Calibri"/>
                        </a:rPr>
                        <a:t> </a:t>
                      </a:r>
                      <a:r>
                        <a:rPr sz="1400" b="1" spc="-140" dirty="0">
                          <a:solidFill>
                            <a:srgbClr val="0A9DC6"/>
                          </a:solidFill>
                          <a:latin typeface="Calibri"/>
                          <a:cs typeface="Calibri"/>
                        </a:rPr>
                        <a:t>M</a:t>
                      </a:r>
                      <a:r>
                        <a:rPr sz="1400" b="1" spc="-140" dirty="0">
                          <a:solidFill>
                            <a:srgbClr val="0A9DC6"/>
                          </a:solidFill>
                          <a:latin typeface="Trebuchet MS"/>
                          <a:cs typeface="Trebuchet MS"/>
                        </a:rPr>
                        <a:t>€</a:t>
                      </a:r>
                      <a:endParaRPr sz="1400" dirty="0">
                        <a:latin typeface="Trebuchet MS"/>
                        <a:cs typeface="Trebuchet MS"/>
                      </a:endParaRPr>
                    </a:p>
                    <a:p>
                      <a:pPr>
                        <a:lnSpc>
                          <a:spcPct val="100000"/>
                        </a:lnSpc>
                        <a:spcBef>
                          <a:spcPts val="35"/>
                        </a:spcBef>
                      </a:pPr>
                      <a:endParaRPr sz="2450" dirty="0">
                        <a:latin typeface="Times New Roman"/>
                        <a:cs typeface="Times New Roman"/>
                      </a:endParaRPr>
                    </a:p>
                    <a:p>
                      <a:pPr marL="83820">
                        <a:lnSpc>
                          <a:spcPct val="100000"/>
                        </a:lnSpc>
                        <a:spcBef>
                          <a:spcPts val="5"/>
                        </a:spcBef>
                      </a:pPr>
                      <a:r>
                        <a:rPr sz="1400" b="1" spc="-35" dirty="0">
                          <a:solidFill>
                            <a:srgbClr val="1B95A0"/>
                          </a:solidFill>
                          <a:latin typeface="Calibri"/>
                          <a:cs typeface="Calibri"/>
                        </a:rPr>
                        <a:t>10.400</a:t>
                      </a:r>
                      <a:r>
                        <a:rPr sz="1400" b="1" spc="-20" dirty="0">
                          <a:solidFill>
                            <a:srgbClr val="1B95A0"/>
                          </a:solidFill>
                          <a:latin typeface="Calibri"/>
                          <a:cs typeface="Calibri"/>
                        </a:rPr>
                        <a:t> </a:t>
                      </a:r>
                      <a:r>
                        <a:rPr sz="1400" b="1" spc="-140" dirty="0">
                          <a:solidFill>
                            <a:srgbClr val="1B95A0"/>
                          </a:solidFill>
                          <a:latin typeface="Calibri"/>
                          <a:cs typeface="Calibri"/>
                        </a:rPr>
                        <a:t>M</a:t>
                      </a:r>
                      <a:r>
                        <a:rPr sz="1400" b="1" spc="-140" dirty="0">
                          <a:solidFill>
                            <a:srgbClr val="1B95A0"/>
                          </a:solidFill>
                          <a:latin typeface="Trebuchet MS"/>
                          <a:cs typeface="Trebuchet MS"/>
                        </a:rPr>
                        <a:t>€</a:t>
                      </a:r>
                      <a:endParaRPr sz="1400" dirty="0">
                        <a:latin typeface="Trebuchet MS"/>
                        <a:cs typeface="Trebuchet MS"/>
                      </a:endParaRPr>
                    </a:p>
                  </a:txBody>
                  <a:tcPr marL="0" marR="0" marT="163830" marB="0">
                    <a:solidFill>
                      <a:srgbClr val="CFE3EF"/>
                    </a:solidFill>
                  </a:tcPr>
                </a:tc>
                <a:extLst>
                  <a:ext uri="{0D108BD9-81ED-4DB2-BD59-A6C34878D82A}">
                    <a16:rowId xmlns:a16="http://schemas.microsoft.com/office/drawing/2014/main" val="10000"/>
                  </a:ext>
                </a:extLst>
              </a:tr>
              <a:tr h="575945">
                <a:tc>
                  <a:txBody>
                    <a:bodyPr/>
                    <a:lstStyle/>
                    <a:p>
                      <a:pPr>
                        <a:lnSpc>
                          <a:spcPct val="100000"/>
                        </a:lnSpc>
                        <a:spcBef>
                          <a:spcPts val="45"/>
                        </a:spcBef>
                      </a:pPr>
                      <a:endParaRPr sz="1300">
                        <a:latin typeface="Times New Roman"/>
                        <a:cs typeface="Times New Roman"/>
                      </a:endParaRPr>
                    </a:p>
                    <a:p>
                      <a:pPr marL="107950">
                        <a:lnSpc>
                          <a:spcPct val="100000"/>
                        </a:lnSpc>
                      </a:pPr>
                      <a:r>
                        <a:rPr sz="1200" b="1" spc="40" dirty="0">
                          <a:solidFill>
                            <a:srgbClr val="6FA14B"/>
                          </a:solidFill>
                          <a:latin typeface="Calibri"/>
                          <a:cs typeface="Calibri"/>
                        </a:rPr>
                        <a:t>III.</a:t>
                      </a:r>
                      <a:r>
                        <a:rPr sz="1200" b="1" spc="60" dirty="0">
                          <a:solidFill>
                            <a:srgbClr val="6FA14B"/>
                          </a:solidFill>
                          <a:latin typeface="Calibri"/>
                          <a:cs typeface="Calibri"/>
                        </a:rPr>
                        <a:t> </a:t>
                      </a:r>
                      <a:r>
                        <a:rPr sz="1200" b="1" spc="-25" dirty="0">
                          <a:solidFill>
                            <a:srgbClr val="6FA14B"/>
                          </a:solidFill>
                          <a:latin typeface="Calibri"/>
                          <a:cs typeface="Calibri"/>
                        </a:rPr>
                        <a:t>Transición</a:t>
                      </a:r>
                      <a:r>
                        <a:rPr sz="1200" b="1" spc="75" dirty="0">
                          <a:solidFill>
                            <a:srgbClr val="6FA14B"/>
                          </a:solidFill>
                          <a:latin typeface="Calibri"/>
                          <a:cs typeface="Calibri"/>
                        </a:rPr>
                        <a:t> </a:t>
                      </a:r>
                      <a:r>
                        <a:rPr sz="1200" b="1" spc="-25" dirty="0">
                          <a:solidFill>
                            <a:srgbClr val="6FA14B"/>
                          </a:solidFill>
                          <a:latin typeface="Calibri"/>
                          <a:cs typeface="Calibri"/>
                        </a:rPr>
                        <a:t>energética</a:t>
                      </a:r>
                      <a:r>
                        <a:rPr sz="1200" b="1" spc="75" dirty="0">
                          <a:solidFill>
                            <a:srgbClr val="6FA14B"/>
                          </a:solidFill>
                          <a:latin typeface="Calibri"/>
                          <a:cs typeface="Calibri"/>
                        </a:rPr>
                        <a:t> </a:t>
                      </a:r>
                      <a:r>
                        <a:rPr sz="1200" b="1" spc="-20" dirty="0">
                          <a:solidFill>
                            <a:srgbClr val="6FA14B"/>
                          </a:solidFill>
                          <a:latin typeface="Calibri"/>
                          <a:cs typeface="Calibri"/>
                        </a:rPr>
                        <a:t>justa</a:t>
                      </a:r>
                      <a:r>
                        <a:rPr sz="1200" b="1" spc="65" dirty="0">
                          <a:solidFill>
                            <a:srgbClr val="6FA14B"/>
                          </a:solidFill>
                          <a:latin typeface="Calibri"/>
                          <a:cs typeface="Calibri"/>
                        </a:rPr>
                        <a:t> </a:t>
                      </a:r>
                      <a:r>
                        <a:rPr sz="1200" b="1" spc="-55" dirty="0">
                          <a:solidFill>
                            <a:srgbClr val="6FA14B"/>
                          </a:solidFill>
                          <a:latin typeface="Calibri"/>
                          <a:cs typeface="Calibri"/>
                        </a:rPr>
                        <a:t>e</a:t>
                      </a:r>
                      <a:r>
                        <a:rPr sz="1200" b="1" spc="55" dirty="0">
                          <a:solidFill>
                            <a:srgbClr val="6FA14B"/>
                          </a:solidFill>
                          <a:latin typeface="Calibri"/>
                          <a:cs typeface="Calibri"/>
                        </a:rPr>
                        <a:t> </a:t>
                      </a:r>
                      <a:r>
                        <a:rPr sz="1200" b="1" spc="-10" dirty="0">
                          <a:solidFill>
                            <a:srgbClr val="6FA14B"/>
                          </a:solidFill>
                          <a:latin typeface="Calibri"/>
                          <a:cs typeface="Calibri"/>
                        </a:rPr>
                        <a:t>inclusiva</a:t>
                      </a:r>
                      <a:endParaRPr sz="1200">
                        <a:latin typeface="Calibri"/>
                        <a:cs typeface="Calibri"/>
                      </a:endParaRPr>
                    </a:p>
                  </a:txBody>
                  <a:tcPr marL="0" marR="0" marT="5715" marB="0">
                    <a:solidFill>
                      <a:srgbClr val="DAE5D0"/>
                    </a:solidFill>
                  </a:tcPr>
                </a:tc>
                <a:tc>
                  <a:txBody>
                    <a:bodyPr/>
                    <a:lstStyle/>
                    <a:p>
                      <a:pPr marR="106045" algn="r">
                        <a:lnSpc>
                          <a:spcPct val="100000"/>
                        </a:lnSpc>
                        <a:spcBef>
                          <a:spcPts val="1290"/>
                        </a:spcBef>
                      </a:pPr>
                      <a:r>
                        <a:rPr sz="1400" b="1" spc="-35" dirty="0">
                          <a:solidFill>
                            <a:srgbClr val="6FA14B"/>
                          </a:solidFill>
                          <a:latin typeface="Calibri"/>
                          <a:cs typeface="Calibri"/>
                        </a:rPr>
                        <a:t>6.385</a:t>
                      </a:r>
                      <a:r>
                        <a:rPr sz="1400" b="1" spc="35" dirty="0">
                          <a:solidFill>
                            <a:srgbClr val="6FA14B"/>
                          </a:solidFill>
                          <a:latin typeface="Calibri"/>
                          <a:cs typeface="Calibri"/>
                        </a:rPr>
                        <a:t> </a:t>
                      </a:r>
                      <a:r>
                        <a:rPr sz="1400" b="1" spc="-140" dirty="0">
                          <a:solidFill>
                            <a:srgbClr val="6FA14B"/>
                          </a:solidFill>
                          <a:latin typeface="Calibri"/>
                          <a:cs typeface="Calibri"/>
                        </a:rPr>
                        <a:t>M</a:t>
                      </a:r>
                      <a:r>
                        <a:rPr sz="1400" b="1" spc="-140" dirty="0">
                          <a:solidFill>
                            <a:srgbClr val="6FA14B"/>
                          </a:solidFill>
                          <a:latin typeface="Trebuchet MS"/>
                          <a:cs typeface="Trebuchet MS"/>
                        </a:rPr>
                        <a:t>€</a:t>
                      </a:r>
                      <a:endParaRPr sz="1400">
                        <a:latin typeface="Trebuchet MS"/>
                        <a:cs typeface="Trebuchet MS"/>
                      </a:endParaRPr>
                    </a:p>
                  </a:txBody>
                  <a:tcPr marL="0" marR="0" marT="163830" marB="0">
                    <a:solidFill>
                      <a:srgbClr val="DAE5D0"/>
                    </a:solidFill>
                  </a:tcPr>
                </a:tc>
                <a:extLst>
                  <a:ext uri="{0D108BD9-81ED-4DB2-BD59-A6C34878D82A}">
                    <a16:rowId xmlns:a16="http://schemas.microsoft.com/office/drawing/2014/main" val="10001"/>
                  </a:ext>
                </a:extLst>
              </a:tr>
              <a:tr h="575945">
                <a:tc>
                  <a:txBody>
                    <a:bodyPr/>
                    <a:lstStyle/>
                    <a:p>
                      <a:pPr>
                        <a:lnSpc>
                          <a:spcPct val="100000"/>
                        </a:lnSpc>
                        <a:spcBef>
                          <a:spcPts val="45"/>
                        </a:spcBef>
                      </a:pPr>
                      <a:endParaRPr sz="1300">
                        <a:latin typeface="Times New Roman"/>
                        <a:cs typeface="Times New Roman"/>
                      </a:endParaRPr>
                    </a:p>
                    <a:p>
                      <a:pPr marL="107950">
                        <a:lnSpc>
                          <a:spcPct val="100000"/>
                        </a:lnSpc>
                      </a:pPr>
                      <a:r>
                        <a:rPr sz="1200" b="1" spc="-25" dirty="0">
                          <a:solidFill>
                            <a:srgbClr val="918227"/>
                          </a:solidFill>
                          <a:latin typeface="Calibri"/>
                          <a:cs typeface="Calibri"/>
                        </a:rPr>
                        <a:t>IV.</a:t>
                      </a:r>
                      <a:r>
                        <a:rPr sz="1200" b="1" spc="55" dirty="0">
                          <a:solidFill>
                            <a:srgbClr val="918227"/>
                          </a:solidFill>
                          <a:latin typeface="Calibri"/>
                          <a:cs typeface="Calibri"/>
                        </a:rPr>
                        <a:t> </a:t>
                      </a:r>
                      <a:r>
                        <a:rPr sz="1200" b="1" spc="-55" dirty="0">
                          <a:solidFill>
                            <a:srgbClr val="918227"/>
                          </a:solidFill>
                          <a:latin typeface="Calibri"/>
                          <a:cs typeface="Calibri"/>
                        </a:rPr>
                        <a:t>Una</a:t>
                      </a:r>
                      <a:r>
                        <a:rPr sz="1200" b="1" spc="75" dirty="0">
                          <a:solidFill>
                            <a:srgbClr val="918227"/>
                          </a:solidFill>
                          <a:latin typeface="Calibri"/>
                          <a:cs typeface="Calibri"/>
                        </a:rPr>
                        <a:t> </a:t>
                      </a:r>
                      <a:r>
                        <a:rPr sz="1200" b="1" spc="-25" dirty="0">
                          <a:solidFill>
                            <a:srgbClr val="918227"/>
                          </a:solidFill>
                          <a:latin typeface="Calibri"/>
                          <a:cs typeface="Calibri"/>
                        </a:rPr>
                        <a:t>Administración</a:t>
                      </a:r>
                      <a:r>
                        <a:rPr sz="1200" b="1" spc="85" dirty="0">
                          <a:solidFill>
                            <a:srgbClr val="918227"/>
                          </a:solidFill>
                          <a:latin typeface="Calibri"/>
                          <a:cs typeface="Calibri"/>
                        </a:rPr>
                        <a:t> </a:t>
                      </a:r>
                      <a:r>
                        <a:rPr sz="1200" b="1" spc="-25" dirty="0">
                          <a:solidFill>
                            <a:srgbClr val="918227"/>
                          </a:solidFill>
                          <a:latin typeface="Calibri"/>
                          <a:cs typeface="Calibri"/>
                        </a:rPr>
                        <a:t>para</a:t>
                      </a:r>
                      <a:r>
                        <a:rPr sz="1200" b="1" spc="80" dirty="0">
                          <a:solidFill>
                            <a:srgbClr val="918227"/>
                          </a:solidFill>
                          <a:latin typeface="Calibri"/>
                          <a:cs typeface="Calibri"/>
                        </a:rPr>
                        <a:t> </a:t>
                      </a:r>
                      <a:r>
                        <a:rPr sz="1200" b="1" spc="-30" dirty="0">
                          <a:solidFill>
                            <a:srgbClr val="918227"/>
                          </a:solidFill>
                          <a:latin typeface="Calibri"/>
                          <a:cs typeface="Calibri"/>
                        </a:rPr>
                        <a:t>el</a:t>
                      </a:r>
                      <a:r>
                        <a:rPr sz="1200" b="1" spc="70" dirty="0">
                          <a:solidFill>
                            <a:srgbClr val="918227"/>
                          </a:solidFill>
                          <a:latin typeface="Calibri"/>
                          <a:cs typeface="Calibri"/>
                        </a:rPr>
                        <a:t> </a:t>
                      </a:r>
                      <a:r>
                        <a:rPr sz="1200" b="1" spc="-15" dirty="0">
                          <a:solidFill>
                            <a:srgbClr val="918227"/>
                          </a:solidFill>
                          <a:latin typeface="Calibri"/>
                          <a:cs typeface="Calibri"/>
                        </a:rPr>
                        <a:t>siglo</a:t>
                      </a:r>
                      <a:r>
                        <a:rPr sz="1200" b="1" spc="70" dirty="0">
                          <a:solidFill>
                            <a:srgbClr val="918227"/>
                          </a:solidFill>
                          <a:latin typeface="Calibri"/>
                          <a:cs typeface="Calibri"/>
                        </a:rPr>
                        <a:t> </a:t>
                      </a:r>
                      <a:r>
                        <a:rPr sz="1200" b="1" spc="-40" dirty="0">
                          <a:solidFill>
                            <a:srgbClr val="918227"/>
                          </a:solidFill>
                          <a:latin typeface="Calibri"/>
                          <a:cs typeface="Calibri"/>
                        </a:rPr>
                        <a:t>XXI</a:t>
                      </a:r>
                      <a:endParaRPr sz="1200">
                        <a:latin typeface="Calibri"/>
                        <a:cs typeface="Calibri"/>
                      </a:endParaRPr>
                    </a:p>
                  </a:txBody>
                  <a:tcPr marL="0" marR="0" marT="5715" marB="0">
                    <a:solidFill>
                      <a:srgbClr val="E2DCC5"/>
                    </a:solidFill>
                  </a:tcPr>
                </a:tc>
                <a:tc>
                  <a:txBody>
                    <a:bodyPr/>
                    <a:lstStyle/>
                    <a:p>
                      <a:pPr marR="106045" algn="r">
                        <a:lnSpc>
                          <a:spcPct val="100000"/>
                        </a:lnSpc>
                        <a:spcBef>
                          <a:spcPts val="1290"/>
                        </a:spcBef>
                      </a:pPr>
                      <a:r>
                        <a:rPr sz="1400" b="1" spc="-35" dirty="0">
                          <a:solidFill>
                            <a:srgbClr val="918227"/>
                          </a:solidFill>
                          <a:latin typeface="Calibri"/>
                          <a:cs typeface="Calibri"/>
                        </a:rPr>
                        <a:t>4.315</a:t>
                      </a:r>
                      <a:r>
                        <a:rPr sz="1400" b="1" spc="35" dirty="0">
                          <a:solidFill>
                            <a:srgbClr val="918227"/>
                          </a:solidFill>
                          <a:latin typeface="Calibri"/>
                          <a:cs typeface="Calibri"/>
                        </a:rPr>
                        <a:t> </a:t>
                      </a:r>
                      <a:r>
                        <a:rPr sz="1400" b="1" spc="-140" dirty="0">
                          <a:solidFill>
                            <a:srgbClr val="918227"/>
                          </a:solidFill>
                          <a:latin typeface="Calibri"/>
                          <a:cs typeface="Calibri"/>
                        </a:rPr>
                        <a:t>M</a:t>
                      </a:r>
                      <a:r>
                        <a:rPr sz="1400" b="1" spc="-140" dirty="0">
                          <a:solidFill>
                            <a:srgbClr val="918227"/>
                          </a:solidFill>
                          <a:latin typeface="Trebuchet MS"/>
                          <a:cs typeface="Trebuchet MS"/>
                        </a:rPr>
                        <a:t>€</a:t>
                      </a:r>
                      <a:endParaRPr sz="1400">
                        <a:latin typeface="Trebuchet MS"/>
                        <a:cs typeface="Trebuchet MS"/>
                      </a:endParaRPr>
                    </a:p>
                  </a:txBody>
                  <a:tcPr marL="0" marR="0" marT="163830" marB="0">
                    <a:solidFill>
                      <a:srgbClr val="E2DCC5"/>
                    </a:solidFill>
                  </a:tcPr>
                </a:tc>
                <a:extLst>
                  <a:ext uri="{0D108BD9-81ED-4DB2-BD59-A6C34878D82A}">
                    <a16:rowId xmlns:a16="http://schemas.microsoft.com/office/drawing/2014/main" val="10002"/>
                  </a:ext>
                </a:extLst>
              </a:tr>
              <a:tr h="575945">
                <a:tc>
                  <a:txBody>
                    <a:bodyPr/>
                    <a:lstStyle/>
                    <a:p>
                      <a:pPr marL="251460" marR="76200" indent="-144145">
                        <a:lnSpc>
                          <a:spcPts val="1300"/>
                        </a:lnSpc>
                        <a:spcBef>
                          <a:spcPts val="309"/>
                        </a:spcBef>
                      </a:pPr>
                      <a:r>
                        <a:rPr sz="1100" b="1" spc="-55" dirty="0">
                          <a:solidFill>
                            <a:srgbClr val="C98734"/>
                          </a:solidFill>
                          <a:latin typeface="Calibri"/>
                          <a:cs typeface="Calibri"/>
                        </a:rPr>
                        <a:t>V.</a:t>
                      </a:r>
                      <a:r>
                        <a:rPr sz="1100" b="1" spc="20" dirty="0">
                          <a:solidFill>
                            <a:srgbClr val="C98734"/>
                          </a:solidFill>
                          <a:latin typeface="Calibri"/>
                          <a:cs typeface="Calibri"/>
                        </a:rPr>
                        <a:t> </a:t>
                      </a:r>
                      <a:r>
                        <a:rPr sz="1100" b="1" spc="-40" dirty="0">
                          <a:solidFill>
                            <a:srgbClr val="C98734"/>
                          </a:solidFill>
                          <a:latin typeface="Calibri"/>
                          <a:cs typeface="Calibri"/>
                        </a:rPr>
                        <a:t>Modernización</a:t>
                      </a:r>
                      <a:r>
                        <a:rPr sz="1100" b="1" spc="10" dirty="0">
                          <a:solidFill>
                            <a:srgbClr val="C98734"/>
                          </a:solidFill>
                          <a:latin typeface="Calibri"/>
                          <a:cs typeface="Calibri"/>
                        </a:rPr>
                        <a:t> </a:t>
                      </a:r>
                      <a:r>
                        <a:rPr sz="1100" b="1" spc="-35" dirty="0">
                          <a:solidFill>
                            <a:srgbClr val="C98734"/>
                          </a:solidFill>
                          <a:latin typeface="Calibri"/>
                          <a:cs typeface="Calibri"/>
                        </a:rPr>
                        <a:t>y</a:t>
                      </a:r>
                      <a:r>
                        <a:rPr sz="1100" b="1" dirty="0">
                          <a:solidFill>
                            <a:srgbClr val="C98734"/>
                          </a:solidFill>
                          <a:latin typeface="Calibri"/>
                          <a:cs typeface="Calibri"/>
                        </a:rPr>
                        <a:t> </a:t>
                      </a:r>
                      <a:r>
                        <a:rPr sz="1100" b="1" spc="-25" dirty="0">
                          <a:solidFill>
                            <a:srgbClr val="C98734"/>
                          </a:solidFill>
                          <a:latin typeface="Calibri"/>
                          <a:cs typeface="Calibri"/>
                        </a:rPr>
                        <a:t>digitalización</a:t>
                      </a:r>
                      <a:r>
                        <a:rPr sz="1100" b="1" spc="15" dirty="0">
                          <a:solidFill>
                            <a:srgbClr val="C98734"/>
                          </a:solidFill>
                          <a:latin typeface="Calibri"/>
                          <a:cs typeface="Calibri"/>
                        </a:rPr>
                        <a:t> </a:t>
                      </a:r>
                      <a:r>
                        <a:rPr sz="1100" b="1" spc="-35" dirty="0">
                          <a:solidFill>
                            <a:srgbClr val="C98734"/>
                          </a:solidFill>
                          <a:latin typeface="Calibri"/>
                          <a:cs typeface="Calibri"/>
                        </a:rPr>
                        <a:t>del</a:t>
                      </a:r>
                      <a:r>
                        <a:rPr sz="1100" b="1" spc="5" dirty="0">
                          <a:solidFill>
                            <a:srgbClr val="C98734"/>
                          </a:solidFill>
                          <a:latin typeface="Calibri"/>
                          <a:cs typeface="Calibri"/>
                        </a:rPr>
                        <a:t> </a:t>
                      </a:r>
                      <a:r>
                        <a:rPr sz="1100" b="1" spc="-30" dirty="0">
                          <a:solidFill>
                            <a:srgbClr val="C98734"/>
                          </a:solidFill>
                          <a:latin typeface="Calibri"/>
                          <a:cs typeface="Calibri"/>
                        </a:rPr>
                        <a:t>tejido</a:t>
                      </a:r>
                      <a:r>
                        <a:rPr sz="1100" b="1" spc="5" dirty="0">
                          <a:solidFill>
                            <a:srgbClr val="C98734"/>
                          </a:solidFill>
                          <a:latin typeface="Calibri"/>
                          <a:cs typeface="Calibri"/>
                        </a:rPr>
                        <a:t> </a:t>
                      </a:r>
                      <a:r>
                        <a:rPr sz="1100" b="1" spc="-15" dirty="0">
                          <a:solidFill>
                            <a:srgbClr val="C98734"/>
                          </a:solidFill>
                          <a:latin typeface="Calibri"/>
                          <a:cs typeface="Calibri"/>
                        </a:rPr>
                        <a:t>industrial </a:t>
                      </a:r>
                      <a:r>
                        <a:rPr sz="1100" b="1" spc="-235" dirty="0">
                          <a:solidFill>
                            <a:srgbClr val="C98734"/>
                          </a:solidFill>
                          <a:latin typeface="Calibri"/>
                          <a:cs typeface="Calibri"/>
                        </a:rPr>
                        <a:t> </a:t>
                      </a:r>
                      <a:r>
                        <a:rPr sz="1100" b="1" spc="-35" dirty="0">
                          <a:solidFill>
                            <a:srgbClr val="C98734"/>
                          </a:solidFill>
                          <a:latin typeface="Calibri"/>
                          <a:cs typeface="Calibri"/>
                        </a:rPr>
                        <a:t>y</a:t>
                      </a:r>
                      <a:r>
                        <a:rPr sz="1100" b="1" spc="-30" dirty="0">
                          <a:solidFill>
                            <a:srgbClr val="C98734"/>
                          </a:solidFill>
                          <a:latin typeface="Calibri"/>
                          <a:cs typeface="Calibri"/>
                        </a:rPr>
                        <a:t> </a:t>
                      </a:r>
                      <a:r>
                        <a:rPr sz="1100" b="1" spc="-45" dirty="0">
                          <a:solidFill>
                            <a:srgbClr val="C98734"/>
                          </a:solidFill>
                          <a:latin typeface="Calibri"/>
                          <a:cs typeface="Calibri"/>
                        </a:rPr>
                        <a:t>de</a:t>
                      </a:r>
                      <a:r>
                        <a:rPr sz="1100" b="1" spc="155" dirty="0">
                          <a:solidFill>
                            <a:srgbClr val="C98734"/>
                          </a:solidFill>
                          <a:latin typeface="Calibri"/>
                          <a:cs typeface="Calibri"/>
                        </a:rPr>
                        <a:t> </a:t>
                      </a:r>
                      <a:r>
                        <a:rPr sz="1100" b="1" spc="-20" dirty="0">
                          <a:solidFill>
                            <a:srgbClr val="C98734"/>
                          </a:solidFill>
                          <a:latin typeface="Calibri"/>
                          <a:cs typeface="Calibri"/>
                        </a:rPr>
                        <a:t>la</a:t>
                      </a:r>
                      <a:r>
                        <a:rPr sz="1100" b="1" spc="210" dirty="0">
                          <a:solidFill>
                            <a:srgbClr val="C98734"/>
                          </a:solidFill>
                          <a:latin typeface="Calibri"/>
                          <a:cs typeface="Calibri"/>
                        </a:rPr>
                        <a:t> </a:t>
                      </a:r>
                      <a:r>
                        <a:rPr sz="1100" b="1" spc="-25" dirty="0">
                          <a:solidFill>
                            <a:srgbClr val="C98734"/>
                          </a:solidFill>
                          <a:latin typeface="Calibri"/>
                          <a:cs typeface="Calibri"/>
                        </a:rPr>
                        <a:t>pyme,</a:t>
                      </a:r>
                      <a:r>
                        <a:rPr sz="1100" b="1" spc="200" dirty="0">
                          <a:solidFill>
                            <a:srgbClr val="C98734"/>
                          </a:solidFill>
                          <a:latin typeface="Calibri"/>
                          <a:cs typeface="Calibri"/>
                        </a:rPr>
                        <a:t> </a:t>
                      </a:r>
                      <a:r>
                        <a:rPr sz="1100" b="1" spc="-30" dirty="0">
                          <a:solidFill>
                            <a:srgbClr val="C98734"/>
                          </a:solidFill>
                          <a:latin typeface="Calibri"/>
                          <a:cs typeface="Calibri"/>
                        </a:rPr>
                        <a:t>recuperación</a:t>
                      </a:r>
                      <a:r>
                        <a:rPr sz="1100" b="1" spc="185" dirty="0">
                          <a:solidFill>
                            <a:srgbClr val="C98734"/>
                          </a:solidFill>
                          <a:latin typeface="Calibri"/>
                          <a:cs typeface="Calibri"/>
                        </a:rPr>
                        <a:t> </a:t>
                      </a:r>
                      <a:r>
                        <a:rPr sz="1100" b="1" spc="-30" dirty="0">
                          <a:solidFill>
                            <a:srgbClr val="C98734"/>
                          </a:solidFill>
                          <a:latin typeface="Calibri"/>
                          <a:cs typeface="Calibri"/>
                        </a:rPr>
                        <a:t>del</a:t>
                      </a:r>
                      <a:r>
                        <a:rPr sz="1100" b="1" spc="190" dirty="0">
                          <a:solidFill>
                            <a:srgbClr val="C98734"/>
                          </a:solidFill>
                          <a:latin typeface="Calibri"/>
                          <a:cs typeface="Calibri"/>
                        </a:rPr>
                        <a:t> </a:t>
                      </a:r>
                      <a:r>
                        <a:rPr sz="1100" b="1" spc="-20" dirty="0">
                          <a:solidFill>
                            <a:srgbClr val="C98734"/>
                          </a:solidFill>
                          <a:latin typeface="Calibri"/>
                          <a:cs typeface="Calibri"/>
                        </a:rPr>
                        <a:t>turismo </a:t>
                      </a:r>
                      <a:r>
                        <a:rPr sz="1100" b="1" spc="-50" dirty="0">
                          <a:solidFill>
                            <a:srgbClr val="C98734"/>
                          </a:solidFill>
                          <a:latin typeface="Calibri"/>
                          <a:cs typeface="Calibri"/>
                        </a:rPr>
                        <a:t>e </a:t>
                      </a:r>
                      <a:r>
                        <a:rPr sz="1100" b="1" spc="-45" dirty="0">
                          <a:solidFill>
                            <a:srgbClr val="C98734"/>
                          </a:solidFill>
                          <a:latin typeface="Calibri"/>
                          <a:cs typeface="Calibri"/>
                        </a:rPr>
                        <a:t> </a:t>
                      </a:r>
                      <a:r>
                        <a:rPr sz="1100" b="1" spc="-20" dirty="0">
                          <a:solidFill>
                            <a:srgbClr val="C98734"/>
                          </a:solidFill>
                          <a:latin typeface="Calibri"/>
                          <a:cs typeface="Calibri"/>
                        </a:rPr>
                        <a:t>impulso</a:t>
                      </a:r>
                      <a:r>
                        <a:rPr sz="1100" b="1" spc="65" dirty="0">
                          <a:solidFill>
                            <a:srgbClr val="C98734"/>
                          </a:solidFill>
                          <a:latin typeface="Calibri"/>
                          <a:cs typeface="Calibri"/>
                        </a:rPr>
                        <a:t> </a:t>
                      </a:r>
                      <a:r>
                        <a:rPr sz="1100" b="1" spc="-30" dirty="0">
                          <a:solidFill>
                            <a:srgbClr val="C98734"/>
                          </a:solidFill>
                          <a:latin typeface="Calibri"/>
                          <a:cs typeface="Calibri"/>
                        </a:rPr>
                        <a:t>a</a:t>
                      </a:r>
                      <a:r>
                        <a:rPr sz="1100" b="1" spc="55" dirty="0">
                          <a:solidFill>
                            <a:srgbClr val="C98734"/>
                          </a:solidFill>
                          <a:latin typeface="Calibri"/>
                          <a:cs typeface="Calibri"/>
                        </a:rPr>
                        <a:t> </a:t>
                      </a:r>
                      <a:r>
                        <a:rPr sz="1100" b="1" spc="-25" dirty="0">
                          <a:solidFill>
                            <a:srgbClr val="C98734"/>
                          </a:solidFill>
                          <a:latin typeface="Calibri"/>
                          <a:cs typeface="Calibri"/>
                        </a:rPr>
                        <a:t>una</a:t>
                      </a:r>
                      <a:r>
                        <a:rPr sz="1100" b="1" spc="70" dirty="0">
                          <a:solidFill>
                            <a:srgbClr val="C98734"/>
                          </a:solidFill>
                          <a:latin typeface="Calibri"/>
                          <a:cs typeface="Calibri"/>
                        </a:rPr>
                        <a:t> </a:t>
                      </a:r>
                      <a:r>
                        <a:rPr sz="1100" b="1" spc="-30" dirty="0">
                          <a:solidFill>
                            <a:srgbClr val="C98734"/>
                          </a:solidFill>
                          <a:latin typeface="Calibri"/>
                          <a:cs typeface="Calibri"/>
                        </a:rPr>
                        <a:t>España</a:t>
                      </a:r>
                      <a:r>
                        <a:rPr sz="1100" b="1" spc="65" dirty="0">
                          <a:solidFill>
                            <a:srgbClr val="C98734"/>
                          </a:solidFill>
                          <a:latin typeface="Calibri"/>
                          <a:cs typeface="Calibri"/>
                        </a:rPr>
                        <a:t> </a:t>
                      </a:r>
                      <a:r>
                        <a:rPr sz="1100" b="1" spc="-25" dirty="0">
                          <a:solidFill>
                            <a:srgbClr val="C98734"/>
                          </a:solidFill>
                          <a:latin typeface="Calibri"/>
                          <a:cs typeface="Calibri"/>
                        </a:rPr>
                        <a:t>nación</a:t>
                      </a:r>
                      <a:r>
                        <a:rPr sz="1100" b="1" spc="80" dirty="0">
                          <a:solidFill>
                            <a:srgbClr val="C98734"/>
                          </a:solidFill>
                          <a:latin typeface="Calibri"/>
                          <a:cs typeface="Calibri"/>
                        </a:rPr>
                        <a:t> </a:t>
                      </a:r>
                      <a:r>
                        <a:rPr sz="1100" b="1" spc="-25" dirty="0">
                          <a:solidFill>
                            <a:srgbClr val="C98734"/>
                          </a:solidFill>
                          <a:latin typeface="Calibri"/>
                          <a:cs typeface="Calibri"/>
                        </a:rPr>
                        <a:t>emprendedora</a:t>
                      </a:r>
                      <a:endParaRPr sz="1100">
                        <a:latin typeface="Calibri"/>
                        <a:cs typeface="Calibri"/>
                      </a:endParaRPr>
                    </a:p>
                  </a:txBody>
                  <a:tcPr marL="0" marR="0" marT="39369" marB="0">
                    <a:solidFill>
                      <a:srgbClr val="F2DFC9"/>
                    </a:solidFill>
                  </a:tcPr>
                </a:tc>
                <a:tc>
                  <a:txBody>
                    <a:bodyPr/>
                    <a:lstStyle/>
                    <a:p>
                      <a:pPr marR="106680" algn="r">
                        <a:lnSpc>
                          <a:spcPct val="100000"/>
                        </a:lnSpc>
                        <a:spcBef>
                          <a:spcPts val="1290"/>
                        </a:spcBef>
                      </a:pPr>
                      <a:r>
                        <a:rPr sz="1400" b="1" spc="-35" dirty="0">
                          <a:solidFill>
                            <a:srgbClr val="C98734"/>
                          </a:solidFill>
                          <a:latin typeface="Calibri"/>
                          <a:cs typeface="Calibri"/>
                        </a:rPr>
                        <a:t>16.075</a:t>
                      </a:r>
                      <a:r>
                        <a:rPr sz="1400" b="1" spc="30" dirty="0">
                          <a:solidFill>
                            <a:srgbClr val="C98734"/>
                          </a:solidFill>
                          <a:latin typeface="Calibri"/>
                          <a:cs typeface="Calibri"/>
                        </a:rPr>
                        <a:t> </a:t>
                      </a:r>
                      <a:r>
                        <a:rPr sz="1400" b="1" spc="-140" dirty="0">
                          <a:solidFill>
                            <a:srgbClr val="C98734"/>
                          </a:solidFill>
                          <a:latin typeface="Calibri"/>
                          <a:cs typeface="Calibri"/>
                        </a:rPr>
                        <a:t>M</a:t>
                      </a:r>
                      <a:r>
                        <a:rPr sz="1400" b="1" spc="-140" dirty="0">
                          <a:solidFill>
                            <a:srgbClr val="C98734"/>
                          </a:solidFill>
                          <a:latin typeface="Trebuchet MS"/>
                          <a:cs typeface="Trebuchet MS"/>
                        </a:rPr>
                        <a:t>€</a:t>
                      </a:r>
                      <a:endParaRPr sz="1400" dirty="0">
                        <a:latin typeface="Trebuchet MS"/>
                        <a:cs typeface="Trebuchet MS"/>
                      </a:endParaRPr>
                    </a:p>
                  </a:txBody>
                  <a:tcPr marL="0" marR="0" marT="163830" marB="0">
                    <a:solidFill>
                      <a:srgbClr val="F2DFC9"/>
                    </a:solidFill>
                  </a:tcPr>
                </a:tc>
                <a:extLst>
                  <a:ext uri="{0D108BD9-81ED-4DB2-BD59-A6C34878D82A}">
                    <a16:rowId xmlns:a16="http://schemas.microsoft.com/office/drawing/2014/main" val="10003"/>
                  </a:ext>
                </a:extLst>
              </a:tr>
            </a:tbl>
          </a:graphicData>
        </a:graphic>
      </p:graphicFrame>
      <p:grpSp>
        <p:nvGrpSpPr>
          <p:cNvPr id="2" name="Grupo 1">
            <a:extLst>
              <a:ext uri="{FF2B5EF4-FFF2-40B4-BE49-F238E27FC236}">
                <a16:creationId xmlns:a16="http://schemas.microsoft.com/office/drawing/2014/main" id="{A06B99F6-0DA6-44F2-83DB-06C57CEAD8B1}"/>
              </a:ext>
            </a:extLst>
          </p:cNvPr>
          <p:cNvGrpSpPr/>
          <p:nvPr/>
        </p:nvGrpSpPr>
        <p:grpSpPr>
          <a:xfrm>
            <a:off x="4720359" y="2250182"/>
            <a:ext cx="2805470" cy="2749170"/>
            <a:chOff x="4852265" y="1902813"/>
            <a:chExt cx="3030172" cy="2936374"/>
          </a:xfrm>
        </p:grpSpPr>
        <p:grpSp>
          <p:nvGrpSpPr>
            <p:cNvPr id="25" name="object 21">
              <a:extLst>
                <a:ext uri="{FF2B5EF4-FFF2-40B4-BE49-F238E27FC236}">
                  <a16:creationId xmlns:a16="http://schemas.microsoft.com/office/drawing/2014/main" id="{A94437B6-243C-4D9E-ACF0-36C9FC9593A0}"/>
                </a:ext>
              </a:extLst>
            </p:cNvPr>
            <p:cNvGrpSpPr/>
            <p:nvPr/>
          </p:nvGrpSpPr>
          <p:grpSpPr>
            <a:xfrm>
              <a:off x="4852265" y="1902813"/>
              <a:ext cx="3030172" cy="2936374"/>
              <a:chOff x="5724461" y="2843039"/>
              <a:chExt cx="2952115" cy="2952750"/>
            </a:xfrm>
          </p:grpSpPr>
          <p:sp>
            <p:nvSpPr>
              <p:cNvPr id="26" name="object 22">
                <a:extLst>
                  <a:ext uri="{FF2B5EF4-FFF2-40B4-BE49-F238E27FC236}">
                    <a16:creationId xmlns:a16="http://schemas.microsoft.com/office/drawing/2014/main" id="{CA48F4BE-941C-4F0D-8C67-D9CFFEF9030B}"/>
                  </a:ext>
                </a:extLst>
              </p:cNvPr>
              <p:cNvSpPr/>
              <p:nvPr/>
            </p:nvSpPr>
            <p:spPr>
              <a:xfrm>
                <a:off x="6075324" y="2859415"/>
                <a:ext cx="1695450" cy="530225"/>
              </a:xfrm>
              <a:custGeom>
                <a:avLst/>
                <a:gdLst/>
                <a:ahLst/>
                <a:cxnLst/>
                <a:rect l="l" t="t" r="r" b="b"/>
                <a:pathLst>
                  <a:path w="1695450" h="530225">
                    <a:moveTo>
                      <a:pt x="0" y="529716"/>
                    </a:moveTo>
                    <a:lnTo>
                      <a:pt x="31364" y="492994"/>
                    </a:lnTo>
                    <a:lnTo>
                      <a:pt x="63818" y="457464"/>
                    </a:lnTo>
                    <a:lnTo>
                      <a:pt x="97325" y="423142"/>
                    </a:lnTo>
                    <a:lnTo>
                      <a:pt x="131846" y="390040"/>
                    </a:lnTo>
                    <a:lnTo>
                      <a:pt x="167348" y="358176"/>
                    </a:lnTo>
                    <a:lnTo>
                      <a:pt x="203792" y="327562"/>
                    </a:lnTo>
                    <a:lnTo>
                      <a:pt x="241141" y="298215"/>
                    </a:lnTo>
                    <a:lnTo>
                      <a:pt x="279359" y="270149"/>
                    </a:lnTo>
                    <a:lnTo>
                      <a:pt x="318410" y="243378"/>
                    </a:lnTo>
                    <a:lnTo>
                      <a:pt x="358256" y="217919"/>
                    </a:lnTo>
                    <a:lnTo>
                      <a:pt x="398861" y="193785"/>
                    </a:lnTo>
                    <a:lnTo>
                      <a:pt x="440189" y="170991"/>
                    </a:lnTo>
                    <a:lnTo>
                      <a:pt x="482203" y="149552"/>
                    </a:lnTo>
                    <a:lnTo>
                      <a:pt x="524864" y="129483"/>
                    </a:lnTo>
                    <a:lnTo>
                      <a:pt x="568139" y="110800"/>
                    </a:lnTo>
                    <a:lnTo>
                      <a:pt x="611989" y="93515"/>
                    </a:lnTo>
                    <a:lnTo>
                      <a:pt x="656377" y="77645"/>
                    </a:lnTo>
                    <a:lnTo>
                      <a:pt x="701267" y="63204"/>
                    </a:lnTo>
                    <a:lnTo>
                      <a:pt x="746624" y="50208"/>
                    </a:lnTo>
                    <a:lnTo>
                      <a:pt x="792409" y="38670"/>
                    </a:lnTo>
                    <a:lnTo>
                      <a:pt x="838586" y="28606"/>
                    </a:lnTo>
                    <a:lnTo>
                      <a:pt x="885118" y="20030"/>
                    </a:lnTo>
                    <a:lnTo>
                      <a:pt x="931970" y="12958"/>
                    </a:lnTo>
                    <a:lnTo>
                      <a:pt x="979104" y="7404"/>
                    </a:lnTo>
                    <a:lnTo>
                      <a:pt x="1026482" y="3383"/>
                    </a:lnTo>
                    <a:lnTo>
                      <a:pt x="1074069" y="910"/>
                    </a:lnTo>
                    <a:lnTo>
                      <a:pt x="1121829" y="0"/>
                    </a:lnTo>
                    <a:lnTo>
                      <a:pt x="1169724" y="666"/>
                    </a:lnTo>
                    <a:lnTo>
                      <a:pt x="1217717" y="2925"/>
                    </a:lnTo>
                    <a:lnTo>
                      <a:pt x="1265772" y="6791"/>
                    </a:lnTo>
                    <a:lnTo>
                      <a:pt x="1313853" y="12279"/>
                    </a:lnTo>
                    <a:lnTo>
                      <a:pt x="1361922" y="19404"/>
                    </a:lnTo>
                    <a:lnTo>
                      <a:pt x="1409943" y="28180"/>
                    </a:lnTo>
                    <a:lnTo>
                      <a:pt x="1457879" y="38623"/>
                    </a:lnTo>
                    <a:lnTo>
                      <a:pt x="1505693" y="50748"/>
                    </a:lnTo>
                    <a:lnTo>
                      <a:pt x="1553350" y="64568"/>
                    </a:lnTo>
                    <a:lnTo>
                      <a:pt x="1600812" y="80098"/>
                    </a:lnTo>
                    <a:lnTo>
                      <a:pt x="1648043" y="97355"/>
                    </a:lnTo>
                    <a:lnTo>
                      <a:pt x="1695005" y="116351"/>
                    </a:lnTo>
                  </a:path>
                </a:pathLst>
              </a:custGeom>
              <a:ln w="32751">
                <a:solidFill>
                  <a:srgbClr val="24ACDF"/>
                </a:solidFill>
              </a:ln>
            </p:spPr>
            <p:txBody>
              <a:bodyPr wrap="square" lIns="0" tIns="0" rIns="0" bIns="0" rtlCol="0"/>
              <a:lstStyle/>
              <a:p>
                <a:endParaRPr/>
              </a:p>
            </p:txBody>
          </p:sp>
          <p:sp>
            <p:nvSpPr>
              <p:cNvPr id="27" name="object 23">
                <a:extLst>
                  <a:ext uri="{FF2B5EF4-FFF2-40B4-BE49-F238E27FC236}">
                    <a16:creationId xmlns:a16="http://schemas.microsoft.com/office/drawing/2014/main" id="{3B90CE5B-47D4-4316-AB77-182F0A6F02AD}"/>
                  </a:ext>
                </a:extLst>
              </p:cNvPr>
              <p:cNvSpPr/>
              <p:nvPr/>
            </p:nvSpPr>
            <p:spPr>
              <a:xfrm>
                <a:off x="5740836" y="3389405"/>
                <a:ext cx="334645" cy="1310005"/>
              </a:xfrm>
              <a:custGeom>
                <a:avLst/>
                <a:gdLst/>
                <a:ahLst/>
                <a:cxnLst/>
                <a:rect l="l" t="t" r="r" b="b"/>
                <a:pathLst>
                  <a:path w="334645" h="1310004">
                    <a:moveTo>
                      <a:pt x="50579" y="1309591"/>
                    </a:moveTo>
                    <a:lnTo>
                      <a:pt x="38397" y="1261313"/>
                    </a:lnTo>
                    <a:lnTo>
                      <a:pt x="27854" y="1212600"/>
                    </a:lnTo>
                    <a:lnTo>
                      <a:pt x="18969" y="1163494"/>
                    </a:lnTo>
                    <a:lnTo>
                      <a:pt x="11758" y="1114039"/>
                    </a:lnTo>
                    <a:lnTo>
                      <a:pt x="6237" y="1064278"/>
                    </a:lnTo>
                    <a:lnTo>
                      <a:pt x="2426" y="1014254"/>
                    </a:lnTo>
                    <a:lnTo>
                      <a:pt x="340" y="964008"/>
                    </a:lnTo>
                    <a:lnTo>
                      <a:pt x="0" y="913586"/>
                    </a:lnTo>
                    <a:lnTo>
                      <a:pt x="1418" y="863030"/>
                    </a:lnTo>
                    <a:lnTo>
                      <a:pt x="4616" y="812383"/>
                    </a:lnTo>
                    <a:lnTo>
                      <a:pt x="9609" y="761687"/>
                    </a:lnTo>
                    <a:lnTo>
                      <a:pt x="16415" y="710986"/>
                    </a:lnTo>
                    <a:lnTo>
                      <a:pt x="25052" y="660324"/>
                    </a:lnTo>
                    <a:lnTo>
                      <a:pt x="35535" y="609743"/>
                    </a:lnTo>
                    <a:lnTo>
                      <a:pt x="47885" y="559285"/>
                    </a:lnTo>
                    <a:lnTo>
                      <a:pt x="62117" y="508994"/>
                    </a:lnTo>
                    <a:lnTo>
                      <a:pt x="78248" y="458914"/>
                    </a:lnTo>
                    <a:lnTo>
                      <a:pt x="96296" y="409087"/>
                    </a:lnTo>
                    <a:lnTo>
                      <a:pt x="116280" y="359556"/>
                    </a:lnTo>
                    <a:lnTo>
                      <a:pt x="138277" y="310241"/>
                    </a:lnTo>
                    <a:lnTo>
                      <a:pt x="161865" y="262139"/>
                    </a:lnTo>
                    <a:lnTo>
                      <a:pt x="187000" y="215267"/>
                    </a:lnTo>
                    <a:lnTo>
                      <a:pt x="213636" y="169643"/>
                    </a:lnTo>
                    <a:lnTo>
                      <a:pt x="241730" y="125287"/>
                    </a:lnTo>
                    <a:lnTo>
                      <a:pt x="271238" y="82215"/>
                    </a:lnTo>
                    <a:lnTo>
                      <a:pt x="302115" y="40446"/>
                    </a:lnTo>
                    <a:lnTo>
                      <a:pt x="334317" y="0"/>
                    </a:lnTo>
                  </a:path>
                </a:pathLst>
              </a:custGeom>
              <a:ln w="32751">
                <a:solidFill>
                  <a:srgbClr val="25919A"/>
                </a:solidFill>
              </a:ln>
            </p:spPr>
            <p:txBody>
              <a:bodyPr wrap="square" lIns="0" tIns="0" rIns="0" bIns="0" rtlCol="0"/>
              <a:lstStyle/>
              <a:p>
                <a:endParaRPr/>
              </a:p>
            </p:txBody>
          </p:sp>
          <p:sp>
            <p:nvSpPr>
              <p:cNvPr id="28" name="object 24">
                <a:extLst>
                  <a:ext uri="{FF2B5EF4-FFF2-40B4-BE49-F238E27FC236}">
                    <a16:creationId xmlns:a16="http://schemas.microsoft.com/office/drawing/2014/main" id="{7CF8D09F-B5D0-4D7E-AE9D-083B981AC1C4}"/>
                  </a:ext>
                </a:extLst>
              </p:cNvPr>
              <p:cNvSpPr/>
              <p:nvPr/>
            </p:nvSpPr>
            <p:spPr>
              <a:xfrm>
                <a:off x="5791444" y="4699669"/>
                <a:ext cx="436880" cy="709295"/>
              </a:xfrm>
              <a:custGeom>
                <a:avLst/>
                <a:gdLst/>
                <a:ahLst/>
                <a:cxnLst/>
                <a:rect l="l" t="t" r="r" b="b"/>
                <a:pathLst>
                  <a:path w="436879" h="709295">
                    <a:moveTo>
                      <a:pt x="436835" y="708717"/>
                    </a:moveTo>
                    <a:lnTo>
                      <a:pt x="399831" y="674517"/>
                    </a:lnTo>
                    <a:lnTo>
                      <a:pt x="364157" y="639170"/>
                    </a:lnTo>
                    <a:lnTo>
                      <a:pt x="329826" y="602718"/>
                    </a:lnTo>
                    <a:lnTo>
                      <a:pt x="296859" y="565203"/>
                    </a:lnTo>
                    <a:lnTo>
                      <a:pt x="265270" y="526668"/>
                    </a:lnTo>
                    <a:lnTo>
                      <a:pt x="235078" y="487154"/>
                    </a:lnTo>
                    <a:lnTo>
                      <a:pt x="206299" y="446704"/>
                    </a:lnTo>
                    <a:lnTo>
                      <a:pt x="178951" y="405360"/>
                    </a:lnTo>
                    <a:lnTo>
                      <a:pt x="153050" y="363163"/>
                    </a:lnTo>
                    <a:lnTo>
                      <a:pt x="128613" y="320158"/>
                    </a:lnTo>
                    <a:lnTo>
                      <a:pt x="105659" y="276385"/>
                    </a:lnTo>
                    <a:lnTo>
                      <a:pt x="84203" y="231887"/>
                    </a:lnTo>
                    <a:lnTo>
                      <a:pt x="64262" y="186706"/>
                    </a:lnTo>
                    <a:lnTo>
                      <a:pt x="45854" y="140885"/>
                    </a:lnTo>
                    <a:lnTo>
                      <a:pt x="28997" y="94465"/>
                    </a:lnTo>
                    <a:lnTo>
                      <a:pt x="13706" y="47489"/>
                    </a:lnTo>
                    <a:lnTo>
                      <a:pt x="0" y="0"/>
                    </a:lnTo>
                  </a:path>
                </a:pathLst>
              </a:custGeom>
              <a:ln w="32751">
                <a:solidFill>
                  <a:srgbClr val="8AB848"/>
                </a:solidFill>
              </a:ln>
            </p:spPr>
            <p:txBody>
              <a:bodyPr wrap="square" lIns="0" tIns="0" rIns="0" bIns="0" rtlCol="0"/>
              <a:lstStyle/>
              <a:p>
                <a:endParaRPr/>
              </a:p>
            </p:txBody>
          </p:sp>
          <p:sp>
            <p:nvSpPr>
              <p:cNvPr id="29" name="object 25">
                <a:extLst>
                  <a:ext uri="{FF2B5EF4-FFF2-40B4-BE49-F238E27FC236}">
                    <a16:creationId xmlns:a16="http://schemas.microsoft.com/office/drawing/2014/main" id="{31703102-AF8D-4F31-BE22-5663F96F6B67}"/>
                  </a:ext>
                </a:extLst>
              </p:cNvPr>
              <p:cNvSpPr/>
              <p:nvPr/>
            </p:nvSpPr>
            <p:spPr>
              <a:xfrm>
                <a:off x="6228498" y="5408744"/>
                <a:ext cx="467359" cy="280670"/>
              </a:xfrm>
              <a:custGeom>
                <a:avLst/>
                <a:gdLst/>
                <a:ahLst/>
                <a:cxnLst/>
                <a:rect l="l" t="t" r="r" b="b"/>
                <a:pathLst>
                  <a:path w="467359" h="280670">
                    <a:moveTo>
                      <a:pt x="467260" y="280272"/>
                    </a:moveTo>
                    <a:lnTo>
                      <a:pt x="418104" y="261102"/>
                    </a:lnTo>
                    <a:lnTo>
                      <a:pt x="352035" y="232087"/>
                    </a:lnTo>
                    <a:lnTo>
                      <a:pt x="303516" y="208265"/>
                    </a:lnTo>
                    <a:lnTo>
                      <a:pt x="256250" y="182869"/>
                    </a:lnTo>
                    <a:lnTo>
                      <a:pt x="210256" y="155945"/>
                    </a:lnTo>
                    <a:lnTo>
                      <a:pt x="165551" y="127537"/>
                    </a:lnTo>
                    <a:lnTo>
                      <a:pt x="122154" y="97694"/>
                    </a:lnTo>
                    <a:lnTo>
                      <a:pt x="80085" y="66459"/>
                    </a:lnTo>
                    <a:lnTo>
                      <a:pt x="39360" y="33878"/>
                    </a:lnTo>
                    <a:lnTo>
                      <a:pt x="0" y="0"/>
                    </a:lnTo>
                  </a:path>
                </a:pathLst>
              </a:custGeom>
              <a:ln w="32751">
                <a:solidFill>
                  <a:srgbClr val="918227"/>
                </a:solidFill>
              </a:ln>
            </p:spPr>
            <p:txBody>
              <a:bodyPr wrap="square" lIns="0" tIns="0" rIns="0" bIns="0" rtlCol="0"/>
              <a:lstStyle/>
              <a:p>
                <a:endParaRPr/>
              </a:p>
            </p:txBody>
          </p:sp>
          <p:sp>
            <p:nvSpPr>
              <p:cNvPr id="30" name="object 26">
                <a:extLst>
                  <a:ext uri="{FF2B5EF4-FFF2-40B4-BE49-F238E27FC236}">
                    <a16:creationId xmlns:a16="http://schemas.microsoft.com/office/drawing/2014/main" id="{4EB5AB9A-4CE5-4F64-91C7-3DBA0E70D879}"/>
                  </a:ext>
                </a:extLst>
              </p:cNvPr>
              <p:cNvSpPr/>
              <p:nvPr/>
            </p:nvSpPr>
            <p:spPr>
              <a:xfrm>
                <a:off x="6695996" y="4949775"/>
                <a:ext cx="1821180" cy="829944"/>
              </a:xfrm>
              <a:custGeom>
                <a:avLst/>
                <a:gdLst/>
                <a:ahLst/>
                <a:cxnLst/>
                <a:rect l="l" t="t" r="r" b="b"/>
                <a:pathLst>
                  <a:path w="1821179" h="829945">
                    <a:moveTo>
                      <a:pt x="1820567" y="0"/>
                    </a:moveTo>
                    <a:lnTo>
                      <a:pt x="1798751" y="43779"/>
                    </a:lnTo>
                    <a:lnTo>
                      <a:pt x="1775647" y="86529"/>
                    </a:lnTo>
                    <a:lnTo>
                      <a:pt x="1751289" y="128235"/>
                    </a:lnTo>
                    <a:lnTo>
                      <a:pt x="1725711" y="168882"/>
                    </a:lnTo>
                    <a:lnTo>
                      <a:pt x="1698948" y="208459"/>
                    </a:lnTo>
                    <a:lnTo>
                      <a:pt x="1671033" y="246949"/>
                    </a:lnTo>
                    <a:lnTo>
                      <a:pt x="1642001" y="284341"/>
                    </a:lnTo>
                    <a:lnTo>
                      <a:pt x="1611884" y="320621"/>
                    </a:lnTo>
                    <a:lnTo>
                      <a:pt x="1580718" y="355773"/>
                    </a:lnTo>
                    <a:lnTo>
                      <a:pt x="1548535" y="389784"/>
                    </a:lnTo>
                    <a:lnTo>
                      <a:pt x="1515371" y="422642"/>
                    </a:lnTo>
                    <a:lnTo>
                      <a:pt x="1481259" y="454333"/>
                    </a:lnTo>
                    <a:lnTo>
                      <a:pt x="1446234" y="484842"/>
                    </a:lnTo>
                    <a:lnTo>
                      <a:pt x="1410327" y="514156"/>
                    </a:lnTo>
                    <a:lnTo>
                      <a:pt x="1373576" y="542260"/>
                    </a:lnTo>
                    <a:lnTo>
                      <a:pt x="1336011" y="569142"/>
                    </a:lnTo>
                    <a:lnTo>
                      <a:pt x="1297669" y="594788"/>
                    </a:lnTo>
                    <a:lnTo>
                      <a:pt x="1258583" y="619184"/>
                    </a:lnTo>
                    <a:lnTo>
                      <a:pt x="1218787" y="642316"/>
                    </a:lnTo>
                    <a:lnTo>
                      <a:pt x="1178314" y="664171"/>
                    </a:lnTo>
                    <a:lnTo>
                      <a:pt x="1137199" y="684733"/>
                    </a:lnTo>
                    <a:lnTo>
                      <a:pt x="1095477" y="703991"/>
                    </a:lnTo>
                    <a:lnTo>
                      <a:pt x="1053180" y="721931"/>
                    </a:lnTo>
                    <a:lnTo>
                      <a:pt x="1010342" y="738538"/>
                    </a:lnTo>
                    <a:lnTo>
                      <a:pt x="967000" y="753799"/>
                    </a:lnTo>
                    <a:lnTo>
                      <a:pt x="923183" y="767700"/>
                    </a:lnTo>
                    <a:lnTo>
                      <a:pt x="878930" y="780228"/>
                    </a:lnTo>
                    <a:lnTo>
                      <a:pt x="834270" y="791368"/>
                    </a:lnTo>
                    <a:lnTo>
                      <a:pt x="789241" y="801106"/>
                    </a:lnTo>
                    <a:lnTo>
                      <a:pt x="743877" y="809431"/>
                    </a:lnTo>
                    <a:lnTo>
                      <a:pt x="698209" y="816326"/>
                    </a:lnTo>
                    <a:lnTo>
                      <a:pt x="652272" y="821779"/>
                    </a:lnTo>
                    <a:lnTo>
                      <a:pt x="606101" y="825776"/>
                    </a:lnTo>
                    <a:lnTo>
                      <a:pt x="559730" y="828304"/>
                    </a:lnTo>
                    <a:lnTo>
                      <a:pt x="513192" y="829348"/>
                    </a:lnTo>
                    <a:lnTo>
                      <a:pt x="466521" y="828896"/>
                    </a:lnTo>
                    <a:lnTo>
                      <a:pt x="419752" y="826932"/>
                    </a:lnTo>
                    <a:lnTo>
                      <a:pt x="372919" y="823443"/>
                    </a:lnTo>
                    <a:lnTo>
                      <a:pt x="326055" y="818416"/>
                    </a:lnTo>
                    <a:lnTo>
                      <a:pt x="279194" y="811837"/>
                    </a:lnTo>
                    <a:lnTo>
                      <a:pt x="232370" y="803692"/>
                    </a:lnTo>
                    <a:lnTo>
                      <a:pt x="185617" y="793969"/>
                    </a:lnTo>
                    <a:lnTo>
                      <a:pt x="138969" y="782651"/>
                    </a:lnTo>
                    <a:lnTo>
                      <a:pt x="92461" y="769727"/>
                    </a:lnTo>
                    <a:lnTo>
                      <a:pt x="46127" y="755182"/>
                    </a:lnTo>
                    <a:lnTo>
                      <a:pt x="0" y="739003"/>
                    </a:lnTo>
                  </a:path>
                </a:pathLst>
              </a:custGeom>
              <a:ln w="32751">
                <a:solidFill>
                  <a:srgbClr val="C98734"/>
                </a:solidFill>
              </a:ln>
            </p:spPr>
            <p:txBody>
              <a:bodyPr wrap="square" lIns="0" tIns="0" rIns="0" bIns="0" rtlCol="0"/>
              <a:lstStyle/>
              <a:p>
                <a:endParaRPr/>
              </a:p>
            </p:txBody>
          </p:sp>
          <p:sp>
            <p:nvSpPr>
              <p:cNvPr id="31" name="object 27">
                <a:extLst>
                  <a:ext uri="{FF2B5EF4-FFF2-40B4-BE49-F238E27FC236}">
                    <a16:creationId xmlns:a16="http://schemas.microsoft.com/office/drawing/2014/main" id="{693107EC-BD6E-4CBC-8C69-7B4ECD0D6E9A}"/>
                  </a:ext>
                </a:extLst>
              </p:cNvPr>
              <p:cNvSpPr/>
              <p:nvPr/>
            </p:nvSpPr>
            <p:spPr>
              <a:xfrm>
                <a:off x="7771112" y="2975551"/>
                <a:ext cx="522605" cy="375920"/>
              </a:xfrm>
              <a:custGeom>
                <a:avLst/>
                <a:gdLst/>
                <a:ahLst/>
                <a:cxnLst/>
                <a:rect l="l" t="t" r="r" b="b"/>
                <a:pathLst>
                  <a:path w="522604" h="375920">
                    <a:moveTo>
                      <a:pt x="522464" y="375843"/>
                    </a:moveTo>
                    <a:lnTo>
                      <a:pt x="490465" y="340812"/>
                    </a:lnTo>
                    <a:lnTo>
                      <a:pt x="457231" y="306745"/>
                    </a:lnTo>
                    <a:lnTo>
                      <a:pt x="422777" y="273678"/>
                    </a:lnTo>
                    <a:lnTo>
                      <a:pt x="387115" y="241648"/>
                    </a:lnTo>
                    <a:lnTo>
                      <a:pt x="350257" y="210690"/>
                    </a:lnTo>
                    <a:lnTo>
                      <a:pt x="312217" y="180841"/>
                    </a:lnTo>
                    <a:lnTo>
                      <a:pt x="273007" y="152137"/>
                    </a:lnTo>
                    <a:lnTo>
                      <a:pt x="232640" y="124614"/>
                    </a:lnTo>
                    <a:lnTo>
                      <a:pt x="191130" y="98310"/>
                    </a:lnTo>
                    <a:lnTo>
                      <a:pt x="148488" y="73258"/>
                    </a:lnTo>
                    <a:lnTo>
                      <a:pt x="104727" y="49496"/>
                    </a:lnTo>
                    <a:lnTo>
                      <a:pt x="59862" y="27062"/>
                    </a:lnTo>
                    <a:lnTo>
                      <a:pt x="15022" y="6489"/>
                    </a:lnTo>
                    <a:lnTo>
                      <a:pt x="0" y="0"/>
                    </a:lnTo>
                  </a:path>
                </a:pathLst>
              </a:custGeom>
              <a:ln w="32751">
                <a:solidFill>
                  <a:srgbClr val="C6692A"/>
                </a:solidFill>
              </a:ln>
            </p:spPr>
            <p:txBody>
              <a:bodyPr wrap="square" lIns="0" tIns="0" rIns="0" bIns="0" rtlCol="0"/>
              <a:lstStyle/>
              <a:p>
                <a:endParaRPr/>
              </a:p>
            </p:txBody>
          </p:sp>
          <p:sp>
            <p:nvSpPr>
              <p:cNvPr id="32" name="object 28">
                <a:extLst>
                  <a:ext uri="{FF2B5EF4-FFF2-40B4-BE49-F238E27FC236}">
                    <a16:creationId xmlns:a16="http://schemas.microsoft.com/office/drawing/2014/main" id="{A56E3CD9-5417-45F1-9E67-52C0B7E6A253}"/>
                  </a:ext>
                </a:extLst>
              </p:cNvPr>
              <p:cNvSpPr/>
              <p:nvPr/>
            </p:nvSpPr>
            <p:spPr>
              <a:xfrm>
                <a:off x="8293843" y="3351588"/>
                <a:ext cx="361950" cy="850265"/>
              </a:xfrm>
              <a:custGeom>
                <a:avLst/>
                <a:gdLst/>
                <a:ahLst/>
                <a:cxnLst/>
                <a:rect l="l" t="t" r="r" b="b"/>
                <a:pathLst>
                  <a:path w="361950" h="850264">
                    <a:moveTo>
                      <a:pt x="361498" y="849932"/>
                    </a:moveTo>
                    <a:lnTo>
                      <a:pt x="356639" y="800626"/>
                    </a:lnTo>
                    <a:lnTo>
                      <a:pt x="350121" y="751587"/>
                    </a:lnTo>
                    <a:lnTo>
                      <a:pt x="341958" y="702857"/>
                    </a:lnTo>
                    <a:lnTo>
                      <a:pt x="332167" y="654480"/>
                    </a:lnTo>
                    <a:lnTo>
                      <a:pt x="320762" y="606495"/>
                    </a:lnTo>
                    <a:lnTo>
                      <a:pt x="307757" y="558948"/>
                    </a:lnTo>
                    <a:lnTo>
                      <a:pt x="293169" y="511881"/>
                    </a:lnTo>
                    <a:lnTo>
                      <a:pt x="277011" y="465336"/>
                    </a:lnTo>
                    <a:lnTo>
                      <a:pt x="259299" y="419356"/>
                    </a:lnTo>
                    <a:lnTo>
                      <a:pt x="240048" y="373983"/>
                    </a:lnTo>
                    <a:lnTo>
                      <a:pt x="219273" y="329261"/>
                    </a:lnTo>
                    <a:lnTo>
                      <a:pt x="196988" y="285230"/>
                    </a:lnTo>
                    <a:lnTo>
                      <a:pt x="173209" y="241936"/>
                    </a:lnTo>
                    <a:lnTo>
                      <a:pt x="147951" y="199420"/>
                    </a:lnTo>
                    <a:lnTo>
                      <a:pt x="121230" y="157724"/>
                    </a:lnTo>
                    <a:lnTo>
                      <a:pt x="93058" y="116891"/>
                    </a:lnTo>
                    <a:lnTo>
                      <a:pt x="63453" y="76964"/>
                    </a:lnTo>
                    <a:lnTo>
                      <a:pt x="32428" y="37986"/>
                    </a:lnTo>
                    <a:lnTo>
                      <a:pt x="0" y="0"/>
                    </a:lnTo>
                  </a:path>
                </a:pathLst>
              </a:custGeom>
              <a:ln w="32751">
                <a:solidFill>
                  <a:srgbClr val="BE3632"/>
                </a:solidFill>
              </a:ln>
            </p:spPr>
            <p:txBody>
              <a:bodyPr wrap="square" lIns="0" tIns="0" rIns="0" bIns="0" rtlCol="0"/>
              <a:lstStyle/>
              <a:p>
                <a:endParaRPr/>
              </a:p>
            </p:txBody>
          </p:sp>
          <p:sp>
            <p:nvSpPr>
              <p:cNvPr id="33" name="object 29">
                <a:extLst>
                  <a:ext uri="{FF2B5EF4-FFF2-40B4-BE49-F238E27FC236}">
                    <a16:creationId xmlns:a16="http://schemas.microsoft.com/office/drawing/2014/main" id="{BBE1DD20-986C-40B1-8816-9BDA3970362C}"/>
                  </a:ext>
                </a:extLst>
              </p:cNvPr>
              <p:cNvSpPr/>
              <p:nvPr/>
            </p:nvSpPr>
            <p:spPr>
              <a:xfrm>
                <a:off x="8569021" y="4201958"/>
                <a:ext cx="91440" cy="624840"/>
              </a:xfrm>
              <a:custGeom>
                <a:avLst/>
                <a:gdLst/>
                <a:ahLst/>
                <a:cxnLst/>
                <a:rect l="l" t="t" r="r" b="b"/>
                <a:pathLst>
                  <a:path w="91440" h="624839">
                    <a:moveTo>
                      <a:pt x="0" y="624293"/>
                    </a:moveTo>
                    <a:lnTo>
                      <a:pt x="16702" y="576937"/>
                    </a:lnTo>
                    <a:lnTo>
                      <a:pt x="31679" y="529329"/>
                    </a:lnTo>
                    <a:lnTo>
                      <a:pt x="44946" y="481509"/>
                    </a:lnTo>
                    <a:lnTo>
                      <a:pt x="56514" y="433512"/>
                    </a:lnTo>
                    <a:lnTo>
                      <a:pt x="66398" y="385379"/>
                    </a:lnTo>
                    <a:lnTo>
                      <a:pt x="74610" y="337148"/>
                    </a:lnTo>
                    <a:lnTo>
                      <a:pt x="81166" y="288857"/>
                    </a:lnTo>
                    <a:lnTo>
                      <a:pt x="86078" y="240544"/>
                    </a:lnTo>
                    <a:lnTo>
                      <a:pt x="89359" y="192248"/>
                    </a:lnTo>
                    <a:lnTo>
                      <a:pt x="91024" y="144007"/>
                    </a:lnTo>
                    <a:lnTo>
                      <a:pt x="91086" y="95860"/>
                    </a:lnTo>
                    <a:lnTo>
                      <a:pt x="89558" y="47844"/>
                    </a:lnTo>
                    <a:lnTo>
                      <a:pt x="86454" y="0"/>
                    </a:lnTo>
                  </a:path>
                </a:pathLst>
              </a:custGeom>
              <a:ln w="32751">
                <a:solidFill>
                  <a:srgbClr val="933F80"/>
                </a:solidFill>
              </a:ln>
            </p:spPr>
            <p:txBody>
              <a:bodyPr wrap="square" lIns="0" tIns="0" rIns="0" bIns="0" rtlCol="0"/>
              <a:lstStyle/>
              <a:p>
                <a:endParaRPr/>
              </a:p>
            </p:txBody>
          </p:sp>
          <p:sp>
            <p:nvSpPr>
              <p:cNvPr id="34" name="object 30">
                <a:extLst>
                  <a:ext uri="{FF2B5EF4-FFF2-40B4-BE49-F238E27FC236}">
                    <a16:creationId xmlns:a16="http://schemas.microsoft.com/office/drawing/2014/main" id="{8BC87E04-3380-420B-8284-F3B930478F89}"/>
                  </a:ext>
                </a:extLst>
              </p:cNvPr>
              <p:cNvSpPr/>
              <p:nvPr/>
            </p:nvSpPr>
            <p:spPr>
              <a:xfrm>
                <a:off x="8516467" y="4826563"/>
                <a:ext cx="52705" cy="125730"/>
              </a:xfrm>
              <a:custGeom>
                <a:avLst/>
                <a:gdLst/>
                <a:ahLst/>
                <a:cxnLst/>
                <a:rect l="l" t="t" r="r" b="b"/>
                <a:pathLst>
                  <a:path w="52704" h="125729">
                    <a:moveTo>
                      <a:pt x="0" y="125324"/>
                    </a:moveTo>
                    <a:lnTo>
                      <a:pt x="14254" y="94424"/>
                    </a:lnTo>
                    <a:lnTo>
                      <a:pt x="27786" y="62956"/>
                    </a:lnTo>
                    <a:lnTo>
                      <a:pt x="40556" y="31341"/>
                    </a:lnTo>
                    <a:lnTo>
                      <a:pt x="52526" y="0"/>
                    </a:lnTo>
                  </a:path>
                </a:pathLst>
              </a:custGeom>
              <a:ln w="32751">
                <a:solidFill>
                  <a:srgbClr val="4D4D8C"/>
                </a:solidFill>
              </a:ln>
            </p:spPr>
            <p:txBody>
              <a:bodyPr wrap="square" lIns="0" tIns="0" rIns="0" bIns="0" rtlCol="0"/>
              <a:lstStyle/>
              <a:p>
                <a:endParaRPr/>
              </a:p>
            </p:txBody>
          </p:sp>
        </p:grpSp>
        <p:sp>
          <p:nvSpPr>
            <p:cNvPr id="35" name="object 31">
              <a:extLst>
                <a:ext uri="{FF2B5EF4-FFF2-40B4-BE49-F238E27FC236}">
                  <a16:creationId xmlns:a16="http://schemas.microsoft.com/office/drawing/2014/main" id="{3F9F898C-7B93-4125-95D0-ACC5CAA8596E}"/>
                </a:ext>
              </a:extLst>
            </p:cNvPr>
            <p:cNvSpPr txBox="1"/>
            <p:nvPr/>
          </p:nvSpPr>
          <p:spPr>
            <a:xfrm>
              <a:off x="5742724" y="2115581"/>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0A9DC6"/>
                  </a:solidFill>
                  <a:latin typeface="Calibri"/>
                  <a:cs typeface="Calibri"/>
                </a:rPr>
                <a:t>20</a:t>
              </a:r>
              <a:r>
                <a:rPr sz="1200" b="1" spc="-5" dirty="0">
                  <a:solidFill>
                    <a:srgbClr val="0A9DC6"/>
                  </a:solidFill>
                  <a:latin typeface="Calibri"/>
                  <a:cs typeface="Calibri"/>
                </a:rPr>
                <a:t>,</a:t>
              </a:r>
              <a:r>
                <a:rPr sz="1200" b="1" spc="-40" dirty="0">
                  <a:solidFill>
                    <a:srgbClr val="0A9DC6"/>
                  </a:solidFill>
                  <a:latin typeface="Calibri"/>
                  <a:cs typeface="Calibri"/>
                </a:rPr>
                <a:t>7</a:t>
              </a:r>
              <a:r>
                <a:rPr sz="1100" b="1" spc="35" dirty="0">
                  <a:solidFill>
                    <a:srgbClr val="0A9DC6"/>
                  </a:solidFill>
                  <a:latin typeface="Calibri"/>
                  <a:cs typeface="Calibri"/>
                </a:rPr>
                <a:t>%</a:t>
              </a:r>
              <a:endParaRPr sz="1100" dirty="0">
                <a:latin typeface="Calibri"/>
                <a:cs typeface="Calibri"/>
              </a:endParaRPr>
            </a:p>
          </p:txBody>
        </p:sp>
        <p:sp>
          <p:nvSpPr>
            <p:cNvPr id="36" name="object 32">
              <a:extLst>
                <a:ext uri="{FF2B5EF4-FFF2-40B4-BE49-F238E27FC236}">
                  <a16:creationId xmlns:a16="http://schemas.microsoft.com/office/drawing/2014/main" id="{2D9390F2-74D0-43B1-9040-383EC83CA529}"/>
                </a:ext>
              </a:extLst>
            </p:cNvPr>
            <p:cNvSpPr txBox="1"/>
            <p:nvPr/>
          </p:nvSpPr>
          <p:spPr>
            <a:xfrm>
              <a:off x="5053323" y="2883678"/>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1B95A0"/>
                  </a:solidFill>
                  <a:latin typeface="Calibri"/>
                  <a:cs typeface="Calibri"/>
                </a:rPr>
                <a:t>15</a:t>
              </a:r>
              <a:r>
                <a:rPr sz="1200" b="1" spc="-5" dirty="0">
                  <a:solidFill>
                    <a:srgbClr val="1B95A0"/>
                  </a:solidFill>
                  <a:latin typeface="Calibri"/>
                  <a:cs typeface="Calibri"/>
                </a:rPr>
                <a:t>,</a:t>
              </a:r>
              <a:r>
                <a:rPr sz="1200" b="1" spc="-40" dirty="0">
                  <a:solidFill>
                    <a:srgbClr val="1B95A0"/>
                  </a:solidFill>
                  <a:latin typeface="Calibri"/>
                  <a:cs typeface="Calibri"/>
                </a:rPr>
                <a:t>0</a:t>
              </a:r>
              <a:r>
                <a:rPr sz="1100" b="1" spc="35" dirty="0">
                  <a:solidFill>
                    <a:srgbClr val="1B95A0"/>
                  </a:solidFill>
                  <a:latin typeface="Calibri"/>
                  <a:cs typeface="Calibri"/>
                </a:rPr>
                <a:t>%</a:t>
              </a:r>
              <a:endParaRPr sz="1100" dirty="0">
                <a:latin typeface="Calibri"/>
                <a:cs typeface="Calibri"/>
              </a:endParaRPr>
            </a:p>
          </p:txBody>
        </p:sp>
        <p:sp>
          <p:nvSpPr>
            <p:cNvPr id="37" name="object 33">
              <a:extLst>
                <a:ext uri="{FF2B5EF4-FFF2-40B4-BE49-F238E27FC236}">
                  <a16:creationId xmlns:a16="http://schemas.microsoft.com/office/drawing/2014/main" id="{8C79E1AA-DF26-4740-94CC-E3CA4A107976}"/>
                </a:ext>
              </a:extLst>
            </p:cNvPr>
            <p:cNvSpPr txBox="1"/>
            <p:nvPr/>
          </p:nvSpPr>
          <p:spPr>
            <a:xfrm>
              <a:off x="5591443" y="3115915"/>
              <a:ext cx="1497162" cy="408179"/>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4C4D4F"/>
                  </a:solidFill>
                  <a:latin typeface="Calibri"/>
                  <a:cs typeface="Calibri"/>
                </a:rPr>
                <a:t>69.528</a:t>
              </a:r>
              <a:r>
                <a:rPr sz="2400" b="1" spc="15" dirty="0">
                  <a:solidFill>
                    <a:srgbClr val="4C4D4F"/>
                  </a:solidFill>
                  <a:latin typeface="Calibri"/>
                  <a:cs typeface="Calibri"/>
                </a:rPr>
                <a:t> </a:t>
              </a:r>
              <a:r>
                <a:rPr sz="2400" b="1" spc="-265" dirty="0">
                  <a:solidFill>
                    <a:srgbClr val="4C4D4F"/>
                  </a:solidFill>
                  <a:latin typeface="Calibri"/>
                  <a:cs typeface="Calibri"/>
                </a:rPr>
                <a:t>M</a:t>
              </a:r>
              <a:r>
                <a:rPr lang="es-ES" sz="2400" b="1" spc="-265" dirty="0">
                  <a:solidFill>
                    <a:srgbClr val="4C4D4F"/>
                  </a:solidFill>
                  <a:latin typeface="Calibri"/>
                  <a:cs typeface="Calibri"/>
                </a:rPr>
                <a:t> €</a:t>
              </a:r>
              <a:endParaRPr sz="2400" dirty="0">
                <a:latin typeface="Trebuchet MS"/>
                <a:cs typeface="Trebuchet MS"/>
              </a:endParaRPr>
            </a:p>
          </p:txBody>
        </p:sp>
        <p:sp>
          <p:nvSpPr>
            <p:cNvPr id="38" name="object 34">
              <a:extLst>
                <a:ext uri="{FF2B5EF4-FFF2-40B4-BE49-F238E27FC236}">
                  <a16:creationId xmlns:a16="http://schemas.microsoft.com/office/drawing/2014/main" id="{80D4C12B-D2C5-401A-8769-0B6B25CD47A2}"/>
                </a:ext>
              </a:extLst>
            </p:cNvPr>
            <p:cNvSpPr txBox="1"/>
            <p:nvPr/>
          </p:nvSpPr>
          <p:spPr>
            <a:xfrm>
              <a:off x="5266981" y="3929143"/>
              <a:ext cx="373476" cy="210938"/>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6FA14B"/>
                  </a:solidFill>
                  <a:latin typeface="Calibri"/>
                  <a:cs typeface="Calibri"/>
                </a:rPr>
                <a:t>9</a:t>
              </a:r>
              <a:r>
                <a:rPr sz="1200" b="1" spc="5" dirty="0">
                  <a:solidFill>
                    <a:srgbClr val="6FA14B"/>
                  </a:solidFill>
                  <a:latin typeface="Calibri"/>
                  <a:cs typeface="Calibri"/>
                </a:rPr>
                <a:t>,</a:t>
              </a:r>
              <a:r>
                <a:rPr sz="1200" b="1" spc="-40" dirty="0">
                  <a:solidFill>
                    <a:srgbClr val="6FA14B"/>
                  </a:solidFill>
                  <a:latin typeface="Calibri"/>
                  <a:cs typeface="Calibri"/>
                </a:rPr>
                <a:t>2</a:t>
              </a:r>
              <a:r>
                <a:rPr sz="1200" b="1" spc="35" dirty="0">
                  <a:solidFill>
                    <a:srgbClr val="6FA14B"/>
                  </a:solidFill>
                  <a:latin typeface="Calibri"/>
                  <a:cs typeface="Calibri"/>
                </a:rPr>
                <a:t>%</a:t>
              </a:r>
              <a:endParaRPr sz="1200" dirty="0">
                <a:latin typeface="Calibri"/>
                <a:cs typeface="Calibri"/>
              </a:endParaRPr>
            </a:p>
          </p:txBody>
        </p:sp>
        <p:sp>
          <p:nvSpPr>
            <p:cNvPr id="39" name="object 35">
              <a:extLst>
                <a:ext uri="{FF2B5EF4-FFF2-40B4-BE49-F238E27FC236}">
                  <a16:creationId xmlns:a16="http://schemas.microsoft.com/office/drawing/2014/main" id="{145DDB93-A44A-4F1F-88ED-9BFA225B4021}"/>
                </a:ext>
              </a:extLst>
            </p:cNvPr>
            <p:cNvSpPr txBox="1"/>
            <p:nvPr/>
          </p:nvSpPr>
          <p:spPr>
            <a:xfrm>
              <a:off x="5632383" y="4282710"/>
              <a:ext cx="373476" cy="210938"/>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918227"/>
                  </a:solidFill>
                  <a:latin typeface="Calibri"/>
                  <a:cs typeface="Calibri"/>
                </a:rPr>
                <a:t>6</a:t>
              </a:r>
              <a:r>
                <a:rPr sz="1200" b="1" spc="5" dirty="0">
                  <a:solidFill>
                    <a:srgbClr val="918227"/>
                  </a:solidFill>
                  <a:latin typeface="Calibri"/>
                  <a:cs typeface="Calibri"/>
                </a:rPr>
                <a:t>,</a:t>
              </a:r>
              <a:r>
                <a:rPr sz="1200" b="1" spc="-40" dirty="0">
                  <a:solidFill>
                    <a:srgbClr val="918227"/>
                  </a:solidFill>
                  <a:latin typeface="Calibri"/>
                  <a:cs typeface="Calibri"/>
                </a:rPr>
                <a:t>2</a:t>
              </a:r>
              <a:r>
                <a:rPr sz="1200" b="1" spc="35" dirty="0">
                  <a:solidFill>
                    <a:srgbClr val="918227"/>
                  </a:solidFill>
                  <a:latin typeface="Calibri"/>
                  <a:cs typeface="Calibri"/>
                </a:rPr>
                <a:t>%</a:t>
              </a:r>
              <a:endParaRPr sz="1200" dirty="0">
                <a:latin typeface="Calibri"/>
                <a:cs typeface="Calibri"/>
              </a:endParaRPr>
            </a:p>
          </p:txBody>
        </p:sp>
        <p:sp>
          <p:nvSpPr>
            <p:cNvPr id="40" name="object 36">
              <a:extLst>
                <a:ext uri="{FF2B5EF4-FFF2-40B4-BE49-F238E27FC236}">
                  <a16:creationId xmlns:a16="http://schemas.microsoft.com/office/drawing/2014/main" id="{291F77A5-160D-48C0-B5AF-3EB947D8BF3C}"/>
                </a:ext>
              </a:extLst>
            </p:cNvPr>
            <p:cNvSpPr txBox="1"/>
            <p:nvPr/>
          </p:nvSpPr>
          <p:spPr>
            <a:xfrm>
              <a:off x="6577924" y="4294901"/>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C98734"/>
                  </a:solidFill>
                  <a:latin typeface="Calibri"/>
                  <a:cs typeface="Calibri"/>
                </a:rPr>
                <a:t>23</a:t>
              </a:r>
              <a:r>
                <a:rPr sz="1200" b="1" spc="-5" dirty="0">
                  <a:solidFill>
                    <a:srgbClr val="C98734"/>
                  </a:solidFill>
                  <a:latin typeface="Calibri"/>
                  <a:cs typeface="Calibri"/>
                </a:rPr>
                <a:t>,</a:t>
              </a:r>
              <a:r>
                <a:rPr sz="1200" b="1" spc="-40" dirty="0">
                  <a:solidFill>
                    <a:srgbClr val="C98734"/>
                  </a:solidFill>
                  <a:latin typeface="Calibri"/>
                  <a:cs typeface="Calibri"/>
                </a:rPr>
                <a:t>1</a:t>
              </a:r>
              <a:r>
                <a:rPr sz="1200" b="1" spc="35" dirty="0">
                  <a:solidFill>
                    <a:srgbClr val="C98734"/>
                  </a:solidFill>
                  <a:latin typeface="Calibri"/>
                  <a:cs typeface="Calibri"/>
                </a:rPr>
                <a:t>%</a:t>
              </a:r>
              <a:endParaRPr sz="1200" dirty="0">
                <a:latin typeface="Calibri"/>
                <a:cs typeface="Calibri"/>
              </a:endParaRPr>
            </a:p>
          </p:txBody>
        </p:sp>
        <p:sp>
          <p:nvSpPr>
            <p:cNvPr id="41" name="object 37">
              <a:extLst>
                <a:ext uri="{FF2B5EF4-FFF2-40B4-BE49-F238E27FC236}">
                  <a16:creationId xmlns:a16="http://schemas.microsoft.com/office/drawing/2014/main" id="{A0DFE623-E528-4C00-B40E-F8EDF81E58F1}"/>
                </a:ext>
              </a:extLst>
            </p:cNvPr>
            <p:cNvSpPr txBox="1"/>
            <p:nvPr/>
          </p:nvSpPr>
          <p:spPr>
            <a:xfrm>
              <a:off x="6728582" y="2200925"/>
              <a:ext cx="373476" cy="210938"/>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C6692A"/>
                  </a:solidFill>
                  <a:latin typeface="Calibri"/>
                  <a:cs typeface="Calibri"/>
                </a:rPr>
                <a:t>7</a:t>
              </a:r>
              <a:r>
                <a:rPr sz="1200" b="1" spc="5" dirty="0">
                  <a:solidFill>
                    <a:srgbClr val="C6692A"/>
                  </a:solidFill>
                  <a:latin typeface="Calibri"/>
                  <a:cs typeface="Calibri"/>
                </a:rPr>
                <a:t>,</a:t>
              </a:r>
              <a:r>
                <a:rPr sz="1200" b="1" spc="-40" dirty="0">
                  <a:solidFill>
                    <a:srgbClr val="C6692A"/>
                  </a:solidFill>
                  <a:latin typeface="Calibri"/>
                  <a:cs typeface="Calibri"/>
                </a:rPr>
                <a:t>1</a:t>
              </a:r>
              <a:r>
                <a:rPr sz="1200" b="1" spc="35" dirty="0">
                  <a:solidFill>
                    <a:srgbClr val="C6692A"/>
                  </a:solidFill>
                  <a:latin typeface="Calibri"/>
                  <a:cs typeface="Calibri"/>
                </a:rPr>
                <a:t>%</a:t>
              </a:r>
              <a:endParaRPr sz="1200" dirty="0">
                <a:latin typeface="Calibri"/>
                <a:cs typeface="Calibri"/>
              </a:endParaRPr>
            </a:p>
          </p:txBody>
        </p:sp>
        <p:sp>
          <p:nvSpPr>
            <p:cNvPr id="42" name="object 38">
              <a:extLst>
                <a:ext uri="{FF2B5EF4-FFF2-40B4-BE49-F238E27FC236}">
                  <a16:creationId xmlns:a16="http://schemas.microsoft.com/office/drawing/2014/main" id="{E1675878-0F24-4159-875F-3231AE80F97A}"/>
                </a:ext>
              </a:extLst>
            </p:cNvPr>
            <p:cNvSpPr txBox="1"/>
            <p:nvPr/>
          </p:nvSpPr>
          <p:spPr>
            <a:xfrm>
              <a:off x="7107124" y="2767854"/>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BE3632"/>
                  </a:solidFill>
                  <a:latin typeface="Calibri"/>
                  <a:cs typeface="Calibri"/>
                </a:rPr>
                <a:t>10</a:t>
              </a:r>
              <a:r>
                <a:rPr sz="1200" b="1" spc="-5" dirty="0">
                  <a:solidFill>
                    <a:srgbClr val="BE3632"/>
                  </a:solidFill>
                  <a:latin typeface="Calibri"/>
                  <a:cs typeface="Calibri"/>
                </a:rPr>
                <a:t>,</a:t>
              </a:r>
              <a:r>
                <a:rPr sz="1200" b="1" spc="-40" dirty="0">
                  <a:solidFill>
                    <a:srgbClr val="BE3632"/>
                  </a:solidFill>
                  <a:latin typeface="Calibri"/>
                  <a:cs typeface="Calibri"/>
                </a:rPr>
                <a:t>5</a:t>
              </a:r>
              <a:r>
                <a:rPr sz="1200" b="1" spc="35" dirty="0">
                  <a:solidFill>
                    <a:srgbClr val="BE3632"/>
                  </a:solidFill>
                  <a:latin typeface="Calibri"/>
                  <a:cs typeface="Calibri"/>
                </a:rPr>
                <a:t>%</a:t>
              </a:r>
              <a:endParaRPr sz="1200" dirty="0">
                <a:latin typeface="Calibri"/>
                <a:cs typeface="Calibri"/>
              </a:endParaRPr>
            </a:p>
          </p:txBody>
        </p:sp>
        <p:sp>
          <p:nvSpPr>
            <p:cNvPr id="43" name="object 39">
              <a:extLst>
                <a:ext uri="{FF2B5EF4-FFF2-40B4-BE49-F238E27FC236}">
                  <a16:creationId xmlns:a16="http://schemas.microsoft.com/office/drawing/2014/main" id="{CAC7F940-416B-4C70-82D1-F475DF3E74A1}"/>
                </a:ext>
              </a:extLst>
            </p:cNvPr>
            <p:cNvSpPr txBox="1"/>
            <p:nvPr/>
          </p:nvSpPr>
          <p:spPr>
            <a:xfrm>
              <a:off x="7185782" y="3285301"/>
              <a:ext cx="473199" cy="656106"/>
            </a:xfrm>
            <a:prstGeom prst="rect">
              <a:avLst/>
            </a:prstGeom>
          </p:spPr>
          <p:txBody>
            <a:bodyPr vert="horz" wrap="square" lIns="0" tIns="116205" rIns="0" bIns="0" rtlCol="0">
              <a:spAutoFit/>
            </a:bodyPr>
            <a:lstStyle/>
            <a:p>
              <a:pPr marL="109220">
                <a:lnSpc>
                  <a:spcPct val="100000"/>
                </a:lnSpc>
                <a:spcBef>
                  <a:spcPts val="915"/>
                </a:spcBef>
              </a:pPr>
              <a:r>
                <a:rPr sz="1200" b="1" spc="-5" dirty="0">
                  <a:solidFill>
                    <a:srgbClr val="933F80"/>
                  </a:solidFill>
                  <a:latin typeface="Calibri"/>
                  <a:cs typeface="Calibri"/>
                </a:rPr>
                <a:t>7</a:t>
              </a:r>
              <a:r>
                <a:rPr sz="1200" b="1" spc="5" dirty="0">
                  <a:solidFill>
                    <a:srgbClr val="933F80"/>
                  </a:solidFill>
                  <a:latin typeface="Calibri"/>
                  <a:cs typeface="Calibri"/>
                </a:rPr>
                <a:t>,</a:t>
              </a:r>
              <a:r>
                <a:rPr sz="1200" b="1" spc="-40" dirty="0">
                  <a:solidFill>
                    <a:srgbClr val="933F80"/>
                  </a:solidFill>
                  <a:latin typeface="Calibri"/>
                  <a:cs typeface="Calibri"/>
                </a:rPr>
                <a:t>0</a:t>
              </a:r>
              <a:r>
                <a:rPr sz="1200" b="1" spc="35" dirty="0">
                  <a:solidFill>
                    <a:srgbClr val="933F80"/>
                  </a:solidFill>
                  <a:latin typeface="Calibri"/>
                  <a:cs typeface="Calibri"/>
                </a:rPr>
                <a:t>%</a:t>
              </a:r>
              <a:endParaRPr sz="1200" dirty="0">
                <a:latin typeface="Calibri"/>
                <a:cs typeface="Calibri"/>
              </a:endParaRPr>
            </a:p>
            <a:p>
              <a:pPr marL="12700">
                <a:lnSpc>
                  <a:spcPct val="100000"/>
                </a:lnSpc>
                <a:spcBef>
                  <a:spcPts val="815"/>
                </a:spcBef>
              </a:pPr>
              <a:r>
                <a:rPr sz="1400" b="1" spc="-10" dirty="0">
                  <a:solidFill>
                    <a:srgbClr val="4B4D8C"/>
                  </a:solidFill>
                  <a:latin typeface="Calibri"/>
                  <a:cs typeface="Calibri"/>
                </a:rPr>
                <a:t>1,2</a:t>
              </a:r>
              <a:r>
                <a:rPr sz="1200" b="1" spc="-10" dirty="0">
                  <a:solidFill>
                    <a:srgbClr val="4B4D8C"/>
                  </a:solidFill>
                  <a:latin typeface="Calibri"/>
                  <a:cs typeface="Calibri"/>
                </a:rPr>
                <a:t>%</a:t>
              </a:r>
              <a:endParaRPr sz="1200" dirty="0">
                <a:latin typeface="Calibri"/>
                <a:cs typeface="Calibri"/>
              </a:endParaRPr>
            </a:p>
          </p:txBody>
        </p:sp>
      </p:grpSp>
      <p:pic>
        <p:nvPicPr>
          <p:cNvPr id="44" name="object 40">
            <a:extLst>
              <a:ext uri="{FF2B5EF4-FFF2-40B4-BE49-F238E27FC236}">
                <a16:creationId xmlns:a16="http://schemas.microsoft.com/office/drawing/2014/main" id="{80BAB726-CEE6-4DA8-899B-B99E420AC247}"/>
              </a:ext>
            </a:extLst>
          </p:cNvPr>
          <p:cNvPicPr/>
          <p:nvPr/>
        </p:nvPicPr>
        <p:blipFill>
          <a:blip r:embed="rId2" cstate="print"/>
          <a:stretch>
            <a:fillRect/>
          </a:stretch>
        </p:blipFill>
        <p:spPr>
          <a:xfrm>
            <a:off x="11569966" y="2314606"/>
            <a:ext cx="579119" cy="2883408"/>
          </a:xfrm>
          <a:prstGeom prst="rect">
            <a:avLst/>
          </a:prstGeom>
        </p:spPr>
      </p:pic>
      <p:pic>
        <p:nvPicPr>
          <p:cNvPr id="45" name="object 41">
            <a:extLst>
              <a:ext uri="{FF2B5EF4-FFF2-40B4-BE49-F238E27FC236}">
                <a16:creationId xmlns:a16="http://schemas.microsoft.com/office/drawing/2014/main" id="{65B3A079-988B-42E0-A95D-2E2E25611AB8}"/>
              </a:ext>
            </a:extLst>
          </p:cNvPr>
          <p:cNvPicPr/>
          <p:nvPr/>
        </p:nvPicPr>
        <p:blipFill>
          <a:blip r:embed="rId3" cstate="print"/>
          <a:stretch>
            <a:fillRect/>
          </a:stretch>
        </p:blipFill>
        <p:spPr>
          <a:xfrm>
            <a:off x="58143" y="2314606"/>
            <a:ext cx="579120" cy="2883408"/>
          </a:xfrm>
          <a:prstGeom prst="rect">
            <a:avLst/>
          </a:prstGeom>
        </p:spPr>
      </p:pic>
      <p:sp>
        <p:nvSpPr>
          <p:cNvPr id="46" name="object 42">
            <a:extLst>
              <a:ext uri="{FF2B5EF4-FFF2-40B4-BE49-F238E27FC236}">
                <a16:creationId xmlns:a16="http://schemas.microsoft.com/office/drawing/2014/main" id="{427CC7C1-F48F-4170-B4AE-3D1170872F02}"/>
              </a:ext>
            </a:extLst>
          </p:cNvPr>
          <p:cNvSpPr txBox="1"/>
          <p:nvPr/>
        </p:nvSpPr>
        <p:spPr>
          <a:xfrm>
            <a:off x="4797806" y="5917303"/>
            <a:ext cx="1533525" cy="288290"/>
          </a:xfrm>
          <a:prstGeom prst="rect">
            <a:avLst/>
          </a:prstGeom>
          <a:solidFill>
            <a:srgbClr val="6FA14B"/>
          </a:solidFill>
        </p:spPr>
        <p:txBody>
          <a:bodyPr vert="horz" wrap="square" lIns="0" tIns="20320" rIns="0" bIns="0" rtlCol="0">
            <a:spAutoFit/>
          </a:bodyPr>
          <a:lstStyle/>
          <a:p>
            <a:pPr marL="537210">
              <a:lnSpc>
                <a:spcPct val="100000"/>
              </a:lnSpc>
              <a:spcBef>
                <a:spcPts val="160"/>
              </a:spcBef>
            </a:pPr>
            <a:r>
              <a:rPr sz="1400" b="1" spc="-10" dirty="0">
                <a:solidFill>
                  <a:srgbClr val="FFFFFF"/>
                </a:solidFill>
                <a:latin typeface="Calibri"/>
                <a:cs typeface="Calibri"/>
              </a:rPr>
              <a:t>40,29%</a:t>
            </a:r>
            <a:endParaRPr sz="1400">
              <a:latin typeface="Calibri"/>
              <a:cs typeface="Calibri"/>
            </a:endParaRPr>
          </a:p>
        </p:txBody>
      </p:sp>
      <p:sp>
        <p:nvSpPr>
          <p:cNvPr id="47" name="object 43">
            <a:extLst>
              <a:ext uri="{FF2B5EF4-FFF2-40B4-BE49-F238E27FC236}">
                <a16:creationId xmlns:a16="http://schemas.microsoft.com/office/drawing/2014/main" id="{8631A1FD-CB98-4CFC-8BB8-95B54D29AC84}"/>
              </a:ext>
            </a:extLst>
          </p:cNvPr>
          <p:cNvSpPr txBox="1"/>
          <p:nvPr/>
        </p:nvSpPr>
        <p:spPr>
          <a:xfrm>
            <a:off x="5351764" y="5622195"/>
            <a:ext cx="498475" cy="269240"/>
          </a:xfrm>
          <a:prstGeom prst="rect">
            <a:avLst/>
          </a:prstGeom>
        </p:spPr>
        <p:txBody>
          <a:bodyPr vert="horz" wrap="square" lIns="0" tIns="12700" rIns="0" bIns="0" rtlCol="0">
            <a:spAutoFit/>
          </a:bodyPr>
          <a:lstStyle/>
          <a:p>
            <a:pPr marL="12700">
              <a:lnSpc>
                <a:spcPct val="100000"/>
              </a:lnSpc>
              <a:spcBef>
                <a:spcPts val="100"/>
              </a:spcBef>
            </a:pPr>
            <a:r>
              <a:rPr sz="1600" b="1" spc="-125" dirty="0">
                <a:solidFill>
                  <a:srgbClr val="698B35"/>
                </a:solidFill>
                <a:latin typeface="Calibri"/>
                <a:cs typeface="Calibri"/>
              </a:rPr>
              <a:t>V</a:t>
            </a:r>
            <a:r>
              <a:rPr sz="1600" b="1" spc="-30" dirty="0">
                <a:solidFill>
                  <a:srgbClr val="698B35"/>
                </a:solidFill>
                <a:latin typeface="Calibri"/>
                <a:cs typeface="Calibri"/>
              </a:rPr>
              <a:t>e</a:t>
            </a:r>
            <a:r>
              <a:rPr sz="1600" b="1" spc="-20" dirty="0">
                <a:solidFill>
                  <a:srgbClr val="698B35"/>
                </a:solidFill>
                <a:latin typeface="Calibri"/>
                <a:cs typeface="Calibri"/>
              </a:rPr>
              <a:t>r</a:t>
            </a:r>
            <a:r>
              <a:rPr sz="1600" b="1" spc="-30" dirty="0">
                <a:solidFill>
                  <a:srgbClr val="698B35"/>
                </a:solidFill>
                <a:latin typeface="Calibri"/>
                <a:cs typeface="Calibri"/>
              </a:rPr>
              <a:t>d</a:t>
            </a:r>
            <a:r>
              <a:rPr sz="1600" b="1" spc="-70" dirty="0">
                <a:solidFill>
                  <a:srgbClr val="698B35"/>
                </a:solidFill>
                <a:latin typeface="Calibri"/>
                <a:cs typeface="Calibri"/>
              </a:rPr>
              <a:t>e</a:t>
            </a:r>
            <a:endParaRPr sz="1600">
              <a:latin typeface="Calibri"/>
              <a:cs typeface="Calibri"/>
            </a:endParaRPr>
          </a:p>
        </p:txBody>
      </p:sp>
      <p:sp>
        <p:nvSpPr>
          <p:cNvPr id="48" name="object 44">
            <a:extLst>
              <a:ext uri="{FF2B5EF4-FFF2-40B4-BE49-F238E27FC236}">
                <a16:creationId xmlns:a16="http://schemas.microsoft.com/office/drawing/2014/main" id="{7A606C6D-C1B5-44F7-8BC0-A2518162A0E7}"/>
              </a:ext>
            </a:extLst>
          </p:cNvPr>
          <p:cNvSpPr txBox="1"/>
          <p:nvPr/>
        </p:nvSpPr>
        <p:spPr>
          <a:xfrm>
            <a:off x="6324321" y="5917303"/>
            <a:ext cx="1533525" cy="288290"/>
          </a:xfrm>
          <a:prstGeom prst="rect">
            <a:avLst/>
          </a:prstGeom>
          <a:solidFill>
            <a:srgbClr val="001D4D"/>
          </a:solidFill>
        </p:spPr>
        <p:txBody>
          <a:bodyPr vert="horz" wrap="square" lIns="0" tIns="20320" rIns="0" bIns="0" rtlCol="0">
            <a:spAutoFit/>
          </a:bodyPr>
          <a:lstStyle/>
          <a:p>
            <a:pPr marL="537210">
              <a:lnSpc>
                <a:spcPct val="100000"/>
              </a:lnSpc>
              <a:spcBef>
                <a:spcPts val="160"/>
              </a:spcBef>
            </a:pPr>
            <a:r>
              <a:rPr sz="1400" b="1" spc="-10" dirty="0">
                <a:solidFill>
                  <a:srgbClr val="FFFFFF"/>
                </a:solidFill>
                <a:latin typeface="Calibri"/>
                <a:cs typeface="Calibri"/>
              </a:rPr>
              <a:t>29,58%</a:t>
            </a:r>
            <a:endParaRPr sz="1400">
              <a:latin typeface="Calibri"/>
              <a:cs typeface="Calibri"/>
            </a:endParaRPr>
          </a:p>
        </p:txBody>
      </p:sp>
      <p:sp>
        <p:nvSpPr>
          <p:cNvPr id="49" name="object 45">
            <a:extLst>
              <a:ext uri="{FF2B5EF4-FFF2-40B4-BE49-F238E27FC236}">
                <a16:creationId xmlns:a16="http://schemas.microsoft.com/office/drawing/2014/main" id="{047BD6DF-8B5C-4F5B-BEC8-A76CF04787F8}"/>
              </a:ext>
            </a:extLst>
          </p:cNvPr>
          <p:cNvSpPr txBox="1"/>
          <p:nvPr/>
        </p:nvSpPr>
        <p:spPr>
          <a:xfrm>
            <a:off x="6845194" y="5622195"/>
            <a:ext cx="563245" cy="269240"/>
          </a:xfrm>
          <a:prstGeom prst="rect">
            <a:avLst/>
          </a:prstGeom>
        </p:spPr>
        <p:txBody>
          <a:bodyPr vert="horz" wrap="square" lIns="0" tIns="12700" rIns="0" bIns="0" rtlCol="0">
            <a:spAutoFit/>
          </a:bodyPr>
          <a:lstStyle/>
          <a:p>
            <a:pPr marL="12700">
              <a:lnSpc>
                <a:spcPct val="100000"/>
              </a:lnSpc>
              <a:spcBef>
                <a:spcPts val="100"/>
              </a:spcBef>
            </a:pPr>
            <a:r>
              <a:rPr sz="1600" b="1" spc="-15" dirty="0">
                <a:solidFill>
                  <a:srgbClr val="001D4D"/>
                </a:solidFill>
                <a:latin typeface="Calibri"/>
                <a:cs typeface="Calibri"/>
              </a:rPr>
              <a:t>Digital</a:t>
            </a:r>
            <a:endParaRPr sz="1600">
              <a:latin typeface="Calibri"/>
              <a:cs typeface="Calibri"/>
            </a:endParaRPr>
          </a:p>
        </p:txBody>
      </p:sp>
      <p:pic>
        <p:nvPicPr>
          <p:cNvPr id="50" name="Imagen 49">
            <a:extLst>
              <a:ext uri="{FF2B5EF4-FFF2-40B4-BE49-F238E27FC236}">
                <a16:creationId xmlns:a16="http://schemas.microsoft.com/office/drawing/2014/main" id="{E608486A-A8D0-42CB-A40E-090B9E35C6CC}"/>
              </a:ext>
            </a:extLst>
          </p:cNvPr>
          <p:cNvPicPr>
            <a:picLocks noChangeAspect="1"/>
          </p:cNvPicPr>
          <p:nvPr/>
        </p:nvPicPr>
        <p:blipFill rotWithShape="1">
          <a:blip r:embed="rId4"/>
          <a:srcRect b="62782"/>
          <a:stretch/>
        </p:blipFill>
        <p:spPr>
          <a:xfrm>
            <a:off x="2513569" y="806419"/>
            <a:ext cx="6203896" cy="1416162"/>
          </a:xfrm>
          <a:prstGeom prst="rect">
            <a:avLst/>
          </a:prstGeom>
        </p:spPr>
      </p:pic>
    </p:spTree>
    <p:extLst>
      <p:ext uri="{BB962C8B-B14F-4D97-AF65-F5344CB8AC3E}">
        <p14:creationId xmlns:p14="http://schemas.microsoft.com/office/powerpoint/2010/main" val="1658050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a:extLst>
              <a:ext uri="{FF2B5EF4-FFF2-40B4-BE49-F238E27FC236}">
                <a16:creationId xmlns:a16="http://schemas.microsoft.com/office/drawing/2014/main" id="{9CBC6AA1-0D07-4E1E-8AF6-C9A6CB8A76A1}"/>
              </a:ext>
            </a:extLst>
          </p:cNvPr>
          <p:cNvGraphicFramePr>
            <a:graphicFrameLocks noGrp="1"/>
          </p:cNvGraphicFramePr>
          <p:nvPr/>
        </p:nvGraphicFramePr>
        <p:xfrm>
          <a:off x="32621" y="3189105"/>
          <a:ext cx="12147306" cy="3104261"/>
        </p:xfrm>
        <a:graphic>
          <a:graphicData uri="http://schemas.openxmlformats.org/drawingml/2006/table">
            <a:tbl>
              <a:tblPr firstRow="1" bandRow="1">
                <a:tableStyleId>{2D5ABB26-0587-4C30-8999-92F81FD0307C}</a:tableStyleId>
              </a:tblPr>
              <a:tblGrid>
                <a:gridCol w="1218379">
                  <a:extLst>
                    <a:ext uri="{9D8B030D-6E8A-4147-A177-3AD203B41FA5}">
                      <a16:colId xmlns:a16="http://schemas.microsoft.com/office/drawing/2014/main" val="20000"/>
                    </a:ext>
                  </a:extLst>
                </a:gridCol>
                <a:gridCol w="1212587">
                  <a:extLst>
                    <a:ext uri="{9D8B030D-6E8A-4147-A177-3AD203B41FA5}">
                      <a16:colId xmlns:a16="http://schemas.microsoft.com/office/drawing/2014/main" val="20001"/>
                    </a:ext>
                  </a:extLst>
                </a:gridCol>
                <a:gridCol w="1213167">
                  <a:extLst>
                    <a:ext uri="{9D8B030D-6E8A-4147-A177-3AD203B41FA5}">
                      <a16:colId xmlns:a16="http://schemas.microsoft.com/office/drawing/2014/main" val="20002"/>
                    </a:ext>
                  </a:extLst>
                </a:gridCol>
                <a:gridCol w="1216643">
                  <a:extLst>
                    <a:ext uri="{9D8B030D-6E8A-4147-A177-3AD203B41FA5}">
                      <a16:colId xmlns:a16="http://schemas.microsoft.com/office/drawing/2014/main" val="20003"/>
                    </a:ext>
                  </a:extLst>
                </a:gridCol>
                <a:gridCol w="1213167">
                  <a:extLst>
                    <a:ext uri="{9D8B030D-6E8A-4147-A177-3AD203B41FA5}">
                      <a16:colId xmlns:a16="http://schemas.microsoft.com/office/drawing/2014/main" val="20004"/>
                    </a:ext>
                  </a:extLst>
                </a:gridCol>
                <a:gridCol w="1213167">
                  <a:extLst>
                    <a:ext uri="{9D8B030D-6E8A-4147-A177-3AD203B41FA5}">
                      <a16:colId xmlns:a16="http://schemas.microsoft.com/office/drawing/2014/main" val="20005"/>
                    </a:ext>
                  </a:extLst>
                </a:gridCol>
                <a:gridCol w="1216642">
                  <a:extLst>
                    <a:ext uri="{9D8B030D-6E8A-4147-A177-3AD203B41FA5}">
                      <a16:colId xmlns:a16="http://schemas.microsoft.com/office/drawing/2014/main" val="20006"/>
                    </a:ext>
                  </a:extLst>
                </a:gridCol>
                <a:gridCol w="1213167">
                  <a:extLst>
                    <a:ext uri="{9D8B030D-6E8A-4147-A177-3AD203B41FA5}">
                      <a16:colId xmlns:a16="http://schemas.microsoft.com/office/drawing/2014/main" val="20007"/>
                    </a:ext>
                  </a:extLst>
                </a:gridCol>
                <a:gridCol w="1213745">
                  <a:extLst>
                    <a:ext uri="{9D8B030D-6E8A-4147-A177-3AD203B41FA5}">
                      <a16:colId xmlns:a16="http://schemas.microsoft.com/office/drawing/2014/main" val="20008"/>
                    </a:ext>
                  </a:extLst>
                </a:gridCol>
                <a:gridCol w="1216642">
                  <a:extLst>
                    <a:ext uri="{9D8B030D-6E8A-4147-A177-3AD203B41FA5}">
                      <a16:colId xmlns:a16="http://schemas.microsoft.com/office/drawing/2014/main" val="20009"/>
                    </a:ext>
                  </a:extLst>
                </a:gridCol>
              </a:tblGrid>
              <a:tr h="2916319">
                <a:tc>
                  <a:txBody>
                    <a:bodyPr/>
                    <a:lstStyle/>
                    <a:p>
                      <a:pPr marL="196850" marR="65405" indent="-144145">
                        <a:lnSpc>
                          <a:spcPct val="92800"/>
                        </a:lnSpc>
                        <a:spcBef>
                          <a:spcPts val="455"/>
                        </a:spcBef>
                      </a:pPr>
                      <a:r>
                        <a:rPr sz="900" b="1" dirty="0">
                          <a:solidFill>
                            <a:srgbClr val="1F86B1"/>
                          </a:solidFill>
                          <a:latin typeface="Trebuchet MS"/>
                          <a:cs typeface="Trebuchet MS"/>
                        </a:rPr>
                        <a:t>C1</a:t>
                      </a:r>
                      <a:r>
                        <a:rPr sz="900" b="1" spc="-30" dirty="0">
                          <a:solidFill>
                            <a:srgbClr val="1F86B1"/>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5" dirty="0">
                          <a:solidFill>
                            <a:srgbClr val="4C4D4F"/>
                          </a:solidFill>
                          <a:latin typeface="Calibri"/>
                          <a:cs typeface="Calibri"/>
                        </a:rPr>
                        <a:t> </a:t>
                      </a:r>
                      <a:r>
                        <a:rPr sz="900" dirty="0">
                          <a:solidFill>
                            <a:srgbClr val="4C4D4F"/>
                          </a:solidFill>
                          <a:latin typeface="Calibri"/>
                          <a:cs typeface="Calibri"/>
                        </a:rPr>
                        <a:t>de </a:t>
                      </a:r>
                      <a:r>
                        <a:rPr sz="900" spc="-10" dirty="0">
                          <a:solidFill>
                            <a:srgbClr val="4C4D4F"/>
                          </a:solidFill>
                          <a:latin typeface="Calibri"/>
                          <a:cs typeface="Calibri"/>
                        </a:rPr>
                        <a:t>c</a:t>
                      </a:r>
                      <a:r>
                        <a:rPr sz="900" dirty="0">
                          <a:solidFill>
                            <a:srgbClr val="4C4D4F"/>
                          </a:solidFill>
                          <a:latin typeface="Calibri"/>
                          <a:cs typeface="Calibri"/>
                        </a:rPr>
                        <a:t>hoque</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movilidad</a:t>
                      </a:r>
                      <a:r>
                        <a:rPr sz="900" spc="35" dirty="0">
                          <a:solidFill>
                            <a:srgbClr val="4C4D4F"/>
                          </a:solidFill>
                          <a:latin typeface="Calibri"/>
                          <a:cs typeface="Calibri"/>
                        </a:rPr>
                        <a:t> </a:t>
                      </a:r>
                      <a:r>
                        <a:rPr sz="900" spc="5" dirty="0">
                          <a:solidFill>
                            <a:srgbClr val="4C4D4F"/>
                          </a:solidFill>
                          <a:latin typeface="Calibri"/>
                          <a:cs typeface="Calibri"/>
                        </a:rPr>
                        <a:t>sostenible, </a:t>
                      </a:r>
                      <a:r>
                        <a:rPr sz="900" spc="10" dirty="0">
                          <a:solidFill>
                            <a:srgbClr val="4C4D4F"/>
                          </a:solidFill>
                          <a:latin typeface="Calibri"/>
                          <a:cs typeface="Calibri"/>
                        </a:rPr>
                        <a:t> </a:t>
                      </a:r>
                      <a:r>
                        <a:rPr sz="900" spc="5" dirty="0">
                          <a:solidFill>
                            <a:srgbClr val="4C4D4F"/>
                          </a:solidFill>
                          <a:latin typeface="Calibri"/>
                          <a:cs typeface="Calibri"/>
                        </a:rPr>
                        <a:t>segura</a:t>
                      </a:r>
                      <a:r>
                        <a:rPr sz="900" spc="10" dirty="0">
                          <a:solidFill>
                            <a:srgbClr val="4C4D4F"/>
                          </a:solidFill>
                          <a:latin typeface="Calibri"/>
                          <a:cs typeface="Calibri"/>
                        </a:rPr>
                        <a:t> </a:t>
                      </a:r>
                      <a:r>
                        <a:rPr sz="900" dirty="0">
                          <a:solidFill>
                            <a:srgbClr val="4C4D4F"/>
                          </a:solidFill>
                          <a:latin typeface="Calibri"/>
                          <a:cs typeface="Calibri"/>
                        </a:rPr>
                        <a:t>y</a:t>
                      </a:r>
                      <a:r>
                        <a:rPr sz="900" spc="170" dirty="0">
                          <a:solidFill>
                            <a:srgbClr val="4C4D4F"/>
                          </a:solidFill>
                          <a:latin typeface="Calibri"/>
                          <a:cs typeface="Calibri"/>
                        </a:rPr>
                        <a:t> </a:t>
                      </a:r>
                      <a:r>
                        <a:rPr sz="900" spc="-10" dirty="0">
                          <a:solidFill>
                            <a:srgbClr val="4C4D4F"/>
                          </a:solidFill>
                          <a:latin typeface="Calibri"/>
                          <a:cs typeface="Calibri"/>
                        </a:rPr>
                        <a:t>conectada</a:t>
                      </a:r>
                      <a:r>
                        <a:rPr sz="900" spc="-35" dirty="0">
                          <a:solidFill>
                            <a:srgbClr val="4C4D4F"/>
                          </a:solidFill>
                          <a:latin typeface="Calibri"/>
                          <a:cs typeface="Calibri"/>
                        </a:rPr>
                        <a:t> </a:t>
                      </a:r>
                      <a:r>
                        <a:rPr sz="900" spc="-5" dirty="0">
                          <a:solidFill>
                            <a:srgbClr val="4C4D4F"/>
                          </a:solidFill>
                          <a:latin typeface="Calibri"/>
                          <a:cs typeface="Calibri"/>
                        </a:rPr>
                        <a:t>en </a:t>
                      </a:r>
                      <a:r>
                        <a:rPr sz="900" spc="-190" dirty="0">
                          <a:solidFill>
                            <a:srgbClr val="4C4D4F"/>
                          </a:solidFill>
                          <a:latin typeface="Calibri"/>
                          <a:cs typeface="Calibri"/>
                        </a:rPr>
                        <a:t> </a:t>
                      </a:r>
                      <a:r>
                        <a:rPr sz="900" spc="-10" dirty="0">
                          <a:solidFill>
                            <a:srgbClr val="4C4D4F"/>
                          </a:solidFill>
                          <a:latin typeface="Calibri"/>
                          <a:cs typeface="Calibri"/>
                        </a:rPr>
                        <a:t>entornos</a:t>
                      </a:r>
                      <a:r>
                        <a:rPr sz="900" spc="-5" dirty="0">
                          <a:solidFill>
                            <a:srgbClr val="4C4D4F"/>
                          </a:solidFill>
                          <a:latin typeface="Calibri"/>
                          <a:cs typeface="Calibri"/>
                        </a:rPr>
                        <a:t> urbanos </a:t>
                      </a:r>
                      <a:r>
                        <a:rPr sz="900" dirty="0">
                          <a:solidFill>
                            <a:srgbClr val="4C4D4F"/>
                          </a:solidFill>
                          <a:latin typeface="Calibri"/>
                          <a:cs typeface="Calibri"/>
                        </a:rPr>
                        <a:t>y </a:t>
                      </a:r>
                      <a:r>
                        <a:rPr sz="900" spc="5" dirty="0">
                          <a:solidFill>
                            <a:srgbClr val="4C4D4F"/>
                          </a:solidFill>
                          <a:latin typeface="Calibri"/>
                          <a:cs typeface="Calibri"/>
                        </a:rPr>
                        <a:t> </a:t>
                      </a:r>
                      <a:r>
                        <a:rPr sz="900" spc="-10" dirty="0">
                          <a:solidFill>
                            <a:srgbClr val="4C4D4F"/>
                          </a:solidFill>
                          <a:latin typeface="Calibri"/>
                          <a:cs typeface="Calibri"/>
                        </a:rPr>
                        <a:t>metropolitanos</a:t>
                      </a:r>
                      <a:endParaRPr sz="900">
                        <a:latin typeface="Calibri"/>
                        <a:cs typeface="Calibri"/>
                      </a:endParaRPr>
                    </a:p>
                    <a:p>
                      <a:pPr marL="196850" marR="124460" indent="-143510">
                        <a:lnSpc>
                          <a:spcPct val="97800"/>
                        </a:lnSpc>
                        <a:spcBef>
                          <a:spcPts val="145"/>
                        </a:spcBef>
                      </a:pPr>
                      <a:r>
                        <a:rPr sz="900" b="1" dirty="0">
                          <a:solidFill>
                            <a:srgbClr val="1F86B1"/>
                          </a:solidFill>
                          <a:latin typeface="Trebuchet MS"/>
                          <a:cs typeface="Trebuchet MS"/>
                        </a:rPr>
                        <a:t>C2</a:t>
                      </a:r>
                      <a:r>
                        <a:rPr sz="900" b="1" spc="60" dirty="0">
                          <a:solidFill>
                            <a:srgbClr val="1F86B1"/>
                          </a:solidFill>
                          <a:latin typeface="Trebuchet MS"/>
                          <a:cs typeface="Trebuchet MS"/>
                        </a:rPr>
                        <a:t> </a:t>
                      </a:r>
                      <a:r>
                        <a:rPr sz="900" spc="-10" dirty="0">
                          <a:solidFill>
                            <a:srgbClr val="4C4D4F"/>
                          </a:solidFill>
                          <a:latin typeface="Calibri"/>
                          <a:cs typeface="Calibri"/>
                        </a:rPr>
                        <a:t>P</a:t>
                      </a:r>
                      <a:r>
                        <a:rPr sz="900" dirty="0">
                          <a:solidFill>
                            <a:srgbClr val="4C4D4F"/>
                          </a:solidFill>
                          <a:latin typeface="Calibri"/>
                          <a:cs typeface="Calibri"/>
                        </a:rPr>
                        <a:t>l</a:t>
                      </a:r>
                      <a:r>
                        <a:rPr sz="900" spc="-15" dirty="0">
                          <a:solidFill>
                            <a:srgbClr val="4C4D4F"/>
                          </a:solidFill>
                          <a:latin typeface="Calibri"/>
                          <a:cs typeface="Calibri"/>
                        </a:rPr>
                        <a:t>a</a:t>
                      </a:r>
                      <a:r>
                        <a:rPr sz="900" dirty="0">
                          <a:solidFill>
                            <a:srgbClr val="4C4D4F"/>
                          </a:solidFill>
                          <a:latin typeface="Calibri"/>
                          <a:cs typeface="Calibri"/>
                        </a:rPr>
                        <a:t>n</a:t>
                      </a:r>
                      <a:r>
                        <a:rPr sz="900" spc="-25" dirty="0">
                          <a:solidFill>
                            <a:srgbClr val="4C4D4F"/>
                          </a:solidFill>
                          <a:latin typeface="Calibri"/>
                          <a:cs typeface="Calibri"/>
                        </a:rPr>
                        <a:t> </a:t>
                      </a:r>
                      <a:r>
                        <a:rPr sz="900" spc="-5" dirty="0">
                          <a:solidFill>
                            <a:srgbClr val="4C4D4F"/>
                          </a:solidFill>
                          <a:latin typeface="Calibri"/>
                          <a:cs typeface="Calibri"/>
                        </a:rPr>
                        <a:t>d</a:t>
                      </a:r>
                      <a:r>
                        <a:rPr sz="900" dirty="0">
                          <a:solidFill>
                            <a:srgbClr val="4C4D4F"/>
                          </a:solidFill>
                          <a:latin typeface="Calibri"/>
                          <a:cs typeface="Calibri"/>
                        </a:rPr>
                        <a:t>e</a:t>
                      </a:r>
                      <a:r>
                        <a:rPr sz="900" spc="-20" dirty="0">
                          <a:solidFill>
                            <a:srgbClr val="4C4D4F"/>
                          </a:solidFill>
                          <a:latin typeface="Calibri"/>
                          <a:cs typeface="Calibri"/>
                        </a:rPr>
                        <a:t> </a:t>
                      </a:r>
                      <a:r>
                        <a:rPr sz="900" spc="-5" dirty="0">
                          <a:solidFill>
                            <a:srgbClr val="4C4D4F"/>
                          </a:solidFill>
                          <a:latin typeface="Calibri"/>
                          <a:cs typeface="Calibri"/>
                        </a:rPr>
                        <a:t>r</a:t>
                      </a:r>
                      <a:r>
                        <a:rPr sz="900" dirty="0">
                          <a:solidFill>
                            <a:srgbClr val="4C4D4F"/>
                          </a:solidFill>
                          <a:latin typeface="Calibri"/>
                          <a:cs typeface="Calibri"/>
                        </a:rPr>
                        <a:t>eh</a:t>
                      </a:r>
                      <a:r>
                        <a:rPr sz="900" spc="-10" dirty="0">
                          <a:solidFill>
                            <a:srgbClr val="4C4D4F"/>
                          </a:solidFill>
                          <a:latin typeface="Calibri"/>
                          <a:cs typeface="Calibri"/>
                        </a:rPr>
                        <a:t>a</a:t>
                      </a:r>
                      <a:r>
                        <a:rPr sz="900" dirty="0">
                          <a:solidFill>
                            <a:srgbClr val="4C4D4F"/>
                          </a:solidFill>
                          <a:latin typeface="Calibri"/>
                          <a:cs typeface="Calibri"/>
                        </a:rPr>
                        <a:t>b</a:t>
                      </a:r>
                      <a:r>
                        <a:rPr sz="900" spc="5" dirty="0">
                          <a:solidFill>
                            <a:srgbClr val="4C4D4F"/>
                          </a:solidFill>
                          <a:latin typeface="Calibri"/>
                          <a:cs typeface="Calibri"/>
                        </a:rPr>
                        <a:t>ili</a:t>
                      </a:r>
                      <a:r>
                        <a:rPr sz="900" spc="-5" dirty="0">
                          <a:solidFill>
                            <a:srgbClr val="4C4D4F"/>
                          </a:solidFill>
                          <a:latin typeface="Calibri"/>
                          <a:cs typeface="Calibri"/>
                        </a:rPr>
                        <a:t>t</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  </a:t>
                      </a:r>
                      <a:r>
                        <a:rPr sz="900" spc="-5" dirty="0">
                          <a:solidFill>
                            <a:srgbClr val="4C4D4F"/>
                          </a:solidFill>
                          <a:latin typeface="Calibri"/>
                          <a:cs typeface="Calibri"/>
                        </a:rPr>
                        <a:t>de </a:t>
                      </a:r>
                      <a:r>
                        <a:rPr sz="900" dirty="0">
                          <a:solidFill>
                            <a:srgbClr val="4C4D4F"/>
                          </a:solidFill>
                          <a:latin typeface="Calibri"/>
                          <a:cs typeface="Calibri"/>
                        </a:rPr>
                        <a:t>vivienda y </a:t>
                      </a:r>
                      <a:r>
                        <a:rPr sz="900" spc="5" dirty="0">
                          <a:solidFill>
                            <a:srgbClr val="4C4D4F"/>
                          </a:solidFill>
                          <a:latin typeface="Calibri"/>
                          <a:cs typeface="Calibri"/>
                        </a:rPr>
                        <a:t> </a:t>
                      </a:r>
                      <a:r>
                        <a:rPr sz="900" spc="-10" dirty="0">
                          <a:solidFill>
                            <a:srgbClr val="4C4D4F"/>
                          </a:solidFill>
                          <a:latin typeface="Calibri"/>
                          <a:cs typeface="Calibri"/>
                        </a:rPr>
                        <a:t>regeneración</a:t>
                      </a:r>
                      <a:r>
                        <a:rPr sz="900" spc="10" dirty="0">
                          <a:solidFill>
                            <a:srgbClr val="4C4D4F"/>
                          </a:solidFill>
                          <a:latin typeface="Calibri"/>
                          <a:cs typeface="Calibri"/>
                        </a:rPr>
                        <a:t> </a:t>
                      </a:r>
                      <a:r>
                        <a:rPr sz="900" spc="-5" dirty="0">
                          <a:solidFill>
                            <a:srgbClr val="4C4D4F"/>
                          </a:solidFill>
                          <a:latin typeface="Calibri"/>
                          <a:cs typeface="Calibri"/>
                        </a:rPr>
                        <a:t>urbana</a:t>
                      </a:r>
                      <a:endParaRPr sz="900">
                        <a:latin typeface="Calibri"/>
                        <a:cs typeface="Calibri"/>
                      </a:endParaRPr>
                    </a:p>
                    <a:p>
                      <a:pPr marL="196850" marR="250825" indent="-144145">
                        <a:lnSpc>
                          <a:spcPct val="92200"/>
                        </a:lnSpc>
                        <a:spcBef>
                          <a:spcPts val="300"/>
                        </a:spcBef>
                      </a:pPr>
                      <a:r>
                        <a:rPr sz="900" b="1" spc="10" dirty="0">
                          <a:solidFill>
                            <a:srgbClr val="1F86B1"/>
                          </a:solidFill>
                          <a:latin typeface="Trebuchet MS"/>
                          <a:cs typeface="Trebuchet MS"/>
                        </a:rPr>
                        <a:t>C</a:t>
                      </a:r>
                      <a:r>
                        <a:rPr sz="900" b="1" dirty="0">
                          <a:solidFill>
                            <a:srgbClr val="1F86B1"/>
                          </a:solidFill>
                          <a:latin typeface="Trebuchet MS"/>
                          <a:cs typeface="Trebuchet MS"/>
                        </a:rPr>
                        <a:t>3</a:t>
                      </a:r>
                      <a:r>
                        <a:rPr sz="900" b="1" spc="-95" dirty="0">
                          <a:solidFill>
                            <a:srgbClr val="1F86B1"/>
                          </a:solidFill>
                          <a:latin typeface="Trebuchet MS"/>
                          <a:cs typeface="Trebuchet MS"/>
                        </a:rPr>
                        <a:t> </a:t>
                      </a:r>
                      <a:r>
                        <a:rPr sz="900" spc="-10" dirty="0">
                          <a:solidFill>
                            <a:srgbClr val="4C4D4F"/>
                          </a:solidFill>
                          <a:latin typeface="Calibri"/>
                          <a:cs typeface="Calibri"/>
                        </a:rPr>
                        <a:t>Tr</a:t>
                      </a:r>
                      <a:r>
                        <a:rPr sz="900" spc="-15" dirty="0">
                          <a:solidFill>
                            <a:srgbClr val="4C4D4F"/>
                          </a:solidFill>
                          <a:latin typeface="Calibri"/>
                          <a:cs typeface="Calibri"/>
                        </a:rPr>
                        <a:t>a</a:t>
                      </a:r>
                      <a:r>
                        <a:rPr sz="900" spc="-5" dirty="0">
                          <a:solidFill>
                            <a:srgbClr val="4C4D4F"/>
                          </a:solidFill>
                          <a:latin typeface="Calibri"/>
                          <a:cs typeface="Calibri"/>
                        </a:rPr>
                        <a:t>n</a:t>
                      </a:r>
                      <a:r>
                        <a:rPr sz="900" spc="-10" dirty="0">
                          <a:solidFill>
                            <a:srgbClr val="4C4D4F"/>
                          </a:solidFill>
                          <a:latin typeface="Calibri"/>
                          <a:cs typeface="Calibri"/>
                        </a:rPr>
                        <a:t>s</a:t>
                      </a:r>
                      <a:r>
                        <a:rPr sz="900" spc="-5" dirty="0">
                          <a:solidFill>
                            <a:srgbClr val="4C4D4F"/>
                          </a:solidFill>
                          <a:latin typeface="Calibri"/>
                          <a:cs typeface="Calibri"/>
                        </a:rPr>
                        <a:t>fo</a:t>
                      </a:r>
                      <a:r>
                        <a:rPr sz="900" spc="-10" dirty="0">
                          <a:solidFill>
                            <a:srgbClr val="4C4D4F"/>
                          </a:solidFill>
                          <a:latin typeface="Calibri"/>
                          <a:cs typeface="Calibri"/>
                        </a:rPr>
                        <a:t>r</a:t>
                      </a:r>
                      <a:r>
                        <a:rPr sz="900" dirty="0">
                          <a:solidFill>
                            <a:srgbClr val="4C4D4F"/>
                          </a:solidFill>
                          <a:latin typeface="Calibri"/>
                          <a:cs typeface="Calibri"/>
                        </a:rPr>
                        <a:t>m</a:t>
                      </a:r>
                      <a:r>
                        <a:rPr sz="900" spc="-15" dirty="0">
                          <a:solidFill>
                            <a:srgbClr val="4C4D4F"/>
                          </a:solidFill>
                          <a:latin typeface="Calibri"/>
                          <a:cs typeface="Calibri"/>
                        </a:rPr>
                        <a:t>ac</a:t>
                      </a:r>
                      <a:r>
                        <a:rPr sz="900" dirty="0">
                          <a:solidFill>
                            <a:srgbClr val="4C4D4F"/>
                          </a:solidFill>
                          <a:latin typeface="Calibri"/>
                          <a:cs typeface="Calibri"/>
                        </a:rPr>
                        <a:t>i</a:t>
                      </a:r>
                      <a:r>
                        <a:rPr sz="900" spc="-5" dirty="0">
                          <a:solidFill>
                            <a:srgbClr val="4C4D4F"/>
                          </a:solidFill>
                          <a:latin typeface="Calibri"/>
                          <a:cs typeface="Calibri"/>
                        </a:rPr>
                        <a:t>ó</a:t>
                      </a:r>
                      <a:r>
                        <a:rPr sz="900" dirty="0">
                          <a:solidFill>
                            <a:srgbClr val="4C4D4F"/>
                          </a:solidFill>
                          <a:latin typeface="Calibri"/>
                          <a:cs typeface="Calibri"/>
                        </a:rPr>
                        <a:t>n  </a:t>
                      </a:r>
                      <a:r>
                        <a:rPr sz="900" spc="-5" dirty="0">
                          <a:solidFill>
                            <a:srgbClr val="4C4D4F"/>
                          </a:solidFill>
                          <a:latin typeface="Calibri"/>
                          <a:cs typeface="Calibri"/>
                        </a:rPr>
                        <a:t>ambiental</a:t>
                      </a:r>
                      <a:r>
                        <a:rPr sz="900" spc="155" dirty="0">
                          <a:solidFill>
                            <a:srgbClr val="4C4D4F"/>
                          </a:solidFill>
                          <a:latin typeface="Calibri"/>
                          <a:cs typeface="Calibri"/>
                        </a:rPr>
                        <a:t> </a:t>
                      </a:r>
                      <a:r>
                        <a:rPr sz="900" dirty="0">
                          <a:solidFill>
                            <a:srgbClr val="4C4D4F"/>
                          </a:solidFill>
                          <a:latin typeface="Calibri"/>
                          <a:cs typeface="Calibri"/>
                        </a:rPr>
                        <a:t>y</a:t>
                      </a:r>
                      <a:r>
                        <a:rPr sz="900" spc="-35" dirty="0">
                          <a:solidFill>
                            <a:srgbClr val="4C4D4F"/>
                          </a:solidFill>
                          <a:latin typeface="Calibri"/>
                          <a:cs typeface="Calibri"/>
                        </a:rPr>
                        <a:t> </a:t>
                      </a:r>
                      <a:r>
                        <a:rPr sz="900" spc="-5" dirty="0">
                          <a:solidFill>
                            <a:srgbClr val="4C4D4F"/>
                          </a:solidFill>
                          <a:latin typeface="Calibri"/>
                          <a:cs typeface="Calibri"/>
                        </a:rPr>
                        <a:t>digital </a:t>
                      </a:r>
                      <a:r>
                        <a:rPr sz="900" spc="-185" dirty="0">
                          <a:solidFill>
                            <a:srgbClr val="4C4D4F"/>
                          </a:solidFill>
                          <a:latin typeface="Calibri"/>
                          <a:cs typeface="Calibri"/>
                        </a:rPr>
                        <a:t> </a:t>
                      </a:r>
                      <a:r>
                        <a:rPr sz="900" spc="-5" dirty="0">
                          <a:solidFill>
                            <a:srgbClr val="4C4D4F"/>
                          </a:solidFill>
                          <a:latin typeface="Calibri"/>
                          <a:cs typeface="Calibri"/>
                        </a:rPr>
                        <a:t>del sistema </a:t>
                      </a:r>
                      <a:r>
                        <a:rPr sz="900" dirty="0">
                          <a:solidFill>
                            <a:srgbClr val="4C4D4F"/>
                          </a:solidFill>
                          <a:latin typeface="Calibri"/>
                          <a:cs typeface="Calibri"/>
                        </a:rPr>
                        <a:t> </a:t>
                      </a:r>
                      <a:r>
                        <a:rPr sz="900" spc="-5" dirty="0">
                          <a:solidFill>
                            <a:srgbClr val="4C4D4F"/>
                          </a:solidFill>
                          <a:latin typeface="Calibri"/>
                          <a:cs typeface="Calibri"/>
                        </a:rPr>
                        <a:t>agroalimentario </a:t>
                      </a:r>
                      <a:r>
                        <a:rPr sz="900" dirty="0">
                          <a:solidFill>
                            <a:srgbClr val="4C4D4F"/>
                          </a:solidFill>
                          <a:latin typeface="Calibri"/>
                          <a:cs typeface="Calibri"/>
                        </a:rPr>
                        <a:t>y </a:t>
                      </a:r>
                      <a:r>
                        <a:rPr sz="900" spc="5" dirty="0">
                          <a:solidFill>
                            <a:srgbClr val="4C4D4F"/>
                          </a:solidFill>
                          <a:latin typeface="Calibri"/>
                          <a:cs typeface="Calibri"/>
                        </a:rPr>
                        <a:t> </a:t>
                      </a:r>
                      <a:r>
                        <a:rPr sz="900" spc="-5" dirty="0">
                          <a:solidFill>
                            <a:srgbClr val="4C4D4F"/>
                          </a:solidFill>
                          <a:latin typeface="Calibri"/>
                          <a:cs typeface="Calibri"/>
                        </a:rPr>
                        <a:t>pesquero</a:t>
                      </a:r>
                      <a:endParaRPr sz="900">
                        <a:latin typeface="Calibri"/>
                        <a:cs typeface="Calibri"/>
                      </a:endParaRPr>
                    </a:p>
                  </a:txBody>
                  <a:tcPr marL="0" marR="0" marT="57785" marB="0">
                    <a:lnB w="57150">
                      <a:solidFill>
                        <a:srgbClr val="FFFFFF"/>
                      </a:solidFill>
                      <a:prstDash val="solid"/>
                    </a:lnB>
                    <a:solidFill>
                      <a:srgbClr val="CFE3EF"/>
                    </a:solidFill>
                  </a:tcPr>
                </a:tc>
                <a:tc>
                  <a:txBody>
                    <a:bodyPr/>
                    <a:lstStyle/>
                    <a:p>
                      <a:pPr marL="196850" marR="354965" indent="-144145">
                        <a:lnSpc>
                          <a:spcPct val="92600"/>
                        </a:lnSpc>
                        <a:spcBef>
                          <a:spcPts val="459"/>
                        </a:spcBef>
                      </a:pPr>
                      <a:r>
                        <a:rPr sz="900" b="1" spc="-5" dirty="0">
                          <a:solidFill>
                            <a:srgbClr val="25919A"/>
                          </a:solidFill>
                          <a:latin typeface="Trebuchet MS"/>
                          <a:cs typeface="Trebuchet MS"/>
                        </a:rPr>
                        <a:t>C</a:t>
                      </a:r>
                      <a:r>
                        <a:rPr sz="900" b="1" dirty="0">
                          <a:solidFill>
                            <a:srgbClr val="25919A"/>
                          </a:solidFill>
                          <a:latin typeface="Trebuchet MS"/>
                          <a:cs typeface="Trebuchet MS"/>
                        </a:rPr>
                        <a:t>4</a:t>
                      </a:r>
                      <a:r>
                        <a:rPr sz="900" b="1" spc="-70" dirty="0">
                          <a:solidFill>
                            <a:srgbClr val="25919A"/>
                          </a:solidFill>
                          <a:latin typeface="Trebuchet MS"/>
                          <a:cs typeface="Trebuchet MS"/>
                        </a:rPr>
                        <a:t> </a:t>
                      </a:r>
                      <a:r>
                        <a:rPr sz="900" spc="-5" dirty="0">
                          <a:solidFill>
                            <a:srgbClr val="4C4D4F"/>
                          </a:solidFill>
                          <a:latin typeface="Calibri"/>
                          <a:cs typeface="Calibri"/>
                        </a:rPr>
                        <a:t>C</a:t>
                      </a:r>
                      <a:r>
                        <a:rPr sz="900" dirty="0">
                          <a:solidFill>
                            <a:srgbClr val="4C4D4F"/>
                          </a:solidFill>
                          <a:latin typeface="Calibri"/>
                          <a:cs typeface="Calibri"/>
                        </a:rPr>
                        <a:t>on</a:t>
                      </a:r>
                      <a:r>
                        <a:rPr sz="900" spc="-5" dirty="0">
                          <a:solidFill>
                            <a:srgbClr val="4C4D4F"/>
                          </a:solidFill>
                          <a:latin typeface="Calibri"/>
                          <a:cs typeface="Calibri"/>
                        </a:rPr>
                        <a:t>s</a:t>
                      </a:r>
                      <a:r>
                        <a:rPr sz="900" dirty="0">
                          <a:solidFill>
                            <a:srgbClr val="4C4D4F"/>
                          </a:solidFill>
                          <a:latin typeface="Calibri"/>
                          <a:cs typeface="Calibri"/>
                        </a:rPr>
                        <a:t>e</a:t>
                      </a:r>
                      <a:r>
                        <a:rPr sz="900" spc="-5" dirty="0">
                          <a:solidFill>
                            <a:srgbClr val="4C4D4F"/>
                          </a:solidFill>
                          <a:latin typeface="Calibri"/>
                          <a:cs typeface="Calibri"/>
                        </a:rPr>
                        <a:t>r</a:t>
                      </a:r>
                      <a:r>
                        <a:rPr sz="900" spc="5" dirty="0">
                          <a:solidFill>
                            <a:srgbClr val="4C4D4F"/>
                          </a:solidFill>
                          <a:latin typeface="Calibri"/>
                          <a:cs typeface="Calibri"/>
                        </a:rPr>
                        <a:t>v</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3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restauración</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 </a:t>
                      </a:r>
                      <a:r>
                        <a:rPr sz="900" spc="-5" dirty="0">
                          <a:solidFill>
                            <a:srgbClr val="4C4D4F"/>
                          </a:solidFill>
                          <a:latin typeface="Calibri"/>
                          <a:cs typeface="Calibri"/>
                        </a:rPr>
                        <a:t>ecosistemas</a:t>
                      </a:r>
                      <a:r>
                        <a:rPr sz="900" spc="225"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 </a:t>
                      </a:r>
                      <a:r>
                        <a:rPr sz="900" dirty="0">
                          <a:solidFill>
                            <a:srgbClr val="4C4D4F"/>
                          </a:solidFill>
                          <a:latin typeface="Calibri"/>
                          <a:cs typeface="Calibri"/>
                        </a:rPr>
                        <a:t>su</a:t>
                      </a:r>
                      <a:r>
                        <a:rPr sz="900" spc="-30" dirty="0">
                          <a:solidFill>
                            <a:srgbClr val="4C4D4F"/>
                          </a:solidFill>
                          <a:latin typeface="Calibri"/>
                          <a:cs typeface="Calibri"/>
                        </a:rPr>
                        <a:t> </a:t>
                      </a:r>
                      <a:r>
                        <a:rPr sz="900" dirty="0">
                          <a:solidFill>
                            <a:srgbClr val="4C4D4F"/>
                          </a:solidFill>
                          <a:latin typeface="Calibri"/>
                          <a:cs typeface="Calibri"/>
                        </a:rPr>
                        <a:t>biodiversidad</a:t>
                      </a:r>
                      <a:endParaRPr sz="900">
                        <a:latin typeface="Calibri"/>
                        <a:cs typeface="Calibri"/>
                      </a:endParaRPr>
                    </a:p>
                    <a:p>
                      <a:pPr marL="196850" marR="207010" indent="-144145">
                        <a:lnSpc>
                          <a:spcPct val="92200"/>
                        </a:lnSpc>
                        <a:spcBef>
                          <a:spcPts val="325"/>
                        </a:spcBef>
                      </a:pPr>
                      <a:r>
                        <a:rPr sz="900" b="1" spc="-5" dirty="0">
                          <a:solidFill>
                            <a:srgbClr val="25919A"/>
                          </a:solidFill>
                          <a:latin typeface="Trebuchet MS"/>
                          <a:cs typeface="Trebuchet MS"/>
                        </a:rPr>
                        <a:t>C</a:t>
                      </a:r>
                      <a:r>
                        <a:rPr sz="900" b="1" dirty="0">
                          <a:solidFill>
                            <a:srgbClr val="25919A"/>
                          </a:solidFill>
                          <a:latin typeface="Trebuchet MS"/>
                          <a:cs typeface="Trebuchet MS"/>
                        </a:rPr>
                        <a:t>5</a:t>
                      </a:r>
                      <a:r>
                        <a:rPr sz="900" b="1" spc="5" dirty="0">
                          <a:solidFill>
                            <a:srgbClr val="25919A"/>
                          </a:solidFill>
                          <a:latin typeface="Trebuchet MS"/>
                          <a:cs typeface="Trebuchet MS"/>
                        </a:rPr>
                        <a:t> </a:t>
                      </a:r>
                      <a:r>
                        <a:rPr sz="900" spc="-5" dirty="0">
                          <a:solidFill>
                            <a:srgbClr val="4C4D4F"/>
                          </a:solidFill>
                          <a:latin typeface="Calibri"/>
                          <a:cs typeface="Calibri"/>
                        </a:rPr>
                        <a:t>Pr</a:t>
                      </a:r>
                      <a:r>
                        <a:rPr sz="900" dirty="0">
                          <a:solidFill>
                            <a:srgbClr val="4C4D4F"/>
                          </a:solidFill>
                          <a:latin typeface="Calibri"/>
                          <a:cs typeface="Calibri"/>
                        </a:rPr>
                        <a:t>e</a:t>
                      </a:r>
                      <a:r>
                        <a:rPr sz="900" spc="-5" dirty="0">
                          <a:solidFill>
                            <a:srgbClr val="4C4D4F"/>
                          </a:solidFill>
                          <a:latin typeface="Calibri"/>
                          <a:cs typeface="Calibri"/>
                        </a:rPr>
                        <a:t>s</a:t>
                      </a:r>
                      <a:r>
                        <a:rPr sz="900" dirty="0">
                          <a:solidFill>
                            <a:srgbClr val="4C4D4F"/>
                          </a:solidFill>
                          <a:latin typeface="Calibri"/>
                          <a:cs typeface="Calibri"/>
                        </a:rPr>
                        <a:t>e</a:t>
                      </a:r>
                      <a:r>
                        <a:rPr sz="900" spc="-5" dirty="0">
                          <a:solidFill>
                            <a:srgbClr val="4C4D4F"/>
                          </a:solidFill>
                          <a:latin typeface="Calibri"/>
                          <a:cs typeface="Calibri"/>
                        </a:rPr>
                        <a:t>r</a:t>
                      </a:r>
                      <a:r>
                        <a:rPr sz="900" spc="5" dirty="0">
                          <a:solidFill>
                            <a:srgbClr val="4C4D4F"/>
                          </a:solidFill>
                          <a:latin typeface="Calibri"/>
                          <a:cs typeface="Calibri"/>
                        </a:rPr>
                        <a:t>v</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5" dirty="0">
                          <a:solidFill>
                            <a:srgbClr val="4C4D4F"/>
                          </a:solidFill>
                          <a:latin typeface="Calibri"/>
                          <a:cs typeface="Calibri"/>
                        </a:rPr>
                        <a:t> </a:t>
                      </a:r>
                      <a:r>
                        <a:rPr sz="900" dirty="0">
                          <a:solidFill>
                            <a:srgbClr val="4C4D4F"/>
                          </a:solidFill>
                          <a:latin typeface="Calibri"/>
                          <a:cs typeface="Calibri"/>
                        </a:rPr>
                        <a:t>del  espacio</a:t>
                      </a:r>
                      <a:r>
                        <a:rPr sz="900" spc="5" dirty="0">
                          <a:solidFill>
                            <a:srgbClr val="4C4D4F"/>
                          </a:solidFill>
                          <a:latin typeface="Calibri"/>
                          <a:cs typeface="Calibri"/>
                        </a:rPr>
                        <a:t> </a:t>
                      </a:r>
                      <a:r>
                        <a:rPr sz="900" spc="-5" dirty="0">
                          <a:solidFill>
                            <a:srgbClr val="4C4D4F"/>
                          </a:solidFill>
                          <a:latin typeface="Calibri"/>
                          <a:cs typeface="Calibri"/>
                        </a:rPr>
                        <a:t>litoral </a:t>
                      </a:r>
                      <a:r>
                        <a:rPr sz="900" dirty="0">
                          <a:solidFill>
                            <a:srgbClr val="4C4D4F"/>
                          </a:solidFill>
                          <a:latin typeface="Calibri"/>
                          <a:cs typeface="Calibri"/>
                        </a:rPr>
                        <a:t>y los </a:t>
                      </a:r>
                      <a:r>
                        <a:rPr sz="900" spc="-190" dirty="0">
                          <a:solidFill>
                            <a:srgbClr val="4C4D4F"/>
                          </a:solidFill>
                          <a:latin typeface="Calibri"/>
                          <a:cs typeface="Calibri"/>
                        </a:rPr>
                        <a:t> </a:t>
                      </a:r>
                      <a:r>
                        <a:rPr sz="900" spc="-5" dirty="0">
                          <a:solidFill>
                            <a:srgbClr val="4C4D4F"/>
                          </a:solidFill>
                          <a:latin typeface="Calibri"/>
                          <a:cs typeface="Calibri"/>
                        </a:rPr>
                        <a:t>recursos</a:t>
                      </a:r>
                      <a:r>
                        <a:rPr sz="900" spc="-10" dirty="0">
                          <a:solidFill>
                            <a:srgbClr val="4C4D4F"/>
                          </a:solidFill>
                          <a:latin typeface="Calibri"/>
                          <a:cs typeface="Calibri"/>
                        </a:rPr>
                        <a:t> </a:t>
                      </a:r>
                      <a:r>
                        <a:rPr sz="900" dirty="0">
                          <a:solidFill>
                            <a:srgbClr val="4C4D4F"/>
                          </a:solidFill>
                          <a:latin typeface="Calibri"/>
                          <a:cs typeface="Calibri"/>
                        </a:rPr>
                        <a:t>hídricos</a:t>
                      </a:r>
                      <a:endParaRPr sz="900">
                        <a:latin typeface="Calibri"/>
                        <a:cs typeface="Calibri"/>
                      </a:endParaRPr>
                    </a:p>
                    <a:p>
                      <a:pPr marL="196850" marR="614045" indent="-144780">
                        <a:lnSpc>
                          <a:spcPct val="92600"/>
                        </a:lnSpc>
                        <a:spcBef>
                          <a:spcPts val="295"/>
                        </a:spcBef>
                      </a:pPr>
                      <a:r>
                        <a:rPr sz="900" b="1" spc="-5" dirty="0">
                          <a:solidFill>
                            <a:srgbClr val="25919A"/>
                          </a:solidFill>
                          <a:latin typeface="Trebuchet MS"/>
                          <a:cs typeface="Trebuchet MS"/>
                        </a:rPr>
                        <a:t>C</a:t>
                      </a:r>
                      <a:r>
                        <a:rPr sz="900" b="1" dirty="0">
                          <a:solidFill>
                            <a:srgbClr val="25919A"/>
                          </a:solidFill>
                          <a:latin typeface="Trebuchet MS"/>
                          <a:cs typeface="Trebuchet MS"/>
                        </a:rPr>
                        <a:t>6</a:t>
                      </a:r>
                      <a:r>
                        <a:rPr sz="900" b="1" spc="-20" dirty="0">
                          <a:solidFill>
                            <a:srgbClr val="25919A"/>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o</a:t>
                      </a:r>
                      <a:r>
                        <a:rPr sz="900" spc="5" dirty="0">
                          <a:solidFill>
                            <a:srgbClr val="4C4D4F"/>
                          </a:solidFill>
                          <a:latin typeface="Calibri"/>
                          <a:cs typeface="Calibri"/>
                        </a:rPr>
                        <a:t>vili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  s</a:t>
                      </a:r>
                      <a:r>
                        <a:rPr sz="900" spc="5" dirty="0">
                          <a:solidFill>
                            <a:srgbClr val="4C4D4F"/>
                          </a:solidFill>
                          <a:latin typeface="Calibri"/>
                          <a:cs typeface="Calibri"/>
                        </a:rPr>
                        <a:t>o</a:t>
                      </a:r>
                      <a:r>
                        <a:rPr sz="900" dirty="0">
                          <a:solidFill>
                            <a:srgbClr val="4C4D4F"/>
                          </a:solidFill>
                          <a:latin typeface="Calibri"/>
                          <a:cs typeface="Calibri"/>
                        </a:rPr>
                        <a:t>st</a:t>
                      </a:r>
                      <a:r>
                        <a:rPr sz="900" spc="5" dirty="0">
                          <a:solidFill>
                            <a:srgbClr val="4C4D4F"/>
                          </a:solidFill>
                          <a:latin typeface="Calibri"/>
                          <a:cs typeface="Calibri"/>
                        </a:rPr>
                        <a:t>en</a:t>
                      </a:r>
                      <a:r>
                        <a:rPr sz="900" spc="10" dirty="0">
                          <a:solidFill>
                            <a:srgbClr val="4C4D4F"/>
                          </a:solidFill>
                          <a:latin typeface="Calibri"/>
                          <a:cs typeface="Calibri"/>
                        </a:rPr>
                        <a:t>i</a:t>
                      </a:r>
                      <a:r>
                        <a:rPr sz="900" spc="5" dirty="0">
                          <a:solidFill>
                            <a:srgbClr val="4C4D4F"/>
                          </a:solidFill>
                          <a:latin typeface="Calibri"/>
                          <a:cs typeface="Calibri"/>
                        </a:rPr>
                        <a:t>b</a:t>
                      </a:r>
                      <a:r>
                        <a:rPr sz="900" spc="10" dirty="0">
                          <a:solidFill>
                            <a:srgbClr val="4C4D4F"/>
                          </a:solidFill>
                          <a:latin typeface="Calibri"/>
                          <a:cs typeface="Calibri"/>
                        </a:rPr>
                        <a:t>l</a:t>
                      </a:r>
                      <a:r>
                        <a:rPr sz="900" spc="5" dirty="0">
                          <a:solidFill>
                            <a:srgbClr val="4C4D4F"/>
                          </a:solidFill>
                          <a:latin typeface="Calibri"/>
                          <a:cs typeface="Calibri"/>
                        </a:rPr>
                        <a:t>e</a:t>
                      </a:r>
                      <a:r>
                        <a:rPr sz="900" dirty="0">
                          <a:solidFill>
                            <a:srgbClr val="4C4D4F"/>
                          </a:solidFill>
                          <a:latin typeface="Calibri"/>
                          <a:cs typeface="Calibri"/>
                        </a:rPr>
                        <a:t>,  </a:t>
                      </a:r>
                      <a:r>
                        <a:rPr sz="900" spc="-5" dirty="0">
                          <a:solidFill>
                            <a:srgbClr val="4C4D4F"/>
                          </a:solidFill>
                          <a:latin typeface="Calibri"/>
                          <a:cs typeface="Calibri"/>
                        </a:rPr>
                        <a:t>segura </a:t>
                      </a:r>
                      <a:r>
                        <a:rPr sz="900" dirty="0">
                          <a:solidFill>
                            <a:srgbClr val="4C4D4F"/>
                          </a:solidFill>
                          <a:latin typeface="Calibri"/>
                          <a:cs typeface="Calibri"/>
                        </a:rPr>
                        <a:t>y </a:t>
                      </a:r>
                      <a:r>
                        <a:rPr sz="900" spc="5" dirty="0">
                          <a:solidFill>
                            <a:srgbClr val="4C4D4F"/>
                          </a:solidFill>
                          <a:latin typeface="Calibri"/>
                          <a:cs typeface="Calibri"/>
                        </a:rPr>
                        <a:t> </a:t>
                      </a:r>
                      <a:r>
                        <a:rPr sz="900" dirty="0">
                          <a:solidFill>
                            <a:srgbClr val="4C4D4F"/>
                          </a:solidFill>
                          <a:latin typeface="Calibri"/>
                          <a:cs typeface="Calibri"/>
                        </a:rPr>
                        <a:t>conectada</a:t>
                      </a:r>
                      <a:endParaRPr sz="900">
                        <a:latin typeface="Calibri"/>
                        <a:cs typeface="Calibri"/>
                      </a:endParaRPr>
                    </a:p>
                  </a:txBody>
                  <a:tcPr marL="0" marR="0" marT="58419" marB="0">
                    <a:lnB w="57150">
                      <a:solidFill>
                        <a:srgbClr val="FFFFFF"/>
                      </a:solidFill>
                      <a:prstDash val="solid"/>
                    </a:lnB>
                    <a:solidFill>
                      <a:srgbClr val="CDE0E3"/>
                    </a:solidFill>
                  </a:tcPr>
                </a:tc>
                <a:tc>
                  <a:txBody>
                    <a:bodyPr/>
                    <a:lstStyle/>
                    <a:p>
                      <a:pPr marL="196850" marR="186055" indent="-144145">
                        <a:lnSpc>
                          <a:spcPts val="1010"/>
                        </a:lnSpc>
                        <a:spcBef>
                          <a:spcPts val="470"/>
                        </a:spcBef>
                      </a:pPr>
                      <a:r>
                        <a:rPr sz="900" b="1" spc="-5" dirty="0">
                          <a:solidFill>
                            <a:srgbClr val="698B35"/>
                          </a:solidFill>
                          <a:latin typeface="Trebuchet MS"/>
                          <a:cs typeface="Trebuchet MS"/>
                        </a:rPr>
                        <a:t>C</a:t>
                      </a:r>
                      <a:r>
                        <a:rPr sz="900" b="1" dirty="0">
                          <a:solidFill>
                            <a:srgbClr val="698B35"/>
                          </a:solidFill>
                          <a:latin typeface="Trebuchet MS"/>
                          <a:cs typeface="Trebuchet MS"/>
                        </a:rPr>
                        <a:t>7</a:t>
                      </a:r>
                      <a:r>
                        <a:rPr sz="900" b="1" spc="-10" dirty="0">
                          <a:solidFill>
                            <a:srgbClr val="698B35"/>
                          </a:solidFill>
                          <a:latin typeface="Trebuchet MS"/>
                          <a:cs typeface="Trebuchet MS"/>
                        </a:rPr>
                        <a:t> </a:t>
                      </a:r>
                      <a:r>
                        <a:rPr sz="900" spc="-5" dirty="0">
                          <a:solidFill>
                            <a:srgbClr val="4C4D4F"/>
                          </a:solidFill>
                          <a:latin typeface="Calibri"/>
                          <a:cs typeface="Calibri"/>
                        </a:rPr>
                        <a:t>D</a:t>
                      </a:r>
                      <a:r>
                        <a:rPr sz="900" dirty="0">
                          <a:solidFill>
                            <a:srgbClr val="4C4D4F"/>
                          </a:solidFill>
                          <a:latin typeface="Calibri"/>
                          <a:cs typeface="Calibri"/>
                        </a:rPr>
                        <a:t>e</a:t>
                      </a:r>
                      <a:r>
                        <a:rPr sz="900" spc="-5" dirty="0">
                          <a:solidFill>
                            <a:srgbClr val="4C4D4F"/>
                          </a:solidFill>
                          <a:latin typeface="Calibri"/>
                          <a:cs typeface="Calibri"/>
                        </a:rPr>
                        <a:t>s</a:t>
                      </a:r>
                      <a:r>
                        <a:rPr sz="900" dirty="0">
                          <a:solidFill>
                            <a:srgbClr val="4C4D4F"/>
                          </a:solidFill>
                          <a:latin typeface="Calibri"/>
                          <a:cs typeface="Calibri"/>
                        </a:rPr>
                        <a:t>p</a:t>
                      </a:r>
                      <a:r>
                        <a:rPr sz="900" spc="5" dirty="0">
                          <a:solidFill>
                            <a:srgbClr val="4C4D4F"/>
                          </a:solidFill>
                          <a:latin typeface="Calibri"/>
                          <a:cs typeface="Calibri"/>
                        </a:rPr>
                        <a:t>li</a:t>
                      </a:r>
                      <a:r>
                        <a:rPr sz="900" dirty="0">
                          <a:solidFill>
                            <a:srgbClr val="4C4D4F"/>
                          </a:solidFill>
                          <a:latin typeface="Calibri"/>
                          <a:cs typeface="Calibri"/>
                        </a:rPr>
                        <a:t>egue</a:t>
                      </a:r>
                      <a:r>
                        <a:rPr sz="900" spc="-5" dirty="0">
                          <a:solidFill>
                            <a:srgbClr val="4C4D4F"/>
                          </a:solidFill>
                          <a:latin typeface="Calibri"/>
                          <a:cs typeface="Calibri"/>
                        </a:rPr>
                        <a:t> </a:t>
                      </a:r>
                      <a:r>
                        <a:rPr sz="900" dirty="0">
                          <a:solidFill>
                            <a:srgbClr val="4C4D4F"/>
                          </a:solidFill>
                          <a:latin typeface="Calibri"/>
                          <a:cs typeface="Calibri"/>
                        </a:rPr>
                        <a:t>e  integración</a:t>
                      </a:r>
                      <a:r>
                        <a:rPr sz="900" spc="40"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 </a:t>
                      </a:r>
                      <a:r>
                        <a:rPr sz="900" spc="-5" dirty="0">
                          <a:solidFill>
                            <a:srgbClr val="4C4D4F"/>
                          </a:solidFill>
                          <a:latin typeface="Calibri"/>
                          <a:cs typeface="Calibri"/>
                        </a:rPr>
                        <a:t>energías</a:t>
                      </a:r>
                      <a:r>
                        <a:rPr sz="900" spc="-30" dirty="0">
                          <a:solidFill>
                            <a:srgbClr val="4C4D4F"/>
                          </a:solidFill>
                          <a:latin typeface="Calibri"/>
                          <a:cs typeface="Calibri"/>
                        </a:rPr>
                        <a:t> </a:t>
                      </a:r>
                      <a:r>
                        <a:rPr sz="900" dirty="0">
                          <a:solidFill>
                            <a:srgbClr val="4C4D4F"/>
                          </a:solidFill>
                          <a:latin typeface="Calibri"/>
                          <a:cs typeface="Calibri"/>
                        </a:rPr>
                        <a:t>renovables</a:t>
                      </a:r>
                      <a:endParaRPr sz="900" dirty="0">
                        <a:latin typeface="Calibri"/>
                        <a:cs typeface="Calibri"/>
                      </a:endParaRPr>
                    </a:p>
                    <a:p>
                      <a:pPr marL="196850" marR="184150" indent="-144145">
                        <a:lnSpc>
                          <a:spcPct val="92400"/>
                        </a:lnSpc>
                        <a:spcBef>
                          <a:spcPts val="275"/>
                        </a:spcBef>
                      </a:pPr>
                      <a:r>
                        <a:rPr sz="900" b="1" spc="-5" dirty="0">
                          <a:solidFill>
                            <a:srgbClr val="698B35"/>
                          </a:solidFill>
                          <a:latin typeface="Trebuchet MS"/>
                          <a:cs typeface="Trebuchet MS"/>
                        </a:rPr>
                        <a:t>C</a:t>
                      </a:r>
                      <a:r>
                        <a:rPr sz="900" b="1" dirty="0">
                          <a:solidFill>
                            <a:srgbClr val="698B35"/>
                          </a:solidFill>
                          <a:latin typeface="Trebuchet MS"/>
                          <a:cs typeface="Trebuchet MS"/>
                        </a:rPr>
                        <a:t>8 </a:t>
                      </a:r>
                      <a:r>
                        <a:rPr sz="900" spc="-5" dirty="0">
                          <a:solidFill>
                            <a:srgbClr val="4C4D4F"/>
                          </a:solidFill>
                          <a:latin typeface="Calibri"/>
                          <a:cs typeface="Calibri"/>
                        </a:rPr>
                        <a:t>I</a:t>
                      </a:r>
                      <a:r>
                        <a:rPr sz="900" dirty="0">
                          <a:solidFill>
                            <a:srgbClr val="4C4D4F"/>
                          </a:solidFill>
                          <a:latin typeface="Calibri"/>
                          <a:cs typeface="Calibri"/>
                        </a:rPr>
                        <a:t>nf</a:t>
                      </a:r>
                      <a:r>
                        <a:rPr sz="900" spc="-5" dirty="0">
                          <a:solidFill>
                            <a:srgbClr val="4C4D4F"/>
                          </a:solidFill>
                          <a:latin typeface="Calibri"/>
                          <a:cs typeface="Calibri"/>
                        </a:rPr>
                        <a:t>r</a:t>
                      </a:r>
                      <a:r>
                        <a:rPr sz="900" spc="-10" dirty="0">
                          <a:solidFill>
                            <a:srgbClr val="4C4D4F"/>
                          </a:solidFill>
                          <a:latin typeface="Calibri"/>
                          <a:cs typeface="Calibri"/>
                        </a:rPr>
                        <a:t>a</a:t>
                      </a:r>
                      <a:r>
                        <a:rPr sz="900" dirty="0">
                          <a:solidFill>
                            <a:srgbClr val="4C4D4F"/>
                          </a:solidFill>
                          <a:latin typeface="Calibri"/>
                          <a:cs typeface="Calibri"/>
                        </a:rPr>
                        <a:t>e</a:t>
                      </a:r>
                      <a:r>
                        <a:rPr sz="900" spc="-5" dirty="0">
                          <a:solidFill>
                            <a:srgbClr val="4C4D4F"/>
                          </a:solidFill>
                          <a:latin typeface="Calibri"/>
                          <a:cs typeface="Calibri"/>
                        </a:rPr>
                        <a:t>str</a:t>
                      </a:r>
                      <a:r>
                        <a:rPr sz="900" dirty="0">
                          <a:solidFill>
                            <a:srgbClr val="4C4D4F"/>
                          </a:solidFill>
                          <a:latin typeface="Calibri"/>
                          <a:cs typeface="Calibri"/>
                        </a:rPr>
                        <a:t>u</a:t>
                      </a:r>
                      <a:r>
                        <a:rPr sz="900" spc="-10" dirty="0">
                          <a:solidFill>
                            <a:srgbClr val="4C4D4F"/>
                          </a:solidFill>
                          <a:latin typeface="Calibri"/>
                          <a:cs typeface="Calibri"/>
                        </a:rPr>
                        <a:t>c</a:t>
                      </a:r>
                      <a:r>
                        <a:rPr sz="900" spc="-5" dirty="0">
                          <a:solidFill>
                            <a:srgbClr val="4C4D4F"/>
                          </a:solidFill>
                          <a:latin typeface="Calibri"/>
                          <a:cs typeface="Calibri"/>
                        </a:rPr>
                        <a:t>t</a:t>
                      </a:r>
                      <a:r>
                        <a:rPr sz="900" dirty="0">
                          <a:solidFill>
                            <a:srgbClr val="4C4D4F"/>
                          </a:solidFill>
                          <a:latin typeface="Calibri"/>
                          <a:cs typeface="Calibri"/>
                        </a:rPr>
                        <a:t>u</a:t>
                      </a:r>
                      <a:r>
                        <a:rPr sz="900" spc="-5" dirty="0">
                          <a:solidFill>
                            <a:srgbClr val="4C4D4F"/>
                          </a:solidFill>
                          <a:latin typeface="Calibri"/>
                          <a:cs typeface="Calibri"/>
                        </a:rPr>
                        <a:t>r</a:t>
                      </a:r>
                      <a:r>
                        <a:rPr sz="900" spc="-10" dirty="0">
                          <a:solidFill>
                            <a:srgbClr val="4C4D4F"/>
                          </a:solidFill>
                          <a:latin typeface="Calibri"/>
                          <a:cs typeface="Calibri"/>
                        </a:rPr>
                        <a:t>a</a:t>
                      </a:r>
                      <a:r>
                        <a:rPr sz="900" dirty="0">
                          <a:solidFill>
                            <a:srgbClr val="4C4D4F"/>
                          </a:solidFill>
                          <a:latin typeface="Calibri"/>
                          <a:cs typeface="Calibri"/>
                        </a:rPr>
                        <a:t>s  eléctricas, </a:t>
                      </a:r>
                      <a:r>
                        <a:rPr sz="900" spc="5" dirty="0">
                          <a:solidFill>
                            <a:srgbClr val="4C4D4F"/>
                          </a:solidFill>
                          <a:latin typeface="Calibri"/>
                          <a:cs typeface="Calibri"/>
                        </a:rPr>
                        <a:t> </a:t>
                      </a:r>
                      <a:r>
                        <a:rPr sz="900" spc="-5" dirty="0">
                          <a:solidFill>
                            <a:srgbClr val="4C4D4F"/>
                          </a:solidFill>
                          <a:latin typeface="Calibri"/>
                          <a:cs typeface="Calibri"/>
                        </a:rPr>
                        <a:t>promoción </a:t>
                      </a:r>
                      <a:r>
                        <a:rPr sz="900" dirty="0">
                          <a:solidFill>
                            <a:srgbClr val="4C4D4F"/>
                          </a:solidFill>
                          <a:latin typeface="Calibri"/>
                          <a:cs typeface="Calibri"/>
                        </a:rPr>
                        <a:t>de redes </a:t>
                      </a:r>
                      <a:r>
                        <a:rPr sz="900" spc="-190" dirty="0">
                          <a:solidFill>
                            <a:srgbClr val="4C4D4F"/>
                          </a:solidFill>
                          <a:latin typeface="Calibri"/>
                          <a:cs typeface="Calibri"/>
                        </a:rPr>
                        <a:t> </a:t>
                      </a:r>
                      <a:r>
                        <a:rPr sz="900" dirty="0">
                          <a:solidFill>
                            <a:srgbClr val="4C4D4F"/>
                          </a:solidFill>
                          <a:latin typeface="Calibri"/>
                          <a:cs typeface="Calibri"/>
                        </a:rPr>
                        <a:t>inteligentes y </a:t>
                      </a:r>
                      <a:r>
                        <a:rPr sz="900" spc="5" dirty="0">
                          <a:solidFill>
                            <a:srgbClr val="4C4D4F"/>
                          </a:solidFill>
                          <a:latin typeface="Calibri"/>
                          <a:cs typeface="Calibri"/>
                        </a:rPr>
                        <a:t> despliegue</a:t>
                      </a:r>
                      <a:r>
                        <a:rPr sz="900" spc="10"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la </a:t>
                      </a:r>
                      <a:r>
                        <a:rPr sz="900" spc="10" dirty="0">
                          <a:solidFill>
                            <a:srgbClr val="4C4D4F"/>
                          </a:solidFill>
                          <a:latin typeface="Calibri"/>
                          <a:cs typeface="Calibri"/>
                        </a:rPr>
                        <a:t> </a:t>
                      </a:r>
                      <a:r>
                        <a:rPr sz="900" dirty="0">
                          <a:solidFill>
                            <a:srgbClr val="4C4D4F"/>
                          </a:solidFill>
                          <a:latin typeface="Calibri"/>
                          <a:cs typeface="Calibri"/>
                        </a:rPr>
                        <a:t>flexibilidad</a:t>
                      </a:r>
                      <a:r>
                        <a:rPr sz="900" spc="-5" dirty="0">
                          <a:solidFill>
                            <a:srgbClr val="4C4D4F"/>
                          </a:solidFill>
                          <a:latin typeface="Calibri"/>
                          <a:cs typeface="Calibri"/>
                        </a:rPr>
                        <a:t> </a:t>
                      </a:r>
                      <a:r>
                        <a:rPr sz="900" dirty="0">
                          <a:solidFill>
                            <a:srgbClr val="4C4D4F"/>
                          </a:solidFill>
                          <a:latin typeface="Calibri"/>
                          <a:cs typeface="Calibri"/>
                        </a:rPr>
                        <a:t>y</a:t>
                      </a:r>
                      <a:endParaRPr sz="900" dirty="0">
                        <a:latin typeface="Calibri"/>
                        <a:cs typeface="Calibri"/>
                      </a:endParaRPr>
                    </a:p>
                    <a:p>
                      <a:pPr marL="196850">
                        <a:lnSpc>
                          <a:spcPts val="1010"/>
                        </a:lnSpc>
                      </a:pPr>
                      <a:r>
                        <a:rPr sz="900" dirty="0">
                          <a:solidFill>
                            <a:srgbClr val="4C4D4F"/>
                          </a:solidFill>
                          <a:latin typeface="Calibri"/>
                          <a:cs typeface="Calibri"/>
                        </a:rPr>
                        <a:t>el</a:t>
                      </a:r>
                      <a:r>
                        <a:rPr sz="900" spc="-30" dirty="0">
                          <a:solidFill>
                            <a:srgbClr val="4C4D4F"/>
                          </a:solidFill>
                          <a:latin typeface="Calibri"/>
                          <a:cs typeface="Calibri"/>
                        </a:rPr>
                        <a:t> </a:t>
                      </a:r>
                      <a:r>
                        <a:rPr sz="900" dirty="0">
                          <a:solidFill>
                            <a:srgbClr val="4C4D4F"/>
                          </a:solidFill>
                          <a:latin typeface="Calibri"/>
                          <a:cs typeface="Calibri"/>
                        </a:rPr>
                        <a:t>almacenamiento</a:t>
                      </a:r>
                      <a:endParaRPr sz="900" dirty="0">
                        <a:latin typeface="Calibri"/>
                        <a:cs typeface="Calibri"/>
                      </a:endParaRPr>
                    </a:p>
                    <a:p>
                      <a:pPr marL="196850" marR="118745" indent="-144145">
                        <a:lnSpc>
                          <a:spcPct val="92600"/>
                        </a:lnSpc>
                        <a:spcBef>
                          <a:spcPts val="295"/>
                        </a:spcBef>
                      </a:pPr>
                      <a:r>
                        <a:rPr sz="900" b="1" spc="-5" dirty="0">
                          <a:solidFill>
                            <a:srgbClr val="698B35"/>
                          </a:solidFill>
                          <a:latin typeface="Trebuchet MS"/>
                          <a:cs typeface="Trebuchet MS"/>
                        </a:rPr>
                        <a:t>C</a:t>
                      </a:r>
                      <a:r>
                        <a:rPr sz="900" b="1" dirty="0">
                          <a:solidFill>
                            <a:srgbClr val="698B35"/>
                          </a:solidFill>
                          <a:latin typeface="Trebuchet MS"/>
                          <a:cs typeface="Trebuchet MS"/>
                        </a:rPr>
                        <a:t>9</a:t>
                      </a:r>
                      <a:r>
                        <a:rPr sz="900" b="1" spc="-55" dirty="0">
                          <a:solidFill>
                            <a:srgbClr val="698B35"/>
                          </a:solidFill>
                          <a:latin typeface="Trebuchet MS"/>
                          <a:cs typeface="Trebuchet MS"/>
                        </a:rPr>
                        <a:t> </a:t>
                      </a:r>
                      <a:r>
                        <a:rPr sz="900" dirty="0">
                          <a:solidFill>
                            <a:srgbClr val="4C4D4F"/>
                          </a:solidFill>
                          <a:latin typeface="Calibri"/>
                          <a:cs typeface="Calibri"/>
                        </a:rPr>
                        <a:t>Ho</a:t>
                      </a:r>
                      <a:r>
                        <a:rPr sz="900" spc="-5" dirty="0">
                          <a:solidFill>
                            <a:srgbClr val="4C4D4F"/>
                          </a:solidFill>
                          <a:latin typeface="Calibri"/>
                          <a:cs typeface="Calibri"/>
                        </a:rPr>
                        <a:t>j</a:t>
                      </a:r>
                      <a:r>
                        <a:rPr sz="900" dirty="0">
                          <a:solidFill>
                            <a:srgbClr val="4C4D4F"/>
                          </a:solidFill>
                          <a:latin typeface="Calibri"/>
                          <a:cs typeface="Calibri"/>
                        </a:rPr>
                        <a:t>a</a:t>
                      </a:r>
                      <a:r>
                        <a:rPr sz="900" spc="-10" dirty="0">
                          <a:solidFill>
                            <a:srgbClr val="4C4D4F"/>
                          </a:solidFill>
                          <a:latin typeface="Calibri"/>
                          <a:cs typeface="Calibri"/>
                        </a:rPr>
                        <a:t> </a:t>
                      </a:r>
                      <a:r>
                        <a:rPr sz="900" dirty="0">
                          <a:solidFill>
                            <a:srgbClr val="4C4D4F"/>
                          </a:solidFill>
                          <a:latin typeface="Calibri"/>
                          <a:cs typeface="Calibri"/>
                        </a:rPr>
                        <a:t>de</a:t>
                      </a:r>
                      <a:r>
                        <a:rPr sz="900" spc="-5" dirty="0">
                          <a:solidFill>
                            <a:srgbClr val="4C4D4F"/>
                          </a:solidFill>
                          <a:latin typeface="Calibri"/>
                          <a:cs typeface="Calibri"/>
                        </a:rPr>
                        <a:t> r</a:t>
                      </a:r>
                      <a:r>
                        <a:rPr sz="900" dirty="0">
                          <a:solidFill>
                            <a:srgbClr val="4C4D4F"/>
                          </a:solidFill>
                          <a:latin typeface="Calibri"/>
                          <a:cs typeface="Calibri"/>
                        </a:rPr>
                        <a:t>u</a:t>
                      </a:r>
                      <a:r>
                        <a:rPr sz="900" spc="-5" dirty="0">
                          <a:solidFill>
                            <a:srgbClr val="4C4D4F"/>
                          </a:solidFill>
                          <a:latin typeface="Calibri"/>
                          <a:cs typeface="Calibri"/>
                        </a:rPr>
                        <a:t>t</a:t>
                      </a:r>
                      <a:r>
                        <a:rPr sz="900" dirty="0">
                          <a:solidFill>
                            <a:srgbClr val="4C4D4F"/>
                          </a:solidFill>
                          <a:latin typeface="Calibri"/>
                          <a:cs typeface="Calibri"/>
                        </a:rPr>
                        <a:t>a</a:t>
                      </a:r>
                      <a:r>
                        <a:rPr sz="900" spc="-10" dirty="0">
                          <a:solidFill>
                            <a:srgbClr val="4C4D4F"/>
                          </a:solidFill>
                          <a:latin typeface="Calibri"/>
                          <a:cs typeface="Calibri"/>
                        </a:rPr>
                        <a:t> </a:t>
                      </a:r>
                      <a:r>
                        <a:rPr sz="900" dirty="0">
                          <a:solidFill>
                            <a:srgbClr val="4C4D4F"/>
                          </a:solidFill>
                          <a:latin typeface="Calibri"/>
                          <a:cs typeface="Calibri"/>
                        </a:rPr>
                        <a:t>del  hidrógeno</a:t>
                      </a:r>
                      <a:r>
                        <a:rPr sz="900" spc="5" dirty="0">
                          <a:solidFill>
                            <a:srgbClr val="4C4D4F"/>
                          </a:solidFill>
                          <a:latin typeface="Calibri"/>
                          <a:cs typeface="Calibri"/>
                        </a:rPr>
                        <a:t> </a:t>
                      </a:r>
                      <a:r>
                        <a:rPr sz="900" spc="-5" dirty="0">
                          <a:solidFill>
                            <a:srgbClr val="4C4D4F"/>
                          </a:solidFill>
                          <a:latin typeface="Calibri"/>
                          <a:cs typeface="Calibri"/>
                        </a:rPr>
                        <a:t>renovable </a:t>
                      </a:r>
                      <a:r>
                        <a:rPr sz="900" spc="-19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su </a:t>
                      </a:r>
                      <a:r>
                        <a:rPr sz="900" dirty="0">
                          <a:solidFill>
                            <a:srgbClr val="4C4D4F"/>
                          </a:solidFill>
                          <a:latin typeface="Calibri"/>
                          <a:cs typeface="Calibri"/>
                        </a:rPr>
                        <a:t>integración </a:t>
                      </a:r>
                      <a:r>
                        <a:rPr sz="900" spc="5" dirty="0">
                          <a:solidFill>
                            <a:srgbClr val="4C4D4F"/>
                          </a:solidFill>
                          <a:latin typeface="Calibri"/>
                          <a:cs typeface="Calibri"/>
                        </a:rPr>
                        <a:t> </a:t>
                      </a:r>
                      <a:r>
                        <a:rPr sz="900" dirty="0">
                          <a:solidFill>
                            <a:srgbClr val="4C4D4F"/>
                          </a:solidFill>
                          <a:latin typeface="Calibri"/>
                          <a:cs typeface="Calibri"/>
                        </a:rPr>
                        <a:t>sectorial</a:t>
                      </a:r>
                      <a:endParaRPr sz="900" dirty="0">
                        <a:latin typeface="Calibri"/>
                        <a:cs typeface="Calibri"/>
                      </a:endParaRPr>
                    </a:p>
                    <a:p>
                      <a:pPr marL="250825" marR="299085" indent="-198120">
                        <a:lnSpc>
                          <a:spcPts val="1010"/>
                        </a:lnSpc>
                        <a:spcBef>
                          <a:spcPts val="309"/>
                        </a:spcBef>
                      </a:pPr>
                      <a:r>
                        <a:rPr sz="900" b="1" spc="-35" dirty="0">
                          <a:solidFill>
                            <a:srgbClr val="698B35"/>
                          </a:solidFill>
                          <a:latin typeface="Trebuchet MS"/>
                          <a:cs typeface="Trebuchet MS"/>
                        </a:rPr>
                        <a:t>C10</a:t>
                      </a:r>
                      <a:r>
                        <a:rPr sz="900" spc="-35" dirty="0">
                          <a:solidFill>
                            <a:srgbClr val="4C4D4F"/>
                          </a:solidFill>
                          <a:latin typeface="Calibri"/>
                          <a:cs typeface="Calibri"/>
                        </a:rPr>
                        <a:t>Estrategia</a:t>
                      </a:r>
                      <a:r>
                        <a:rPr sz="900" spc="-1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 </a:t>
                      </a:r>
                      <a:r>
                        <a:rPr sz="900" dirty="0">
                          <a:solidFill>
                            <a:srgbClr val="4C4D4F"/>
                          </a:solidFill>
                          <a:latin typeface="Calibri"/>
                          <a:cs typeface="Calibri"/>
                        </a:rPr>
                        <a:t>Transición</a:t>
                      </a:r>
                      <a:r>
                        <a:rPr sz="900" spc="155" dirty="0">
                          <a:solidFill>
                            <a:srgbClr val="4C4D4F"/>
                          </a:solidFill>
                          <a:latin typeface="Calibri"/>
                          <a:cs typeface="Calibri"/>
                        </a:rPr>
                        <a:t> </a:t>
                      </a:r>
                      <a:r>
                        <a:rPr sz="900" dirty="0">
                          <a:solidFill>
                            <a:srgbClr val="4C4D4F"/>
                          </a:solidFill>
                          <a:latin typeface="Calibri"/>
                          <a:cs typeface="Calibri"/>
                        </a:rPr>
                        <a:t>Justa</a:t>
                      </a:r>
                      <a:endParaRPr sz="900" dirty="0">
                        <a:latin typeface="Calibri"/>
                        <a:cs typeface="Calibri"/>
                      </a:endParaRPr>
                    </a:p>
                  </a:txBody>
                  <a:tcPr marL="0" marR="0" marT="59690" marB="0">
                    <a:lnB w="57150">
                      <a:solidFill>
                        <a:srgbClr val="FFFFFF"/>
                      </a:solidFill>
                      <a:prstDash val="solid"/>
                    </a:lnB>
                    <a:solidFill>
                      <a:srgbClr val="DAE5D0"/>
                    </a:solidFill>
                  </a:tcPr>
                </a:tc>
                <a:tc>
                  <a:txBody>
                    <a:bodyPr/>
                    <a:lstStyle/>
                    <a:p>
                      <a:pPr marL="250825" marR="84455" indent="-198120">
                        <a:lnSpc>
                          <a:spcPts val="1010"/>
                        </a:lnSpc>
                        <a:spcBef>
                          <a:spcPts val="470"/>
                        </a:spcBef>
                      </a:pPr>
                      <a:r>
                        <a:rPr sz="900" b="1" spc="-5" dirty="0">
                          <a:solidFill>
                            <a:srgbClr val="A27D25"/>
                          </a:solidFill>
                          <a:latin typeface="Trebuchet MS"/>
                          <a:cs typeface="Trebuchet MS"/>
                        </a:rPr>
                        <a:t>C1</a:t>
                      </a:r>
                      <a:r>
                        <a:rPr sz="900" b="1" dirty="0">
                          <a:solidFill>
                            <a:srgbClr val="A27D25"/>
                          </a:solidFill>
                          <a:latin typeface="Trebuchet MS"/>
                          <a:cs typeface="Trebuchet MS"/>
                        </a:rPr>
                        <a:t>1</a:t>
                      </a:r>
                      <a:r>
                        <a:rPr sz="900" b="1" spc="5" dirty="0">
                          <a:solidFill>
                            <a:srgbClr val="A27D25"/>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ode</a:t>
                      </a:r>
                      <a:r>
                        <a:rPr sz="900" spc="-5" dirty="0">
                          <a:solidFill>
                            <a:srgbClr val="4C4D4F"/>
                          </a:solidFill>
                          <a:latin typeface="Calibri"/>
                          <a:cs typeface="Calibri"/>
                        </a:rPr>
                        <a:t>r</a:t>
                      </a:r>
                      <a:r>
                        <a:rPr sz="900" dirty="0">
                          <a:solidFill>
                            <a:srgbClr val="4C4D4F"/>
                          </a:solidFill>
                          <a:latin typeface="Calibri"/>
                          <a:cs typeface="Calibri"/>
                        </a:rPr>
                        <a:t>n</a:t>
                      </a:r>
                      <a:r>
                        <a:rPr sz="900" spc="5" dirty="0">
                          <a:solidFill>
                            <a:srgbClr val="4C4D4F"/>
                          </a:solidFill>
                          <a:latin typeface="Calibri"/>
                          <a:cs typeface="Calibri"/>
                        </a:rPr>
                        <a:t>i</a:t>
                      </a:r>
                      <a:r>
                        <a:rPr sz="900" spc="-10" dirty="0">
                          <a:solidFill>
                            <a:srgbClr val="4C4D4F"/>
                          </a:solidFill>
                          <a:latin typeface="Calibri"/>
                          <a:cs typeface="Calibri"/>
                        </a:rPr>
                        <a:t>zac</a:t>
                      </a:r>
                      <a:r>
                        <a:rPr sz="900" spc="5" dirty="0">
                          <a:solidFill>
                            <a:srgbClr val="4C4D4F"/>
                          </a:solidFill>
                          <a:latin typeface="Calibri"/>
                          <a:cs typeface="Calibri"/>
                        </a:rPr>
                        <a:t>i</a:t>
                      </a:r>
                      <a:r>
                        <a:rPr sz="900" dirty="0">
                          <a:solidFill>
                            <a:srgbClr val="4C4D4F"/>
                          </a:solidFill>
                          <a:latin typeface="Calibri"/>
                          <a:cs typeface="Calibri"/>
                        </a:rPr>
                        <a:t>ón</a:t>
                      </a:r>
                      <a:r>
                        <a:rPr sz="900" spc="5" dirty="0">
                          <a:solidFill>
                            <a:srgbClr val="4C4D4F"/>
                          </a:solidFill>
                          <a:latin typeface="Calibri"/>
                          <a:cs typeface="Calibri"/>
                        </a:rPr>
                        <a:t> </a:t>
                      </a:r>
                      <a:r>
                        <a:rPr sz="900" dirty="0">
                          <a:solidFill>
                            <a:srgbClr val="4C4D4F"/>
                          </a:solidFill>
                          <a:latin typeface="Calibri"/>
                          <a:cs typeface="Calibri"/>
                        </a:rPr>
                        <a:t>de</a:t>
                      </a:r>
                      <a:r>
                        <a:rPr sz="900" spc="10" dirty="0">
                          <a:solidFill>
                            <a:srgbClr val="4C4D4F"/>
                          </a:solidFill>
                          <a:latin typeface="Calibri"/>
                          <a:cs typeface="Calibri"/>
                        </a:rPr>
                        <a:t> l</a:t>
                      </a:r>
                      <a:r>
                        <a:rPr sz="900" spc="-5" dirty="0">
                          <a:solidFill>
                            <a:srgbClr val="4C4D4F"/>
                          </a:solidFill>
                          <a:latin typeface="Calibri"/>
                          <a:cs typeface="Calibri"/>
                        </a:rPr>
                        <a:t>a</a:t>
                      </a:r>
                      <a:r>
                        <a:rPr sz="900" dirty="0">
                          <a:solidFill>
                            <a:srgbClr val="4C4D4F"/>
                          </a:solidFill>
                          <a:latin typeface="Calibri"/>
                          <a:cs typeface="Calibri"/>
                        </a:rPr>
                        <a:t>s  </a:t>
                      </a:r>
                      <a:r>
                        <a:rPr sz="900" spc="-5" dirty="0">
                          <a:solidFill>
                            <a:srgbClr val="4C4D4F"/>
                          </a:solidFill>
                          <a:latin typeface="Calibri"/>
                          <a:cs typeface="Calibri"/>
                        </a:rPr>
                        <a:t>Administraciones </a:t>
                      </a:r>
                      <a:r>
                        <a:rPr sz="900" dirty="0">
                          <a:solidFill>
                            <a:srgbClr val="4C4D4F"/>
                          </a:solidFill>
                          <a:latin typeface="Calibri"/>
                          <a:cs typeface="Calibri"/>
                        </a:rPr>
                        <a:t> públicas</a:t>
                      </a:r>
                      <a:endParaRPr sz="900" dirty="0">
                        <a:latin typeface="Calibri"/>
                        <a:cs typeface="Calibri"/>
                      </a:endParaRPr>
                    </a:p>
                  </a:txBody>
                  <a:tcPr marL="0" marR="0" marT="59690" marB="0">
                    <a:lnB w="57150">
                      <a:solidFill>
                        <a:srgbClr val="FFFFFF"/>
                      </a:solidFill>
                      <a:prstDash val="solid"/>
                    </a:lnB>
                    <a:solidFill>
                      <a:srgbClr val="E2DCC5"/>
                    </a:solidFill>
                  </a:tcPr>
                </a:tc>
                <a:tc>
                  <a:txBody>
                    <a:bodyPr/>
                    <a:lstStyle/>
                    <a:p>
                      <a:pPr marL="53340">
                        <a:lnSpc>
                          <a:spcPts val="1045"/>
                        </a:lnSpc>
                        <a:spcBef>
                          <a:spcPts val="620"/>
                        </a:spcBef>
                      </a:pPr>
                      <a:r>
                        <a:rPr sz="900" b="1" spc="-5" dirty="0">
                          <a:solidFill>
                            <a:srgbClr val="C98734"/>
                          </a:solidFill>
                          <a:latin typeface="Trebuchet MS"/>
                          <a:cs typeface="Trebuchet MS"/>
                        </a:rPr>
                        <a:t>C1</a:t>
                      </a:r>
                      <a:r>
                        <a:rPr sz="900" b="1" dirty="0">
                          <a:solidFill>
                            <a:srgbClr val="C98734"/>
                          </a:solidFill>
                          <a:latin typeface="Trebuchet MS"/>
                          <a:cs typeface="Trebuchet MS"/>
                        </a:rPr>
                        <a:t>2</a:t>
                      </a:r>
                      <a:r>
                        <a:rPr sz="900" b="1" spc="-55" dirty="0">
                          <a:solidFill>
                            <a:srgbClr val="C98734"/>
                          </a:solidFill>
                          <a:latin typeface="Trebuchet MS"/>
                          <a:cs typeface="Trebuchet MS"/>
                        </a:rPr>
                        <a:t> </a:t>
                      </a:r>
                      <a:r>
                        <a:rPr sz="900" spc="-5" dirty="0">
                          <a:solidFill>
                            <a:srgbClr val="4C4D4F"/>
                          </a:solidFill>
                          <a:latin typeface="Calibri"/>
                          <a:cs typeface="Calibri"/>
                        </a:rPr>
                        <a:t>P</a:t>
                      </a:r>
                      <a:r>
                        <a:rPr sz="900" dirty="0">
                          <a:solidFill>
                            <a:srgbClr val="4C4D4F"/>
                          </a:solidFill>
                          <a:latin typeface="Calibri"/>
                          <a:cs typeface="Calibri"/>
                        </a:rPr>
                        <a:t>o</a:t>
                      </a:r>
                      <a:r>
                        <a:rPr sz="900" spc="5" dirty="0">
                          <a:solidFill>
                            <a:srgbClr val="4C4D4F"/>
                          </a:solidFill>
                          <a:latin typeface="Calibri"/>
                          <a:cs typeface="Calibri"/>
                        </a:rPr>
                        <a:t>lí</a:t>
                      </a:r>
                      <a:r>
                        <a:rPr sz="900" spc="-5" dirty="0">
                          <a:solidFill>
                            <a:srgbClr val="4C4D4F"/>
                          </a:solidFill>
                          <a:latin typeface="Calibri"/>
                          <a:cs typeface="Calibri"/>
                        </a:rPr>
                        <a:t>t</a:t>
                      </a:r>
                      <a:r>
                        <a:rPr sz="900" spc="5" dirty="0">
                          <a:solidFill>
                            <a:srgbClr val="4C4D4F"/>
                          </a:solidFill>
                          <a:latin typeface="Calibri"/>
                          <a:cs typeface="Calibri"/>
                        </a:rPr>
                        <a:t>i</a:t>
                      </a:r>
                      <a:r>
                        <a:rPr sz="900" spc="-10" dirty="0">
                          <a:solidFill>
                            <a:srgbClr val="4C4D4F"/>
                          </a:solidFill>
                          <a:latin typeface="Calibri"/>
                          <a:cs typeface="Calibri"/>
                        </a:rPr>
                        <a:t>c</a:t>
                      </a:r>
                      <a:r>
                        <a:rPr sz="900" dirty="0">
                          <a:solidFill>
                            <a:srgbClr val="4C4D4F"/>
                          </a:solidFill>
                          <a:latin typeface="Calibri"/>
                          <a:cs typeface="Calibri"/>
                        </a:rPr>
                        <a:t>a</a:t>
                      </a:r>
                      <a:endParaRPr sz="900" dirty="0">
                        <a:latin typeface="Calibri"/>
                        <a:cs typeface="Calibri"/>
                      </a:endParaRPr>
                    </a:p>
                    <a:p>
                      <a:pPr marL="250825" marR="485140">
                        <a:lnSpc>
                          <a:spcPts val="980"/>
                        </a:lnSpc>
                        <a:spcBef>
                          <a:spcPts val="80"/>
                        </a:spcBef>
                      </a:pPr>
                      <a:r>
                        <a:rPr sz="900" dirty="0">
                          <a:solidFill>
                            <a:srgbClr val="4C4D4F"/>
                          </a:solidFill>
                          <a:latin typeface="Calibri"/>
                          <a:cs typeface="Calibri"/>
                        </a:rPr>
                        <a:t>Industrial </a:t>
                      </a:r>
                      <a:r>
                        <a:rPr sz="900" spc="5" dirty="0">
                          <a:solidFill>
                            <a:srgbClr val="4C4D4F"/>
                          </a:solidFill>
                          <a:latin typeface="Calibri"/>
                          <a:cs typeface="Calibri"/>
                        </a:rPr>
                        <a:t> </a:t>
                      </a:r>
                      <a:r>
                        <a:rPr sz="900" spc="-5" dirty="0">
                          <a:solidFill>
                            <a:srgbClr val="4C4D4F"/>
                          </a:solidFill>
                          <a:latin typeface="Calibri"/>
                          <a:cs typeface="Calibri"/>
                        </a:rPr>
                        <a:t>Es</a:t>
                      </a:r>
                      <a:r>
                        <a:rPr sz="900" dirty="0">
                          <a:solidFill>
                            <a:srgbClr val="4C4D4F"/>
                          </a:solidFill>
                          <a:latin typeface="Calibri"/>
                          <a:cs typeface="Calibri"/>
                        </a:rPr>
                        <a:t>p</a:t>
                      </a:r>
                      <a:r>
                        <a:rPr sz="900" spc="-10" dirty="0">
                          <a:solidFill>
                            <a:srgbClr val="4C4D4F"/>
                          </a:solidFill>
                          <a:latin typeface="Calibri"/>
                          <a:cs typeface="Calibri"/>
                        </a:rPr>
                        <a:t>a</a:t>
                      </a:r>
                      <a:r>
                        <a:rPr sz="900" dirty="0">
                          <a:solidFill>
                            <a:srgbClr val="4C4D4F"/>
                          </a:solidFill>
                          <a:latin typeface="Calibri"/>
                          <a:cs typeface="Calibri"/>
                        </a:rPr>
                        <a:t>ña</a:t>
                      </a:r>
                      <a:r>
                        <a:rPr sz="900" spc="-5" dirty="0">
                          <a:solidFill>
                            <a:srgbClr val="4C4D4F"/>
                          </a:solidFill>
                          <a:latin typeface="Calibri"/>
                          <a:cs typeface="Calibri"/>
                        </a:rPr>
                        <a:t> 2030</a:t>
                      </a:r>
                      <a:endParaRPr sz="900" dirty="0">
                        <a:latin typeface="Calibri"/>
                        <a:cs typeface="Calibri"/>
                      </a:endParaRPr>
                    </a:p>
                    <a:p>
                      <a:pPr marL="53975">
                        <a:lnSpc>
                          <a:spcPct val="100000"/>
                        </a:lnSpc>
                        <a:spcBef>
                          <a:spcPts val="105"/>
                        </a:spcBef>
                      </a:pPr>
                      <a:r>
                        <a:rPr sz="900" b="1" spc="-5" dirty="0">
                          <a:solidFill>
                            <a:srgbClr val="C98734"/>
                          </a:solidFill>
                          <a:latin typeface="Trebuchet MS"/>
                          <a:cs typeface="Trebuchet MS"/>
                        </a:rPr>
                        <a:t>C1</a:t>
                      </a:r>
                      <a:r>
                        <a:rPr sz="900" b="1" dirty="0">
                          <a:solidFill>
                            <a:srgbClr val="C98734"/>
                          </a:solidFill>
                          <a:latin typeface="Trebuchet MS"/>
                          <a:cs typeface="Trebuchet MS"/>
                        </a:rPr>
                        <a:t>3 </a:t>
                      </a:r>
                      <a:r>
                        <a:rPr sz="900" spc="-5" dirty="0">
                          <a:solidFill>
                            <a:srgbClr val="4C4D4F"/>
                          </a:solidFill>
                          <a:latin typeface="Calibri"/>
                          <a:cs typeface="Calibri"/>
                        </a:rPr>
                        <a:t>I</a:t>
                      </a:r>
                      <a:r>
                        <a:rPr sz="900" spc="5" dirty="0">
                          <a:solidFill>
                            <a:srgbClr val="4C4D4F"/>
                          </a:solidFill>
                          <a:latin typeface="Calibri"/>
                          <a:cs typeface="Calibri"/>
                        </a:rPr>
                        <a:t>m</a:t>
                      </a:r>
                      <a:r>
                        <a:rPr sz="900" dirty="0">
                          <a:solidFill>
                            <a:srgbClr val="4C4D4F"/>
                          </a:solidFill>
                          <a:latin typeface="Calibri"/>
                          <a:cs typeface="Calibri"/>
                        </a:rPr>
                        <a:t>pu</a:t>
                      </a:r>
                      <a:r>
                        <a:rPr sz="900" spc="5" dirty="0">
                          <a:solidFill>
                            <a:srgbClr val="4C4D4F"/>
                          </a:solidFill>
                          <a:latin typeface="Calibri"/>
                          <a:cs typeface="Calibri"/>
                        </a:rPr>
                        <a:t>l</a:t>
                      </a:r>
                      <a:r>
                        <a:rPr sz="900" spc="-5" dirty="0">
                          <a:solidFill>
                            <a:srgbClr val="4C4D4F"/>
                          </a:solidFill>
                          <a:latin typeface="Calibri"/>
                          <a:cs typeface="Calibri"/>
                        </a:rPr>
                        <a:t>s</a:t>
                      </a:r>
                      <a:r>
                        <a:rPr sz="900" dirty="0">
                          <a:solidFill>
                            <a:srgbClr val="4C4D4F"/>
                          </a:solidFill>
                          <a:latin typeface="Calibri"/>
                          <a:cs typeface="Calibri"/>
                        </a:rPr>
                        <a:t>o</a:t>
                      </a:r>
                      <a:r>
                        <a:rPr sz="900" spc="5" dirty="0">
                          <a:solidFill>
                            <a:srgbClr val="4C4D4F"/>
                          </a:solidFill>
                          <a:latin typeface="Calibri"/>
                          <a:cs typeface="Calibri"/>
                        </a:rPr>
                        <a:t> </a:t>
                      </a:r>
                      <a:r>
                        <a:rPr sz="900" dirty="0">
                          <a:solidFill>
                            <a:srgbClr val="4C4D4F"/>
                          </a:solidFill>
                          <a:latin typeface="Calibri"/>
                          <a:cs typeface="Calibri"/>
                        </a:rPr>
                        <a:t>a</a:t>
                      </a:r>
                      <a:r>
                        <a:rPr sz="900" spc="-5" dirty="0">
                          <a:solidFill>
                            <a:srgbClr val="4C4D4F"/>
                          </a:solidFill>
                          <a:latin typeface="Calibri"/>
                          <a:cs typeface="Calibri"/>
                        </a:rPr>
                        <a:t> </a:t>
                      </a:r>
                      <a:r>
                        <a:rPr sz="900" spc="5" dirty="0">
                          <a:solidFill>
                            <a:srgbClr val="4C4D4F"/>
                          </a:solidFill>
                          <a:latin typeface="Calibri"/>
                          <a:cs typeface="Calibri"/>
                        </a:rPr>
                        <a:t>l</a:t>
                      </a:r>
                      <a:r>
                        <a:rPr sz="900" dirty="0">
                          <a:solidFill>
                            <a:srgbClr val="4C4D4F"/>
                          </a:solidFill>
                          <a:latin typeface="Calibri"/>
                          <a:cs typeface="Calibri"/>
                        </a:rPr>
                        <a:t>a </a:t>
                      </a:r>
                      <a:r>
                        <a:rPr sz="900" spc="5" dirty="0">
                          <a:solidFill>
                            <a:srgbClr val="4C4D4F"/>
                          </a:solidFill>
                          <a:latin typeface="Calibri"/>
                          <a:cs typeface="Calibri"/>
                        </a:rPr>
                        <a:t>py</a:t>
                      </a:r>
                      <a:r>
                        <a:rPr sz="900" spc="10" dirty="0">
                          <a:solidFill>
                            <a:srgbClr val="4C4D4F"/>
                          </a:solidFill>
                          <a:latin typeface="Calibri"/>
                          <a:cs typeface="Calibri"/>
                        </a:rPr>
                        <a:t>m</a:t>
                      </a:r>
                      <a:r>
                        <a:rPr sz="900" dirty="0">
                          <a:solidFill>
                            <a:srgbClr val="4C4D4F"/>
                          </a:solidFill>
                          <a:latin typeface="Calibri"/>
                          <a:cs typeface="Calibri"/>
                        </a:rPr>
                        <a:t>e</a:t>
                      </a:r>
                      <a:endParaRPr sz="900" dirty="0">
                        <a:latin typeface="Calibri"/>
                        <a:cs typeface="Calibri"/>
                      </a:endParaRPr>
                    </a:p>
                    <a:p>
                      <a:pPr marL="53340">
                        <a:lnSpc>
                          <a:spcPts val="1045"/>
                        </a:lnSpc>
                        <a:spcBef>
                          <a:spcPts val="219"/>
                        </a:spcBef>
                      </a:pPr>
                      <a:r>
                        <a:rPr sz="900" b="1" spc="-5" dirty="0">
                          <a:solidFill>
                            <a:srgbClr val="C98734"/>
                          </a:solidFill>
                          <a:latin typeface="Trebuchet MS"/>
                          <a:cs typeface="Trebuchet MS"/>
                        </a:rPr>
                        <a:t>C1</a:t>
                      </a:r>
                      <a:r>
                        <a:rPr sz="900" b="1" dirty="0">
                          <a:solidFill>
                            <a:srgbClr val="C98734"/>
                          </a:solidFill>
                          <a:latin typeface="Trebuchet MS"/>
                          <a:cs typeface="Trebuchet MS"/>
                        </a:rPr>
                        <a:t>4</a:t>
                      </a:r>
                      <a:r>
                        <a:rPr sz="900" b="1" spc="-55" dirty="0">
                          <a:solidFill>
                            <a:srgbClr val="C98734"/>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5" dirty="0">
                          <a:solidFill>
                            <a:srgbClr val="4C4D4F"/>
                          </a:solidFill>
                          <a:latin typeface="Calibri"/>
                          <a:cs typeface="Calibri"/>
                        </a:rPr>
                        <a:t> </a:t>
                      </a:r>
                      <a:r>
                        <a:rPr sz="900" dirty="0">
                          <a:solidFill>
                            <a:srgbClr val="4C4D4F"/>
                          </a:solidFill>
                          <a:latin typeface="Calibri"/>
                          <a:cs typeface="Calibri"/>
                        </a:rPr>
                        <a:t>de</a:t>
                      </a:r>
                      <a:endParaRPr sz="900" dirty="0">
                        <a:latin typeface="Calibri"/>
                        <a:cs typeface="Calibri"/>
                      </a:endParaRPr>
                    </a:p>
                    <a:p>
                      <a:pPr marL="250825" marR="200025">
                        <a:lnSpc>
                          <a:spcPct val="92200"/>
                        </a:lnSpc>
                        <a:spcBef>
                          <a:spcPts val="45"/>
                        </a:spcBef>
                      </a:pPr>
                      <a:r>
                        <a:rPr sz="900" spc="-5" dirty="0">
                          <a:solidFill>
                            <a:srgbClr val="4C4D4F"/>
                          </a:solidFill>
                          <a:latin typeface="Calibri"/>
                          <a:cs typeface="Calibri"/>
                        </a:rPr>
                        <a:t>modernización </a:t>
                      </a:r>
                      <a:r>
                        <a:rPr sz="900" dirty="0">
                          <a:solidFill>
                            <a:srgbClr val="4C4D4F"/>
                          </a:solidFill>
                          <a:latin typeface="Calibri"/>
                          <a:cs typeface="Calibri"/>
                        </a:rPr>
                        <a:t>y </a:t>
                      </a:r>
                      <a:r>
                        <a:rPr sz="900" spc="5" dirty="0">
                          <a:solidFill>
                            <a:srgbClr val="4C4D4F"/>
                          </a:solidFill>
                          <a:latin typeface="Calibri"/>
                          <a:cs typeface="Calibri"/>
                        </a:rPr>
                        <a:t> </a:t>
                      </a:r>
                      <a:r>
                        <a:rPr sz="900" spc="-5" dirty="0">
                          <a:solidFill>
                            <a:srgbClr val="4C4D4F"/>
                          </a:solidFill>
                          <a:latin typeface="Calibri"/>
                          <a:cs typeface="Calibri"/>
                        </a:rPr>
                        <a:t>competitividad </a:t>
                      </a:r>
                      <a:r>
                        <a:rPr sz="900" dirty="0">
                          <a:solidFill>
                            <a:srgbClr val="4C4D4F"/>
                          </a:solidFill>
                          <a:latin typeface="Calibri"/>
                          <a:cs typeface="Calibri"/>
                        </a:rPr>
                        <a:t>del </a:t>
                      </a:r>
                      <a:r>
                        <a:rPr sz="900" spc="-190" dirty="0">
                          <a:solidFill>
                            <a:srgbClr val="4C4D4F"/>
                          </a:solidFill>
                          <a:latin typeface="Calibri"/>
                          <a:cs typeface="Calibri"/>
                        </a:rPr>
                        <a:t> </a:t>
                      </a:r>
                      <a:r>
                        <a:rPr sz="900" dirty="0">
                          <a:solidFill>
                            <a:srgbClr val="4C4D4F"/>
                          </a:solidFill>
                          <a:latin typeface="Calibri"/>
                          <a:cs typeface="Calibri"/>
                        </a:rPr>
                        <a:t>sector</a:t>
                      </a:r>
                      <a:r>
                        <a:rPr sz="900" spc="35" dirty="0">
                          <a:solidFill>
                            <a:srgbClr val="4C4D4F"/>
                          </a:solidFill>
                          <a:latin typeface="Calibri"/>
                          <a:cs typeface="Calibri"/>
                        </a:rPr>
                        <a:t> </a:t>
                      </a:r>
                      <a:r>
                        <a:rPr sz="900" dirty="0">
                          <a:solidFill>
                            <a:srgbClr val="4C4D4F"/>
                          </a:solidFill>
                          <a:latin typeface="Calibri"/>
                          <a:cs typeface="Calibri"/>
                        </a:rPr>
                        <a:t>turístico</a:t>
                      </a:r>
                      <a:endParaRPr sz="900" dirty="0">
                        <a:latin typeface="Calibri"/>
                        <a:cs typeface="Calibri"/>
                      </a:endParaRPr>
                    </a:p>
                    <a:p>
                      <a:pPr marL="250825" marR="478790" indent="-198120">
                        <a:lnSpc>
                          <a:spcPts val="980"/>
                        </a:lnSpc>
                        <a:spcBef>
                          <a:spcPts val="359"/>
                        </a:spcBef>
                      </a:pPr>
                      <a:r>
                        <a:rPr sz="900" b="1" spc="-5" dirty="0">
                          <a:solidFill>
                            <a:srgbClr val="C98734"/>
                          </a:solidFill>
                          <a:latin typeface="Trebuchet MS"/>
                          <a:cs typeface="Trebuchet MS"/>
                        </a:rPr>
                        <a:t>C1</a:t>
                      </a:r>
                      <a:r>
                        <a:rPr sz="900" b="1" dirty="0">
                          <a:solidFill>
                            <a:srgbClr val="C98734"/>
                          </a:solidFill>
                          <a:latin typeface="Trebuchet MS"/>
                          <a:cs typeface="Trebuchet MS"/>
                        </a:rPr>
                        <a:t>5</a:t>
                      </a:r>
                      <a:r>
                        <a:rPr sz="900" b="1" spc="-55" dirty="0">
                          <a:solidFill>
                            <a:srgbClr val="C98734"/>
                          </a:solidFill>
                          <a:latin typeface="Trebuchet MS"/>
                          <a:cs typeface="Trebuchet MS"/>
                        </a:rPr>
                        <a:t> </a:t>
                      </a:r>
                      <a:r>
                        <a:rPr sz="900" spc="-5" dirty="0">
                          <a:solidFill>
                            <a:srgbClr val="4C4D4F"/>
                          </a:solidFill>
                          <a:latin typeface="Calibri"/>
                          <a:cs typeface="Calibri"/>
                        </a:rPr>
                        <a:t>C</a:t>
                      </a:r>
                      <a:r>
                        <a:rPr sz="900" dirty="0">
                          <a:solidFill>
                            <a:srgbClr val="4C4D4F"/>
                          </a:solidFill>
                          <a:latin typeface="Calibri"/>
                          <a:cs typeface="Calibri"/>
                        </a:rPr>
                        <a:t>one</a:t>
                      </a:r>
                      <a:r>
                        <a:rPr sz="900" spc="-10" dirty="0">
                          <a:solidFill>
                            <a:srgbClr val="4C4D4F"/>
                          </a:solidFill>
                          <a:latin typeface="Calibri"/>
                          <a:cs typeface="Calibri"/>
                        </a:rPr>
                        <a:t>c</a:t>
                      </a:r>
                      <a:r>
                        <a:rPr sz="900" spc="-5" dirty="0">
                          <a:solidFill>
                            <a:srgbClr val="4C4D4F"/>
                          </a:solidFill>
                          <a:latin typeface="Calibri"/>
                          <a:cs typeface="Calibri"/>
                        </a:rPr>
                        <a:t>t</a:t>
                      </a:r>
                      <a:r>
                        <a:rPr sz="900" spc="5" dirty="0">
                          <a:solidFill>
                            <a:srgbClr val="4C4D4F"/>
                          </a:solidFill>
                          <a:latin typeface="Calibri"/>
                          <a:cs typeface="Calibri"/>
                        </a:rPr>
                        <a:t>ivi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  Digital,</a:t>
                      </a:r>
                      <a:endParaRPr sz="900" dirty="0">
                        <a:latin typeface="Calibri"/>
                        <a:cs typeface="Calibri"/>
                      </a:endParaRPr>
                    </a:p>
                    <a:p>
                      <a:pPr marL="250825" marR="304800" indent="4445">
                        <a:lnSpc>
                          <a:spcPct val="92600"/>
                        </a:lnSpc>
                        <a:spcBef>
                          <a:spcPts val="280"/>
                        </a:spcBef>
                      </a:pPr>
                      <a:r>
                        <a:rPr sz="900" dirty="0">
                          <a:solidFill>
                            <a:srgbClr val="4C4D4F"/>
                          </a:solidFill>
                          <a:latin typeface="Calibri"/>
                          <a:cs typeface="Calibri"/>
                        </a:rPr>
                        <a:t>impulso de </a:t>
                      </a:r>
                      <a:r>
                        <a:rPr sz="900" spc="-5" dirty="0">
                          <a:solidFill>
                            <a:srgbClr val="4C4D4F"/>
                          </a:solidFill>
                          <a:latin typeface="Calibri"/>
                          <a:cs typeface="Calibri"/>
                        </a:rPr>
                        <a:t>La </a:t>
                      </a:r>
                      <a:r>
                        <a:rPr sz="900" dirty="0">
                          <a:solidFill>
                            <a:srgbClr val="4C4D4F"/>
                          </a:solidFill>
                          <a:latin typeface="Calibri"/>
                          <a:cs typeface="Calibri"/>
                        </a:rPr>
                        <a:t> </a:t>
                      </a:r>
                      <a:r>
                        <a:rPr sz="900" spc="-10" dirty="0">
                          <a:solidFill>
                            <a:srgbClr val="4C4D4F"/>
                          </a:solidFill>
                          <a:latin typeface="Calibri"/>
                          <a:cs typeface="Calibri"/>
                        </a:rPr>
                        <a:t>c</a:t>
                      </a:r>
                      <a:r>
                        <a:rPr sz="900" spc="5" dirty="0">
                          <a:solidFill>
                            <a:srgbClr val="4C4D4F"/>
                          </a:solidFill>
                          <a:latin typeface="Calibri"/>
                          <a:cs typeface="Calibri"/>
                        </a:rPr>
                        <a:t>i</a:t>
                      </a:r>
                      <a:r>
                        <a:rPr sz="900" dirty="0">
                          <a:solidFill>
                            <a:srgbClr val="4C4D4F"/>
                          </a:solidFill>
                          <a:latin typeface="Calibri"/>
                          <a:cs typeface="Calibri"/>
                        </a:rPr>
                        <a:t>be</a:t>
                      </a:r>
                      <a:r>
                        <a:rPr sz="900" spc="-5" dirty="0">
                          <a:solidFill>
                            <a:srgbClr val="4C4D4F"/>
                          </a:solidFill>
                          <a:latin typeface="Calibri"/>
                          <a:cs typeface="Calibri"/>
                        </a:rPr>
                        <a:t>rs</a:t>
                      </a:r>
                      <a:r>
                        <a:rPr sz="900" dirty="0">
                          <a:solidFill>
                            <a:srgbClr val="4C4D4F"/>
                          </a:solidFill>
                          <a:latin typeface="Calibri"/>
                          <a:cs typeface="Calibri"/>
                        </a:rPr>
                        <a:t>egu</a:t>
                      </a:r>
                      <a:r>
                        <a:rPr sz="900" spc="-5" dirty="0">
                          <a:solidFill>
                            <a:srgbClr val="4C4D4F"/>
                          </a:solidFill>
                          <a:latin typeface="Calibri"/>
                          <a:cs typeface="Calibri"/>
                        </a:rPr>
                        <a:t>r</a:t>
                      </a:r>
                      <a:r>
                        <a:rPr sz="900" spc="5" dirty="0">
                          <a:solidFill>
                            <a:srgbClr val="4C4D4F"/>
                          </a:solidFill>
                          <a:latin typeface="Calibri"/>
                          <a:cs typeface="Calibri"/>
                        </a:rPr>
                        <a:t>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a:t>
                      </a:r>
                      <a:r>
                        <a:rPr sz="900" spc="-5" dirty="0">
                          <a:solidFill>
                            <a:srgbClr val="4C4D4F"/>
                          </a:solidFill>
                          <a:latin typeface="Calibri"/>
                          <a:cs typeface="Calibri"/>
                        </a:rPr>
                        <a:t> </a:t>
                      </a:r>
                      <a:r>
                        <a:rPr sz="900" dirty="0">
                          <a:solidFill>
                            <a:srgbClr val="4C4D4F"/>
                          </a:solidFill>
                          <a:latin typeface="Calibri"/>
                          <a:cs typeface="Calibri"/>
                        </a:rPr>
                        <a:t>y  despliegue del </a:t>
                      </a:r>
                      <a:r>
                        <a:rPr sz="900" spc="5" dirty="0">
                          <a:solidFill>
                            <a:srgbClr val="4C4D4F"/>
                          </a:solidFill>
                          <a:latin typeface="Calibri"/>
                          <a:cs typeface="Calibri"/>
                        </a:rPr>
                        <a:t> </a:t>
                      </a:r>
                      <a:r>
                        <a:rPr sz="900" spc="-5" dirty="0">
                          <a:solidFill>
                            <a:srgbClr val="4C4D4F"/>
                          </a:solidFill>
                          <a:latin typeface="Calibri"/>
                          <a:cs typeface="Calibri"/>
                        </a:rPr>
                        <a:t>5G</a:t>
                      </a:r>
                      <a:endParaRPr sz="900" dirty="0">
                        <a:latin typeface="Calibri"/>
                        <a:cs typeface="Calibri"/>
                      </a:endParaRPr>
                    </a:p>
                  </a:txBody>
                  <a:tcPr marL="0" marR="0" marT="78740" marB="0">
                    <a:lnB w="57150">
                      <a:solidFill>
                        <a:srgbClr val="FFFFFF"/>
                      </a:solidFill>
                      <a:prstDash val="solid"/>
                    </a:lnB>
                    <a:solidFill>
                      <a:srgbClr val="F2DFC9"/>
                    </a:solidFill>
                  </a:tcPr>
                </a:tc>
                <a:tc>
                  <a:txBody>
                    <a:bodyPr/>
                    <a:lstStyle/>
                    <a:p>
                      <a:pPr marL="250825" marR="180975" indent="-197485">
                        <a:lnSpc>
                          <a:spcPct val="92200"/>
                        </a:lnSpc>
                        <a:spcBef>
                          <a:spcPts val="610"/>
                        </a:spcBef>
                      </a:pPr>
                      <a:r>
                        <a:rPr sz="900" b="1" spc="-5" dirty="0">
                          <a:solidFill>
                            <a:srgbClr val="C6692A"/>
                          </a:solidFill>
                          <a:latin typeface="Trebuchet MS"/>
                          <a:cs typeface="Trebuchet MS"/>
                        </a:rPr>
                        <a:t>C1</a:t>
                      </a:r>
                      <a:r>
                        <a:rPr sz="900" b="1" dirty="0">
                          <a:solidFill>
                            <a:srgbClr val="C6692A"/>
                          </a:solidFill>
                          <a:latin typeface="Trebuchet MS"/>
                          <a:cs typeface="Trebuchet MS"/>
                        </a:rPr>
                        <a:t>6 </a:t>
                      </a:r>
                      <a:r>
                        <a:rPr sz="900" spc="-5" dirty="0">
                          <a:solidFill>
                            <a:srgbClr val="4C4D4F"/>
                          </a:solidFill>
                          <a:latin typeface="Calibri"/>
                          <a:cs typeface="Calibri"/>
                        </a:rPr>
                        <a:t>Estr</a:t>
                      </a:r>
                      <a:r>
                        <a:rPr sz="900" spc="-10" dirty="0">
                          <a:solidFill>
                            <a:srgbClr val="4C4D4F"/>
                          </a:solidFill>
                          <a:latin typeface="Calibri"/>
                          <a:cs typeface="Calibri"/>
                        </a:rPr>
                        <a:t>a</a:t>
                      </a:r>
                      <a:r>
                        <a:rPr sz="900" spc="-5" dirty="0">
                          <a:solidFill>
                            <a:srgbClr val="4C4D4F"/>
                          </a:solidFill>
                          <a:latin typeface="Calibri"/>
                          <a:cs typeface="Calibri"/>
                        </a:rPr>
                        <a:t>t</a:t>
                      </a:r>
                      <a:r>
                        <a:rPr sz="900" dirty="0">
                          <a:solidFill>
                            <a:srgbClr val="4C4D4F"/>
                          </a:solidFill>
                          <a:latin typeface="Calibri"/>
                          <a:cs typeface="Calibri"/>
                        </a:rPr>
                        <a:t>eg</a:t>
                      </a:r>
                      <a:r>
                        <a:rPr sz="900" spc="5" dirty="0">
                          <a:solidFill>
                            <a:srgbClr val="4C4D4F"/>
                          </a:solidFill>
                          <a:latin typeface="Calibri"/>
                          <a:cs typeface="Calibri"/>
                        </a:rPr>
                        <a:t>i</a:t>
                      </a:r>
                      <a:r>
                        <a:rPr sz="900" dirty="0">
                          <a:solidFill>
                            <a:srgbClr val="4C4D4F"/>
                          </a:solidFill>
                          <a:latin typeface="Calibri"/>
                          <a:cs typeface="Calibri"/>
                        </a:rPr>
                        <a:t>a</a:t>
                      </a:r>
                      <a:r>
                        <a:rPr sz="900" spc="-5" dirty="0">
                          <a:solidFill>
                            <a:srgbClr val="4C4D4F"/>
                          </a:solidFill>
                          <a:latin typeface="Calibri"/>
                          <a:cs typeface="Calibri"/>
                        </a:rPr>
                        <a:t> Nac</a:t>
                      </a:r>
                      <a:r>
                        <a:rPr sz="900" spc="10" dirty="0">
                          <a:solidFill>
                            <a:srgbClr val="4C4D4F"/>
                          </a:solidFill>
                          <a:latin typeface="Calibri"/>
                          <a:cs typeface="Calibri"/>
                        </a:rPr>
                        <a:t>i</a:t>
                      </a:r>
                      <a:r>
                        <a:rPr sz="900" spc="5" dirty="0">
                          <a:solidFill>
                            <a:srgbClr val="4C4D4F"/>
                          </a:solidFill>
                          <a:latin typeface="Calibri"/>
                          <a:cs typeface="Calibri"/>
                        </a:rPr>
                        <a:t>on</a:t>
                      </a:r>
                      <a:r>
                        <a:rPr sz="900" spc="-5" dirty="0">
                          <a:solidFill>
                            <a:srgbClr val="4C4D4F"/>
                          </a:solidFill>
                          <a:latin typeface="Calibri"/>
                          <a:cs typeface="Calibri"/>
                        </a:rPr>
                        <a:t>al  </a:t>
                      </a:r>
                      <a:r>
                        <a:rPr sz="900" dirty="0">
                          <a:solidFill>
                            <a:srgbClr val="4C4D4F"/>
                          </a:solidFill>
                          <a:latin typeface="Calibri"/>
                          <a:cs typeface="Calibri"/>
                        </a:rPr>
                        <a:t>de </a:t>
                      </a:r>
                      <a:r>
                        <a:rPr sz="900" spc="-5" dirty="0">
                          <a:solidFill>
                            <a:srgbClr val="4C4D4F"/>
                          </a:solidFill>
                          <a:latin typeface="Calibri"/>
                          <a:cs typeface="Calibri"/>
                        </a:rPr>
                        <a:t>Inteligencia </a:t>
                      </a:r>
                      <a:r>
                        <a:rPr sz="900" dirty="0">
                          <a:solidFill>
                            <a:srgbClr val="4C4D4F"/>
                          </a:solidFill>
                          <a:latin typeface="Calibri"/>
                          <a:cs typeface="Calibri"/>
                        </a:rPr>
                        <a:t> </a:t>
                      </a:r>
                      <a:r>
                        <a:rPr sz="900" spc="-5" dirty="0">
                          <a:solidFill>
                            <a:srgbClr val="4C4D4F"/>
                          </a:solidFill>
                          <a:latin typeface="Calibri"/>
                          <a:cs typeface="Calibri"/>
                        </a:rPr>
                        <a:t>Artificial</a:t>
                      </a:r>
                      <a:endParaRPr sz="900" dirty="0">
                        <a:latin typeface="Calibri"/>
                        <a:cs typeface="Calibri"/>
                      </a:endParaRPr>
                    </a:p>
                    <a:p>
                      <a:pPr marL="52705">
                        <a:lnSpc>
                          <a:spcPts val="1045"/>
                        </a:lnSpc>
                        <a:spcBef>
                          <a:spcPts val="215"/>
                        </a:spcBef>
                      </a:pPr>
                      <a:r>
                        <a:rPr sz="900" b="1" spc="-5" dirty="0">
                          <a:solidFill>
                            <a:srgbClr val="C6692A"/>
                          </a:solidFill>
                          <a:latin typeface="Trebuchet MS"/>
                          <a:cs typeface="Trebuchet MS"/>
                        </a:rPr>
                        <a:t>C1</a:t>
                      </a:r>
                      <a:r>
                        <a:rPr sz="900" b="1" dirty="0">
                          <a:solidFill>
                            <a:srgbClr val="C6692A"/>
                          </a:solidFill>
                          <a:latin typeface="Trebuchet MS"/>
                          <a:cs typeface="Trebuchet MS"/>
                        </a:rPr>
                        <a:t>7</a:t>
                      </a:r>
                      <a:r>
                        <a:rPr sz="900" b="1" spc="10" dirty="0">
                          <a:solidFill>
                            <a:srgbClr val="C6692A"/>
                          </a:solidFill>
                          <a:latin typeface="Trebuchet MS"/>
                          <a:cs typeface="Trebuchet MS"/>
                        </a:rPr>
                        <a:t> </a:t>
                      </a:r>
                      <a:r>
                        <a:rPr sz="900" spc="-5" dirty="0">
                          <a:solidFill>
                            <a:srgbClr val="4C4D4F"/>
                          </a:solidFill>
                          <a:latin typeface="Calibri"/>
                          <a:cs typeface="Calibri"/>
                        </a:rPr>
                        <a:t>R</a:t>
                      </a:r>
                      <a:r>
                        <a:rPr sz="900" dirty="0">
                          <a:solidFill>
                            <a:srgbClr val="4C4D4F"/>
                          </a:solidFill>
                          <a:latin typeface="Calibri"/>
                          <a:cs typeface="Calibri"/>
                        </a:rPr>
                        <a:t>efo</a:t>
                      </a:r>
                      <a:r>
                        <a:rPr sz="900" spc="-5" dirty="0">
                          <a:solidFill>
                            <a:srgbClr val="4C4D4F"/>
                          </a:solidFill>
                          <a:latin typeface="Calibri"/>
                          <a:cs typeface="Calibri"/>
                        </a:rPr>
                        <a:t>r</a:t>
                      </a:r>
                      <a:r>
                        <a:rPr sz="900" spc="5" dirty="0">
                          <a:solidFill>
                            <a:srgbClr val="4C4D4F"/>
                          </a:solidFill>
                          <a:latin typeface="Calibri"/>
                          <a:cs typeface="Calibri"/>
                        </a:rPr>
                        <a:t>m</a:t>
                      </a:r>
                      <a:r>
                        <a:rPr sz="900" dirty="0">
                          <a:solidFill>
                            <a:srgbClr val="4C4D4F"/>
                          </a:solidFill>
                          <a:latin typeface="Calibri"/>
                          <a:cs typeface="Calibri"/>
                        </a:rPr>
                        <a:t>a</a:t>
                      </a:r>
                      <a:endParaRPr sz="900" dirty="0">
                        <a:latin typeface="Calibri"/>
                        <a:cs typeface="Calibri"/>
                      </a:endParaRPr>
                    </a:p>
                    <a:p>
                      <a:pPr marL="250825" marR="95250">
                        <a:lnSpc>
                          <a:spcPct val="92400"/>
                        </a:lnSpc>
                        <a:spcBef>
                          <a:spcPts val="45"/>
                        </a:spcBef>
                      </a:pPr>
                      <a:r>
                        <a:rPr sz="900" spc="-5" dirty="0">
                          <a:solidFill>
                            <a:srgbClr val="4C4D4F"/>
                          </a:solidFill>
                          <a:latin typeface="Calibri"/>
                          <a:cs typeface="Calibri"/>
                        </a:rPr>
                        <a:t>institucional</a:t>
                      </a:r>
                      <a:r>
                        <a:rPr sz="900" spc="1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 </a:t>
                      </a:r>
                      <a:r>
                        <a:rPr sz="900" spc="-5" dirty="0">
                          <a:solidFill>
                            <a:srgbClr val="4C4D4F"/>
                          </a:solidFill>
                          <a:latin typeface="Calibri"/>
                          <a:cs typeface="Calibri"/>
                        </a:rPr>
                        <a:t>fortalecimiento</a:t>
                      </a:r>
                      <a:r>
                        <a:rPr sz="900" spc="5" dirty="0">
                          <a:solidFill>
                            <a:srgbClr val="4C4D4F"/>
                          </a:solidFill>
                          <a:latin typeface="Calibri"/>
                          <a:cs typeface="Calibri"/>
                        </a:rPr>
                        <a:t> de </a:t>
                      </a:r>
                      <a:r>
                        <a:rPr sz="900" spc="10" dirty="0">
                          <a:solidFill>
                            <a:srgbClr val="4C4D4F"/>
                          </a:solidFill>
                          <a:latin typeface="Calibri"/>
                          <a:cs typeface="Calibri"/>
                        </a:rPr>
                        <a:t> </a:t>
                      </a:r>
                      <a:r>
                        <a:rPr sz="900" spc="-5" dirty="0">
                          <a:solidFill>
                            <a:srgbClr val="4C4D4F"/>
                          </a:solidFill>
                          <a:latin typeface="Calibri"/>
                          <a:cs typeface="Calibri"/>
                        </a:rPr>
                        <a:t>las capacidades </a:t>
                      </a:r>
                      <a:r>
                        <a:rPr sz="900" dirty="0">
                          <a:solidFill>
                            <a:srgbClr val="4C4D4F"/>
                          </a:solidFill>
                          <a:latin typeface="Calibri"/>
                          <a:cs typeface="Calibri"/>
                        </a:rPr>
                        <a:t>del </a:t>
                      </a:r>
                      <a:r>
                        <a:rPr sz="900" spc="5" dirty="0">
                          <a:solidFill>
                            <a:srgbClr val="4C4D4F"/>
                          </a:solidFill>
                          <a:latin typeface="Calibri"/>
                          <a:cs typeface="Calibri"/>
                        </a:rPr>
                        <a:t> </a:t>
                      </a:r>
                      <a:r>
                        <a:rPr sz="900" dirty="0">
                          <a:solidFill>
                            <a:srgbClr val="4C4D4F"/>
                          </a:solidFill>
                          <a:latin typeface="Calibri"/>
                          <a:cs typeface="Calibri"/>
                        </a:rPr>
                        <a:t>sistema</a:t>
                      </a:r>
                      <a:r>
                        <a:rPr sz="900" spc="25" dirty="0">
                          <a:solidFill>
                            <a:srgbClr val="4C4D4F"/>
                          </a:solidFill>
                          <a:latin typeface="Calibri"/>
                          <a:cs typeface="Calibri"/>
                        </a:rPr>
                        <a:t> </a:t>
                      </a:r>
                      <a:r>
                        <a:rPr sz="900" spc="-5" dirty="0">
                          <a:solidFill>
                            <a:srgbClr val="4C4D4F"/>
                          </a:solidFill>
                          <a:latin typeface="Calibri"/>
                          <a:cs typeface="Calibri"/>
                        </a:rPr>
                        <a:t>nacional </a:t>
                      </a:r>
                      <a:r>
                        <a:rPr sz="900" dirty="0">
                          <a:solidFill>
                            <a:srgbClr val="4C4D4F"/>
                          </a:solidFill>
                          <a:latin typeface="Calibri"/>
                          <a:cs typeface="Calibri"/>
                        </a:rPr>
                        <a:t>de </a:t>
                      </a:r>
                      <a:r>
                        <a:rPr sz="900" spc="5" dirty="0">
                          <a:solidFill>
                            <a:srgbClr val="4C4D4F"/>
                          </a:solidFill>
                          <a:latin typeface="Calibri"/>
                          <a:cs typeface="Calibri"/>
                        </a:rPr>
                        <a:t> </a:t>
                      </a:r>
                      <a:r>
                        <a:rPr sz="900" dirty="0">
                          <a:solidFill>
                            <a:srgbClr val="4C4D4F"/>
                          </a:solidFill>
                          <a:latin typeface="Calibri"/>
                          <a:cs typeface="Calibri"/>
                        </a:rPr>
                        <a:t>ciencia,</a:t>
                      </a:r>
                      <a:r>
                        <a:rPr sz="900" spc="5" dirty="0">
                          <a:solidFill>
                            <a:srgbClr val="4C4D4F"/>
                          </a:solidFill>
                          <a:latin typeface="Calibri"/>
                          <a:cs typeface="Calibri"/>
                        </a:rPr>
                        <a:t> </a:t>
                      </a:r>
                      <a:r>
                        <a:rPr sz="900" spc="-5" dirty="0">
                          <a:solidFill>
                            <a:srgbClr val="4C4D4F"/>
                          </a:solidFill>
                          <a:latin typeface="Calibri"/>
                          <a:cs typeface="Calibri"/>
                        </a:rPr>
                        <a:t>tecnología </a:t>
                      </a:r>
                      <a:r>
                        <a:rPr sz="900" dirty="0">
                          <a:solidFill>
                            <a:srgbClr val="4C4D4F"/>
                          </a:solidFill>
                          <a:latin typeface="Calibri"/>
                          <a:cs typeface="Calibri"/>
                        </a:rPr>
                        <a:t>e </a:t>
                      </a:r>
                      <a:r>
                        <a:rPr sz="900" spc="-190" dirty="0">
                          <a:solidFill>
                            <a:srgbClr val="4C4D4F"/>
                          </a:solidFill>
                          <a:latin typeface="Calibri"/>
                          <a:cs typeface="Calibri"/>
                        </a:rPr>
                        <a:t> </a:t>
                      </a:r>
                      <a:r>
                        <a:rPr sz="900" dirty="0">
                          <a:solidFill>
                            <a:srgbClr val="4C4D4F"/>
                          </a:solidFill>
                          <a:latin typeface="Calibri"/>
                          <a:cs typeface="Calibri"/>
                        </a:rPr>
                        <a:t>innovación</a:t>
                      </a:r>
                      <a:endParaRPr sz="900" dirty="0">
                        <a:latin typeface="Calibri"/>
                        <a:cs typeface="Calibri"/>
                      </a:endParaRPr>
                    </a:p>
                    <a:p>
                      <a:pPr marL="251460" marR="132715" indent="-198755">
                        <a:lnSpc>
                          <a:spcPct val="92800"/>
                        </a:lnSpc>
                        <a:spcBef>
                          <a:spcPts val="295"/>
                        </a:spcBef>
                      </a:pPr>
                      <a:r>
                        <a:rPr sz="900" b="1" spc="-5" dirty="0">
                          <a:solidFill>
                            <a:srgbClr val="C6692A"/>
                          </a:solidFill>
                          <a:latin typeface="Trebuchet MS"/>
                          <a:cs typeface="Trebuchet MS"/>
                        </a:rPr>
                        <a:t>C1</a:t>
                      </a:r>
                      <a:r>
                        <a:rPr sz="900" b="1" dirty="0">
                          <a:solidFill>
                            <a:srgbClr val="C6692A"/>
                          </a:solidFill>
                          <a:latin typeface="Trebuchet MS"/>
                          <a:cs typeface="Trebuchet MS"/>
                        </a:rPr>
                        <a:t>8</a:t>
                      </a:r>
                      <a:r>
                        <a:rPr sz="900" b="1" spc="5" dirty="0">
                          <a:solidFill>
                            <a:srgbClr val="C6692A"/>
                          </a:solidFill>
                          <a:latin typeface="Trebuchet MS"/>
                          <a:cs typeface="Trebuchet MS"/>
                        </a:rPr>
                        <a:t> </a:t>
                      </a:r>
                      <a:r>
                        <a:rPr sz="900" spc="-5" dirty="0">
                          <a:solidFill>
                            <a:srgbClr val="4C4D4F"/>
                          </a:solidFill>
                          <a:latin typeface="Calibri"/>
                          <a:cs typeface="Calibri"/>
                        </a:rPr>
                        <a:t>R</a:t>
                      </a:r>
                      <a:r>
                        <a:rPr sz="900" dirty="0">
                          <a:solidFill>
                            <a:srgbClr val="4C4D4F"/>
                          </a:solidFill>
                          <a:latin typeface="Calibri"/>
                          <a:cs typeface="Calibri"/>
                        </a:rPr>
                        <a:t>eno</a:t>
                      </a:r>
                      <a:r>
                        <a:rPr sz="900" spc="5" dirty="0">
                          <a:solidFill>
                            <a:srgbClr val="4C4D4F"/>
                          </a:solidFill>
                          <a:latin typeface="Calibri"/>
                          <a:cs typeface="Calibri"/>
                        </a:rPr>
                        <a:t>v</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20" dirty="0">
                          <a:solidFill>
                            <a:srgbClr val="4C4D4F"/>
                          </a:solidFill>
                          <a:latin typeface="Calibri"/>
                          <a:cs typeface="Calibri"/>
                        </a:rPr>
                        <a:t> </a:t>
                      </a:r>
                      <a:r>
                        <a:rPr sz="900" dirty="0">
                          <a:solidFill>
                            <a:srgbClr val="4C4D4F"/>
                          </a:solidFill>
                          <a:latin typeface="Calibri"/>
                          <a:cs typeface="Calibri"/>
                        </a:rPr>
                        <a:t>y  ampliación</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las </a:t>
                      </a:r>
                      <a:r>
                        <a:rPr sz="900" dirty="0">
                          <a:solidFill>
                            <a:srgbClr val="4C4D4F"/>
                          </a:solidFill>
                          <a:latin typeface="Calibri"/>
                          <a:cs typeface="Calibri"/>
                        </a:rPr>
                        <a:t> </a:t>
                      </a:r>
                      <a:r>
                        <a:rPr sz="900" spc="-5" dirty="0">
                          <a:solidFill>
                            <a:srgbClr val="4C4D4F"/>
                          </a:solidFill>
                          <a:latin typeface="Calibri"/>
                          <a:cs typeface="Calibri"/>
                        </a:rPr>
                        <a:t>capacidades </a:t>
                      </a:r>
                      <a:r>
                        <a:rPr sz="900" dirty="0">
                          <a:solidFill>
                            <a:srgbClr val="4C4D4F"/>
                          </a:solidFill>
                          <a:latin typeface="Calibri"/>
                          <a:cs typeface="Calibri"/>
                        </a:rPr>
                        <a:t>del </a:t>
                      </a:r>
                      <a:r>
                        <a:rPr sz="900" spc="5" dirty="0">
                          <a:solidFill>
                            <a:srgbClr val="4C4D4F"/>
                          </a:solidFill>
                          <a:latin typeface="Calibri"/>
                          <a:cs typeface="Calibri"/>
                        </a:rPr>
                        <a:t> </a:t>
                      </a:r>
                      <a:r>
                        <a:rPr sz="900" spc="-5" dirty="0">
                          <a:solidFill>
                            <a:srgbClr val="4C4D4F"/>
                          </a:solidFill>
                          <a:latin typeface="Calibri"/>
                          <a:cs typeface="Calibri"/>
                        </a:rPr>
                        <a:t>Sistema</a:t>
                      </a:r>
                      <a:r>
                        <a:rPr sz="900" spc="-40" dirty="0">
                          <a:solidFill>
                            <a:srgbClr val="4C4D4F"/>
                          </a:solidFill>
                          <a:latin typeface="Calibri"/>
                          <a:cs typeface="Calibri"/>
                        </a:rPr>
                        <a:t> </a:t>
                      </a:r>
                      <a:r>
                        <a:rPr sz="900" spc="-5" dirty="0">
                          <a:solidFill>
                            <a:srgbClr val="4C4D4F"/>
                          </a:solidFill>
                          <a:latin typeface="Calibri"/>
                          <a:cs typeface="Calibri"/>
                        </a:rPr>
                        <a:t>Nacional</a:t>
                      </a:r>
                      <a:r>
                        <a:rPr sz="900" spc="-20" dirty="0">
                          <a:solidFill>
                            <a:srgbClr val="4C4D4F"/>
                          </a:solidFill>
                          <a:latin typeface="Calibri"/>
                          <a:cs typeface="Calibri"/>
                        </a:rPr>
                        <a:t> </a:t>
                      </a:r>
                      <a:r>
                        <a:rPr sz="900" dirty="0">
                          <a:solidFill>
                            <a:srgbClr val="4C4D4F"/>
                          </a:solidFill>
                          <a:latin typeface="Calibri"/>
                          <a:cs typeface="Calibri"/>
                        </a:rPr>
                        <a:t>de </a:t>
                      </a:r>
                      <a:r>
                        <a:rPr sz="900" spc="-190" dirty="0">
                          <a:solidFill>
                            <a:srgbClr val="4C4D4F"/>
                          </a:solidFill>
                          <a:latin typeface="Calibri"/>
                          <a:cs typeface="Calibri"/>
                        </a:rPr>
                        <a:t> </a:t>
                      </a:r>
                      <a:r>
                        <a:rPr sz="900" dirty="0">
                          <a:solidFill>
                            <a:srgbClr val="4C4D4F"/>
                          </a:solidFill>
                          <a:latin typeface="Calibri"/>
                          <a:cs typeface="Calibri"/>
                        </a:rPr>
                        <a:t>Salud</a:t>
                      </a:r>
                      <a:endParaRPr sz="900" dirty="0">
                        <a:latin typeface="Calibri"/>
                        <a:cs typeface="Calibri"/>
                      </a:endParaRPr>
                    </a:p>
                  </a:txBody>
                  <a:tcPr marL="0" marR="0" marT="77470" marB="0">
                    <a:lnB w="57150">
                      <a:solidFill>
                        <a:srgbClr val="FFFFFF"/>
                      </a:solidFill>
                      <a:prstDash val="solid"/>
                    </a:lnB>
                    <a:solidFill>
                      <a:srgbClr val="F1D7C4"/>
                    </a:solidFill>
                  </a:tcPr>
                </a:tc>
                <a:tc>
                  <a:txBody>
                    <a:bodyPr/>
                    <a:lstStyle/>
                    <a:p>
                      <a:pPr marL="53975">
                        <a:lnSpc>
                          <a:spcPts val="1030"/>
                        </a:lnSpc>
                        <a:spcBef>
                          <a:spcPts val="525"/>
                        </a:spcBef>
                      </a:pPr>
                      <a:r>
                        <a:rPr sz="900" b="1" spc="-5" dirty="0">
                          <a:solidFill>
                            <a:srgbClr val="BE3631"/>
                          </a:solidFill>
                          <a:latin typeface="Trebuchet MS"/>
                          <a:cs typeface="Trebuchet MS"/>
                        </a:rPr>
                        <a:t>C1</a:t>
                      </a:r>
                      <a:r>
                        <a:rPr sz="900" b="1" dirty="0">
                          <a:solidFill>
                            <a:srgbClr val="BE3631"/>
                          </a:solidFill>
                          <a:latin typeface="Trebuchet MS"/>
                          <a:cs typeface="Trebuchet MS"/>
                        </a:rPr>
                        <a:t>9</a:t>
                      </a:r>
                      <a:r>
                        <a:rPr sz="900" b="1" spc="-10" dirty="0">
                          <a:solidFill>
                            <a:srgbClr val="BE3631"/>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 </a:t>
                      </a:r>
                      <a:r>
                        <a:rPr sz="900" spc="-5" dirty="0">
                          <a:solidFill>
                            <a:srgbClr val="4C4D4F"/>
                          </a:solidFill>
                          <a:latin typeface="Calibri"/>
                          <a:cs typeface="Calibri"/>
                        </a:rPr>
                        <a:t>Nac</a:t>
                      </a:r>
                      <a:r>
                        <a:rPr sz="900" spc="10" dirty="0">
                          <a:solidFill>
                            <a:srgbClr val="4C4D4F"/>
                          </a:solidFill>
                          <a:latin typeface="Calibri"/>
                          <a:cs typeface="Calibri"/>
                        </a:rPr>
                        <a:t>i</a:t>
                      </a:r>
                      <a:r>
                        <a:rPr sz="900" spc="5" dirty="0">
                          <a:solidFill>
                            <a:srgbClr val="4C4D4F"/>
                          </a:solidFill>
                          <a:latin typeface="Calibri"/>
                          <a:cs typeface="Calibri"/>
                        </a:rPr>
                        <a:t>on</a:t>
                      </a:r>
                      <a:r>
                        <a:rPr sz="900" spc="-5" dirty="0">
                          <a:solidFill>
                            <a:srgbClr val="4C4D4F"/>
                          </a:solidFill>
                          <a:latin typeface="Calibri"/>
                          <a:cs typeface="Calibri"/>
                        </a:rPr>
                        <a:t>al</a:t>
                      </a:r>
                      <a:endParaRPr sz="900" dirty="0">
                        <a:latin typeface="Calibri"/>
                        <a:cs typeface="Calibri"/>
                      </a:endParaRPr>
                    </a:p>
                    <a:p>
                      <a:pPr marL="251460" marR="271780">
                        <a:lnSpc>
                          <a:spcPts val="1010"/>
                        </a:lnSpc>
                        <a:spcBef>
                          <a:spcPts val="40"/>
                        </a:spcBef>
                      </a:pPr>
                      <a:r>
                        <a:rPr sz="900" dirty="0">
                          <a:solidFill>
                            <a:srgbClr val="4C4D4F"/>
                          </a:solidFill>
                          <a:latin typeface="Calibri"/>
                          <a:cs typeface="Calibri"/>
                        </a:rPr>
                        <a:t>de</a:t>
                      </a:r>
                      <a:r>
                        <a:rPr sz="900" spc="-50" dirty="0">
                          <a:solidFill>
                            <a:srgbClr val="4C4D4F"/>
                          </a:solidFill>
                          <a:latin typeface="Calibri"/>
                          <a:cs typeface="Calibri"/>
                        </a:rPr>
                        <a:t> </a:t>
                      </a:r>
                      <a:r>
                        <a:rPr sz="900" spc="-5" dirty="0">
                          <a:solidFill>
                            <a:srgbClr val="4C4D4F"/>
                          </a:solidFill>
                          <a:latin typeface="Calibri"/>
                          <a:cs typeface="Calibri"/>
                        </a:rPr>
                        <a:t>Competencias </a:t>
                      </a:r>
                      <a:r>
                        <a:rPr sz="900" spc="-190" dirty="0">
                          <a:solidFill>
                            <a:srgbClr val="4C4D4F"/>
                          </a:solidFill>
                          <a:latin typeface="Calibri"/>
                          <a:cs typeface="Calibri"/>
                        </a:rPr>
                        <a:t> </a:t>
                      </a:r>
                      <a:r>
                        <a:rPr sz="900" dirty="0">
                          <a:solidFill>
                            <a:srgbClr val="4C4D4F"/>
                          </a:solidFill>
                          <a:latin typeface="Calibri"/>
                          <a:cs typeface="Calibri"/>
                        </a:rPr>
                        <a:t>Digitales</a:t>
                      </a:r>
                      <a:endParaRPr sz="900" dirty="0">
                        <a:latin typeface="Calibri"/>
                        <a:cs typeface="Calibri"/>
                      </a:endParaRPr>
                    </a:p>
                    <a:p>
                      <a:pPr marL="251460">
                        <a:lnSpc>
                          <a:spcPts val="985"/>
                        </a:lnSpc>
                      </a:pPr>
                      <a:r>
                        <a:rPr sz="900" spc="-5" dirty="0">
                          <a:solidFill>
                            <a:srgbClr val="4C4D4F"/>
                          </a:solidFill>
                          <a:latin typeface="Calibri"/>
                          <a:cs typeface="Calibri"/>
                        </a:rPr>
                        <a:t>(digital</a:t>
                      </a:r>
                      <a:r>
                        <a:rPr sz="900" spc="-30" dirty="0">
                          <a:solidFill>
                            <a:srgbClr val="4C4D4F"/>
                          </a:solidFill>
                          <a:latin typeface="Calibri"/>
                          <a:cs typeface="Calibri"/>
                        </a:rPr>
                        <a:t> </a:t>
                      </a:r>
                      <a:r>
                        <a:rPr sz="900" spc="5" dirty="0">
                          <a:solidFill>
                            <a:srgbClr val="4C4D4F"/>
                          </a:solidFill>
                          <a:latin typeface="Calibri"/>
                          <a:cs typeface="Calibri"/>
                        </a:rPr>
                        <a:t>skills)</a:t>
                      </a:r>
                      <a:endParaRPr sz="900" dirty="0">
                        <a:latin typeface="Calibri"/>
                        <a:cs typeface="Calibri"/>
                      </a:endParaRPr>
                    </a:p>
                    <a:p>
                      <a:pPr marL="250825" marR="26034" indent="-198120">
                        <a:lnSpc>
                          <a:spcPct val="92200"/>
                        </a:lnSpc>
                        <a:spcBef>
                          <a:spcPts val="305"/>
                        </a:spcBef>
                      </a:pPr>
                      <a:r>
                        <a:rPr sz="900" b="1" spc="-5" dirty="0">
                          <a:solidFill>
                            <a:srgbClr val="BE3631"/>
                          </a:solidFill>
                          <a:latin typeface="Trebuchet MS"/>
                          <a:cs typeface="Trebuchet MS"/>
                        </a:rPr>
                        <a:t>C2</a:t>
                      </a:r>
                      <a:r>
                        <a:rPr sz="900" b="1" dirty="0">
                          <a:solidFill>
                            <a:srgbClr val="BE3631"/>
                          </a:solidFill>
                          <a:latin typeface="Trebuchet MS"/>
                          <a:cs typeface="Trebuchet MS"/>
                        </a:rPr>
                        <a:t>0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10" dirty="0">
                          <a:solidFill>
                            <a:srgbClr val="4C4D4F"/>
                          </a:solidFill>
                          <a:latin typeface="Calibri"/>
                          <a:cs typeface="Calibri"/>
                        </a:rPr>
                        <a:t> </a:t>
                      </a:r>
                      <a:r>
                        <a:rPr sz="900" dirty="0">
                          <a:solidFill>
                            <a:srgbClr val="4C4D4F"/>
                          </a:solidFill>
                          <a:latin typeface="Calibri"/>
                          <a:cs typeface="Calibri"/>
                        </a:rPr>
                        <a:t>e</a:t>
                      </a:r>
                      <a:r>
                        <a:rPr sz="900" spc="-5" dirty="0">
                          <a:solidFill>
                            <a:srgbClr val="4C4D4F"/>
                          </a:solidFill>
                          <a:latin typeface="Calibri"/>
                          <a:cs typeface="Calibri"/>
                        </a:rPr>
                        <a:t>str</a:t>
                      </a:r>
                      <a:r>
                        <a:rPr sz="900" spc="-10" dirty="0">
                          <a:solidFill>
                            <a:srgbClr val="4C4D4F"/>
                          </a:solidFill>
                          <a:latin typeface="Calibri"/>
                          <a:cs typeface="Calibri"/>
                        </a:rPr>
                        <a:t>a</a:t>
                      </a:r>
                      <a:r>
                        <a:rPr sz="900" spc="-5" dirty="0">
                          <a:solidFill>
                            <a:srgbClr val="4C4D4F"/>
                          </a:solidFill>
                          <a:latin typeface="Calibri"/>
                          <a:cs typeface="Calibri"/>
                        </a:rPr>
                        <a:t>t</a:t>
                      </a:r>
                      <a:r>
                        <a:rPr sz="900" dirty="0">
                          <a:solidFill>
                            <a:srgbClr val="4C4D4F"/>
                          </a:solidFill>
                          <a:latin typeface="Calibri"/>
                          <a:cs typeface="Calibri"/>
                        </a:rPr>
                        <a:t>ég</a:t>
                      </a:r>
                      <a:r>
                        <a:rPr sz="900" spc="5" dirty="0">
                          <a:solidFill>
                            <a:srgbClr val="4C4D4F"/>
                          </a:solidFill>
                          <a:latin typeface="Calibri"/>
                          <a:cs typeface="Calibri"/>
                        </a:rPr>
                        <a:t>i</a:t>
                      </a:r>
                      <a:r>
                        <a:rPr sz="900" spc="-10" dirty="0">
                          <a:solidFill>
                            <a:srgbClr val="4C4D4F"/>
                          </a:solidFill>
                          <a:latin typeface="Calibri"/>
                          <a:cs typeface="Calibri"/>
                        </a:rPr>
                        <a:t>c</a:t>
                      </a:r>
                      <a:r>
                        <a:rPr sz="900" dirty="0">
                          <a:solidFill>
                            <a:srgbClr val="4C4D4F"/>
                          </a:solidFill>
                          <a:latin typeface="Calibri"/>
                          <a:cs typeface="Calibri"/>
                        </a:rPr>
                        <a:t>o</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impulso</a:t>
                      </a:r>
                      <a:r>
                        <a:rPr sz="900" spc="10" dirty="0">
                          <a:solidFill>
                            <a:srgbClr val="4C4D4F"/>
                          </a:solidFill>
                          <a:latin typeface="Calibri"/>
                          <a:cs typeface="Calibri"/>
                        </a:rPr>
                        <a:t> </a:t>
                      </a:r>
                      <a:r>
                        <a:rPr sz="900" dirty="0">
                          <a:solidFill>
                            <a:srgbClr val="4C4D4F"/>
                          </a:solidFill>
                          <a:latin typeface="Calibri"/>
                          <a:cs typeface="Calibri"/>
                        </a:rPr>
                        <a:t>de la </a:t>
                      </a:r>
                      <a:r>
                        <a:rPr sz="900" spc="5" dirty="0">
                          <a:solidFill>
                            <a:srgbClr val="4C4D4F"/>
                          </a:solidFill>
                          <a:latin typeface="Calibri"/>
                          <a:cs typeface="Calibri"/>
                        </a:rPr>
                        <a:t> </a:t>
                      </a:r>
                      <a:r>
                        <a:rPr sz="900" spc="-5" dirty="0">
                          <a:solidFill>
                            <a:srgbClr val="4C4D4F"/>
                          </a:solidFill>
                          <a:latin typeface="Calibri"/>
                          <a:cs typeface="Calibri"/>
                        </a:rPr>
                        <a:t>Formación</a:t>
                      </a:r>
                      <a:r>
                        <a:rPr sz="900" spc="-40" dirty="0">
                          <a:solidFill>
                            <a:srgbClr val="4C4D4F"/>
                          </a:solidFill>
                          <a:latin typeface="Calibri"/>
                          <a:cs typeface="Calibri"/>
                        </a:rPr>
                        <a:t> </a:t>
                      </a:r>
                      <a:r>
                        <a:rPr sz="900" dirty="0">
                          <a:solidFill>
                            <a:srgbClr val="4C4D4F"/>
                          </a:solidFill>
                          <a:latin typeface="Calibri"/>
                          <a:cs typeface="Calibri"/>
                        </a:rPr>
                        <a:t>Profesional</a:t>
                      </a:r>
                      <a:endParaRPr sz="900" dirty="0">
                        <a:latin typeface="Calibri"/>
                        <a:cs typeface="Calibri"/>
                      </a:endParaRPr>
                    </a:p>
                    <a:p>
                      <a:pPr marL="251460" marR="195580" indent="-198755">
                        <a:lnSpc>
                          <a:spcPct val="92600"/>
                        </a:lnSpc>
                        <a:spcBef>
                          <a:spcPts val="295"/>
                        </a:spcBef>
                      </a:pPr>
                      <a:r>
                        <a:rPr sz="900" b="1" spc="-5" dirty="0">
                          <a:solidFill>
                            <a:srgbClr val="BE3631"/>
                          </a:solidFill>
                          <a:latin typeface="Trebuchet MS"/>
                          <a:cs typeface="Trebuchet MS"/>
                        </a:rPr>
                        <a:t>C2</a:t>
                      </a:r>
                      <a:r>
                        <a:rPr sz="900" b="1" dirty="0">
                          <a:solidFill>
                            <a:srgbClr val="BE3631"/>
                          </a:solidFill>
                          <a:latin typeface="Trebuchet MS"/>
                          <a:cs typeface="Trebuchet MS"/>
                        </a:rPr>
                        <a:t>1</a:t>
                      </a:r>
                      <a:r>
                        <a:rPr sz="900" b="1" spc="5" dirty="0">
                          <a:solidFill>
                            <a:srgbClr val="BE3631"/>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ode</a:t>
                      </a:r>
                      <a:r>
                        <a:rPr sz="900" spc="-5" dirty="0">
                          <a:solidFill>
                            <a:srgbClr val="4C4D4F"/>
                          </a:solidFill>
                          <a:latin typeface="Calibri"/>
                          <a:cs typeface="Calibri"/>
                        </a:rPr>
                        <a:t>r</a:t>
                      </a:r>
                      <a:r>
                        <a:rPr sz="900" dirty="0">
                          <a:solidFill>
                            <a:srgbClr val="4C4D4F"/>
                          </a:solidFill>
                          <a:latin typeface="Calibri"/>
                          <a:cs typeface="Calibri"/>
                        </a:rPr>
                        <a:t>n</a:t>
                      </a:r>
                      <a:r>
                        <a:rPr sz="900" spc="5" dirty="0">
                          <a:solidFill>
                            <a:srgbClr val="4C4D4F"/>
                          </a:solidFill>
                          <a:latin typeface="Calibri"/>
                          <a:cs typeface="Calibri"/>
                        </a:rPr>
                        <a:t>i</a:t>
                      </a:r>
                      <a:r>
                        <a:rPr sz="900" spc="-10" dirty="0">
                          <a:solidFill>
                            <a:srgbClr val="4C4D4F"/>
                          </a:solidFill>
                          <a:latin typeface="Calibri"/>
                          <a:cs typeface="Calibri"/>
                        </a:rPr>
                        <a:t>zac</a:t>
                      </a:r>
                      <a:r>
                        <a:rPr sz="900" spc="5" dirty="0">
                          <a:solidFill>
                            <a:srgbClr val="4C4D4F"/>
                          </a:solidFill>
                          <a:latin typeface="Calibri"/>
                          <a:cs typeface="Calibri"/>
                        </a:rPr>
                        <a:t>i</a:t>
                      </a:r>
                      <a:r>
                        <a:rPr sz="900" dirty="0">
                          <a:solidFill>
                            <a:srgbClr val="4C4D4F"/>
                          </a:solidFill>
                          <a:latin typeface="Calibri"/>
                          <a:cs typeface="Calibri"/>
                        </a:rPr>
                        <a:t>ón</a:t>
                      </a:r>
                      <a:r>
                        <a:rPr sz="900" spc="1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digitalización </a:t>
                      </a:r>
                      <a:r>
                        <a:rPr sz="900" dirty="0">
                          <a:solidFill>
                            <a:srgbClr val="4C4D4F"/>
                          </a:solidFill>
                          <a:latin typeface="Calibri"/>
                          <a:cs typeface="Calibri"/>
                        </a:rPr>
                        <a:t>del </a:t>
                      </a:r>
                      <a:r>
                        <a:rPr sz="900" spc="5" dirty="0">
                          <a:solidFill>
                            <a:srgbClr val="4C4D4F"/>
                          </a:solidFill>
                          <a:latin typeface="Calibri"/>
                          <a:cs typeface="Calibri"/>
                        </a:rPr>
                        <a:t> </a:t>
                      </a:r>
                      <a:r>
                        <a:rPr sz="900" dirty="0">
                          <a:solidFill>
                            <a:srgbClr val="4C4D4F"/>
                          </a:solidFill>
                          <a:latin typeface="Calibri"/>
                          <a:cs typeface="Calibri"/>
                        </a:rPr>
                        <a:t>sistema</a:t>
                      </a:r>
                      <a:r>
                        <a:rPr sz="900" spc="10" dirty="0">
                          <a:solidFill>
                            <a:srgbClr val="4C4D4F"/>
                          </a:solidFill>
                          <a:latin typeface="Calibri"/>
                          <a:cs typeface="Calibri"/>
                        </a:rPr>
                        <a:t> </a:t>
                      </a:r>
                      <a:r>
                        <a:rPr sz="900" spc="-5" dirty="0">
                          <a:solidFill>
                            <a:srgbClr val="4C4D4F"/>
                          </a:solidFill>
                          <a:latin typeface="Calibri"/>
                          <a:cs typeface="Calibri"/>
                        </a:rPr>
                        <a:t>educativo, </a:t>
                      </a:r>
                      <a:r>
                        <a:rPr sz="900" spc="-190" dirty="0">
                          <a:solidFill>
                            <a:srgbClr val="4C4D4F"/>
                          </a:solidFill>
                          <a:latin typeface="Calibri"/>
                          <a:cs typeface="Calibri"/>
                        </a:rPr>
                        <a:t> </a:t>
                      </a:r>
                      <a:r>
                        <a:rPr sz="900" spc="5" dirty="0">
                          <a:solidFill>
                            <a:srgbClr val="4C4D4F"/>
                          </a:solidFill>
                          <a:latin typeface="Calibri"/>
                          <a:cs typeface="Calibri"/>
                        </a:rPr>
                        <a:t>incluida</a:t>
                      </a:r>
                      <a:endParaRPr sz="900" dirty="0">
                        <a:latin typeface="Calibri"/>
                        <a:cs typeface="Calibri"/>
                      </a:endParaRPr>
                    </a:p>
                    <a:p>
                      <a:pPr marL="251460" marR="215900">
                        <a:lnSpc>
                          <a:spcPct val="92200"/>
                        </a:lnSpc>
                        <a:spcBef>
                          <a:spcPts val="10"/>
                        </a:spcBef>
                      </a:pPr>
                      <a:r>
                        <a:rPr sz="900" dirty="0">
                          <a:solidFill>
                            <a:srgbClr val="4C4D4F"/>
                          </a:solidFill>
                          <a:latin typeface="Calibri"/>
                          <a:cs typeface="Calibri"/>
                        </a:rPr>
                        <a:t>la </a:t>
                      </a:r>
                      <a:r>
                        <a:rPr sz="900" spc="-5" dirty="0">
                          <a:solidFill>
                            <a:srgbClr val="4C4D4F"/>
                          </a:solidFill>
                          <a:latin typeface="Calibri"/>
                          <a:cs typeface="Calibri"/>
                        </a:rPr>
                        <a:t>educación </a:t>
                      </a:r>
                      <a:r>
                        <a:rPr sz="900" dirty="0">
                          <a:solidFill>
                            <a:srgbClr val="4C4D4F"/>
                          </a:solidFill>
                          <a:latin typeface="Calibri"/>
                          <a:cs typeface="Calibri"/>
                        </a:rPr>
                        <a:t> temprana</a:t>
                      </a:r>
                      <a:r>
                        <a:rPr sz="900" spc="20" dirty="0">
                          <a:solidFill>
                            <a:srgbClr val="4C4D4F"/>
                          </a:solidFill>
                          <a:latin typeface="Calibri"/>
                          <a:cs typeface="Calibri"/>
                        </a:rPr>
                        <a:t> </a:t>
                      </a:r>
                      <a:r>
                        <a:rPr sz="900" dirty="0">
                          <a:solidFill>
                            <a:srgbClr val="4C4D4F"/>
                          </a:solidFill>
                          <a:latin typeface="Calibri"/>
                          <a:cs typeface="Calibri"/>
                        </a:rPr>
                        <a:t>de</a:t>
                      </a:r>
                      <a:r>
                        <a:rPr sz="900" spc="-15" dirty="0">
                          <a:solidFill>
                            <a:srgbClr val="4C4D4F"/>
                          </a:solidFill>
                          <a:latin typeface="Calibri"/>
                          <a:cs typeface="Calibri"/>
                        </a:rPr>
                        <a:t> </a:t>
                      </a:r>
                      <a:r>
                        <a:rPr sz="900" dirty="0">
                          <a:solidFill>
                            <a:srgbClr val="4C4D4F"/>
                          </a:solidFill>
                          <a:latin typeface="Calibri"/>
                          <a:cs typeface="Calibri"/>
                        </a:rPr>
                        <a:t>0</a:t>
                      </a:r>
                      <a:r>
                        <a:rPr sz="900" spc="-15" dirty="0">
                          <a:solidFill>
                            <a:srgbClr val="4C4D4F"/>
                          </a:solidFill>
                          <a:latin typeface="Calibri"/>
                          <a:cs typeface="Calibri"/>
                        </a:rPr>
                        <a:t> </a:t>
                      </a:r>
                      <a:r>
                        <a:rPr sz="900" dirty="0">
                          <a:solidFill>
                            <a:srgbClr val="4C4D4F"/>
                          </a:solidFill>
                          <a:latin typeface="Calibri"/>
                          <a:cs typeface="Calibri"/>
                        </a:rPr>
                        <a:t>a</a:t>
                      </a:r>
                      <a:r>
                        <a:rPr sz="900" spc="-20" dirty="0">
                          <a:solidFill>
                            <a:srgbClr val="4C4D4F"/>
                          </a:solidFill>
                          <a:latin typeface="Calibri"/>
                          <a:cs typeface="Calibri"/>
                        </a:rPr>
                        <a:t> </a:t>
                      </a:r>
                      <a:r>
                        <a:rPr sz="900" dirty="0">
                          <a:solidFill>
                            <a:srgbClr val="4C4D4F"/>
                          </a:solidFill>
                          <a:latin typeface="Calibri"/>
                          <a:cs typeface="Calibri"/>
                        </a:rPr>
                        <a:t>3 </a:t>
                      </a:r>
                      <a:r>
                        <a:rPr sz="900" spc="-190" dirty="0">
                          <a:solidFill>
                            <a:srgbClr val="4C4D4F"/>
                          </a:solidFill>
                          <a:latin typeface="Calibri"/>
                          <a:cs typeface="Calibri"/>
                        </a:rPr>
                        <a:t> </a:t>
                      </a:r>
                      <a:r>
                        <a:rPr sz="900" dirty="0">
                          <a:solidFill>
                            <a:srgbClr val="4C4D4F"/>
                          </a:solidFill>
                          <a:latin typeface="Calibri"/>
                          <a:cs typeface="Calibri"/>
                        </a:rPr>
                        <a:t>años</a:t>
                      </a:r>
                      <a:endParaRPr sz="900" dirty="0">
                        <a:latin typeface="Calibri"/>
                        <a:cs typeface="Calibri"/>
                      </a:endParaRPr>
                    </a:p>
                  </a:txBody>
                  <a:tcPr marL="0" marR="0" marT="66675" marB="0">
                    <a:lnB w="57150">
                      <a:solidFill>
                        <a:srgbClr val="FFFFFF"/>
                      </a:solidFill>
                      <a:prstDash val="solid"/>
                    </a:lnB>
                    <a:solidFill>
                      <a:srgbClr val="EECDC1"/>
                    </a:solidFill>
                  </a:tcPr>
                </a:tc>
                <a:tc>
                  <a:txBody>
                    <a:bodyPr/>
                    <a:lstStyle/>
                    <a:p>
                      <a:pPr marL="251460" marR="123189" indent="-198755">
                        <a:lnSpc>
                          <a:spcPct val="92600"/>
                        </a:lnSpc>
                        <a:spcBef>
                          <a:spcPts val="700"/>
                        </a:spcBef>
                      </a:pPr>
                      <a:r>
                        <a:rPr sz="900" b="1" spc="-5" dirty="0">
                          <a:solidFill>
                            <a:srgbClr val="933F80"/>
                          </a:solidFill>
                          <a:latin typeface="Trebuchet MS"/>
                          <a:cs typeface="Trebuchet MS"/>
                        </a:rPr>
                        <a:t>C2</a:t>
                      </a:r>
                      <a:r>
                        <a:rPr sz="900" b="1" dirty="0">
                          <a:solidFill>
                            <a:srgbClr val="933F80"/>
                          </a:solidFill>
                          <a:latin typeface="Trebuchet MS"/>
                          <a:cs typeface="Trebuchet MS"/>
                        </a:rPr>
                        <a:t>2</a:t>
                      </a:r>
                      <a:r>
                        <a:rPr sz="900" b="1" spc="5" dirty="0">
                          <a:solidFill>
                            <a:srgbClr val="933F80"/>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5" dirty="0">
                          <a:solidFill>
                            <a:srgbClr val="4C4D4F"/>
                          </a:solidFill>
                          <a:latin typeface="Calibri"/>
                          <a:cs typeface="Calibri"/>
                        </a:rPr>
                        <a:t> </a:t>
                      </a:r>
                      <a:r>
                        <a:rPr sz="900" dirty="0">
                          <a:solidFill>
                            <a:srgbClr val="4C4D4F"/>
                          </a:solidFill>
                          <a:latin typeface="Calibri"/>
                          <a:cs typeface="Calibri"/>
                        </a:rPr>
                        <a:t>de</a:t>
                      </a:r>
                      <a:r>
                        <a:rPr sz="900" spc="10" dirty="0">
                          <a:solidFill>
                            <a:srgbClr val="4C4D4F"/>
                          </a:solidFill>
                          <a:latin typeface="Calibri"/>
                          <a:cs typeface="Calibri"/>
                        </a:rPr>
                        <a:t> </a:t>
                      </a:r>
                      <a:r>
                        <a:rPr sz="900" spc="-10" dirty="0">
                          <a:solidFill>
                            <a:srgbClr val="4C4D4F"/>
                          </a:solidFill>
                          <a:latin typeface="Calibri"/>
                          <a:cs typeface="Calibri"/>
                        </a:rPr>
                        <a:t>c</a:t>
                      </a:r>
                      <a:r>
                        <a:rPr sz="900" dirty="0">
                          <a:solidFill>
                            <a:srgbClr val="4C4D4F"/>
                          </a:solidFill>
                          <a:latin typeface="Calibri"/>
                          <a:cs typeface="Calibri"/>
                        </a:rPr>
                        <a:t>hoque</a:t>
                      </a:r>
                      <a:r>
                        <a:rPr sz="900" spc="5" dirty="0">
                          <a:solidFill>
                            <a:srgbClr val="4C4D4F"/>
                          </a:solidFill>
                          <a:latin typeface="Calibri"/>
                          <a:cs typeface="Calibri"/>
                        </a:rPr>
                        <a:t> </a:t>
                      </a:r>
                      <a:r>
                        <a:rPr sz="900" dirty="0">
                          <a:solidFill>
                            <a:srgbClr val="4C4D4F"/>
                          </a:solidFill>
                          <a:latin typeface="Calibri"/>
                          <a:cs typeface="Calibri"/>
                        </a:rPr>
                        <a:t>p</a:t>
                      </a:r>
                      <a:r>
                        <a:rPr sz="900" spc="-10" dirty="0">
                          <a:solidFill>
                            <a:srgbClr val="4C4D4F"/>
                          </a:solidFill>
                          <a:latin typeface="Calibri"/>
                          <a:cs typeface="Calibri"/>
                        </a:rPr>
                        <a:t>a</a:t>
                      </a:r>
                      <a:r>
                        <a:rPr sz="900" spc="-5" dirty="0">
                          <a:solidFill>
                            <a:srgbClr val="4C4D4F"/>
                          </a:solidFill>
                          <a:latin typeface="Calibri"/>
                          <a:cs typeface="Calibri"/>
                        </a:rPr>
                        <a:t>r</a:t>
                      </a:r>
                      <a:r>
                        <a:rPr sz="900" dirty="0">
                          <a:solidFill>
                            <a:srgbClr val="4C4D4F"/>
                          </a:solidFill>
                          <a:latin typeface="Calibri"/>
                          <a:cs typeface="Calibri"/>
                        </a:rPr>
                        <a:t>a  </a:t>
                      </a:r>
                      <a:r>
                        <a:rPr sz="900" spc="5" dirty="0">
                          <a:solidFill>
                            <a:srgbClr val="4C4D4F"/>
                          </a:solidFill>
                          <a:latin typeface="Calibri"/>
                          <a:cs typeface="Calibri"/>
                        </a:rPr>
                        <a:t>la</a:t>
                      </a:r>
                      <a:r>
                        <a:rPr sz="900" spc="10" dirty="0">
                          <a:solidFill>
                            <a:srgbClr val="4C4D4F"/>
                          </a:solidFill>
                          <a:latin typeface="Calibri"/>
                          <a:cs typeface="Calibri"/>
                        </a:rPr>
                        <a:t> </a:t>
                      </a:r>
                      <a:r>
                        <a:rPr sz="900" dirty="0">
                          <a:solidFill>
                            <a:srgbClr val="4C4D4F"/>
                          </a:solidFill>
                          <a:latin typeface="Calibri"/>
                          <a:cs typeface="Calibri"/>
                        </a:rPr>
                        <a:t>economía de los </a:t>
                      </a:r>
                      <a:r>
                        <a:rPr sz="900" spc="5" dirty="0">
                          <a:solidFill>
                            <a:srgbClr val="4C4D4F"/>
                          </a:solidFill>
                          <a:latin typeface="Calibri"/>
                          <a:cs typeface="Calibri"/>
                        </a:rPr>
                        <a:t> </a:t>
                      </a:r>
                      <a:r>
                        <a:rPr sz="900" spc="-5" dirty="0">
                          <a:solidFill>
                            <a:srgbClr val="4C4D4F"/>
                          </a:solidFill>
                          <a:latin typeface="Calibri"/>
                          <a:cs typeface="Calibri"/>
                        </a:rPr>
                        <a:t>cuidados</a:t>
                      </a:r>
                      <a:r>
                        <a:rPr sz="900" spc="-15" dirty="0">
                          <a:solidFill>
                            <a:srgbClr val="4C4D4F"/>
                          </a:solidFill>
                          <a:latin typeface="Calibri"/>
                          <a:cs typeface="Calibri"/>
                        </a:rPr>
                        <a:t> </a:t>
                      </a:r>
                      <a:r>
                        <a:rPr sz="900" dirty="0">
                          <a:solidFill>
                            <a:srgbClr val="4C4D4F"/>
                          </a:solidFill>
                          <a:latin typeface="Calibri"/>
                          <a:cs typeface="Calibri"/>
                        </a:rPr>
                        <a:t>y</a:t>
                      </a:r>
                      <a:r>
                        <a:rPr sz="900" spc="25" dirty="0">
                          <a:solidFill>
                            <a:srgbClr val="4C4D4F"/>
                          </a:solidFill>
                          <a:latin typeface="Calibri"/>
                          <a:cs typeface="Calibri"/>
                        </a:rPr>
                        <a:t> </a:t>
                      </a:r>
                      <a:r>
                        <a:rPr sz="900" spc="-5" dirty="0">
                          <a:solidFill>
                            <a:srgbClr val="4C4D4F"/>
                          </a:solidFill>
                          <a:latin typeface="Calibri"/>
                          <a:cs typeface="Calibri"/>
                        </a:rPr>
                        <a:t>refuerzo </a:t>
                      </a:r>
                      <a:r>
                        <a:rPr sz="900" dirty="0">
                          <a:solidFill>
                            <a:srgbClr val="4C4D4F"/>
                          </a:solidFill>
                          <a:latin typeface="Calibri"/>
                          <a:cs typeface="Calibri"/>
                        </a:rPr>
                        <a:t> de </a:t>
                      </a:r>
                      <a:r>
                        <a:rPr sz="900" spc="-5" dirty="0">
                          <a:solidFill>
                            <a:srgbClr val="4C4D4F"/>
                          </a:solidFill>
                          <a:latin typeface="Calibri"/>
                          <a:cs typeface="Calibri"/>
                        </a:rPr>
                        <a:t>las </a:t>
                      </a:r>
                      <a:r>
                        <a:rPr sz="900" dirty="0">
                          <a:solidFill>
                            <a:srgbClr val="4C4D4F"/>
                          </a:solidFill>
                          <a:latin typeface="Calibri"/>
                          <a:cs typeface="Calibri"/>
                        </a:rPr>
                        <a:t>políticas</a:t>
                      </a:r>
                      <a:endParaRPr sz="900">
                        <a:latin typeface="Calibri"/>
                        <a:cs typeface="Calibri"/>
                      </a:endParaRPr>
                    </a:p>
                    <a:p>
                      <a:pPr marL="251460">
                        <a:lnSpc>
                          <a:spcPts val="1010"/>
                        </a:lnSpc>
                      </a:pPr>
                      <a:r>
                        <a:rPr sz="900" dirty="0">
                          <a:solidFill>
                            <a:srgbClr val="4C4D4F"/>
                          </a:solidFill>
                          <a:latin typeface="Calibri"/>
                          <a:cs typeface="Calibri"/>
                        </a:rPr>
                        <a:t>de</a:t>
                      </a:r>
                      <a:r>
                        <a:rPr sz="900" spc="-35" dirty="0">
                          <a:solidFill>
                            <a:srgbClr val="4C4D4F"/>
                          </a:solidFill>
                          <a:latin typeface="Calibri"/>
                          <a:cs typeface="Calibri"/>
                        </a:rPr>
                        <a:t> </a:t>
                      </a:r>
                      <a:r>
                        <a:rPr sz="900" dirty="0">
                          <a:solidFill>
                            <a:srgbClr val="4C4D4F"/>
                          </a:solidFill>
                          <a:latin typeface="Calibri"/>
                          <a:cs typeface="Calibri"/>
                        </a:rPr>
                        <a:t>inclusión</a:t>
                      </a:r>
                      <a:endParaRPr sz="900">
                        <a:latin typeface="Calibri"/>
                        <a:cs typeface="Calibri"/>
                      </a:endParaRPr>
                    </a:p>
                    <a:p>
                      <a:pPr marL="250825" marR="67945" indent="-198120">
                        <a:lnSpc>
                          <a:spcPct val="92200"/>
                        </a:lnSpc>
                        <a:spcBef>
                          <a:spcPts val="300"/>
                        </a:spcBef>
                      </a:pPr>
                      <a:r>
                        <a:rPr sz="900" b="1" spc="-5" dirty="0">
                          <a:solidFill>
                            <a:srgbClr val="933F80"/>
                          </a:solidFill>
                          <a:latin typeface="Trebuchet MS"/>
                          <a:cs typeface="Trebuchet MS"/>
                        </a:rPr>
                        <a:t>C2</a:t>
                      </a:r>
                      <a:r>
                        <a:rPr sz="900" b="1" dirty="0">
                          <a:solidFill>
                            <a:srgbClr val="933F80"/>
                          </a:solidFill>
                          <a:latin typeface="Trebuchet MS"/>
                          <a:cs typeface="Trebuchet MS"/>
                        </a:rPr>
                        <a:t>3</a:t>
                      </a:r>
                      <a:r>
                        <a:rPr sz="900" b="1" spc="5" dirty="0">
                          <a:solidFill>
                            <a:srgbClr val="933F80"/>
                          </a:solidFill>
                          <a:latin typeface="Trebuchet MS"/>
                          <a:cs typeface="Trebuchet MS"/>
                        </a:rPr>
                        <a:t> </a:t>
                      </a:r>
                      <a:r>
                        <a:rPr sz="900" spc="-10" dirty="0">
                          <a:solidFill>
                            <a:srgbClr val="4C4D4F"/>
                          </a:solidFill>
                          <a:latin typeface="Calibri"/>
                          <a:cs typeface="Calibri"/>
                        </a:rPr>
                        <a:t>N</a:t>
                      </a:r>
                      <a:r>
                        <a:rPr sz="900" dirty="0">
                          <a:solidFill>
                            <a:srgbClr val="4C4D4F"/>
                          </a:solidFill>
                          <a:latin typeface="Calibri"/>
                          <a:cs typeface="Calibri"/>
                        </a:rPr>
                        <a:t>ue</a:t>
                      </a:r>
                      <a:r>
                        <a:rPr sz="900" spc="5" dirty="0">
                          <a:solidFill>
                            <a:srgbClr val="4C4D4F"/>
                          </a:solidFill>
                          <a:latin typeface="Calibri"/>
                          <a:cs typeface="Calibri"/>
                        </a:rPr>
                        <a:t>v</a:t>
                      </a:r>
                      <a:r>
                        <a:rPr sz="900" spc="-10" dirty="0">
                          <a:solidFill>
                            <a:srgbClr val="4C4D4F"/>
                          </a:solidFill>
                          <a:latin typeface="Calibri"/>
                          <a:cs typeface="Calibri"/>
                        </a:rPr>
                        <a:t>a</a:t>
                      </a:r>
                      <a:r>
                        <a:rPr sz="900" dirty="0">
                          <a:solidFill>
                            <a:srgbClr val="4C4D4F"/>
                          </a:solidFill>
                          <a:latin typeface="Calibri"/>
                          <a:cs typeface="Calibri"/>
                        </a:rPr>
                        <a:t>s po</a:t>
                      </a:r>
                      <a:r>
                        <a:rPr sz="900" spc="5" dirty="0">
                          <a:solidFill>
                            <a:srgbClr val="4C4D4F"/>
                          </a:solidFill>
                          <a:latin typeface="Calibri"/>
                          <a:cs typeface="Calibri"/>
                        </a:rPr>
                        <a:t>lí</a:t>
                      </a:r>
                      <a:r>
                        <a:rPr sz="900" spc="-5" dirty="0">
                          <a:solidFill>
                            <a:srgbClr val="4C4D4F"/>
                          </a:solidFill>
                          <a:latin typeface="Calibri"/>
                          <a:cs typeface="Calibri"/>
                        </a:rPr>
                        <a:t>t</a:t>
                      </a:r>
                      <a:r>
                        <a:rPr sz="900" spc="5" dirty="0">
                          <a:solidFill>
                            <a:srgbClr val="4C4D4F"/>
                          </a:solidFill>
                          <a:latin typeface="Calibri"/>
                          <a:cs typeface="Calibri"/>
                        </a:rPr>
                        <a:t>i</a:t>
                      </a:r>
                      <a:r>
                        <a:rPr sz="900" spc="-10" dirty="0">
                          <a:solidFill>
                            <a:srgbClr val="4C4D4F"/>
                          </a:solidFill>
                          <a:latin typeface="Calibri"/>
                          <a:cs typeface="Calibri"/>
                        </a:rPr>
                        <a:t>ca</a:t>
                      </a:r>
                      <a:r>
                        <a:rPr sz="900" dirty="0">
                          <a:solidFill>
                            <a:srgbClr val="4C4D4F"/>
                          </a:solidFill>
                          <a:latin typeface="Calibri"/>
                          <a:cs typeface="Calibri"/>
                        </a:rPr>
                        <a:t>s  públicas</a:t>
                      </a:r>
                      <a:r>
                        <a:rPr sz="900" spc="5" dirty="0">
                          <a:solidFill>
                            <a:srgbClr val="4C4D4F"/>
                          </a:solidFill>
                          <a:latin typeface="Calibri"/>
                          <a:cs typeface="Calibri"/>
                        </a:rPr>
                        <a:t> </a:t>
                      </a:r>
                      <a:r>
                        <a:rPr sz="900" spc="-5" dirty="0">
                          <a:solidFill>
                            <a:srgbClr val="4C4D4F"/>
                          </a:solidFill>
                          <a:latin typeface="Calibri"/>
                          <a:cs typeface="Calibri"/>
                        </a:rPr>
                        <a:t>para </a:t>
                      </a:r>
                      <a:r>
                        <a:rPr sz="900" dirty="0">
                          <a:solidFill>
                            <a:srgbClr val="4C4D4F"/>
                          </a:solidFill>
                          <a:latin typeface="Calibri"/>
                          <a:cs typeface="Calibri"/>
                        </a:rPr>
                        <a:t>un </a:t>
                      </a:r>
                      <a:r>
                        <a:rPr sz="900" spc="5" dirty="0">
                          <a:solidFill>
                            <a:srgbClr val="4C4D4F"/>
                          </a:solidFill>
                          <a:latin typeface="Calibri"/>
                          <a:cs typeface="Calibri"/>
                        </a:rPr>
                        <a:t> </a:t>
                      </a:r>
                      <a:r>
                        <a:rPr sz="900" spc="-5" dirty="0">
                          <a:solidFill>
                            <a:srgbClr val="4C4D4F"/>
                          </a:solidFill>
                          <a:latin typeface="Calibri"/>
                          <a:cs typeface="Calibri"/>
                        </a:rPr>
                        <a:t>mercado </a:t>
                      </a:r>
                      <a:r>
                        <a:rPr sz="900" dirty="0">
                          <a:solidFill>
                            <a:srgbClr val="4C4D4F"/>
                          </a:solidFill>
                          <a:latin typeface="Calibri"/>
                          <a:cs typeface="Calibri"/>
                        </a:rPr>
                        <a:t>de </a:t>
                      </a:r>
                      <a:r>
                        <a:rPr sz="900" spc="-5" dirty="0">
                          <a:solidFill>
                            <a:srgbClr val="4C4D4F"/>
                          </a:solidFill>
                          <a:latin typeface="Calibri"/>
                          <a:cs typeface="Calibri"/>
                        </a:rPr>
                        <a:t>trabajo </a:t>
                      </a:r>
                      <a:r>
                        <a:rPr sz="900" dirty="0">
                          <a:solidFill>
                            <a:srgbClr val="4C4D4F"/>
                          </a:solidFill>
                          <a:latin typeface="Calibri"/>
                          <a:cs typeface="Calibri"/>
                        </a:rPr>
                        <a:t> </a:t>
                      </a:r>
                      <a:r>
                        <a:rPr sz="900" spc="-5" dirty="0">
                          <a:solidFill>
                            <a:srgbClr val="4C4D4F"/>
                          </a:solidFill>
                          <a:latin typeface="Calibri"/>
                          <a:cs typeface="Calibri"/>
                        </a:rPr>
                        <a:t>dinámico, </a:t>
                      </a:r>
                      <a:r>
                        <a:rPr sz="900" dirty="0">
                          <a:solidFill>
                            <a:srgbClr val="4C4D4F"/>
                          </a:solidFill>
                          <a:latin typeface="Calibri"/>
                          <a:cs typeface="Calibri"/>
                        </a:rPr>
                        <a:t>resiliente e </a:t>
                      </a:r>
                      <a:r>
                        <a:rPr sz="900" spc="-190" dirty="0">
                          <a:solidFill>
                            <a:srgbClr val="4C4D4F"/>
                          </a:solidFill>
                          <a:latin typeface="Calibri"/>
                          <a:cs typeface="Calibri"/>
                        </a:rPr>
                        <a:t> </a:t>
                      </a:r>
                      <a:r>
                        <a:rPr sz="900" spc="5" dirty="0">
                          <a:solidFill>
                            <a:srgbClr val="4C4D4F"/>
                          </a:solidFill>
                          <a:latin typeface="Calibri"/>
                          <a:cs typeface="Calibri"/>
                        </a:rPr>
                        <a:t>inclusivo</a:t>
                      </a:r>
                      <a:endParaRPr sz="900">
                        <a:latin typeface="Calibri"/>
                        <a:cs typeface="Calibri"/>
                      </a:endParaRPr>
                    </a:p>
                  </a:txBody>
                  <a:tcPr marL="0" marR="0" marT="88900" marB="0">
                    <a:lnB w="57150">
                      <a:solidFill>
                        <a:srgbClr val="FFFFFF"/>
                      </a:solidFill>
                      <a:prstDash val="solid"/>
                    </a:lnB>
                    <a:solidFill>
                      <a:srgbClr val="DECCDD"/>
                    </a:solidFill>
                  </a:tcPr>
                </a:tc>
                <a:tc>
                  <a:txBody>
                    <a:bodyPr/>
                    <a:lstStyle/>
                    <a:p>
                      <a:pPr marL="254000" marR="396875" indent="-200660" algn="just">
                        <a:lnSpc>
                          <a:spcPct val="92200"/>
                        </a:lnSpc>
                        <a:spcBef>
                          <a:spcPts val="610"/>
                        </a:spcBef>
                      </a:pPr>
                      <a:r>
                        <a:rPr sz="900" b="1" spc="-5" dirty="0">
                          <a:solidFill>
                            <a:srgbClr val="4D4D8C"/>
                          </a:solidFill>
                          <a:latin typeface="Trebuchet MS"/>
                          <a:cs typeface="Trebuchet MS"/>
                        </a:rPr>
                        <a:t>C2</a:t>
                      </a:r>
                      <a:r>
                        <a:rPr sz="900" b="1" dirty="0">
                          <a:solidFill>
                            <a:srgbClr val="4D4D8C"/>
                          </a:solidFill>
                          <a:latin typeface="Trebuchet MS"/>
                          <a:cs typeface="Trebuchet MS"/>
                        </a:rPr>
                        <a:t>4</a:t>
                      </a:r>
                      <a:r>
                        <a:rPr sz="900" b="1" spc="-15" dirty="0">
                          <a:solidFill>
                            <a:srgbClr val="4D4D8C"/>
                          </a:solidFill>
                          <a:latin typeface="Trebuchet MS"/>
                          <a:cs typeface="Trebuchet MS"/>
                        </a:rPr>
                        <a:t> </a:t>
                      </a:r>
                      <a:r>
                        <a:rPr sz="900" dirty="0">
                          <a:solidFill>
                            <a:srgbClr val="4C4D4F"/>
                          </a:solidFill>
                          <a:latin typeface="Calibri"/>
                          <a:cs typeface="Calibri"/>
                        </a:rPr>
                        <a:t>R</a:t>
                      </a:r>
                      <a:r>
                        <a:rPr sz="900" spc="5" dirty="0">
                          <a:solidFill>
                            <a:srgbClr val="4C4D4F"/>
                          </a:solidFill>
                          <a:latin typeface="Calibri"/>
                          <a:cs typeface="Calibri"/>
                        </a:rPr>
                        <a:t>e</a:t>
                      </a:r>
                      <a:r>
                        <a:rPr sz="900" spc="10" dirty="0">
                          <a:solidFill>
                            <a:srgbClr val="4C4D4F"/>
                          </a:solidFill>
                          <a:latin typeface="Calibri"/>
                          <a:cs typeface="Calibri"/>
                        </a:rPr>
                        <a:t>v</a:t>
                      </a:r>
                      <a:r>
                        <a:rPr sz="900" spc="-5" dirty="0">
                          <a:solidFill>
                            <a:srgbClr val="4C4D4F"/>
                          </a:solidFill>
                          <a:latin typeface="Calibri"/>
                          <a:cs typeface="Calibri"/>
                        </a:rPr>
                        <a:t>a</a:t>
                      </a:r>
                      <a:r>
                        <a:rPr sz="900" spc="10" dirty="0">
                          <a:solidFill>
                            <a:srgbClr val="4C4D4F"/>
                          </a:solidFill>
                          <a:latin typeface="Calibri"/>
                          <a:cs typeface="Calibri"/>
                        </a:rPr>
                        <a:t>l</a:t>
                      </a:r>
                      <a:r>
                        <a:rPr sz="900" spc="5" dirty="0">
                          <a:solidFill>
                            <a:srgbClr val="4C4D4F"/>
                          </a:solidFill>
                          <a:latin typeface="Calibri"/>
                          <a:cs typeface="Calibri"/>
                        </a:rPr>
                        <a:t>o</a:t>
                      </a:r>
                      <a:r>
                        <a:rPr sz="900" dirty="0">
                          <a:solidFill>
                            <a:srgbClr val="4C4D4F"/>
                          </a:solidFill>
                          <a:latin typeface="Calibri"/>
                          <a:cs typeface="Calibri"/>
                        </a:rPr>
                        <a:t>r</a:t>
                      </a:r>
                      <a:r>
                        <a:rPr sz="900" spc="10" dirty="0">
                          <a:solidFill>
                            <a:srgbClr val="4C4D4F"/>
                          </a:solidFill>
                          <a:latin typeface="Calibri"/>
                          <a:cs typeface="Calibri"/>
                        </a:rPr>
                        <a:t>i</a:t>
                      </a:r>
                      <a:r>
                        <a:rPr sz="900" spc="-5" dirty="0">
                          <a:solidFill>
                            <a:srgbClr val="4C4D4F"/>
                          </a:solidFill>
                          <a:latin typeface="Calibri"/>
                          <a:cs typeface="Calibri"/>
                        </a:rPr>
                        <a:t>zac</a:t>
                      </a:r>
                      <a:r>
                        <a:rPr sz="900" spc="10" dirty="0">
                          <a:solidFill>
                            <a:srgbClr val="4C4D4F"/>
                          </a:solidFill>
                          <a:latin typeface="Calibri"/>
                          <a:cs typeface="Calibri"/>
                        </a:rPr>
                        <a:t>i</a:t>
                      </a:r>
                      <a:r>
                        <a:rPr sz="900" spc="5" dirty="0">
                          <a:solidFill>
                            <a:srgbClr val="4C4D4F"/>
                          </a:solidFill>
                          <a:latin typeface="Calibri"/>
                          <a:cs typeface="Calibri"/>
                        </a:rPr>
                        <a:t>ó</a:t>
                      </a:r>
                      <a:r>
                        <a:rPr sz="900" dirty="0">
                          <a:solidFill>
                            <a:srgbClr val="4C4D4F"/>
                          </a:solidFill>
                          <a:latin typeface="Calibri"/>
                          <a:cs typeface="Calibri"/>
                        </a:rPr>
                        <a:t>n  de la industria </a:t>
                      </a:r>
                      <a:r>
                        <a:rPr sz="900" spc="-195" dirty="0">
                          <a:solidFill>
                            <a:srgbClr val="4C4D4F"/>
                          </a:solidFill>
                          <a:latin typeface="Calibri"/>
                          <a:cs typeface="Calibri"/>
                        </a:rPr>
                        <a:t> </a:t>
                      </a:r>
                      <a:r>
                        <a:rPr sz="900" dirty="0">
                          <a:solidFill>
                            <a:srgbClr val="4C4D4F"/>
                          </a:solidFill>
                          <a:latin typeface="Calibri"/>
                          <a:cs typeface="Calibri"/>
                        </a:rPr>
                        <a:t>cultural</a:t>
                      </a:r>
                      <a:endParaRPr sz="900" dirty="0">
                        <a:latin typeface="Calibri"/>
                        <a:cs typeface="Calibri"/>
                      </a:endParaRPr>
                    </a:p>
                    <a:p>
                      <a:pPr>
                        <a:lnSpc>
                          <a:spcPct val="100000"/>
                        </a:lnSpc>
                        <a:spcBef>
                          <a:spcPts val="25"/>
                        </a:spcBef>
                      </a:pPr>
                      <a:endParaRPr sz="850" dirty="0">
                        <a:latin typeface="Times New Roman"/>
                        <a:cs typeface="Times New Roman"/>
                      </a:endParaRPr>
                    </a:p>
                    <a:p>
                      <a:pPr marL="259715" marR="384810" indent="-203200">
                        <a:lnSpc>
                          <a:spcPts val="1010"/>
                        </a:lnSpc>
                      </a:pPr>
                      <a:r>
                        <a:rPr sz="900" b="1" spc="-5" dirty="0">
                          <a:solidFill>
                            <a:srgbClr val="4D4D8C"/>
                          </a:solidFill>
                          <a:latin typeface="Trebuchet MS"/>
                          <a:cs typeface="Trebuchet MS"/>
                        </a:rPr>
                        <a:t>C2</a:t>
                      </a:r>
                      <a:r>
                        <a:rPr sz="900" b="1" dirty="0">
                          <a:solidFill>
                            <a:srgbClr val="4D4D8C"/>
                          </a:solidFill>
                          <a:latin typeface="Trebuchet MS"/>
                          <a:cs typeface="Trebuchet MS"/>
                        </a:rPr>
                        <a:t>5</a:t>
                      </a:r>
                      <a:r>
                        <a:rPr sz="900" b="1" spc="-5" dirty="0">
                          <a:solidFill>
                            <a:srgbClr val="4D4D8C"/>
                          </a:solidFill>
                          <a:latin typeface="Trebuchet MS"/>
                          <a:cs typeface="Trebuchet MS"/>
                        </a:rPr>
                        <a:t> </a:t>
                      </a:r>
                      <a:r>
                        <a:rPr sz="900" spc="-5" dirty="0">
                          <a:solidFill>
                            <a:srgbClr val="4C4D4F"/>
                          </a:solidFill>
                          <a:latin typeface="Calibri"/>
                          <a:cs typeface="Calibri"/>
                        </a:rPr>
                        <a:t>Es</a:t>
                      </a:r>
                      <a:r>
                        <a:rPr sz="900" dirty="0">
                          <a:solidFill>
                            <a:srgbClr val="4C4D4F"/>
                          </a:solidFill>
                          <a:latin typeface="Calibri"/>
                          <a:cs typeface="Calibri"/>
                        </a:rPr>
                        <a:t>p</a:t>
                      </a:r>
                      <a:r>
                        <a:rPr sz="900" spc="-10" dirty="0">
                          <a:solidFill>
                            <a:srgbClr val="4C4D4F"/>
                          </a:solidFill>
                          <a:latin typeface="Calibri"/>
                          <a:cs typeface="Calibri"/>
                        </a:rPr>
                        <a:t>a</a:t>
                      </a:r>
                      <a:r>
                        <a:rPr sz="900" dirty="0">
                          <a:solidFill>
                            <a:srgbClr val="4C4D4F"/>
                          </a:solidFill>
                          <a:latin typeface="Calibri"/>
                          <a:cs typeface="Calibri"/>
                        </a:rPr>
                        <a:t>ña</a:t>
                      </a:r>
                      <a:r>
                        <a:rPr sz="900" spc="-5" dirty="0">
                          <a:solidFill>
                            <a:srgbClr val="4C4D4F"/>
                          </a:solidFill>
                          <a:latin typeface="Calibri"/>
                          <a:cs typeface="Calibri"/>
                        </a:rPr>
                        <a:t> </a:t>
                      </a:r>
                      <a:r>
                        <a:rPr sz="900" dirty="0">
                          <a:solidFill>
                            <a:srgbClr val="4C4D4F"/>
                          </a:solidFill>
                          <a:latin typeface="Calibri"/>
                          <a:cs typeface="Calibri"/>
                        </a:rPr>
                        <a:t>hub  audiovisual</a:t>
                      </a:r>
                      <a:r>
                        <a:rPr sz="900" spc="-45" dirty="0">
                          <a:solidFill>
                            <a:srgbClr val="4C4D4F"/>
                          </a:solidFill>
                          <a:latin typeface="Calibri"/>
                          <a:cs typeface="Calibri"/>
                        </a:rPr>
                        <a:t> </a:t>
                      </a:r>
                      <a:r>
                        <a:rPr sz="900" dirty="0">
                          <a:solidFill>
                            <a:srgbClr val="4C4D4F"/>
                          </a:solidFill>
                          <a:latin typeface="Calibri"/>
                          <a:cs typeface="Calibri"/>
                        </a:rPr>
                        <a:t>de </a:t>
                      </a:r>
                      <a:r>
                        <a:rPr sz="900" spc="-190" dirty="0">
                          <a:solidFill>
                            <a:srgbClr val="4C4D4F"/>
                          </a:solidFill>
                          <a:latin typeface="Calibri"/>
                          <a:cs typeface="Calibri"/>
                        </a:rPr>
                        <a:t> </a:t>
                      </a:r>
                      <a:r>
                        <a:rPr sz="900" spc="-5" dirty="0">
                          <a:solidFill>
                            <a:srgbClr val="4C4D4F"/>
                          </a:solidFill>
                          <a:latin typeface="Calibri"/>
                          <a:cs typeface="Calibri"/>
                        </a:rPr>
                        <a:t>Europa</a:t>
                      </a:r>
                      <a:endParaRPr sz="900" dirty="0">
                        <a:latin typeface="Calibri"/>
                        <a:cs typeface="Calibri"/>
                      </a:endParaRPr>
                    </a:p>
                    <a:p>
                      <a:pPr marL="266700">
                        <a:lnSpc>
                          <a:spcPts val="960"/>
                        </a:lnSpc>
                      </a:pPr>
                      <a:r>
                        <a:rPr sz="900" spc="-5" dirty="0">
                          <a:solidFill>
                            <a:srgbClr val="4C4D4F"/>
                          </a:solidFill>
                          <a:latin typeface="Calibri"/>
                          <a:cs typeface="Calibri"/>
                        </a:rPr>
                        <a:t>(Spain</a:t>
                      </a:r>
                      <a:r>
                        <a:rPr sz="900" spc="-30" dirty="0">
                          <a:solidFill>
                            <a:srgbClr val="4C4D4F"/>
                          </a:solidFill>
                          <a:latin typeface="Calibri"/>
                          <a:cs typeface="Calibri"/>
                        </a:rPr>
                        <a:t> </a:t>
                      </a:r>
                      <a:r>
                        <a:rPr sz="900" dirty="0">
                          <a:solidFill>
                            <a:srgbClr val="4C4D4F"/>
                          </a:solidFill>
                          <a:latin typeface="Calibri"/>
                          <a:cs typeface="Calibri"/>
                        </a:rPr>
                        <a:t>AVS</a:t>
                      </a:r>
                      <a:r>
                        <a:rPr sz="900" spc="-30" dirty="0">
                          <a:solidFill>
                            <a:srgbClr val="4C4D4F"/>
                          </a:solidFill>
                          <a:latin typeface="Calibri"/>
                          <a:cs typeface="Calibri"/>
                        </a:rPr>
                        <a:t> </a:t>
                      </a:r>
                      <a:r>
                        <a:rPr sz="900" dirty="0">
                          <a:solidFill>
                            <a:srgbClr val="4C4D4F"/>
                          </a:solidFill>
                          <a:latin typeface="Calibri"/>
                          <a:cs typeface="Calibri"/>
                        </a:rPr>
                        <a:t>Hub)</a:t>
                      </a:r>
                      <a:endParaRPr sz="900" dirty="0">
                        <a:latin typeface="Calibri"/>
                        <a:cs typeface="Calibri"/>
                      </a:endParaRPr>
                    </a:p>
                    <a:p>
                      <a:pPr>
                        <a:lnSpc>
                          <a:spcPct val="100000"/>
                        </a:lnSpc>
                        <a:spcBef>
                          <a:spcPts val="55"/>
                        </a:spcBef>
                      </a:pPr>
                      <a:endParaRPr sz="1100" dirty="0">
                        <a:latin typeface="Times New Roman"/>
                        <a:cs typeface="Times New Roman"/>
                      </a:endParaRPr>
                    </a:p>
                    <a:p>
                      <a:pPr marL="53975">
                        <a:lnSpc>
                          <a:spcPts val="1045"/>
                        </a:lnSpc>
                      </a:pPr>
                      <a:r>
                        <a:rPr sz="900" b="1" spc="-5" dirty="0">
                          <a:solidFill>
                            <a:srgbClr val="4D4D8C"/>
                          </a:solidFill>
                          <a:latin typeface="Trebuchet MS"/>
                          <a:cs typeface="Trebuchet MS"/>
                        </a:rPr>
                        <a:t>C2</a:t>
                      </a:r>
                      <a:r>
                        <a:rPr sz="900" b="1" dirty="0">
                          <a:solidFill>
                            <a:srgbClr val="4D4D8C"/>
                          </a:solidFill>
                          <a:latin typeface="Trebuchet MS"/>
                          <a:cs typeface="Trebuchet MS"/>
                        </a:rPr>
                        <a:t>6</a:t>
                      </a:r>
                      <a:r>
                        <a:rPr sz="900" b="1" spc="-5" dirty="0">
                          <a:solidFill>
                            <a:srgbClr val="4D4D8C"/>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 de</a:t>
                      </a:r>
                      <a:r>
                        <a:rPr sz="900" spc="5" dirty="0">
                          <a:solidFill>
                            <a:srgbClr val="4C4D4F"/>
                          </a:solidFill>
                          <a:latin typeface="Calibri"/>
                          <a:cs typeface="Calibri"/>
                        </a:rPr>
                        <a:t> fo</a:t>
                      </a:r>
                      <a:r>
                        <a:rPr sz="900" spc="10" dirty="0">
                          <a:solidFill>
                            <a:srgbClr val="4C4D4F"/>
                          </a:solidFill>
                          <a:latin typeface="Calibri"/>
                          <a:cs typeface="Calibri"/>
                        </a:rPr>
                        <a:t>m</a:t>
                      </a:r>
                      <a:r>
                        <a:rPr sz="900" spc="5" dirty="0">
                          <a:solidFill>
                            <a:srgbClr val="4C4D4F"/>
                          </a:solidFill>
                          <a:latin typeface="Calibri"/>
                          <a:cs typeface="Calibri"/>
                        </a:rPr>
                        <a:t>en</a:t>
                      </a:r>
                      <a:r>
                        <a:rPr sz="900" dirty="0">
                          <a:solidFill>
                            <a:srgbClr val="4C4D4F"/>
                          </a:solidFill>
                          <a:latin typeface="Calibri"/>
                          <a:cs typeface="Calibri"/>
                        </a:rPr>
                        <a:t>to</a:t>
                      </a:r>
                      <a:endParaRPr sz="900" dirty="0">
                        <a:latin typeface="Calibri"/>
                        <a:cs typeface="Calibri"/>
                      </a:endParaRPr>
                    </a:p>
                    <a:p>
                      <a:pPr marL="250825">
                        <a:lnSpc>
                          <a:spcPts val="1045"/>
                        </a:lnSpc>
                      </a:pPr>
                      <a:r>
                        <a:rPr sz="900" dirty="0">
                          <a:solidFill>
                            <a:srgbClr val="4C4D4F"/>
                          </a:solidFill>
                          <a:latin typeface="Calibri"/>
                          <a:cs typeface="Calibri"/>
                        </a:rPr>
                        <a:t>del</a:t>
                      </a:r>
                      <a:r>
                        <a:rPr sz="900" spc="-15" dirty="0">
                          <a:solidFill>
                            <a:srgbClr val="4C4D4F"/>
                          </a:solidFill>
                          <a:latin typeface="Calibri"/>
                          <a:cs typeface="Calibri"/>
                        </a:rPr>
                        <a:t> </a:t>
                      </a:r>
                      <a:r>
                        <a:rPr sz="900" spc="-5" dirty="0">
                          <a:solidFill>
                            <a:srgbClr val="4C4D4F"/>
                          </a:solidFill>
                          <a:latin typeface="Calibri"/>
                          <a:cs typeface="Calibri"/>
                        </a:rPr>
                        <a:t>sector</a:t>
                      </a:r>
                      <a:r>
                        <a:rPr sz="900" spc="-10" dirty="0">
                          <a:solidFill>
                            <a:srgbClr val="4C4D4F"/>
                          </a:solidFill>
                          <a:latin typeface="Calibri"/>
                          <a:cs typeface="Calibri"/>
                        </a:rPr>
                        <a:t> </a:t>
                      </a:r>
                      <a:r>
                        <a:rPr sz="900" dirty="0">
                          <a:solidFill>
                            <a:srgbClr val="4C4D4F"/>
                          </a:solidFill>
                          <a:latin typeface="Calibri"/>
                          <a:cs typeface="Calibri"/>
                        </a:rPr>
                        <a:t>del</a:t>
                      </a:r>
                      <a:r>
                        <a:rPr sz="900" spc="-10" dirty="0">
                          <a:solidFill>
                            <a:srgbClr val="4C4D4F"/>
                          </a:solidFill>
                          <a:latin typeface="Calibri"/>
                          <a:cs typeface="Calibri"/>
                        </a:rPr>
                        <a:t> </a:t>
                      </a:r>
                      <a:r>
                        <a:rPr sz="900" dirty="0">
                          <a:solidFill>
                            <a:srgbClr val="4C4D4F"/>
                          </a:solidFill>
                          <a:latin typeface="Calibri"/>
                          <a:cs typeface="Calibri"/>
                        </a:rPr>
                        <a:t>deporte</a:t>
                      </a:r>
                      <a:endParaRPr sz="900" dirty="0">
                        <a:latin typeface="Calibri"/>
                        <a:cs typeface="Calibri"/>
                      </a:endParaRPr>
                    </a:p>
                  </a:txBody>
                  <a:tcPr marL="0" marR="0" marT="77470" marB="0">
                    <a:lnB w="57150">
                      <a:solidFill>
                        <a:srgbClr val="FFFFFF"/>
                      </a:solidFill>
                      <a:prstDash val="solid"/>
                    </a:lnB>
                    <a:solidFill>
                      <a:srgbClr val="CBCADE"/>
                    </a:solidFill>
                  </a:tcPr>
                </a:tc>
                <a:tc>
                  <a:txBody>
                    <a:bodyPr/>
                    <a:lstStyle/>
                    <a:p>
                      <a:pPr marL="53340">
                        <a:lnSpc>
                          <a:spcPts val="1045"/>
                        </a:lnSpc>
                        <a:spcBef>
                          <a:spcPts val="620"/>
                        </a:spcBef>
                      </a:pPr>
                      <a:r>
                        <a:rPr sz="900" b="1" spc="-5" dirty="0">
                          <a:solidFill>
                            <a:srgbClr val="186EA4"/>
                          </a:solidFill>
                          <a:latin typeface="Trebuchet MS"/>
                          <a:cs typeface="Trebuchet MS"/>
                        </a:rPr>
                        <a:t>C27</a:t>
                      </a:r>
                      <a:r>
                        <a:rPr sz="900" spc="5" dirty="0">
                          <a:solidFill>
                            <a:srgbClr val="4C4D4F"/>
                          </a:solidFill>
                          <a:latin typeface="Calibri"/>
                          <a:cs typeface="Calibri"/>
                        </a:rPr>
                        <a:t>M</a:t>
                      </a:r>
                      <a:r>
                        <a:rPr sz="900" dirty="0">
                          <a:solidFill>
                            <a:srgbClr val="4C4D4F"/>
                          </a:solidFill>
                          <a:latin typeface="Calibri"/>
                          <a:cs typeface="Calibri"/>
                        </a:rPr>
                        <a:t>ed</a:t>
                      </a:r>
                      <a:r>
                        <a:rPr sz="900" spc="5" dirty="0">
                          <a:solidFill>
                            <a:srgbClr val="4C4D4F"/>
                          </a:solidFill>
                          <a:latin typeface="Calibri"/>
                          <a:cs typeface="Calibri"/>
                        </a:rPr>
                        <a:t>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s</a:t>
                      </a:r>
                      <a:r>
                        <a:rPr sz="900" spc="-10" dirty="0">
                          <a:solidFill>
                            <a:srgbClr val="4C4D4F"/>
                          </a:solidFill>
                          <a:latin typeface="Calibri"/>
                          <a:cs typeface="Calibri"/>
                        </a:rPr>
                        <a:t> </a:t>
                      </a:r>
                      <a:r>
                        <a:rPr sz="900" dirty="0">
                          <a:solidFill>
                            <a:srgbClr val="4C4D4F"/>
                          </a:solidFill>
                          <a:latin typeface="Calibri"/>
                          <a:cs typeface="Calibri"/>
                        </a:rPr>
                        <a:t>y</a:t>
                      </a:r>
                      <a:endParaRPr sz="900" dirty="0">
                        <a:latin typeface="Calibri"/>
                        <a:cs typeface="Calibri"/>
                      </a:endParaRPr>
                    </a:p>
                    <a:p>
                      <a:pPr marL="250825" marR="360045">
                        <a:lnSpc>
                          <a:spcPct val="92600"/>
                        </a:lnSpc>
                        <a:spcBef>
                          <a:spcPts val="45"/>
                        </a:spcBef>
                      </a:pPr>
                      <a:r>
                        <a:rPr sz="900" dirty="0">
                          <a:solidFill>
                            <a:srgbClr val="4C4D4F"/>
                          </a:solidFill>
                          <a:latin typeface="Calibri"/>
                          <a:cs typeface="Calibri"/>
                        </a:rPr>
                        <a:t>actuaciones de </a:t>
                      </a:r>
                      <a:r>
                        <a:rPr sz="900" spc="-190" dirty="0">
                          <a:solidFill>
                            <a:srgbClr val="4C4D4F"/>
                          </a:solidFill>
                          <a:latin typeface="Calibri"/>
                          <a:cs typeface="Calibri"/>
                        </a:rPr>
                        <a:t> </a:t>
                      </a:r>
                      <a:r>
                        <a:rPr sz="900" spc="-5" dirty="0">
                          <a:solidFill>
                            <a:srgbClr val="4C4D4F"/>
                          </a:solidFill>
                          <a:latin typeface="Calibri"/>
                          <a:cs typeface="Calibri"/>
                        </a:rPr>
                        <a:t>prevención </a:t>
                      </a:r>
                      <a:r>
                        <a:rPr sz="900" dirty="0">
                          <a:solidFill>
                            <a:srgbClr val="4C4D4F"/>
                          </a:solidFill>
                          <a:latin typeface="Calibri"/>
                          <a:cs typeface="Calibri"/>
                        </a:rPr>
                        <a:t>y </a:t>
                      </a:r>
                      <a:r>
                        <a:rPr sz="900" spc="5" dirty="0">
                          <a:solidFill>
                            <a:srgbClr val="4C4D4F"/>
                          </a:solidFill>
                          <a:latin typeface="Calibri"/>
                          <a:cs typeface="Calibri"/>
                        </a:rPr>
                        <a:t> </a:t>
                      </a:r>
                      <a:r>
                        <a:rPr sz="900" dirty="0">
                          <a:solidFill>
                            <a:srgbClr val="4C4D4F"/>
                          </a:solidFill>
                          <a:latin typeface="Calibri"/>
                          <a:cs typeface="Calibri"/>
                        </a:rPr>
                        <a:t>lucha</a:t>
                      </a:r>
                      <a:r>
                        <a:rPr sz="900" spc="160" dirty="0">
                          <a:solidFill>
                            <a:srgbClr val="4C4D4F"/>
                          </a:solidFill>
                          <a:latin typeface="Calibri"/>
                          <a:cs typeface="Calibri"/>
                        </a:rPr>
                        <a:t> </a:t>
                      </a:r>
                      <a:r>
                        <a:rPr sz="900" spc="-5" dirty="0">
                          <a:solidFill>
                            <a:srgbClr val="4C4D4F"/>
                          </a:solidFill>
                          <a:latin typeface="Calibri"/>
                          <a:cs typeface="Calibri"/>
                        </a:rPr>
                        <a:t>contra</a:t>
                      </a:r>
                      <a:r>
                        <a:rPr sz="900" spc="-35" dirty="0">
                          <a:solidFill>
                            <a:srgbClr val="4C4D4F"/>
                          </a:solidFill>
                          <a:latin typeface="Calibri"/>
                          <a:cs typeface="Calibri"/>
                        </a:rPr>
                        <a:t> </a:t>
                      </a:r>
                      <a:r>
                        <a:rPr sz="900" dirty="0">
                          <a:solidFill>
                            <a:srgbClr val="4C4D4F"/>
                          </a:solidFill>
                          <a:latin typeface="Calibri"/>
                          <a:cs typeface="Calibri"/>
                        </a:rPr>
                        <a:t>el </a:t>
                      </a:r>
                      <a:r>
                        <a:rPr sz="900" spc="-185" dirty="0">
                          <a:solidFill>
                            <a:srgbClr val="4C4D4F"/>
                          </a:solidFill>
                          <a:latin typeface="Calibri"/>
                          <a:cs typeface="Calibri"/>
                        </a:rPr>
                        <a:t> </a:t>
                      </a:r>
                      <a:r>
                        <a:rPr sz="900" spc="-5" dirty="0">
                          <a:solidFill>
                            <a:srgbClr val="4C4D4F"/>
                          </a:solidFill>
                          <a:latin typeface="Calibri"/>
                          <a:cs typeface="Calibri"/>
                        </a:rPr>
                        <a:t>fraude</a:t>
                      </a:r>
                      <a:r>
                        <a:rPr sz="900" spc="-15" dirty="0">
                          <a:solidFill>
                            <a:srgbClr val="4C4D4F"/>
                          </a:solidFill>
                          <a:latin typeface="Calibri"/>
                          <a:cs typeface="Calibri"/>
                        </a:rPr>
                        <a:t> </a:t>
                      </a:r>
                      <a:r>
                        <a:rPr sz="900" dirty="0">
                          <a:solidFill>
                            <a:srgbClr val="4C4D4F"/>
                          </a:solidFill>
                          <a:latin typeface="Calibri"/>
                          <a:cs typeface="Calibri"/>
                        </a:rPr>
                        <a:t>fiscal</a:t>
                      </a:r>
                      <a:endParaRPr sz="900" dirty="0">
                        <a:latin typeface="Calibri"/>
                        <a:cs typeface="Calibri"/>
                      </a:endParaRPr>
                    </a:p>
                    <a:p>
                      <a:pPr marL="250825" marR="274955" indent="-198120">
                        <a:lnSpc>
                          <a:spcPct val="92200"/>
                        </a:lnSpc>
                        <a:spcBef>
                          <a:spcPts val="300"/>
                        </a:spcBef>
                      </a:pPr>
                      <a:r>
                        <a:rPr sz="900" b="1" spc="-5" dirty="0">
                          <a:solidFill>
                            <a:srgbClr val="186EA4"/>
                          </a:solidFill>
                          <a:latin typeface="Trebuchet MS"/>
                          <a:cs typeface="Trebuchet MS"/>
                        </a:rPr>
                        <a:t>C2</a:t>
                      </a:r>
                      <a:r>
                        <a:rPr sz="900" b="1" dirty="0">
                          <a:solidFill>
                            <a:srgbClr val="186EA4"/>
                          </a:solidFill>
                          <a:latin typeface="Trebuchet MS"/>
                          <a:cs typeface="Trebuchet MS"/>
                        </a:rPr>
                        <a:t>8</a:t>
                      </a:r>
                      <a:r>
                        <a:rPr sz="900" b="1" spc="-55" dirty="0">
                          <a:solidFill>
                            <a:srgbClr val="186EA4"/>
                          </a:solidFill>
                          <a:latin typeface="Trebuchet MS"/>
                          <a:cs typeface="Trebuchet MS"/>
                        </a:rPr>
                        <a:t> </a:t>
                      </a:r>
                      <a:r>
                        <a:rPr sz="900" dirty="0">
                          <a:solidFill>
                            <a:srgbClr val="4C4D4F"/>
                          </a:solidFill>
                          <a:latin typeface="Calibri"/>
                          <a:cs typeface="Calibri"/>
                        </a:rPr>
                        <a:t>Ad</a:t>
                      </a:r>
                      <a:r>
                        <a:rPr sz="900" spc="-10" dirty="0">
                          <a:solidFill>
                            <a:srgbClr val="4C4D4F"/>
                          </a:solidFill>
                          <a:latin typeface="Calibri"/>
                          <a:cs typeface="Calibri"/>
                        </a:rPr>
                        <a:t>a</a:t>
                      </a:r>
                      <a:r>
                        <a:rPr sz="900" dirty="0">
                          <a:solidFill>
                            <a:srgbClr val="4C4D4F"/>
                          </a:solidFill>
                          <a:latin typeface="Calibri"/>
                          <a:cs typeface="Calibri"/>
                        </a:rPr>
                        <a:t>p</a:t>
                      </a:r>
                      <a:r>
                        <a:rPr sz="900" spc="-5" dirty="0">
                          <a:solidFill>
                            <a:srgbClr val="4C4D4F"/>
                          </a:solidFill>
                          <a:latin typeface="Calibri"/>
                          <a:cs typeface="Calibri"/>
                        </a:rPr>
                        <a:t>t</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5" dirty="0">
                          <a:solidFill>
                            <a:srgbClr val="4C4D4F"/>
                          </a:solidFill>
                          <a:latin typeface="Calibri"/>
                          <a:cs typeface="Calibri"/>
                        </a:rPr>
                        <a:t> </a:t>
                      </a:r>
                      <a:r>
                        <a:rPr sz="900" dirty="0">
                          <a:solidFill>
                            <a:srgbClr val="4C4D4F"/>
                          </a:solidFill>
                          <a:latin typeface="Calibri"/>
                          <a:cs typeface="Calibri"/>
                        </a:rPr>
                        <a:t>del  sistema </a:t>
                      </a:r>
                      <a:r>
                        <a:rPr sz="900" spc="5" dirty="0">
                          <a:solidFill>
                            <a:srgbClr val="4C4D4F"/>
                          </a:solidFill>
                          <a:latin typeface="Calibri"/>
                          <a:cs typeface="Calibri"/>
                        </a:rPr>
                        <a:t> </a:t>
                      </a:r>
                      <a:r>
                        <a:rPr sz="900" dirty="0">
                          <a:solidFill>
                            <a:srgbClr val="4C4D4F"/>
                          </a:solidFill>
                          <a:latin typeface="Calibri"/>
                          <a:cs typeface="Calibri"/>
                        </a:rPr>
                        <a:t>impositivo a </a:t>
                      </a:r>
                      <a:r>
                        <a:rPr sz="900" spc="5" dirty="0">
                          <a:solidFill>
                            <a:srgbClr val="4C4D4F"/>
                          </a:solidFill>
                          <a:latin typeface="Calibri"/>
                          <a:cs typeface="Calibri"/>
                        </a:rPr>
                        <a:t>la </a:t>
                      </a:r>
                      <a:r>
                        <a:rPr sz="900" spc="10" dirty="0">
                          <a:solidFill>
                            <a:srgbClr val="4C4D4F"/>
                          </a:solidFill>
                          <a:latin typeface="Calibri"/>
                          <a:cs typeface="Calibri"/>
                        </a:rPr>
                        <a:t> </a:t>
                      </a:r>
                      <a:r>
                        <a:rPr sz="900" dirty="0">
                          <a:solidFill>
                            <a:srgbClr val="4C4D4F"/>
                          </a:solidFill>
                          <a:latin typeface="Calibri"/>
                          <a:cs typeface="Calibri"/>
                        </a:rPr>
                        <a:t>realidad del siglo </a:t>
                      </a:r>
                      <a:r>
                        <a:rPr sz="900" spc="-190" dirty="0">
                          <a:solidFill>
                            <a:srgbClr val="4C4D4F"/>
                          </a:solidFill>
                          <a:latin typeface="Calibri"/>
                          <a:cs typeface="Calibri"/>
                        </a:rPr>
                        <a:t> </a:t>
                      </a:r>
                      <a:r>
                        <a:rPr sz="900" dirty="0">
                          <a:solidFill>
                            <a:srgbClr val="4C4D4F"/>
                          </a:solidFill>
                          <a:latin typeface="Calibri"/>
                          <a:cs typeface="Calibri"/>
                        </a:rPr>
                        <a:t>XXI</a:t>
                      </a:r>
                      <a:endParaRPr sz="900" dirty="0">
                        <a:latin typeface="Calibri"/>
                        <a:cs typeface="Calibri"/>
                      </a:endParaRPr>
                    </a:p>
                    <a:p>
                      <a:pPr marL="250825" marR="451484" indent="-198755">
                        <a:lnSpc>
                          <a:spcPct val="92200"/>
                        </a:lnSpc>
                        <a:spcBef>
                          <a:spcPts val="325"/>
                        </a:spcBef>
                      </a:pPr>
                      <a:r>
                        <a:rPr sz="900" b="1" spc="-5" dirty="0">
                          <a:solidFill>
                            <a:srgbClr val="186EA4"/>
                          </a:solidFill>
                          <a:latin typeface="Trebuchet MS"/>
                          <a:cs typeface="Trebuchet MS"/>
                        </a:rPr>
                        <a:t>C2</a:t>
                      </a:r>
                      <a:r>
                        <a:rPr sz="900" b="1" dirty="0">
                          <a:solidFill>
                            <a:srgbClr val="186EA4"/>
                          </a:solidFill>
                          <a:latin typeface="Trebuchet MS"/>
                          <a:cs typeface="Trebuchet MS"/>
                        </a:rPr>
                        <a:t>9</a:t>
                      </a:r>
                      <a:r>
                        <a:rPr sz="900" b="1" spc="-10" dirty="0">
                          <a:solidFill>
                            <a:srgbClr val="186EA4"/>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e</a:t>
                      </a:r>
                      <a:r>
                        <a:rPr sz="900" spc="-5" dirty="0">
                          <a:solidFill>
                            <a:srgbClr val="4C4D4F"/>
                          </a:solidFill>
                          <a:latin typeface="Calibri"/>
                          <a:cs typeface="Calibri"/>
                        </a:rPr>
                        <a:t>j</a:t>
                      </a:r>
                      <a:r>
                        <a:rPr sz="900" dirty="0">
                          <a:solidFill>
                            <a:srgbClr val="4C4D4F"/>
                          </a:solidFill>
                          <a:latin typeface="Calibri"/>
                          <a:cs typeface="Calibri"/>
                        </a:rPr>
                        <a:t>o</a:t>
                      </a:r>
                      <a:r>
                        <a:rPr sz="900" spc="-5" dirty="0">
                          <a:solidFill>
                            <a:srgbClr val="4C4D4F"/>
                          </a:solidFill>
                          <a:latin typeface="Calibri"/>
                          <a:cs typeface="Calibri"/>
                        </a:rPr>
                        <a:t>r</a:t>
                      </a:r>
                      <a:r>
                        <a:rPr sz="900" dirty="0">
                          <a:solidFill>
                            <a:srgbClr val="4C4D4F"/>
                          </a:solidFill>
                          <a:latin typeface="Calibri"/>
                          <a:cs typeface="Calibri"/>
                        </a:rPr>
                        <a:t>a</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la  </a:t>
                      </a:r>
                      <a:r>
                        <a:rPr sz="900" dirty="0">
                          <a:solidFill>
                            <a:srgbClr val="4C4D4F"/>
                          </a:solidFill>
                          <a:latin typeface="Calibri"/>
                          <a:cs typeface="Calibri"/>
                        </a:rPr>
                        <a:t>eficacia</a:t>
                      </a:r>
                      <a:r>
                        <a:rPr sz="900" spc="20" dirty="0">
                          <a:solidFill>
                            <a:srgbClr val="4C4D4F"/>
                          </a:solidFill>
                          <a:latin typeface="Calibri"/>
                          <a:cs typeface="Calibri"/>
                        </a:rPr>
                        <a:t> </a:t>
                      </a:r>
                      <a:r>
                        <a:rPr sz="900" dirty="0">
                          <a:solidFill>
                            <a:srgbClr val="4C4D4F"/>
                          </a:solidFill>
                          <a:latin typeface="Calibri"/>
                          <a:cs typeface="Calibri"/>
                        </a:rPr>
                        <a:t>del </a:t>
                      </a:r>
                      <a:r>
                        <a:rPr sz="900" spc="5" dirty="0">
                          <a:solidFill>
                            <a:srgbClr val="4C4D4F"/>
                          </a:solidFill>
                          <a:latin typeface="Calibri"/>
                          <a:cs typeface="Calibri"/>
                        </a:rPr>
                        <a:t> </a:t>
                      </a:r>
                      <a:r>
                        <a:rPr sz="900" dirty="0">
                          <a:solidFill>
                            <a:srgbClr val="4C4D4F"/>
                          </a:solidFill>
                          <a:latin typeface="Calibri"/>
                          <a:cs typeface="Calibri"/>
                        </a:rPr>
                        <a:t>g</a:t>
                      </a:r>
                      <a:r>
                        <a:rPr sz="900" spc="-10" dirty="0">
                          <a:solidFill>
                            <a:srgbClr val="4C4D4F"/>
                          </a:solidFill>
                          <a:latin typeface="Calibri"/>
                          <a:cs typeface="Calibri"/>
                        </a:rPr>
                        <a:t>a</a:t>
                      </a:r>
                      <a:r>
                        <a:rPr sz="900" spc="-5" dirty="0">
                          <a:solidFill>
                            <a:srgbClr val="4C4D4F"/>
                          </a:solidFill>
                          <a:latin typeface="Calibri"/>
                          <a:cs typeface="Calibri"/>
                        </a:rPr>
                        <a:t>st</a:t>
                      </a:r>
                      <a:r>
                        <a:rPr sz="900" dirty="0">
                          <a:solidFill>
                            <a:srgbClr val="4C4D4F"/>
                          </a:solidFill>
                          <a:latin typeface="Calibri"/>
                          <a:cs typeface="Calibri"/>
                        </a:rPr>
                        <a:t>o </a:t>
                      </a:r>
                      <a:r>
                        <a:rPr sz="900" spc="5" dirty="0">
                          <a:solidFill>
                            <a:srgbClr val="4C4D4F"/>
                          </a:solidFill>
                          <a:latin typeface="Calibri"/>
                          <a:cs typeface="Calibri"/>
                        </a:rPr>
                        <a:t>púb</a:t>
                      </a:r>
                      <a:r>
                        <a:rPr sz="900" spc="10" dirty="0">
                          <a:solidFill>
                            <a:srgbClr val="4C4D4F"/>
                          </a:solidFill>
                          <a:latin typeface="Calibri"/>
                          <a:cs typeface="Calibri"/>
                        </a:rPr>
                        <a:t>li</a:t>
                      </a:r>
                      <a:r>
                        <a:rPr sz="900" spc="-5" dirty="0">
                          <a:solidFill>
                            <a:srgbClr val="4C4D4F"/>
                          </a:solidFill>
                          <a:latin typeface="Calibri"/>
                          <a:cs typeface="Calibri"/>
                        </a:rPr>
                        <a:t>c</a:t>
                      </a:r>
                      <a:r>
                        <a:rPr sz="900" dirty="0">
                          <a:solidFill>
                            <a:srgbClr val="4C4D4F"/>
                          </a:solidFill>
                          <a:latin typeface="Calibri"/>
                          <a:cs typeface="Calibri"/>
                        </a:rPr>
                        <a:t>o</a:t>
                      </a:r>
                      <a:endParaRPr sz="900" dirty="0">
                        <a:latin typeface="Calibri"/>
                        <a:cs typeface="Calibri"/>
                      </a:endParaRPr>
                    </a:p>
                    <a:p>
                      <a:pPr marL="250825" marR="80645" indent="-198120">
                        <a:lnSpc>
                          <a:spcPct val="92200"/>
                        </a:lnSpc>
                        <a:spcBef>
                          <a:spcPts val="300"/>
                        </a:spcBef>
                      </a:pPr>
                      <a:r>
                        <a:rPr sz="900" b="1" spc="-5" dirty="0">
                          <a:solidFill>
                            <a:srgbClr val="186EA4"/>
                          </a:solidFill>
                          <a:latin typeface="Trebuchet MS"/>
                          <a:cs typeface="Trebuchet MS"/>
                        </a:rPr>
                        <a:t>C3</a:t>
                      </a:r>
                      <a:r>
                        <a:rPr sz="900" b="1" dirty="0">
                          <a:solidFill>
                            <a:srgbClr val="186EA4"/>
                          </a:solidFill>
                          <a:latin typeface="Trebuchet MS"/>
                          <a:cs typeface="Trebuchet MS"/>
                        </a:rPr>
                        <a:t>0</a:t>
                      </a:r>
                      <a:r>
                        <a:rPr sz="900" b="1" spc="10" dirty="0">
                          <a:solidFill>
                            <a:srgbClr val="186EA4"/>
                          </a:solidFill>
                          <a:latin typeface="Trebuchet MS"/>
                          <a:cs typeface="Trebuchet MS"/>
                        </a:rPr>
                        <a:t> </a:t>
                      </a:r>
                      <a:r>
                        <a:rPr sz="900" spc="-5" dirty="0">
                          <a:solidFill>
                            <a:srgbClr val="4C4D4F"/>
                          </a:solidFill>
                          <a:latin typeface="Calibri"/>
                          <a:cs typeface="Calibri"/>
                        </a:rPr>
                        <a:t>S</a:t>
                      </a:r>
                      <a:r>
                        <a:rPr sz="900" dirty="0">
                          <a:solidFill>
                            <a:srgbClr val="4C4D4F"/>
                          </a:solidFill>
                          <a:latin typeface="Calibri"/>
                          <a:cs typeface="Calibri"/>
                        </a:rPr>
                        <a:t>o</a:t>
                      </a:r>
                      <a:r>
                        <a:rPr sz="900" spc="-5" dirty="0">
                          <a:solidFill>
                            <a:srgbClr val="4C4D4F"/>
                          </a:solidFill>
                          <a:latin typeface="Calibri"/>
                          <a:cs typeface="Calibri"/>
                        </a:rPr>
                        <a:t>st</a:t>
                      </a:r>
                      <a:r>
                        <a:rPr sz="900" dirty="0">
                          <a:solidFill>
                            <a:srgbClr val="4C4D4F"/>
                          </a:solidFill>
                          <a:latin typeface="Calibri"/>
                          <a:cs typeface="Calibri"/>
                        </a:rPr>
                        <a:t>en</a:t>
                      </a:r>
                      <a:r>
                        <a:rPr sz="900" spc="5" dirty="0">
                          <a:solidFill>
                            <a:srgbClr val="4C4D4F"/>
                          </a:solidFill>
                          <a:latin typeface="Calibri"/>
                          <a:cs typeface="Calibri"/>
                        </a:rPr>
                        <a:t>i</a:t>
                      </a:r>
                      <a:r>
                        <a:rPr sz="900" dirty="0">
                          <a:solidFill>
                            <a:srgbClr val="4C4D4F"/>
                          </a:solidFill>
                          <a:latin typeface="Calibri"/>
                          <a:cs typeface="Calibri"/>
                        </a:rPr>
                        <a:t>b</a:t>
                      </a:r>
                      <a:r>
                        <a:rPr sz="900" spc="5" dirty="0">
                          <a:solidFill>
                            <a:srgbClr val="4C4D4F"/>
                          </a:solidFill>
                          <a:latin typeface="Calibri"/>
                          <a:cs typeface="Calibri"/>
                        </a:rPr>
                        <a:t>ili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a:t>
                      </a:r>
                      <a:r>
                        <a:rPr sz="900" spc="10" dirty="0">
                          <a:solidFill>
                            <a:srgbClr val="4C4D4F"/>
                          </a:solidFill>
                          <a:latin typeface="Calibri"/>
                          <a:cs typeface="Calibri"/>
                        </a:rPr>
                        <a:t> </a:t>
                      </a:r>
                      <a:r>
                        <a:rPr sz="900" dirty="0">
                          <a:solidFill>
                            <a:srgbClr val="4C4D4F"/>
                          </a:solidFill>
                          <a:latin typeface="Calibri"/>
                          <a:cs typeface="Calibri"/>
                        </a:rPr>
                        <a:t>a</a:t>
                      </a:r>
                      <a:r>
                        <a:rPr sz="900" spc="5" dirty="0">
                          <a:solidFill>
                            <a:srgbClr val="4C4D4F"/>
                          </a:solidFill>
                          <a:latin typeface="Calibri"/>
                          <a:cs typeface="Calibri"/>
                        </a:rPr>
                        <a:t> l</a:t>
                      </a:r>
                      <a:r>
                        <a:rPr sz="900" spc="-10" dirty="0">
                          <a:solidFill>
                            <a:srgbClr val="4C4D4F"/>
                          </a:solidFill>
                          <a:latin typeface="Calibri"/>
                          <a:cs typeface="Calibri"/>
                        </a:rPr>
                        <a:t>a</a:t>
                      </a:r>
                      <a:r>
                        <a:rPr sz="900" spc="-5" dirty="0">
                          <a:solidFill>
                            <a:srgbClr val="4C4D4F"/>
                          </a:solidFill>
                          <a:latin typeface="Calibri"/>
                          <a:cs typeface="Calibri"/>
                        </a:rPr>
                        <a:t>r</a:t>
                      </a:r>
                      <a:r>
                        <a:rPr sz="900" dirty="0">
                          <a:solidFill>
                            <a:srgbClr val="4C4D4F"/>
                          </a:solidFill>
                          <a:latin typeface="Calibri"/>
                          <a:cs typeface="Calibri"/>
                        </a:rPr>
                        <a:t>go  plazo</a:t>
                      </a:r>
                      <a:r>
                        <a:rPr sz="900" spc="40" dirty="0">
                          <a:solidFill>
                            <a:srgbClr val="4C4D4F"/>
                          </a:solidFill>
                          <a:latin typeface="Calibri"/>
                          <a:cs typeface="Calibri"/>
                        </a:rPr>
                        <a:t> </a:t>
                      </a:r>
                      <a:r>
                        <a:rPr sz="900" dirty="0">
                          <a:solidFill>
                            <a:srgbClr val="4C4D4F"/>
                          </a:solidFill>
                          <a:latin typeface="Calibri"/>
                          <a:cs typeface="Calibri"/>
                        </a:rPr>
                        <a:t>del </a:t>
                      </a:r>
                      <a:r>
                        <a:rPr sz="900" spc="-5" dirty="0">
                          <a:solidFill>
                            <a:srgbClr val="4C4D4F"/>
                          </a:solidFill>
                          <a:latin typeface="Calibri"/>
                          <a:cs typeface="Calibri"/>
                        </a:rPr>
                        <a:t>sistema </a:t>
                      </a:r>
                      <a:r>
                        <a:rPr sz="900" dirty="0">
                          <a:solidFill>
                            <a:srgbClr val="4C4D4F"/>
                          </a:solidFill>
                          <a:latin typeface="Calibri"/>
                          <a:cs typeface="Calibri"/>
                        </a:rPr>
                        <a:t> público</a:t>
                      </a:r>
                      <a:endParaRPr sz="900" dirty="0">
                        <a:latin typeface="Calibri"/>
                        <a:cs typeface="Calibri"/>
                      </a:endParaRPr>
                    </a:p>
                    <a:p>
                      <a:pPr marL="250825" marR="172085" indent="-1270">
                        <a:lnSpc>
                          <a:spcPct val="92200"/>
                        </a:lnSpc>
                        <a:spcBef>
                          <a:spcPts val="10"/>
                        </a:spcBef>
                      </a:pPr>
                      <a:r>
                        <a:rPr sz="900" dirty="0">
                          <a:solidFill>
                            <a:srgbClr val="4C4D4F"/>
                          </a:solidFill>
                          <a:latin typeface="Calibri"/>
                          <a:cs typeface="Calibri"/>
                        </a:rPr>
                        <a:t>de pensiones en el </a:t>
                      </a:r>
                      <a:r>
                        <a:rPr sz="900" spc="5" dirty="0">
                          <a:solidFill>
                            <a:srgbClr val="4C4D4F"/>
                          </a:solidFill>
                          <a:latin typeface="Calibri"/>
                          <a:cs typeface="Calibri"/>
                        </a:rPr>
                        <a:t> </a:t>
                      </a:r>
                      <a:r>
                        <a:rPr sz="900" dirty="0">
                          <a:solidFill>
                            <a:srgbClr val="4C4D4F"/>
                          </a:solidFill>
                          <a:latin typeface="Calibri"/>
                          <a:cs typeface="Calibri"/>
                        </a:rPr>
                        <a:t>marco</a:t>
                      </a:r>
                      <a:r>
                        <a:rPr sz="900" spc="20" dirty="0">
                          <a:solidFill>
                            <a:srgbClr val="4C4D4F"/>
                          </a:solidFill>
                          <a:latin typeface="Calibri"/>
                          <a:cs typeface="Calibri"/>
                        </a:rPr>
                        <a:t> </a:t>
                      </a:r>
                      <a:r>
                        <a:rPr sz="900" dirty="0">
                          <a:solidFill>
                            <a:srgbClr val="4C4D4F"/>
                          </a:solidFill>
                          <a:latin typeface="Calibri"/>
                          <a:cs typeface="Calibri"/>
                        </a:rPr>
                        <a:t>del</a:t>
                      </a:r>
                      <a:r>
                        <a:rPr sz="900" spc="-15" dirty="0">
                          <a:solidFill>
                            <a:srgbClr val="4C4D4F"/>
                          </a:solidFill>
                          <a:latin typeface="Calibri"/>
                          <a:cs typeface="Calibri"/>
                        </a:rPr>
                        <a:t> </a:t>
                      </a:r>
                      <a:r>
                        <a:rPr sz="900" spc="-10" dirty="0">
                          <a:solidFill>
                            <a:srgbClr val="4C4D4F"/>
                          </a:solidFill>
                          <a:latin typeface="Calibri"/>
                          <a:cs typeface="Calibri"/>
                        </a:rPr>
                        <a:t>Pacto</a:t>
                      </a:r>
                      <a:r>
                        <a:rPr sz="900" spc="-15" dirty="0">
                          <a:solidFill>
                            <a:srgbClr val="4C4D4F"/>
                          </a:solidFill>
                          <a:latin typeface="Calibri"/>
                          <a:cs typeface="Calibri"/>
                        </a:rPr>
                        <a:t> </a:t>
                      </a:r>
                      <a:r>
                        <a:rPr sz="900" dirty="0">
                          <a:solidFill>
                            <a:srgbClr val="4C4D4F"/>
                          </a:solidFill>
                          <a:latin typeface="Calibri"/>
                          <a:cs typeface="Calibri"/>
                        </a:rPr>
                        <a:t>de </a:t>
                      </a:r>
                      <a:r>
                        <a:rPr sz="900" spc="-190" dirty="0">
                          <a:solidFill>
                            <a:srgbClr val="4C4D4F"/>
                          </a:solidFill>
                          <a:latin typeface="Calibri"/>
                          <a:cs typeface="Calibri"/>
                        </a:rPr>
                        <a:t> </a:t>
                      </a:r>
                      <a:r>
                        <a:rPr sz="900" dirty="0">
                          <a:solidFill>
                            <a:srgbClr val="4C4D4F"/>
                          </a:solidFill>
                          <a:latin typeface="Calibri"/>
                          <a:cs typeface="Calibri"/>
                        </a:rPr>
                        <a:t>Toledo</a:t>
                      </a:r>
                      <a:endParaRPr sz="900" dirty="0">
                        <a:latin typeface="Calibri"/>
                        <a:cs typeface="Calibri"/>
                      </a:endParaRPr>
                    </a:p>
                  </a:txBody>
                  <a:tcPr marL="0" marR="0" marT="78740" marB="0">
                    <a:lnB w="57150">
                      <a:solidFill>
                        <a:srgbClr val="FFFFFF"/>
                      </a:solidFill>
                      <a:prstDash val="solid"/>
                    </a:lnB>
                    <a:solidFill>
                      <a:srgbClr val="C8D3E5"/>
                    </a:solidFill>
                  </a:tcPr>
                </a:tc>
                <a:extLst>
                  <a:ext uri="{0D108BD9-81ED-4DB2-BD59-A6C34878D82A}">
                    <a16:rowId xmlns:a16="http://schemas.microsoft.com/office/drawing/2014/main" val="10000"/>
                  </a:ext>
                </a:extLst>
              </a:tr>
            </a:tbl>
          </a:graphicData>
        </a:graphic>
      </p:graphicFrame>
      <p:sp>
        <p:nvSpPr>
          <p:cNvPr id="4" name="object 4">
            <a:extLst>
              <a:ext uri="{FF2B5EF4-FFF2-40B4-BE49-F238E27FC236}">
                <a16:creationId xmlns:a16="http://schemas.microsoft.com/office/drawing/2014/main" id="{39F9849E-5890-42C4-BBC4-5FEBBB0171FC}"/>
              </a:ext>
            </a:extLst>
          </p:cNvPr>
          <p:cNvSpPr txBox="1"/>
          <p:nvPr/>
        </p:nvSpPr>
        <p:spPr>
          <a:xfrm>
            <a:off x="236971" y="2834912"/>
            <a:ext cx="7837883" cy="1346522"/>
          </a:xfrm>
          <a:prstGeom prst="rect">
            <a:avLst/>
          </a:prstGeom>
        </p:spPr>
        <p:txBody>
          <a:bodyPr vert="horz" wrap="square" lIns="0" tIns="12700" rIns="0" bIns="0" rtlCol="0">
            <a:spAutoFit/>
          </a:bodyPr>
          <a:lstStyle/>
          <a:p>
            <a:pPr marL="12700">
              <a:spcBef>
                <a:spcPts val="2160"/>
              </a:spcBef>
            </a:pPr>
            <a:r>
              <a:rPr sz="1400" b="1" dirty="0">
                <a:latin typeface="Oxygen Bold" panose="02000803000000000000" pitchFamily="2" charset="0"/>
                <a:cs typeface="Helvetica" panose="020B0604020202020204" pitchFamily="34" charset="0"/>
              </a:rPr>
              <a:t>30 COMPONENTES</a:t>
            </a:r>
            <a:r>
              <a:rPr lang="es-ES" sz="1400" b="1" dirty="0">
                <a:latin typeface="Oxygen Bold" panose="02000803000000000000" pitchFamily="2" charset="0"/>
                <a:cs typeface="Helvetica" panose="020B0604020202020204" pitchFamily="34" charset="0"/>
              </a:rPr>
              <a:t> ( 110 INVERSIONES + 102 REFORMAS)</a:t>
            </a:r>
          </a:p>
          <a:p>
            <a:pPr marL="12700">
              <a:spcBef>
                <a:spcPts val="2160"/>
              </a:spcBef>
            </a:pPr>
            <a:endParaRPr lang="es-ES" b="1" dirty="0">
              <a:solidFill>
                <a:srgbClr val="BA514C"/>
              </a:solidFill>
              <a:latin typeface="Oxygen Bold" panose="02000803000000000000" pitchFamily="2" charset="0"/>
              <a:cs typeface="Helvetica" panose="020B0604020202020204" pitchFamily="34" charset="0"/>
            </a:endParaRPr>
          </a:p>
          <a:p>
            <a:pPr marL="12700">
              <a:spcBef>
                <a:spcPts val="2160"/>
              </a:spcBef>
            </a:pPr>
            <a:endParaRPr b="1" dirty="0">
              <a:solidFill>
                <a:srgbClr val="BA514C"/>
              </a:solidFill>
              <a:latin typeface="Oxygen Bold" panose="02000803000000000000" pitchFamily="2" charset="0"/>
              <a:cs typeface="Helvetica" panose="020B0604020202020204" pitchFamily="34" charset="0"/>
            </a:endParaRPr>
          </a:p>
        </p:txBody>
      </p:sp>
      <p:pic>
        <p:nvPicPr>
          <p:cNvPr id="5" name="object 5">
            <a:extLst>
              <a:ext uri="{FF2B5EF4-FFF2-40B4-BE49-F238E27FC236}">
                <a16:creationId xmlns:a16="http://schemas.microsoft.com/office/drawing/2014/main" id="{204799C5-1D33-4A93-AE61-00EAE4F3AADE}"/>
              </a:ext>
            </a:extLst>
          </p:cNvPr>
          <p:cNvPicPr/>
          <p:nvPr/>
        </p:nvPicPr>
        <p:blipFill>
          <a:blip r:embed="rId2" cstate="print"/>
          <a:stretch>
            <a:fillRect/>
          </a:stretch>
        </p:blipFill>
        <p:spPr>
          <a:xfrm>
            <a:off x="22347" y="1410577"/>
            <a:ext cx="12169653" cy="1299565"/>
          </a:xfrm>
          <a:prstGeom prst="rect">
            <a:avLst/>
          </a:prstGeom>
        </p:spPr>
      </p:pic>
      <p:sp>
        <p:nvSpPr>
          <p:cNvPr id="8" name="object 8">
            <a:extLst>
              <a:ext uri="{FF2B5EF4-FFF2-40B4-BE49-F238E27FC236}">
                <a16:creationId xmlns:a16="http://schemas.microsoft.com/office/drawing/2014/main" id="{0DC30B22-67C7-4FC3-B10D-CE4761C01DA6}"/>
              </a:ext>
            </a:extLst>
          </p:cNvPr>
          <p:cNvSpPr txBox="1"/>
          <p:nvPr/>
        </p:nvSpPr>
        <p:spPr>
          <a:xfrm>
            <a:off x="220533" y="1050286"/>
            <a:ext cx="2717243" cy="228268"/>
          </a:xfrm>
          <a:prstGeom prst="rect">
            <a:avLst/>
          </a:prstGeom>
        </p:spPr>
        <p:txBody>
          <a:bodyPr vert="horz" wrap="square" lIns="0" tIns="12700" rIns="0" bIns="0" rtlCol="0">
            <a:spAutoFit/>
          </a:bodyPr>
          <a:lstStyle/>
          <a:p>
            <a:pPr marL="12700">
              <a:lnSpc>
                <a:spcPct val="100000"/>
              </a:lnSpc>
              <a:spcBef>
                <a:spcPts val="2160"/>
              </a:spcBef>
            </a:pPr>
            <a:r>
              <a:rPr sz="1400" b="1" dirty="0">
                <a:latin typeface="Oxygen Bold" panose="02000803000000000000" pitchFamily="2" charset="0"/>
                <a:cs typeface="Helvetica" panose="020B0604020202020204" pitchFamily="34" charset="0"/>
              </a:rPr>
              <a:t>10 POLÍTICAS PALANCA</a:t>
            </a:r>
          </a:p>
        </p:txBody>
      </p:sp>
      <p:sp>
        <p:nvSpPr>
          <p:cNvPr id="12" name="Rectángulo 11">
            <a:extLst>
              <a:ext uri="{FF2B5EF4-FFF2-40B4-BE49-F238E27FC236}">
                <a16:creationId xmlns:a16="http://schemas.microsoft.com/office/drawing/2014/main" id="{0CD22425-59FA-481F-8B60-B103BB1765CE}"/>
              </a:ext>
            </a:extLst>
          </p:cNvPr>
          <p:cNvSpPr/>
          <p:nvPr/>
        </p:nvSpPr>
        <p:spPr>
          <a:xfrm>
            <a:off x="2406388" y="1410577"/>
            <a:ext cx="1271759" cy="462035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Rectángulo 12">
            <a:extLst>
              <a:ext uri="{FF2B5EF4-FFF2-40B4-BE49-F238E27FC236}">
                <a16:creationId xmlns:a16="http://schemas.microsoft.com/office/drawing/2014/main" id="{AFE384CC-996A-4153-B25F-39CF4EA75B50}"/>
              </a:ext>
            </a:extLst>
          </p:cNvPr>
          <p:cNvSpPr/>
          <p:nvPr/>
        </p:nvSpPr>
        <p:spPr>
          <a:xfrm>
            <a:off x="2406389" y="4829596"/>
            <a:ext cx="1271759" cy="628101"/>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Título 2">
            <a:extLst>
              <a:ext uri="{FF2B5EF4-FFF2-40B4-BE49-F238E27FC236}">
                <a16:creationId xmlns:a16="http://schemas.microsoft.com/office/drawing/2014/main" id="{29AF946F-7871-4CE6-9EBC-C1FB55CFEF3D}"/>
              </a:ext>
            </a:extLst>
          </p:cNvPr>
          <p:cNvSpPr txBox="1">
            <a:spLocks/>
          </p:cNvSpPr>
          <p:nvPr/>
        </p:nvSpPr>
        <p:spPr>
          <a:xfrm>
            <a:off x="696675" y="301820"/>
            <a:ext cx="10800000" cy="533205"/>
          </a:xfrm>
          <a:prstGeom prst="rect">
            <a:avLst/>
          </a:prstGeom>
        </p:spPr>
        <p:txBody>
          <a:bodyPr vert="horz" lIns="72000" tIns="72000" rIns="72000" bIns="72000" rtlCol="0" anchor="b" anchorCtr="0">
            <a:spAutoFit/>
          </a:bodyPr>
          <a:lstStyle>
            <a:lvl1pPr algn="l" defTabSz="914400" rtl="0" eaLnBrk="1" latinLnBrk="0" hangingPunct="1">
              <a:lnSpc>
                <a:spcPct val="90000"/>
              </a:lnSpc>
              <a:spcBef>
                <a:spcPct val="0"/>
              </a:spcBef>
              <a:buNone/>
              <a:defRPr lang="es-ES" sz="2000" b="1" kern="1200" dirty="0">
                <a:solidFill>
                  <a:srgbClr val="013E77"/>
                </a:solidFill>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2800" dirty="0">
                <a:solidFill>
                  <a:srgbClr val="BA514C"/>
                </a:solidFill>
                <a:latin typeface="Oxygen Bold" panose="02000803000000000000" pitchFamily="2" charset="0"/>
                <a:ea typeface="+mj-ea"/>
                <a:cs typeface="+mj-cs"/>
              </a:rPr>
              <a:t>Fondos Next Generation en España</a:t>
            </a:r>
          </a:p>
        </p:txBody>
      </p:sp>
      <p:sp>
        <p:nvSpPr>
          <p:cNvPr id="18" name="object 8">
            <a:extLst>
              <a:ext uri="{FF2B5EF4-FFF2-40B4-BE49-F238E27FC236}">
                <a16:creationId xmlns:a16="http://schemas.microsoft.com/office/drawing/2014/main" id="{27AEABB9-E50E-4E45-A491-FDE49054CCC4}"/>
              </a:ext>
            </a:extLst>
          </p:cNvPr>
          <p:cNvSpPr txBox="1"/>
          <p:nvPr/>
        </p:nvSpPr>
        <p:spPr>
          <a:xfrm>
            <a:off x="8737905" y="-118678"/>
            <a:ext cx="2405574" cy="1284967"/>
          </a:xfrm>
          <a:prstGeom prst="rect">
            <a:avLst/>
          </a:prstGeom>
        </p:spPr>
        <p:txBody>
          <a:bodyPr vert="horz" wrap="square" lIns="0" tIns="12700" rIns="0" bIns="0" rtlCol="0">
            <a:spAutoFit/>
          </a:bodyPr>
          <a:lstStyle/>
          <a:p>
            <a:pPr marL="12700">
              <a:lnSpc>
                <a:spcPct val="100000"/>
              </a:lnSpc>
              <a:spcBef>
                <a:spcPts val="100"/>
              </a:spcBef>
            </a:pPr>
            <a:endParaRPr lang="es-ES" sz="1400" b="1" dirty="0">
              <a:solidFill>
                <a:srgbClr val="BCBEC0"/>
              </a:solidFill>
              <a:latin typeface="Calibri"/>
              <a:cs typeface="Calibri"/>
            </a:endParaRPr>
          </a:p>
          <a:p>
            <a:pPr marL="12700">
              <a:lnSpc>
                <a:spcPct val="100000"/>
              </a:lnSpc>
              <a:spcBef>
                <a:spcPts val="2160"/>
              </a:spcBef>
            </a:pPr>
            <a:r>
              <a:rPr lang="es-ES" sz="1200" b="1" dirty="0">
                <a:latin typeface="Oxygen Bold" panose="02000803000000000000" pitchFamily="2" charset="0"/>
                <a:cs typeface="Helvetica" panose="020B0604020202020204" pitchFamily="34" charset="0"/>
              </a:rPr>
              <a:t>Amplía información en este Link</a:t>
            </a:r>
          </a:p>
          <a:p>
            <a:pPr marL="12700">
              <a:lnSpc>
                <a:spcPct val="100000"/>
              </a:lnSpc>
              <a:spcBef>
                <a:spcPts val="2160"/>
              </a:spcBef>
            </a:pPr>
            <a:endParaRPr b="1" dirty="0">
              <a:solidFill>
                <a:srgbClr val="BA514C"/>
              </a:solidFill>
              <a:latin typeface="Oxygen Bold" panose="02000803000000000000" pitchFamily="2" charset="0"/>
              <a:cs typeface="Helvetica" panose="020B0604020202020204" pitchFamily="34" charset="0"/>
            </a:endParaRPr>
          </a:p>
        </p:txBody>
      </p:sp>
      <p:cxnSp>
        <p:nvCxnSpPr>
          <p:cNvPr id="20" name="Conector recto de flecha 19">
            <a:extLst>
              <a:ext uri="{FF2B5EF4-FFF2-40B4-BE49-F238E27FC236}">
                <a16:creationId xmlns:a16="http://schemas.microsoft.com/office/drawing/2014/main" id="{CF1E98FB-7C3B-40BC-BB45-E3A94365D386}"/>
              </a:ext>
            </a:extLst>
          </p:cNvPr>
          <p:cNvCxnSpPr/>
          <p:nvPr/>
        </p:nvCxnSpPr>
        <p:spPr>
          <a:xfrm>
            <a:off x="10311618" y="659307"/>
            <a:ext cx="831861" cy="0"/>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graphicFrame>
        <p:nvGraphicFramePr>
          <p:cNvPr id="2" name="Objeto 1">
            <a:extLst>
              <a:ext uri="{FF2B5EF4-FFF2-40B4-BE49-F238E27FC236}">
                <a16:creationId xmlns:a16="http://schemas.microsoft.com/office/drawing/2014/main" id="{4EA6BEF6-3094-48C4-8495-A71FDAF9BCAB}"/>
              </a:ext>
            </a:extLst>
          </p:cNvPr>
          <p:cNvGraphicFramePr>
            <a:graphicFrameLocks noChangeAspect="1"/>
          </p:cNvGraphicFramePr>
          <p:nvPr>
            <p:extLst>
              <p:ext uri="{D42A27DB-BD31-4B8C-83A1-F6EECF244321}">
                <p14:modId xmlns:p14="http://schemas.microsoft.com/office/powerpoint/2010/main" val="2726448258"/>
              </p:ext>
            </p:extLst>
          </p:nvPr>
        </p:nvGraphicFramePr>
        <p:xfrm>
          <a:off x="11203796" y="78159"/>
          <a:ext cx="767671" cy="1086261"/>
        </p:xfrm>
        <a:graphic>
          <a:graphicData uri="http://schemas.openxmlformats.org/presentationml/2006/ole">
            <mc:AlternateContent xmlns:mc="http://schemas.openxmlformats.org/markup-compatibility/2006">
              <mc:Choice xmlns:v="urn:schemas-microsoft-com:vml" Requires="v">
                <p:oleObj name="Acrobat Document" r:id="rId3" imgW="5667375" imgH="8020050" progId="AcroExch.Document.DC">
                  <p:embed/>
                </p:oleObj>
              </mc:Choice>
              <mc:Fallback>
                <p:oleObj name="Acrobat Document" r:id="rId3" imgW="5667375" imgH="8020050" progId="AcroExch.Document.DC">
                  <p:embed/>
                  <p:pic>
                    <p:nvPicPr>
                      <p:cNvPr id="0" name=""/>
                      <p:cNvPicPr/>
                      <p:nvPr/>
                    </p:nvPicPr>
                    <p:blipFill>
                      <a:blip r:embed="rId4"/>
                      <a:stretch>
                        <a:fillRect/>
                      </a:stretch>
                    </p:blipFill>
                    <p:spPr>
                      <a:xfrm>
                        <a:off x="11203796" y="78159"/>
                        <a:ext cx="767671" cy="1086261"/>
                      </a:xfrm>
                      <a:prstGeom prst="rect">
                        <a:avLst/>
                      </a:prstGeom>
                    </p:spPr>
                  </p:pic>
                </p:oleObj>
              </mc:Fallback>
            </mc:AlternateContent>
          </a:graphicData>
        </a:graphic>
      </p:graphicFrame>
    </p:spTree>
    <p:extLst>
      <p:ext uri="{BB962C8B-B14F-4D97-AF65-F5344CB8AC3E}">
        <p14:creationId xmlns:p14="http://schemas.microsoft.com/office/powerpoint/2010/main" val="4167305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12. POLÍTICA INDUSTRIAL ESPAÑA 2030</a:t>
            </a:r>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3" y="1530417"/>
            <a:ext cx="9121323" cy="4379496"/>
          </a:xfrm>
        </p:spPr>
        <p:txBody>
          <a:bodyPr vert="horz" lIns="91440" tIns="45720" rIns="91440" bIns="45720" rtlCol="0">
            <a:normAutofit/>
          </a:bodyPr>
          <a:lstStyle/>
          <a:p>
            <a:pPr marL="0" indent="0">
              <a:lnSpc>
                <a:spcPct val="110000"/>
              </a:lnSpc>
              <a:spcBef>
                <a:spcPts val="1200"/>
              </a:spcBef>
              <a:buClr>
                <a:srgbClr val="BA514C"/>
              </a:buClr>
              <a:buNone/>
            </a:pPr>
            <a:r>
              <a:rPr lang="es-ES" sz="1800" b="1" dirty="0">
                <a:solidFill>
                  <a:srgbClr val="BA514C"/>
                </a:solidFill>
                <a:latin typeface="Oxygen Bold" panose="02000803000000000000" pitchFamily="2" charset="0"/>
              </a:rPr>
              <a:t>1</a:t>
            </a:r>
            <a:r>
              <a:rPr lang="es-ES" sz="2200" b="1" dirty="0">
                <a:solidFill>
                  <a:srgbClr val="BA514C"/>
                </a:solidFill>
                <a:latin typeface="Oxygen Bold" panose="02000803000000000000" pitchFamily="2" charset="0"/>
              </a:rPr>
              <a:t>. Descripción general del componente</a:t>
            </a:r>
          </a:p>
          <a:p>
            <a:pPr lvl="1">
              <a:lnSpc>
                <a:spcPct val="110000"/>
              </a:lnSpc>
              <a:spcBef>
                <a:spcPts val="1200"/>
              </a:spcBef>
              <a:buFont typeface="Arial" panose="020B0604020202020204" pitchFamily="34" charset="0"/>
              <a:buChar char="•"/>
            </a:pPr>
            <a:r>
              <a:rPr lang="es-ES" sz="1700" dirty="0">
                <a:solidFill>
                  <a:srgbClr val="343536"/>
                </a:solidFill>
              </a:rPr>
              <a:t>Inversión</a:t>
            </a:r>
          </a:p>
          <a:p>
            <a:pPr lvl="1">
              <a:lnSpc>
                <a:spcPct val="110000"/>
              </a:lnSpc>
              <a:spcBef>
                <a:spcPts val="1200"/>
              </a:spcBef>
              <a:buFont typeface="Arial" panose="020B0604020202020204" pitchFamily="34" charset="0"/>
              <a:buChar char="•"/>
            </a:pPr>
            <a:r>
              <a:rPr lang="es-ES" sz="1700" dirty="0" err="1">
                <a:solidFill>
                  <a:srgbClr val="343536"/>
                </a:solidFill>
              </a:rPr>
              <a:t>Periodificación</a:t>
            </a:r>
            <a:endParaRPr lang="es-ES" sz="1700" dirty="0">
              <a:solidFill>
                <a:srgbClr val="343536"/>
              </a:solidFill>
            </a:endParaRPr>
          </a:p>
          <a:p>
            <a:pPr lvl="1">
              <a:lnSpc>
                <a:spcPct val="110000"/>
              </a:lnSpc>
              <a:spcBef>
                <a:spcPts val="1200"/>
              </a:spcBef>
              <a:buFont typeface="Arial" panose="020B0604020202020204" pitchFamily="34" charset="0"/>
              <a:buChar char="•"/>
            </a:pPr>
            <a:r>
              <a:rPr lang="es-ES" sz="1700" dirty="0">
                <a:solidFill>
                  <a:srgbClr val="343536"/>
                </a:solidFill>
              </a:rPr>
              <a:t>Enumeración de inversiones</a:t>
            </a:r>
          </a:p>
          <a:p>
            <a:pPr lvl="1">
              <a:lnSpc>
                <a:spcPct val="110000"/>
              </a:lnSpc>
              <a:spcBef>
                <a:spcPts val="1200"/>
              </a:spcBef>
              <a:buFont typeface="Arial" panose="020B0604020202020204" pitchFamily="34" charset="0"/>
              <a:buChar char="•"/>
            </a:pPr>
            <a:r>
              <a:rPr lang="es-ES" sz="1700" dirty="0">
                <a:solidFill>
                  <a:srgbClr val="343536"/>
                </a:solidFill>
              </a:rPr>
              <a:t>Enumeración de actuaciones (vinculadas a las inversiones)</a:t>
            </a:r>
          </a:p>
          <a:p>
            <a:pPr marL="0" indent="0">
              <a:lnSpc>
                <a:spcPct val="110000"/>
              </a:lnSpc>
              <a:spcBef>
                <a:spcPts val="1200"/>
              </a:spcBef>
              <a:buClr>
                <a:srgbClr val="BA514C"/>
              </a:buClr>
              <a:buNone/>
            </a:pPr>
            <a:r>
              <a:rPr lang="es-ES" sz="2200" b="1" dirty="0">
                <a:solidFill>
                  <a:srgbClr val="BA514C"/>
                </a:solidFill>
                <a:latin typeface="Oxygen Bold" panose="02000803000000000000" pitchFamily="2" charset="0"/>
              </a:rPr>
              <a:t>2. Detalle de cada actuación</a:t>
            </a:r>
          </a:p>
          <a:p>
            <a:pPr lvl="1">
              <a:lnSpc>
                <a:spcPct val="110000"/>
              </a:lnSpc>
              <a:spcBef>
                <a:spcPts val="1200"/>
              </a:spcBef>
              <a:buFont typeface="Arial" panose="020B0604020202020204" pitchFamily="34" charset="0"/>
              <a:buChar char="•"/>
            </a:pPr>
            <a:r>
              <a:rPr lang="es-ES" sz="1700" dirty="0">
                <a:solidFill>
                  <a:srgbClr val="343536"/>
                </a:solidFill>
              </a:rPr>
              <a:t>Descripción de la actuación</a:t>
            </a:r>
          </a:p>
          <a:p>
            <a:pPr lvl="1">
              <a:lnSpc>
                <a:spcPct val="110000"/>
              </a:lnSpc>
              <a:spcBef>
                <a:spcPts val="1200"/>
              </a:spcBef>
              <a:buFont typeface="Arial" panose="020B0604020202020204" pitchFamily="34" charset="0"/>
              <a:buChar char="•"/>
            </a:pPr>
            <a:r>
              <a:rPr lang="es-ES" sz="1700" dirty="0">
                <a:solidFill>
                  <a:srgbClr val="343536"/>
                </a:solidFill>
              </a:rPr>
              <a:t>Descripción de la financiación </a:t>
            </a:r>
          </a:p>
          <a:p>
            <a:pPr marL="0" indent="0">
              <a:lnSpc>
                <a:spcPct val="110000"/>
              </a:lnSpc>
              <a:spcBef>
                <a:spcPts val="1200"/>
              </a:spcBef>
              <a:buClr>
                <a:srgbClr val="BA514C"/>
              </a:buClr>
              <a:buNone/>
            </a:pPr>
            <a:endParaRPr lang="es-ES" sz="2200" b="1" dirty="0">
              <a:solidFill>
                <a:srgbClr val="BA514C"/>
              </a:solidFill>
              <a:latin typeface="Oxygen Bold" panose="02000803000000000000" pitchFamily="2" charset="0"/>
            </a:endParaRPr>
          </a:p>
        </p:txBody>
      </p:sp>
      <p:grpSp>
        <p:nvGrpSpPr>
          <p:cNvPr id="3" name="Grupo 2">
            <a:extLst>
              <a:ext uri="{FF2B5EF4-FFF2-40B4-BE49-F238E27FC236}">
                <a16:creationId xmlns:a16="http://schemas.microsoft.com/office/drawing/2014/main" id="{B871E074-BA13-46B4-A47E-E9A9FB5FAA1F}"/>
              </a:ext>
            </a:extLst>
          </p:cNvPr>
          <p:cNvGrpSpPr/>
          <p:nvPr/>
        </p:nvGrpSpPr>
        <p:grpSpPr>
          <a:xfrm>
            <a:off x="8691937" y="1474904"/>
            <a:ext cx="3500063" cy="4237724"/>
            <a:chOff x="8691937" y="1474904"/>
            <a:chExt cx="3500063" cy="4237724"/>
          </a:xfrm>
        </p:grpSpPr>
        <p:grpSp>
          <p:nvGrpSpPr>
            <p:cNvPr id="12" name="Grupo 11">
              <a:extLst>
                <a:ext uri="{FF2B5EF4-FFF2-40B4-BE49-F238E27FC236}">
                  <a16:creationId xmlns:a16="http://schemas.microsoft.com/office/drawing/2014/main" id="{DE708D38-5CF5-4E37-96B9-87085257E832}"/>
                </a:ext>
              </a:extLst>
            </p:cNvPr>
            <p:cNvGrpSpPr/>
            <p:nvPr/>
          </p:nvGrpSpPr>
          <p:grpSpPr>
            <a:xfrm>
              <a:off x="8691937" y="1474904"/>
              <a:ext cx="3500063" cy="4237724"/>
              <a:chOff x="8691937" y="1474904"/>
              <a:chExt cx="3500063" cy="4237724"/>
            </a:xfrm>
          </p:grpSpPr>
          <p:sp>
            <p:nvSpPr>
              <p:cNvPr id="13" name="Rectángulo 12">
                <a:extLst>
                  <a:ext uri="{FF2B5EF4-FFF2-40B4-BE49-F238E27FC236}">
                    <a16:creationId xmlns:a16="http://schemas.microsoft.com/office/drawing/2014/main" id="{9989D77E-07C7-4BF3-AED0-500679D8CD24}"/>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CE925DEA-BBEE-4858-8E0F-65C32F1839F6}"/>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6" name="Imagen 15">
              <a:extLst>
                <a:ext uri="{FF2B5EF4-FFF2-40B4-BE49-F238E27FC236}">
                  <a16:creationId xmlns:a16="http://schemas.microsoft.com/office/drawing/2014/main" id="{4ECC12E8-2922-4926-BC61-027B3B63C30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20430" y="2088316"/>
              <a:ext cx="2467214" cy="2923199"/>
            </a:xfrm>
            <a:prstGeom prst="rect">
              <a:avLst/>
            </a:prstGeom>
          </p:spPr>
        </p:pic>
      </p:grpSp>
    </p:spTree>
    <p:extLst>
      <p:ext uri="{BB962C8B-B14F-4D97-AF65-F5344CB8AC3E}">
        <p14:creationId xmlns:p14="http://schemas.microsoft.com/office/powerpoint/2010/main" val="3936828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12. Política Industrial España 2030: </a:t>
            </a:r>
            <a:r>
              <a:rPr lang="es-ES" sz="2800" b="1" dirty="0"/>
              <a:t>Descripción general</a:t>
            </a:r>
            <a:endParaRPr lang="es-ES" sz="2800" dirty="0"/>
          </a:p>
        </p:txBody>
      </p:sp>
      <p:graphicFrame>
        <p:nvGraphicFramePr>
          <p:cNvPr id="3" name="Tabla 3">
            <a:extLst>
              <a:ext uri="{FF2B5EF4-FFF2-40B4-BE49-F238E27FC236}">
                <a16:creationId xmlns:a16="http://schemas.microsoft.com/office/drawing/2014/main" id="{80FC8683-82AD-4423-A75D-581FC85E5ADF}"/>
              </a:ext>
            </a:extLst>
          </p:cNvPr>
          <p:cNvGraphicFramePr>
            <a:graphicFrameLocks noGrp="1"/>
          </p:cNvGraphicFramePr>
          <p:nvPr>
            <p:extLst>
              <p:ext uri="{D42A27DB-BD31-4B8C-83A1-F6EECF244321}">
                <p14:modId xmlns:p14="http://schemas.microsoft.com/office/powerpoint/2010/main" val="3577862880"/>
              </p:ext>
            </p:extLst>
          </p:nvPr>
        </p:nvGraphicFramePr>
        <p:xfrm>
          <a:off x="350725" y="1227738"/>
          <a:ext cx="9157259" cy="989459"/>
        </p:xfrm>
        <a:graphic>
          <a:graphicData uri="http://schemas.openxmlformats.org/drawingml/2006/table">
            <a:tbl>
              <a:tblPr firstRow="1" bandRow="1">
                <a:tableStyleId>{073A0DAA-6AF3-43AB-8588-CEC1D06C72B9}</a:tableStyleId>
              </a:tblPr>
              <a:tblGrid>
                <a:gridCol w="7109559">
                  <a:extLst>
                    <a:ext uri="{9D8B030D-6E8A-4147-A177-3AD203B41FA5}">
                      <a16:colId xmlns:a16="http://schemas.microsoft.com/office/drawing/2014/main" val="3828824471"/>
                    </a:ext>
                  </a:extLst>
                </a:gridCol>
                <a:gridCol w="2047700">
                  <a:extLst>
                    <a:ext uri="{9D8B030D-6E8A-4147-A177-3AD203B41FA5}">
                      <a16:colId xmlns:a16="http://schemas.microsoft.com/office/drawing/2014/main" val="3719422171"/>
                    </a:ext>
                  </a:extLst>
                </a:gridCol>
              </a:tblGrid>
              <a:tr h="215003">
                <a:tc gridSpan="2">
                  <a:txBody>
                    <a:bodyPr/>
                    <a:lstStyle/>
                    <a:p>
                      <a:r>
                        <a:rPr lang="es-ES" sz="1000" dirty="0">
                          <a:solidFill>
                            <a:schemeClr val="tx1"/>
                          </a:solidFill>
                          <a:latin typeface="Helvetica" panose="020B0604020202020204" pitchFamily="34" charset="0"/>
                          <a:cs typeface="Helvetica" panose="020B0604020202020204" pitchFamily="34" charset="0"/>
                        </a:rPr>
                        <a:t>INVERSIÓN</a:t>
                      </a:r>
                    </a:p>
                  </a:txBody>
                  <a:tcPr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 sz="8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579597189"/>
                  </a:ext>
                </a:extLst>
              </a:tr>
              <a:tr h="327682">
                <a:tc>
                  <a:txBody>
                    <a:bodyPr/>
                    <a:lstStyle/>
                    <a:p>
                      <a:r>
                        <a:rPr lang="es-ES" sz="1000" dirty="0">
                          <a:latin typeface="Helvetica" panose="020B0604020202020204" pitchFamily="34" charset="0"/>
                          <a:cs typeface="Helvetica" panose="020B0604020202020204" pitchFamily="34" charset="0"/>
                        </a:rPr>
                        <a:t>Inversión estimada TOTAL (millones €) incluyendo otras fuentes de financiación distintas al Mecanismo de Recuperación y Resiliencia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6106,5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5927007"/>
                  </a:ext>
                </a:extLst>
              </a:tr>
              <a:tr h="349379">
                <a:tc>
                  <a:txBody>
                    <a:bodyPr/>
                    <a:lstStyle/>
                    <a:p>
                      <a:r>
                        <a:rPr lang="es-ES" sz="1000" dirty="0">
                          <a:latin typeface="Helvetica" panose="020B0604020202020204" pitchFamily="34" charset="0"/>
                          <a:cs typeface="Helvetica" panose="020B0604020202020204" pitchFamily="34" charset="0"/>
                        </a:rPr>
                        <a:t>Inversión del componente (millones €) BAJO EL MECANISMO DE RECUPERACIÓN Y RESILIENCIA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1000" dirty="0">
                          <a:latin typeface="Helvetica" panose="020B0604020202020204" pitchFamily="34" charset="0"/>
                          <a:cs typeface="Helvetica" panose="020B0604020202020204" pitchFamily="34" charset="0"/>
                        </a:rPr>
                        <a:t>3781,5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1156928"/>
                  </a:ext>
                </a:extLst>
              </a:tr>
            </a:tbl>
          </a:graphicData>
        </a:graphic>
      </p:graphicFrame>
      <p:graphicFrame>
        <p:nvGraphicFramePr>
          <p:cNvPr id="14" name="Tabla 14">
            <a:extLst>
              <a:ext uri="{FF2B5EF4-FFF2-40B4-BE49-F238E27FC236}">
                <a16:creationId xmlns:a16="http://schemas.microsoft.com/office/drawing/2014/main" id="{6B7E7BCD-6CB6-4DEB-852F-A8C5A361A2CA}"/>
              </a:ext>
            </a:extLst>
          </p:cNvPr>
          <p:cNvGraphicFramePr>
            <a:graphicFrameLocks noGrp="1"/>
          </p:cNvGraphicFramePr>
          <p:nvPr>
            <p:extLst>
              <p:ext uri="{D42A27DB-BD31-4B8C-83A1-F6EECF244321}">
                <p14:modId xmlns:p14="http://schemas.microsoft.com/office/powerpoint/2010/main" val="3171520867"/>
              </p:ext>
            </p:extLst>
          </p:nvPr>
        </p:nvGraphicFramePr>
        <p:xfrm>
          <a:off x="350725" y="2336019"/>
          <a:ext cx="9947410" cy="975360"/>
        </p:xfrm>
        <a:graphic>
          <a:graphicData uri="http://schemas.openxmlformats.org/drawingml/2006/table">
            <a:tbl>
              <a:tblPr firstRow="1" bandRow="1">
                <a:tableStyleId>{073A0DAA-6AF3-43AB-8588-CEC1D06C72B9}</a:tableStyleId>
              </a:tblPr>
              <a:tblGrid>
                <a:gridCol w="1327127">
                  <a:extLst>
                    <a:ext uri="{9D8B030D-6E8A-4147-A177-3AD203B41FA5}">
                      <a16:colId xmlns:a16="http://schemas.microsoft.com/office/drawing/2014/main" val="4237593536"/>
                    </a:ext>
                  </a:extLst>
                </a:gridCol>
                <a:gridCol w="1231469">
                  <a:extLst>
                    <a:ext uri="{9D8B030D-6E8A-4147-A177-3AD203B41FA5}">
                      <a16:colId xmlns:a16="http://schemas.microsoft.com/office/drawing/2014/main" val="3726834154"/>
                    </a:ext>
                  </a:extLst>
                </a:gridCol>
                <a:gridCol w="1231469">
                  <a:extLst>
                    <a:ext uri="{9D8B030D-6E8A-4147-A177-3AD203B41FA5}">
                      <a16:colId xmlns:a16="http://schemas.microsoft.com/office/drawing/2014/main" val="80190710"/>
                    </a:ext>
                  </a:extLst>
                </a:gridCol>
                <a:gridCol w="1231469">
                  <a:extLst>
                    <a:ext uri="{9D8B030D-6E8A-4147-A177-3AD203B41FA5}">
                      <a16:colId xmlns:a16="http://schemas.microsoft.com/office/drawing/2014/main" val="3725681565"/>
                    </a:ext>
                  </a:extLst>
                </a:gridCol>
                <a:gridCol w="1231469">
                  <a:extLst>
                    <a:ext uri="{9D8B030D-6E8A-4147-A177-3AD203B41FA5}">
                      <a16:colId xmlns:a16="http://schemas.microsoft.com/office/drawing/2014/main" val="2614824146"/>
                    </a:ext>
                  </a:extLst>
                </a:gridCol>
                <a:gridCol w="1231469">
                  <a:extLst>
                    <a:ext uri="{9D8B030D-6E8A-4147-A177-3AD203B41FA5}">
                      <a16:colId xmlns:a16="http://schemas.microsoft.com/office/drawing/2014/main" val="1845032850"/>
                    </a:ext>
                  </a:extLst>
                </a:gridCol>
                <a:gridCol w="1231469">
                  <a:extLst>
                    <a:ext uri="{9D8B030D-6E8A-4147-A177-3AD203B41FA5}">
                      <a16:colId xmlns:a16="http://schemas.microsoft.com/office/drawing/2014/main" val="2256705929"/>
                    </a:ext>
                  </a:extLst>
                </a:gridCol>
                <a:gridCol w="1231469">
                  <a:extLst>
                    <a:ext uri="{9D8B030D-6E8A-4147-A177-3AD203B41FA5}">
                      <a16:colId xmlns:a16="http://schemas.microsoft.com/office/drawing/2014/main" val="3914884464"/>
                    </a:ext>
                  </a:extLst>
                </a:gridCol>
              </a:tblGrid>
              <a:tr h="230225">
                <a:tc>
                  <a:txBody>
                    <a:bodyPr/>
                    <a:lstStyle/>
                    <a:p>
                      <a:r>
                        <a:rPr lang="es-ES" sz="1000" dirty="0">
                          <a:solidFill>
                            <a:schemeClr val="tx1"/>
                          </a:solidFill>
                          <a:latin typeface="Helvetica" panose="020B0604020202020204" pitchFamily="34" charset="0"/>
                          <a:cs typeface="Helvetica" panose="020B0604020202020204" pitchFamily="34" charset="0"/>
                        </a:rPr>
                        <a:t>PERIODIFICACIÓN</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2023</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2026</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6404171"/>
                  </a:ext>
                </a:extLst>
              </a:tr>
              <a:tr h="230225">
                <a:tc>
                  <a:txBody>
                    <a:bodyPr/>
                    <a:lstStyle/>
                    <a:p>
                      <a:r>
                        <a:rPr lang="es-ES" sz="1000" dirty="0">
                          <a:latin typeface="Helvetica" panose="020B0604020202020204" pitchFamily="34" charset="0"/>
                          <a:cs typeface="Helvetica" panose="020B0604020202020204" pitchFamily="34" charset="0"/>
                        </a:rPr>
                        <a:t>Financiación Plan</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s-ES" sz="8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841,4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1727,13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1212,97</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7627120"/>
                  </a:ext>
                </a:extLst>
              </a:tr>
              <a:tr h="230225">
                <a:tc>
                  <a:txBody>
                    <a:bodyPr/>
                    <a:lstStyle/>
                    <a:p>
                      <a:r>
                        <a:rPr lang="es-ES" sz="1000" dirty="0">
                          <a:latin typeface="Helvetica" panose="020B0604020202020204" pitchFamily="34" charset="0"/>
                          <a:cs typeface="Helvetica" panose="020B0604020202020204" pitchFamily="34" charset="0"/>
                        </a:rPr>
                        <a:t>Otra financiación</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s-ES" sz="8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360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1060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905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s-ES" sz="8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s-ES" sz="8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s-ES" sz="8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7395179"/>
                  </a:ext>
                </a:extLst>
              </a:tr>
              <a:tr h="230225">
                <a:tc>
                  <a:txBody>
                    <a:bodyPr/>
                    <a:lstStyle/>
                    <a:p>
                      <a:r>
                        <a:rPr lang="es-ES" sz="1000" dirty="0">
                          <a:solidFill>
                            <a:schemeClr val="bg1"/>
                          </a:solidFill>
                          <a:latin typeface="Helvetica" panose="020B0604020202020204" pitchFamily="34" charset="0"/>
                          <a:cs typeface="Helvetica" panose="020B0604020202020204" pitchFamily="34" charset="0"/>
                        </a:rPr>
                        <a:t>TOTAL</a:t>
                      </a: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algn="ctr"/>
                      <a:endParaRPr lang="es-ES" sz="800" dirty="0">
                        <a:solidFill>
                          <a:schemeClr val="bg1"/>
                        </a:solidFill>
                        <a:latin typeface="Helvetica" panose="020B0604020202020204" pitchFamily="34" charset="0"/>
                        <a:cs typeface="Helvetica" panose="020B0604020202020204" pitchFamily="34" charset="0"/>
                      </a:endParaRP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1.201,4</a:t>
                      </a: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2787,13</a:t>
                      </a: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2.117,97</a:t>
                      </a: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algn="ctr"/>
                      <a:endParaRPr lang="es-ES" sz="800" dirty="0">
                        <a:solidFill>
                          <a:schemeClr val="bg1"/>
                        </a:solidFill>
                        <a:latin typeface="Helvetica" panose="020B0604020202020204" pitchFamily="34" charset="0"/>
                        <a:cs typeface="Helvetica" panose="020B0604020202020204" pitchFamily="34" charset="0"/>
                      </a:endParaRP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algn="ctr"/>
                      <a:endParaRPr lang="es-ES" sz="800" dirty="0">
                        <a:solidFill>
                          <a:schemeClr val="bg1"/>
                        </a:solidFill>
                        <a:latin typeface="Helvetica" panose="020B0604020202020204" pitchFamily="34" charset="0"/>
                        <a:cs typeface="Helvetica" panose="020B0604020202020204" pitchFamily="34" charset="0"/>
                      </a:endParaRP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algn="ctr"/>
                      <a:endParaRPr lang="es-ES" sz="800" dirty="0">
                        <a:solidFill>
                          <a:schemeClr val="bg1"/>
                        </a:solidFill>
                        <a:latin typeface="Helvetica" panose="020B0604020202020204" pitchFamily="34" charset="0"/>
                        <a:cs typeface="Helvetica" panose="020B0604020202020204" pitchFamily="34" charset="0"/>
                      </a:endParaRPr>
                    </a:p>
                  </a:txBody>
                  <a:tcPr anchor="ctr">
                    <a:lnT w="6350" cap="flat" cmpd="sng" algn="ctr">
                      <a:solidFill>
                        <a:schemeClr val="tx1"/>
                      </a:solidFill>
                      <a:prstDash val="solid"/>
                      <a:round/>
                      <a:headEnd type="none" w="med" len="med"/>
                      <a:tailEnd type="none" w="med" len="med"/>
                    </a:lnT>
                    <a:solidFill>
                      <a:schemeClr val="bg2">
                        <a:lumMod val="50000"/>
                      </a:schemeClr>
                    </a:solidFill>
                  </a:tcPr>
                </a:tc>
                <a:extLst>
                  <a:ext uri="{0D108BD9-81ED-4DB2-BD59-A6C34878D82A}">
                    <a16:rowId xmlns:a16="http://schemas.microsoft.com/office/drawing/2014/main" val="601640300"/>
                  </a:ext>
                </a:extLst>
              </a:tr>
            </a:tbl>
          </a:graphicData>
        </a:graphic>
      </p:graphicFrame>
      <p:graphicFrame>
        <p:nvGraphicFramePr>
          <p:cNvPr id="9" name="Tabla 16">
            <a:extLst>
              <a:ext uri="{FF2B5EF4-FFF2-40B4-BE49-F238E27FC236}">
                <a16:creationId xmlns:a16="http://schemas.microsoft.com/office/drawing/2014/main" id="{92A7314E-C530-4C1B-B6AF-74FF73FD5082}"/>
              </a:ext>
            </a:extLst>
          </p:cNvPr>
          <p:cNvGraphicFramePr>
            <a:graphicFrameLocks noGrp="1"/>
          </p:cNvGraphicFramePr>
          <p:nvPr>
            <p:extLst>
              <p:ext uri="{D42A27DB-BD31-4B8C-83A1-F6EECF244321}">
                <p14:modId xmlns:p14="http://schemas.microsoft.com/office/powerpoint/2010/main" val="4008263682"/>
              </p:ext>
            </p:extLst>
          </p:nvPr>
        </p:nvGraphicFramePr>
        <p:xfrm>
          <a:off x="350724" y="3587880"/>
          <a:ext cx="10994938" cy="2011680"/>
        </p:xfrm>
        <a:graphic>
          <a:graphicData uri="http://schemas.openxmlformats.org/drawingml/2006/table">
            <a:tbl>
              <a:tblPr firstRow="1" bandRow="1">
                <a:tableStyleId>{073A0DAA-6AF3-43AB-8588-CEC1D06C72B9}</a:tableStyleId>
              </a:tblPr>
              <a:tblGrid>
                <a:gridCol w="1363715">
                  <a:extLst>
                    <a:ext uri="{9D8B030D-6E8A-4147-A177-3AD203B41FA5}">
                      <a16:colId xmlns:a16="http://schemas.microsoft.com/office/drawing/2014/main" val="3733289670"/>
                    </a:ext>
                  </a:extLst>
                </a:gridCol>
                <a:gridCol w="4123984">
                  <a:extLst>
                    <a:ext uri="{9D8B030D-6E8A-4147-A177-3AD203B41FA5}">
                      <a16:colId xmlns:a16="http://schemas.microsoft.com/office/drawing/2014/main" val="986174705"/>
                    </a:ext>
                  </a:extLst>
                </a:gridCol>
                <a:gridCol w="1850432">
                  <a:extLst>
                    <a:ext uri="{9D8B030D-6E8A-4147-A177-3AD203B41FA5}">
                      <a16:colId xmlns:a16="http://schemas.microsoft.com/office/drawing/2014/main" val="3141415432"/>
                    </a:ext>
                  </a:extLst>
                </a:gridCol>
                <a:gridCol w="1806375">
                  <a:extLst>
                    <a:ext uri="{9D8B030D-6E8A-4147-A177-3AD203B41FA5}">
                      <a16:colId xmlns:a16="http://schemas.microsoft.com/office/drawing/2014/main" val="467701838"/>
                    </a:ext>
                  </a:extLst>
                </a:gridCol>
                <a:gridCol w="1850432">
                  <a:extLst>
                    <a:ext uri="{9D8B030D-6E8A-4147-A177-3AD203B41FA5}">
                      <a16:colId xmlns:a16="http://schemas.microsoft.com/office/drawing/2014/main" val="2921357895"/>
                    </a:ext>
                  </a:extLst>
                </a:gridCol>
              </a:tblGrid>
              <a:tr h="229048">
                <a:tc grid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ES" sz="1000" dirty="0">
                          <a:solidFill>
                            <a:schemeClr val="tx1"/>
                          </a:solidFill>
                          <a:latin typeface="Helvetica" panose="020B0604020202020204" pitchFamily="34" charset="0"/>
                          <a:cs typeface="Helvetica" panose="020B0604020202020204" pitchFamily="34" charset="0"/>
                        </a:rPr>
                        <a:t>ENUMERACIÓN DE LAS REFORMAS E INVERSIONES</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 sz="800" dirty="0">
                        <a:latin typeface="Helvetica" panose="020B0604020202020204" pitchFamily="34" charset="0"/>
                        <a:cs typeface="Helvetica" panose="020B0604020202020204" pitchFamily="34" charset="0"/>
                      </a:endParaRPr>
                    </a:p>
                  </a:txBody>
                  <a:tcPr/>
                </a:tc>
                <a:tc>
                  <a:txBody>
                    <a:bodyPr/>
                    <a:lstStyle/>
                    <a:p>
                      <a:pPr algn="ctr"/>
                      <a:r>
                        <a:rPr lang="es-ES" sz="1000" dirty="0">
                          <a:solidFill>
                            <a:schemeClr val="tx1"/>
                          </a:solidFill>
                          <a:latin typeface="Helvetica" panose="020B0604020202020204" pitchFamily="34" charset="0"/>
                          <a:cs typeface="Helvetica" panose="020B0604020202020204" pitchFamily="34" charset="0"/>
                        </a:rPr>
                        <a:t>Financiación</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dirty="0">
                          <a:solidFill>
                            <a:schemeClr val="tx1"/>
                          </a:solidFill>
                          <a:latin typeface="Helvetica" panose="020B0604020202020204" pitchFamily="34" charset="0"/>
                          <a:cs typeface="Helvetica" panose="020B0604020202020204" pitchFamily="34" charset="0"/>
                        </a:rPr>
                        <a:t>% sobre el total</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dirty="0">
                          <a:solidFill>
                            <a:schemeClr val="tx1"/>
                          </a:solidFill>
                          <a:latin typeface="Helvetica" panose="020B0604020202020204" pitchFamily="34" charset="0"/>
                          <a:cs typeface="Helvetica" panose="020B0604020202020204" pitchFamily="34" charset="0"/>
                        </a:rPr>
                        <a:t>COFOG</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7126120"/>
                  </a:ext>
                </a:extLst>
              </a:tr>
              <a:tr h="229048">
                <a:tc>
                  <a:txBody>
                    <a:bodyPr/>
                    <a:lstStyle/>
                    <a:p>
                      <a:r>
                        <a:rPr lang="es-ES" sz="1000" dirty="0">
                          <a:latin typeface="Helvetica" panose="020B0604020202020204" pitchFamily="34" charset="0"/>
                          <a:cs typeface="Helvetica" panose="020B0604020202020204" pitchFamily="34" charset="0"/>
                        </a:rPr>
                        <a:t>C12.R1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just"/>
                      <a:r>
                        <a:rPr lang="es-ES" sz="1000" dirty="0">
                          <a:latin typeface="Helvetica" panose="020B0604020202020204" pitchFamily="34" charset="0"/>
                          <a:cs typeface="Helvetica" panose="020B0604020202020204" pitchFamily="34" charset="0"/>
                        </a:rPr>
                        <a:t>Estrategia Española de Impulso Industrial 2030</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N.A.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es-ES" sz="1000" dirty="0">
                        <a:latin typeface="Helvetica" panose="020B0604020202020204" pitchFamily="34" charset="0"/>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04.4</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7252565"/>
                  </a:ext>
                </a:extLst>
              </a:tr>
              <a:tr h="229048">
                <a:tc>
                  <a:txBody>
                    <a:bodyPr/>
                    <a:lstStyle/>
                    <a:p>
                      <a:r>
                        <a:rPr lang="es-ES" sz="1000" dirty="0">
                          <a:latin typeface="Helvetica" panose="020B0604020202020204" pitchFamily="34" charset="0"/>
                          <a:cs typeface="Helvetica" panose="020B0604020202020204" pitchFamily="34" charset="0"/>
                        </a:rPr>
                        <a:t>C12.R2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just"/>
                      <a:r>
                        <a:rPr lang="es-ES" sz="1000" dirty="0">
                          <a:latin typeface="Helvetica" panose="020B0604020202020204" pitchFamily="34" charset="0"/>
                          <a:cs typeface="Helvetica" panose="020B0604020202020204" pitchFamily="34" charset="0"/>
                        </a:rPr>
                        <a:t>Política de residuos e impulso a la economía circular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N.A.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es-ES" sz="1000" dirty="0">
                        <a:latin typeface="Helvetica" panose="020B0604020202020204" pitchFamily="34" charset="0"/>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dk1"/>
                          </a:solidFill>
                          <a:latin typeface="Helvetica" panose="020B0604020202020204" pitchFamily="34" charset="0"/>
                          <a:ea typeface="+mn-ea"/>
                          <a:cs typeface="Helvetica" panose="020B0604020202020204" pitchFamily="34" charset="0"/>
                        </a:rPr>
                        <a:t>05.1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036594"/>
                  </a:ext>
                </a:extLst>
              </a:tr>
              <a:tr h="372202">
                <a:tc>
                  <a:txBody>
                    <a:bodyPr/>
                    <a:lstStyle/>
                    <a:p>
                      <a:r>
                        <a:rPr lang="es-ES" sz="1000" dirty="0">
                          <a:latin typeface="Helvetica" panose="020B0604020202020204" pitchFamily="34" charset="0"/>
                          <a:cs typeface="Helvetica" panose="020B0604020202020204" pitchFamily="34" charset="0"/>
                        </a:rPr>
                        <a:t>C12. I1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just"/>
                      <a:r>
                        <a:rPr lang="es-ES" sz="1000" dirty="0">
                          <a:latin typeface="Helvetica" panose="020B0604020202020204" pitchFamily="34" charset="0"/>
                          <a:cs typeface="Helvetica" panose="020B0604020202020204" pitchFamily="34" charset="0"/>
                        </a:rPr>
                        <a:t>Espacios de datos sectoriales (contribución a proyectos tractores de digitalización de los sectores productivos estratégicos)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400</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10,58%</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04.1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0544022"/>
                  </a:ext>
                </a:extLst>
              </a:tr>
              <a:tr h="229048">
                <a:tc>
                  <a:txBody>
                    <a:bodyPr/>
                    <a:lstStyle/>
                    <a:p>
                      <a:r>
                        <a:rPr lang="es-ES" sz="1000" dirty="0">
                          <a:latin typeface="Helvetica" panose="020B0604020202020204" pitchFamily="34" charset="0"/>
                          <a:cs typeface="Helvetica" panose="020B0604020202020204" pitchFamily="34" charset="0"/>
                        </a:rPr>
                        <a:t>C12.I2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just"/>
                      <a:r>
                        <a:rPr lang="es-ES" sz="1000" dirty="0">
                          <a:latin typeface="Helvetica" panose="020B0604020202020204" pitchFamily="34" charset="0"/>
                          <a:cs typeface="Helvetica" panose="020B0604020202020204" pitchFamily="34" charset="0"/>
                        </a:rPr>
                        <a:t>Programa de Impulso de la Competitividad y Sostenibilidad Industrial</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2531,5</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66,94%</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04.4</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2585239"/>
                  </a:ext>
                </a:extLst>
              </a:tr>
              <a:tr h="372202">
                <a:tc>
                  <a:txBody>
                    <a:bodyPr/>
                    <a:lstStyle/>
                    <a:p>
                      <a:r>
                        <a:rPr lang="es-ES" sz="1000" dirty="0">
                          <a:latin typeface="Helvetica" panose="020B0604020202020204" pitchFamily="34" charset="0"/>
                          <a:cs typeface="Helvetica" panose="020B0604020202020204" pitchFamily="34" charset="0"/>
                        </a:rPr>
                        <a:t>C12.I3</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tc>
                  <a:txBody>
                    <a:bodyPr/>
                    <a:lstStyle/>
                    <a:p>
                      <a:pPr algn="just"/>
                      <a:r>
                        <a:rPr lang="es-ES" sz="1000" dirty="0">
                          <a:latin typeface="Helvetica" panose="020B0604020202020204" pitchFamily="34" charset="0"/>
                          <a:cs typeface="Helvetica" panose="020B0604020202020204" pitchFamily="34" charset="0"/>
                        </a:rPr>
                        <a:t>Plan de apoyo a la implementación de la normativa de residuos y al fomento de la economía circular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850</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22,48%</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05.1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612933487"/>
                  </a:ext>
                </a:extLst>
              </a:tr>
              <a:tr h="229048">
                <a:tc>
                  <a:txBody>
                    <a:bodyPr/>
                    <a:lstStyle/>
                    <a:p>
                      <a:r>
                        <a:rPr lang="es-ES" sz="1000" b="1" dirty="0">
                          <a:solidFill>
                            <a:schemeClr val="bg1"/>
                          </a:solidFill>
                          <a:latin typeface="Helvetica" panose="020B0604020202020204" pitchFamily="34" charset="0"/>
                          <a:cs typeface="Helvetica" panose="020B0604020202020204" pitchFamily="34" charset="0"/>
                        </a:rPr>
                        <a:t>Total componente</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lumMod val="50000"/>
                      </a:schemeClr>
                    </a:solidFill>
                  </a:tcPr>
                </a:tc>
                <a:tc>
                  <a:txBody>
                    <a:bodyPr/>
                    <a:lstStyle/>
                    <a:p>
                      <a:endParaRPr lang="es-ES" sz="1000" dirty="0">
                        <a:solidFill>
                          <a:schemeClr val="bg1"/>
                        </a:solidFill>
                        <a:latin typeface="Helvetica" panose="020B0604020202020204" pitchFamily="34" charset="0"/>
                        <a:cs typeface="Helvetica" panose="020B0604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s-ES" sz="1000" dirty="0">
                          <a:solidFill>
                            <a:schemeClr val="bg1"/>
                          </a:solidFill>
                          <a:latin typeface="Helvetica" panose="020B0604020202020204" pitchFamily="34" charset="0"/>
                          <a:cs typeface="Helvetica" panose="020B0604020202020204" pitchFamily="34" charset="0"/>
                        </a:rPr>
                        <a:t>3.781,5 M€</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s-ES" sz="1000" dirty="0">
                          <a:solidFill>
                            <a:schemeClr val="bg1"/>
                          </a:solidFill>
                          <a:latin typeface="Helvetica" panose="020B0604020202020204" pitchFamily="34" charset="0"/>
                          <a:cs typeface="Helvetica" panose="020B0604020202020204" pitchFamily="34" charset="0"/>
                        </a:rPr>
                        <a:t>100%</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endParaRPr lang="es-ES" sz="1000" dirty="0">
                        <a:solidFill>
                          <a:schemeClr val="bg1"/>
                        </a:solidFill>
                        <a:latin typeface="Helvetica" panose="020B0604020202020204" pitchFamily="34" charset="0"/>
                        <a:cs typeface="Helvetica" panose="020B0604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346090476"/>
                  </a:ext>
                </a:extLst>
              </a:tr>
            </a:tbl>
          </a:graphicData>
        </a:graphic>
      </p:graphicFrame>
      <p:grpSp>
        <p:nvGrpSpPr>
          <p:cNvPr id="6" name="Grupo 5">
            <a:extLst>
              <a:ext uri="{FF2B5EF4-FFF2-40B4-BE49-F238E27FC236}">
                <a16:creationId xmlns:a16="http://schemas.microsoft.com/office/drawing/2014/main" id="{E22C2541-01A0-4810-87B1-7B2C552AA8F6}"/>
              </a:ext>
            </a:extLst>
          </p:cNvPr>
          <p:cNvGrpSpPr/>
          <p:nvPr/>
        </p:nvGrpSpPr>
        <p:grpSpPr>
          <a:xfrm>
            <a:off x="10422425" y="1119883"/>
            <a:ext cx="1582220" cy="2147495"/>
            <a:chOff x="10422425" y="1119883"/>
            <a:chExt cx="1582220" cy="2147495"/>
          </a:xfrm>
        </p:grpSpPr>
        <p:grpSp>
          <p:nvGrpSpPr>
            <p:cNvPr id="11" name="Grupo 10">
              <a:extLst>
                <a:ext uri="{FF2B5EF4-FFF2-40B4-BE49-F238E27FC236}">
                  <a16:creationId xmlns:a16="http://schemas.microsoft.com/office/drawing/2014/main" id="{41796759-B202-4E56-B61F-626455CF21B2}"/>
                </a:ext>
              </a:extLst>
            </p:cNvPr>
            <p:cNvGrpSpPr/>
            <p:nvPr/>
          </p:nvGrpSpPr>
          <p:grpSpPr>
            <a:xfrm>
              <a:off x="10422425" y="1119883"/>
              <a:ext cx="1582220" cy="2147495"/>
              <a:chOff x="8691937" y="1474904"/>
              <a:chExt cx="3500063" cy="4237724"/>
            </a:xfrm>
          </p:grpSpPr>
          <p:sp>
            <p:nvSpPr>
              <p:cNvPr id="12" name="Rectángulo 11">
                <a:extLst>
                  <a:ext uri="{FF2B5EF4-FFF2-40B4-BE49-F238E27FC236}">
                    <a16:creationId xmlns:a16="http://schemas.microsoft.com/office/drawing/2014/main" id="{F5B04E1E-2A66-44BA-8BD4-A41C1670AD1A}"/>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82D5C324-C064-4AD1-A350-C2EF3E5B2761}"/>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7" name="Imagen 16">
              <a:extLst>
                <a:ext uri="{FF2B5EF4-FFF2-40B4-BE49-F238E27FC236}">
                  <a16:creationId xmlns:a16="http://schemas.microsoft.com/office/drawing/2014/main" id="{D91D0657-9FEA-43AA-B59C-83B71881534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538630" y="1468339"/>
              <a:ext cx="1171812" cy="1388384"/>
            </a:xfrm>
            <a:prstGeom prst="rect">
              <a:avLst/>
            </a:prstGeom>
          </p:spPr>
        </p:pic>
      </p:grpSp>
    </p:spTree>
    <p:extLst>
      <p:ext uri="{BB962C8B-B14F-4D97-AF65-F5344CB8AC3E}">
        <p14:creationId xmlns:p14="http://schemas.microsoft.com/office/powerpoint/2010/main" val="4026471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1812947" cy="1325563"/>
          </a:xfrm>
        </p:spPr>
        <p:txBody>
          <a:bodyPr>
            <a:normAutofit/>
          </a:bodyPr>
          <a:lstStyle/>
          <a:p>
            <a:r>
              <a:rPr lang="es-ES" sz="2800" dirty="0"/>
              <a:t>Componente 12. Política Industrial España 2030: </a:t>
            </a:r>
            <a:r>
              <a:rPr lang="es-ES" sz="2800" b="1" dirty="0"/>
              <a:t>Descripción general</a:t>
            </a:r>
            <a:endParaRPr lang="es-ES" sz="2800" dirty="0"/>
          </a:p>
        </p:txBody>
      </p:sp>
      <p:graphicFrame>
        <p:nvGraphicFramePr>
          <p:cNvPr id="5" name="Tabla 5">
            <a:extLst>
              <a:ext uri="{FF2B5EF4-FFF2-40B4-BE49-F238E27FC236}">
                <a16:creationId xmlns:a16="http://schemas.microsoft.com/office/drawing/2014/main" id="{4F2BF7BE-E999-41DC-BF9A-DE000D1C568C}"/>
              </a:ext>
            </a:extLst>
          </p:cNvPr>
          <p:cNvGraphicFramePr>
            <a:graphicFrameLocks noGrp="1"/>
          </p:cNvGraphicFramePr>
          <p:nvPr>
            <p:extLst>
              <p:ext uri="{D42A27DB-BD31-4B8C-83A1-F6EECF244321}">
                <p14:modId xmlns:p14="http://schemas.microsoft.com/office/powerpoint/2010/main" val="2597879746"/>
              </p:ext>
            </p:extLst>
          </p:nvPr>
        </p:nvGraphicFramePr>
        <p:xfrm>
          <a:off x="488271" y="1541418"/>
          <a:ext cx="9001957" cy="4069068"/>
        </p:xfrm>
        <a:graphic>
          <a:graphicData uri="http://schemas.openxmlformats.org/drawingml/2006/table">
            <a:tbl>
              <a:tblPr firstRow="1" bandRow="1">
                <a:tableStyleId>{5940675A-B579-460E-94D1-54222C63F5DA}</a:tableStyleId>
              </a:tblPr>
              <a:tblGrid>
                <a:gridCol w="1356858">
                  <a:extLst>
                    <a:ext uri="{9D8B030D-6E8A-4147-A177-3AD203B41FA5}">
                      <a16:colId xmlns:a16="http://schemas.microsoft.com/office/drawing/2014/main" val="828028059"/>
                    </a:ext>
                  </a:extLst>
                </a:gridCol>
                <a:gridCol w="2517050">
                  <a:extLst>
                    <a:ext uri="{9D8B030D-6E8A-4147-A177-3AD203B41FA5}">
                      <a16:colId xmlns:a16="http://schemas.microsoft.com/office/drawing/2014/main" val="3122403018"/>
                    </a:ext>
                  </a:extLst>
                </a:gridCol>
                <a:gridCol w="1323817">
                  <a:extLst>
                    <a:ext uri="{9D8B030D-6E8A-4147-A177-3AD203B41FA5}">
                      <a16:colId xmlns:a16="http://schemas.microsoft.com/office/drawing/2014/main" val="2191435742"/>
                    </a:ext>
                  </a:extLst>
                </a:gridCol>
                <a:gridCol w="1511938">
                  <a:extLst>
                    <a:ext uri="{9D8B030D-6E8A-4147-A177-3AD203B41FA5}">
                      <a16:colId xmlns:a16="http://schemas.microsoft.com/office/drawing/2014/main" val="4149965267"/>
                    </a:ext>
                  </a:extLst>
                </a:gridCol>
                <a:gridCol w="724616">
                  <a:extLst>
                    <a:ext uri="{9D8B030D-6E8A-4147-A177-3AD203B41FA5}">
                      <a16:colId xmlns:a16="http://schemas.microsoft.com/office/drawing/2014/main" val="2922514191"/>
                    </a:ext>
                  </a:extLst>
                </a:gridCol>
                <a:gridCol w="780355">
                  <a:extLst>
                    <a:ext uri="{9D8B030D-6E8A-4147-A177-3AD203B41FA5}">
                      <a16:colId xmlns:a16="http://schemas.microsoft.com/office/drawing/2014/main" val="617379694"/>
                    </a:ext>
                  </a:extLst>
                </a:gridCol>
                <a:gridCol w="787323">
                  <a:extLst>
                    <a:ext uri="{9D8B030D-6E8A-4147-A177-3AD203B41FA5}">
                      <a16:colId xmlns:a16="http://schemas.microsoft.com/office/drawing/2014/main" val="3639625444"/>
                    </a:ext>
                  </a:extLst>
                </a:gridCol>
              </a:tblGrid>
              <a:tr h="432216">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ACTUACIONES</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MODO DE IMPLEMENTACIÓN (UPV)</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ADMINISTRACIÓN EJECUTORA</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2021</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2022</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2023</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8306626"/>
                  </a:ext>
                </a:extLst>
              </a:tr>
              <a:tr h="880107">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latin typeface="Helvetica" panose="020B0604020202020204" pitchFamily="34" charset="0"/>
                          <a:cs typeface="Helvetica" panose="020B0604020202020204" pitchFamily="34" charset="0"/>
                        </a:rPr>
                        <a:t>C12. I1</a:t>
                      </a:r>
                    </a:p>
                    <a:p>
                      <a:pPr algn="l"/>
                      <a:endParaRPr lang="es-ES" sz="900" dirty="0">
                        <a:latin typeface="Helvetica" panose="020B0604020202020204" pitchFamily="34" charset="0"/>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lang="es-ES" sz="900" dirty="0">
                          <a:latin typeface="Helvetica" panose="020B0604020202020204" pitchFamily="34" charset="0"/>
                          <a:cs typeface="Helvetica" panose="020B0604020202020204" pitchFamily="34" charset="0"/>
                        </a:rPr>
                        <a:t>Espacios de datos sectoriales (contribución a proyectos tractores de digitalización de los sectores productivos estratégicos)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solidFill>
                            <a:schemeClr val="tx1"/>
                          </a:solidFill>
                          <a:latin typeface="Helvetica" panose="020B0604020202020204" pitchFamily="34" charset="0"/>
                          <a:cs typeface="Helvetica" panose="020B0604020202020204" pitchFamily="34" charset="0"/>
                        </a:rPr>
                        <a:t>Beneficiarios directos/Subcontrata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latin typeface="Helvetica" panose="020B0604020202020204" pitchFamily="34" charset="0"/>
                          <a:cs typeface="Helvetica" panose="020B0604020202020204" pitchFamily="34" charset="0"/>
                        </a:rPr>
                        <a:t>Ministerio de Asuntos Económicos y Transformación Digital</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es-ES" sz="900" dirty="0">
                        <a:latin typeface="Helvetica" panose="020B0604020202020204" pitchFamily="34" charset="0"/>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latin typeface="Helvetica" panose="020B0604020202020204" pitchFamily="34" charset="0"/>
                          <a:cs typeface="Helvetica" panose="020B0604020202020204" pitchFamily="34" charset="0"/>
                        </a:rPr>
                        <a:t>100 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latin typeface="Helvetica" panose="020B0604020202020204" pitchFamily="34" charset="0"/>
                          <a:cs typeface="Helvetica" panose="020B0604020202020204" pitchFamily="34" charset="0"/>
                        </a:rPr>
                        <a:t>300 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2973000"/>
                  </a:ext>
                </a:extLst>
              </a:tr>
              <a:tr h="880107">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latin typeface="Helvetica" panose="020B0604020202020204" pitchFamily="34" charset="0"/>
                          <a:cs typeface="Helvetica" panose="020B0604020202020204" pitchFamily="34" charset="0"/>
                        </a:rPr>
                        <a:t>C12.I2</a:t>
                      </a:r>
                    </a:p>
                    <a:p>
                      <a:pPr algn="l"/>
                      <a:endParaRPr lang="es-ES" sz="900" dirty="0">
                        <a:latin typeface="Helvetica" panose="020B0604020202020204" pitchFamily="34" charset="0"/>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lang="es-ES" sz="900" dirty="0">
                          <a:latin typeface="Helvetica" panose="020B0604020202020204" pitchFamily="34" charset="0"/>
                          <a:cs typeface="Helvetica" panose="020B0604020202020204" pitchFamily="34" charset="0"/>
                        </a:rPr>
                        <a:t>Línea de apoyo a proyectos estratégicos para la transición industrial (PERTE)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solidFill>
                            <a:schemeClr val="tx1"/>
                          </a:solidFill>
                          <a:latin typeface="Helvetica" panose="020B0604020202020204" pitchFamily="34" charset="0"/>
                          <a:cs typeface="Helvetica" panose="020B0604020202020204" pitchFamily="34" charset="0"/>
                        </a:rPr>
                        <a:t>Beneficiarios directos/Subcontrata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latin typeface="Helvetica" panose="020B0604020202020204" pitchFamily="34" charset="0"/>
                          <a:cs typeface="Helvetica" panose="020B0604020202020204" pitchFamily="34" charset="0"/>
                        </a:rPr>
                        <a:t>MINCOTUR – SGIPYME </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s-ES" sz="900" dirty="0">
                        <a:latin typeface="Helvetica" panose="020B0604020202020204" pitchFamily="34" charset="0"/>
                        <a:cs typeface="Helvetica" panose="020B0604020202020204" pitchFamily="34" charset="0"/>
                      </a:endParaRPr>
                    </a:p>
                    <a:p>
                      <a:pPr algn="ctr"/>
                      <a:r>
                        <a:rPr lang="es-ES" sz="900" dirty="0">
                          <a:latin typeface="Helvetica" panose="020B0604020202020204" pitchFamily="34" charset="0"/>
                          <a:cs typeface="Helvetica" panose="020B0604020202020204" pitchFamily="34" charset="0"/>
                        </a:rPr>
                        <a:t>2.284,60 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ctr"/>
                      <a:endParaRPr lang="es-ES" sz="900" dirty="0">
                        <a:latin typeface="Helvetica" panose="020B0604020202020204" pitchFamily="34" charset="0"/>
                        <a:cs typeface="Helvetica" panose="020B0604020202020204" pitchFamily="34" charset="0"/>
                      </a:endParaRPr>
                    </a:p>
                  </a:txBody>
                  <a:tcPr anchor="ctr"/>
                </a:tc>
                <a:tc hMerge="1">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s-ES" sz="900" dirty="0">
                        <a:latin typeface="Helvetica" panose="020B0604020202020204" pitchFamily="34" charset="0"/>
                        <a:cs typeface="Helvetica" panose="020B0604020202020204" pitchFamily="34" charset="0"/>
                      </a:endParaRPr>
                    </a:p>
                    <a:p>
                      <a:pPr algn="ctr"/>
                      <a:endParaRPr lang="es-ES" sz="9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1552387438"/>
                  </a:ext>
                </a:extLst>
              </a:tr>
              <a:tr h="880107">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latin typeface="Helvetica" panose="020B0604020202020204" pitchFamily="34" charset="0"/>
                          <a:cs typeface="Helvetica" panose="020B0604020202020204" pitchFamily="34" charset="0"/>
                        </a:rPr>
                        <a:t>C12.I2</a:t>
                      </a:r>
                    </a:p>
                    <a:p>
                      <a:pPr algn="l"/>
                      <a:endParaRPr lang="es-ES" sz="900" dirty="0">
                        <a:latin typeface="Helvetica" panose="020B0604020202020204" pitchFamily="34" charset="0"/>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lang="es-ES" sz="900" dirty="0">
                          <a:latin typeface="Helvetica" panose="020B0604020202020204" pitchFamily="34" charset="0"/>
                          <a:cs typeface="Helvetica" panose="020B0604020202020204" pitchFamily="34" charset="0"/>
                        </a:rPr>
                        <a:t>Línea de apoyo a planes de innovación y sostenibilidad, en la que financiará gastos asociados a la implementación de dichos proyectos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Beneficiarios directos/Subcontrata</a:t>
                      </a:r>
                      <a:endParaRPr kumimoji="0" lang="es-ES" sz="9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latin typeface="Helvetica" panose="020B0604020202020204" pitchFamily="34" charset="0"/>
                          <a:cs typeface="Helvetica" panose="020B0604020202020204" pitchFamily="34" charset="0"/>
                        </a:rPr>
                        <a:t>MINCOTUR – SGIPYME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pPr algn="ctr"/>
                      <a:r>
                        <a:rPr lang="es-ES" sz="900" dirty="0">
                          <a:latin typeface="Helvetica" panose="020B0604020202020204" pitchFamily="34" charset="0"/>
                          <a:cs typeface="Helvetica" panose="020B0604020202020204" pitchFamily="34" charset="0"/>
                        </a:rPr>
                        <a:t>118 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ctr"/>
                      <a:endParaRPr lang="es-ES" sz="900" dirty="0">
                        <a:latin typeface="Helvetica" panose="020B0604020202020204" pitchFamily="34" charset="0"/>
                        <a:cs typeface="Helvetica" panose="020B0604020202020204" pitchFamily="34" charset="0"/>
                      </a:endParaRPr>
                    </a:p>
                  </a:txBody>
                  <a:tcPr anchor="ctr"/>
                </a:tc>
                <a:tc hMerge="1">
                  <a:txBody>
                    <a:bodyPr/>
                    <a:lstStyle/>
                    <a:p>
                      <a:pPr algn="ctr"/>
                      <a:endParaRPr lang="es-ES" sz="9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2970362195"/>
                  </a:ext>
                </a:extLst>
              </a:tr>
              <a:tr h="880107">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latin typeface="Helvetica" panose="020B0604020202020204" pitchFamily="34" charset="0"/>
                          <a:cs typeface="Helvetica" panose="020B0604020202020204" pitchFamily="34" charset="0"/>
                        </a:rPr>
                        <a:t>C12.I2</a:t>
                      </a:r>
                    </a:p>
                    <a:p>
                      <a:pPr algn="l"/>
                      <a:endParaRPr lang="es-ES" sz="900" dirty="0">
                        <a:latin typeface="Helvetica" panose="020B0604020202020204" pitchFamily="34" charset="0"/>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lang="es-ES" sz="900" dirty="0">
                          <a:latin typeface="Helvetica" panose="020B0604020202020204" pitchFamily="34" charset="0"/>
                          <a:cs typeface="Helvetica" panose="020B0604020202020204" pitchFamily="34" charset="0"/>
                        </a:rPr>
                        <a:t>Línea de apoyo a proyectos con entidad propia, de menor alcance, para la implementación de la digitalización en procesos y organización de empresas industriales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Beneficiarios directos/Subcontrata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latin typeface="Helvetica" panose="020B0604020202020204" pitchFamily="34" charset="0"/>
                          <a:cs typeface="Helvetica" panose="020B0604020202020204" pitchFamily="34" charset="0"/>
                        </a:rPr>
                        <a:t>MINCOTUR – SGIPYME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pPr algn="ctr"/>
                      <a:r>
                        <a:rPr lang="es-ES" sz="900" dirty="0">
                          <a:latin typeface="Helvetica" panose="020B0604020202020204" pitchFamily="34" charset="0"/>
                          <a:cs typeface="Helvetica" panose="020B0604020202020204" pitchFamily="34" charset="0"/>
                        </a:rPr>
                        <a:t>95 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ctr"/>
                      <a:endParaRPr lang="es-ES" sz="900" dirty="0">
                        <a:latin typeface="Helvetica" panose="020B0604020202020204" pitchFamily="34" charset="0"/>
                        <a:cs typeface="Helvetica" panose="020B0604020202020204" pitchFamily="34" charset="0"/>
                      </a:endParaRPr>
                    </a:p>
                  </a:txBody>
                  <a:tcPr anchor="ctr"/>
                </a:tc>
                <a:tc hMerge="1">
                  <a:txBody>
                    <a:bodyPr/>
                    <a:lstStyle/>
                    <a:p>
                      <a:pPr algn="ctr"/>
                      <a:endParaRPr lang="es-ES" sz="9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2307388655"/>
                  </a:ext>
                </a:extLst>
              </a:tr>
            </a:tbl>
          </a:graphicData>
        </a:graphic>
      </p:graphicFrame>
      <p:grpSp>
        <p:nvGrpSpPr>
          <p:cNvPr id="7" name="Grupo 6">
            <a:extLst>
              <a:ext uri="{FF2B5EF4-FFF2-40B4-BE49-F238E27FC236}">
                <a16:creationId xmlns:a16="http://schemas.microsoft.com/office/drawing/2014/main" id="{0E616C9A-9382-4DE4-A112-01D8D5CF8C53}"/>
              </a:ext>
            </a:extLst>
          </p:cNvPr>
          <p:cNvGrpSpPr/>
          <p:nvPr/>
        </p:nvGrpSpPr>
        <p:grpSpPr>
          <a:xfrm>
            <a:off x="9785216" y="3116004"/>
            <a:ext cx="1582220" cy="2147495"/>
            <a:chOff x="10422425" y="1119883"/>
            <a:chExt cx="1582220" cy="2147495"/>
          </a:xfrm>
        </p:grpSpPr>
        <p:grpSp>
          <p:nvGrpSpPr>
            <p:cNvPr id="8" name="Grupo 7">
              <a:extLst>
                <a:ext uri="{FF2B5EF4-FFF2-40B4-BE49-F238E27FC236}">
                  <a16:creationId xmlns:a16="http://schemas.microsoft.com/office/drawing/2014/main" id="{5E8F36EE-A8E5-4445-98EB-D705BB163F1A}"/>
                </a:ext>
              </a:extLst>
            </p:cNvPr>
            <p:cNvGrpSpPr/>
            <p:nvPr/>
          </p:nvGrpSpPr>
          <p:grpSpPr>
            <a:xfrm>
              <a:off x="10422425" y="1119883"/>
              <a:ext cx="1582220" cy="2147495"/>
              <a:chOff x="8691937" y="1474904"/>
              <a:chExt cx="3500063" cy="4237724"/>
            </a:xfrm>
          </p:grpSpPr>
          <p:sp>
            <p:nvSpPr>
              <p:cNvPr id="10" name="Rectángulo 9">
                <a:extLst>
                  <a:ext uri="{FF2B5EF4-FFF2-40B4-BE49-F238E27FC236}">
                    <a16:creationId xmlns:a16="http://schemas.microsoft.com/office/drawing/2014/main" id="{30754444-F951-4F07-A338-A319CF3907A9}"/>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3336287C-E09B-421D-ABE8-FC851947033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9" name="Imagen 8">
              <a:extLst>
                <a:ext uri="{FF2B5EF4-FFF2-40B4-BE49-F238E27FC236}">
                  <a16:creationId xmlns:a16="http://schemas.microsoft.com/office/drawing/2014/main" id="{7813EBA0-0E5B-43EF-8826-4637C25F445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538630" y="1468339"/>
              <a:ext cx="1171812" cy="1388384"/>
            </a:xfrm>
            <a:prstGeom prst="rect">
              <a:avLst/>
            </a:prstGeom>
          </p:spPr>
        </p:pic>
      </p:grpSp>
    </p:spTree>
    <p:extLst>
      <p:ext uri="{BB962C8B-B14F-4D97-AF65-F5344CB8AC3E}">
        <p14:creationId xmlns:p14="http://schemas.microsoft.com/office/powerpoint/2010/main" val="266529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2008256" cy="1325563"/>
          </a:xfrm>
        </p:spPr>
        <p:txBody>
          <a:bodyPr>
            <a:normAutofit/>
          </a:bodyPr>
          <a:lstStyle/>
          <a:p>
            <a:r>
              <a:rPr lang="es-ES" sz="2800" dirty="0"/>
              <a:t>Componente 12. Política Industrial España 2030: </a:t>
            </a:r>
            <a:r>
              <a:rPr lang="es-ES" sz="2800" b="1" dirty="0"/>
              <a:t>Descripción general</a:t>
            </a:r>
            <a:endParaRPr lang="es-ES" sz="2800" dirty="0"/>
          </a:p>
        </p:txBody>
      </p:sp>
      <p:graphicFrame>
        <p:nvGraphicFramePr>
          <p:cNvPr id="5" name="Tabla 5">
            <a:extLst>
              <a:ext uri="{FF2B5EF4-FFF2-40B4-BE49-F238E27FC236}">
                <a16:creationId xmlns:a16="http://schemas.microsoft.com/office/drawing/2014/main" id="{4F2BF7BE-E999-41DC-BF9A-DE000D1C568C}"/>
              </a:ext>
            </a:extLst>
          </p:cNvPr>
          <p:cNvGraphicFramePr>
            <a:graphicFrameLocks noGrp="1"/>
          </p:cNvGraphicFramePr>
          <p:nvPr>
            <p:extLst>
              <p:ext uri="{D42A27DB-BD31-4B8C-83A1-F6EECF244321}">
                <p14:modId xmlns:p14="http://schemas.microsoft.com/office/powerpoint/2010/main" val="2910941365"/>
              </p:ext>
            </p:extLst>
          </p:nvPr>
        </p:nvGraphicFramePr>
        <p:xfrm>
          <a:off x="655958" y="2200699"/>
          <a:ext cx="8638959" cy="2679921"/>
        </p:xfrm>
        <a:graphic>
          <a:graphicData uri="http://schemas.openxmlformats.org/drawingml/2006/table">
            <a:tbl>
              <a:tblPr firstRow="1" bandRow="1">
                <a:tableStyleId>{5940675A-B579-460E-94D1-54222C63F5DA}</a:tableStyleId>
              </a:tblPr>
              <a:tblGrid>
                <a:gridCol w="1425935">
                  <a:extLst>
                    <a:ext uri="{9D8B030D-6E8A-4147-A177-3AD203B41FA5}">
                      <a16:colId xmlns:a16="http://schemas.microsoft.com/office/drawing/2014/main" val="992723530"/>
                    </a:ext>
                  </a:extLst>
                </a:gridCol>
                <a:gridCol w="1951731">
                  <a:extLst>
                    <a:ext uri="{9D8B030D-6E8A-4147-A177-3AD203B41FA5}">
                      <a16:colId xmlns:a16="http://schemas.microsoft.com/office/drawing/2014/main" val="3122403018"/>
                    </a:ext>
                  </a:extLst>
                </a:gridCol>
                <a:gridCol w="1427663">
                  <a:extLst>
                    <a:ext uri="{9D8B030D-6E8A-4147-A177-3AD203B41FA5}">
                      <a16:colId xmlns:a16="http://schemas.microsoft.com/office/drawing/2014/main" val="2191435742"/>
                    </a:ext>
                  </a:extLst>
                </a:gridCol>
                <a:gridCol w="1199399">
                  <a:extLst>
                    <a:ext uri="{9D8B030D-6E8A-4147-A177-3AD203B41FA5}">
                      <a16:colId xmlns:a16="http://schemas.microsoft.com/office/drawing/2014/main" val="4149965267"/>
                    </a:ext>
                  </a:extLst>
                </a:gridCol>
                <a:gridCol w="878076">
                  <a:extLst>
                    <a:ext uri="{9D8B030D-6E8A-4147-A177-3AD203B41FA5}">
                      <a16:colId xmlns:a16="http://schemas.microsoft.com/office/drawing/2014/main" val="2922514191"/>
                    </a:ext>
                  </a:extLst>
                </a:gridCol>
                <a:gridCol w="812427">
                  <a:extLst>
                    <a:ext uri="{9D8B030D-6E8A-4147-A177-3AD203B41FA5}">
                      <a16:colId xmlns:a16="http://schemas.microsoft.com/office/drawing/2014/main" val="617379694"/>
                    </a:ext>
                  </a:extLst>
                </a:gridCol>
                <a:gridCol w="943728">
                  <a:extLst>
                    <a:ext uri="{9D8B030D-6E8A-4147-A177-3AD203B41FA5}">
                      <a16:colId xmlns:a16="http://schemas.microsoft.com/office/drawing/2014/main" val="3639625444"/>
                    </a:ext>
                  </a:extLst>
                </a:gridCol>
              </a:tblGrid>
              <a:tr h="348887">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ACTUACIONES</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MODO DE IMPLEMENTACIÓN (UPV)</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ADMINISTRACIÓN EJECUTORA</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2021</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2022</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2023</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8306626"/>
                  </a:ext>
                </a:extLst>
              </a:tr>
              <a:tr h="710427">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latin typeface="Helvetica" panose="020B0604020202020204" pitchFamily="34" charset="0"/>
                          <a:cs typeface="Helvetica" panose="020B0604020202020204" pitchFamily="34" charset="0"/>
                        </a:rPr>
                        <a:t>C12.I2</a:t>
                      </a:r>
                    </a:p>
                    <a:p>
                      <a:pPr algn="l"/>
                      <a:endParaRPr lang="es-ES" sz="900" dirty="0">
                        <a:latin typeface="Helvetica" panose="020B0604020202020204" pitchFamily="34" charset="0"/>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lang="es-ES" sz="900" dirty="0">
                          <a:latin typeface="Helvetica" panose="020B0604020202020204" pitchFamily="34" charset="0"/>
                          <a:cs typeface="Helvetica" panose="020B0604020202020204" pitchFamily="34" charset="0"/>
                        </a:rPr>
                        <a:t>Plan de modernización del Centro Español de Metrología (CEM)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chemeClr val="tx1"/>
                          </a:solidFill>
                          <a:latin typeface="Helvetica" panose="020B0604020202020204" pitchFamily="34" charset="0"/>
                          <a:cs typeface="Helvetica" panose="020B0604020202020204" pitchFamily="34" charset="0"/>
                        </a:rPr>
                        <a:t>Licitación</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latin typeface="Helvetica" panose="020B0604020202020204" pitchFamily="34" charset="0"/>
                          <a:cs typeface="Helvetica" panose="020B0604020202020204" pitchFamily="34" charset="0"/>
                        </a:rPr>
                        <a:t>MINCOTUR – SGIPYME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latin typeface="Helvetica" panose="020B0604020202020204" pitchFamily="34" charset="0"/>
                          <a:cs typeface="Helvetica" panose="020B0604020202020204" pitchFamily="34" charset="0"/>
                        </a:rPr>
                        <a:t>1,403 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latin typeface="Helvetica" panose="020B0604020202020204" pitchFamily="34" charset="0"/>
                          <a:cs typeface="Helvetica" panose="020B0604020202020204" pitchFamily="34" charset="0"/>
                        </a:rPr>
                        <a:t>7,633 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latin typeface="Helvetica" panose="020B0604020202020204" pitchFamily="34" charset="0"/>
                          <a:cs typeface="Helvetica" panose="020B0604020202020204" pitchFamily="34" charset="0"/>
                        </a:rPr>
                        <a:t>7,405 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2973000"/>
                  </a:ext>
                </a:extLst>
              </a:tr>
              <a:tr h="710427">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latin typeface="Helvetica" panose="020B0604020202020204" pitchFamily="34" charset="0"/>
                          <a:cs typeface="Helvetica" panose="020B0604020202020204" pitchFamily="34" charset="0"/>
                        </a:rPr>
                        <a:t>C12.I2</a:t>
                      </a:r>
                    </a:p>
                    <a:p>
                      <a:pPr algn="l"/>
                      <a:endParaRPr lang="es-ES" sz="900" dirty="0">
                        <a:latin typeface="Helvetica" panose="020B0604020202020204" pitchFamily="34" charset="0"/>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lang="es-ES" sz="900" dirty="0">
                          <a:latin typeface="Helvetica" panose="020B0604020202020204" pitchFamily="34" charset="0"/>
                          <a:cs typeface="Helvetica" panose="020B0604020202020204" pitchFamily="34" charset="0"/>
                        </a:rPr>
                        <a:t>Plan de apoyo a infraestructuras industriales sostenibles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chemeClr val="tx1"/>
                          </a:solidFill>
                          <a:latin typeface="Helvetica" panose="020B0604020202020204" pitchFamily="34" charset="0"/>
                          <a:cs typeface="Helvetica" panose="020B0604020202020204" pitchFamily="34" charset="0"/>
                        </a:rPr>
                        <a:t>Licitaciones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latin typeface="Helvetica" panose="020B0604020202020204" pitchFamily="34" charset="0"/>
                          <a:cs typeface="Helvetica" panose="020B0604020202020204" pitchFamily="34" charset="0"/>
                        </a:rPr>
                        <a:t>MINCOTUR – SGIPYME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pPr algn="ctr"/>
                      <a:r>
                        <a:rPr lang="es-ES" sz="900" dirty="0">
                          <a:latin typeface="Helvetica" panose="020B0604020202020204" pitchFamily="34" charset="0"/>
                          <a:cs typeface="Helvetica" panose="020B0604020202020204" pitchFamily="34" charset="0"/>
                        </a:rPr>
                        <a:t>13 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ctr"/>
                      <a:endParaRPr lang="es-ES" sz="900" dirty="0">
                        <a:latin typeface="Helvetica" panose="020B0604020202020204" pitchFamily="34" charset="0"/>
                        <a:cs typeface="Helvetica" panose="020B0604020202020204" pitchFamily="34" charset="0"/>
                      </a:endParaRPr>
                    </a:p>
                  </a:txBody>
                  <a:tcPr anchor="ctr"/>
                </a:tc>
                <a:tc hMerge="1">
                  <a:txBody>
                    <a:bodyPr/>
                    <a:lstStyle/>
                    <a:p>
                      <a:pPr algn="ctr"/>
                      <a:endParaRPr lang="es-ES" sz="9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1552387438"/>
                  </a:ext>
                </a:extLst>
              </a:tr>
              <a:tr h="710427">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latin typeface="Helvetica" panose="020B0604020202020204" pitchFamily="34" charset="0"/>
                          <a:cs typeface="Helvetica" panose="020B0604020202020204" pitchFamily="34" charset="0"/>
                        </a:rPr>
                        <a:t>C12.I3</a:t>
                      </a:r>
                    </a:p>
                    <a:p>
                      <a:pPr algn="l"/>
                      <a:endParaRPr lang="es-ES" sz="900" dirty="0">
                        <a:solidFill>
                          <a:schemeClr val="tx1"/>
                        </a:solidFill>
                        <a:latin typeface="Helvetica" panose="020B0604020202020204" pitchFamily="34" charset="0"/>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lang="es-ES" sz="900" dirty="0">
                          <a:solidFill>
                            <a:schemeClr val="tx1"/>
                          </a:solidFill>
                          <a:latin typeface="Helvetica" panose="020B0604020202020204" pitchFamily="34" charset="0"/>
                          <a:cs typeface="Helvetica" panose="020B0604020202020204" pitchFamily="34" charset="0"/>
                        </a:rPr>
                        <a:t>Fomento de la economía circular en el ámbito de la empresa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solidFill>
                            <a:schemeClr val="tx1"/>
                          </a:solidFill>
                          <a:latin typeface="Helvetica" panose="020B0604020202020204" pitchFamily="34" charset="0"/>
                          <a:cs typeface="Helvetica" panose="020B0604020202020204" pitchFamily="34" charset="0"/>
                        </a:rPr>
                        <a:t>Beneficiarios directos/Subcontrata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solidFill>
                            <a:schemeClr val="tx1"/>
                          </a:solidFill>
                          <a:latin typeface="Helvetica" panose="020B0604020202020204" pitchFamily="34" charset="0"/>
                          <a:cs typeface="Helvetica" panose="020B0604020202020204" pitchFamily="34" charset="0"/>
                        </a:rPr>
                        <a:t>CCAA/EELL</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solidFill>
                            <a:schemeClr val="tx1"/>
                          </a:solidFill>
                          <a:latin typeface="Helvetica" panose="020B0604020202020204" pitchFamily="34" charset="0"/>
                          <a:cs typeface="Helvetica" panose="020B0604020202020204" pitchFamily="34" charset="0"/>
                        </a:rPr>
                        <a:t>158,3 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ctr"/>
                      <a:endParaRPr lang="es-ES" sz="900" dirty="0">
                        <a:solidFill>
                          <a:srgbClr val="FF0000"/>
                        </a:solidFill>
                        <a:latin typeface="Helvetica" panose="020B0604020202020204" pitchFamily="34" charset="0"/>
                        <a:cs typeface="Helvetica" panose="020B0604020202020204" pitchFamily="34" charset="0"/>
                      </a:endParaRPr>
                    </a:p>
                  </a:txBody>
                  <a:tcPr anchor="ctr"/>
                </a:tc>
                <a:tc hMerge="1">
                  <a:txBody>
                    <a:bodyPr/>
                    <a:lstStyle/>
                    <a:p>
                      <a:pPr algn="ctr"/>
                      <a:endParaRPr lang="es-ES" sz="900" dirty="0">
                        <a:solidFill>
                          <a:srgbClr val="FF0000"/>
                        </a:solidFill>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2970362195"/>
                  </a:ext>
                </a:extLst>
              </a:tr>
            </a:tbl>
          </a:graphicData>
        </a:graphic>
      </p:graphicFrame>
      <p:grpSp>
        <p:nvGrpSpPr>
          <p:cNvPr id="7" name="Grupo 6">
            <a:extLst>
              <a:ext uri="{FF2B5EF4-FFF2-40B4-BE49-F238E27FC236}">
                <a16:creationId xmlns:a16="http://schemas.microsoft.com/office/drawing/2014/main" id="{82E20C91-6A21-477C-A715-126D0BBBA8AC}"/>
              </a:ext>
            </a:extLst>
          </p:cNvPr>
          <p:cNvGrpSpPr/>
          <p:nvPr/>
        </p:nvGrpSpPr>
        <p:grpSpPr>
          <a:xfrm>
            <a:off x="9785216" y="3116004"/>
            <a:ext cx="1582220" cy="2147495"/>
            <a:chOff x="10422425" y="1119883"/>
            <a:chExt cx="1582220" cy="2147495"/>
          </a:xfrm>
        </p:grpSpPr>
        <p:grpSp>
          <p:nvGrpSpPr>
            <p:cNvPr id="8" name="Grupo 7">
              <a:extLst>
                <a:ext uri="{FF2B5EF4-FFF2-40B4-BE49-F238E27FC236}">
                  <a16:creationId xmlns:a16="http://schemas.microsoft.com/office/drawing/2014/main" id="{3F275E54-39DE-4896-BDBF-4CDBF5B39DB0}"/>
                </a:ext>
              </a:extLst>
            </p:cNvPr>
            <p:cNvGrpSpPr/>
            <p:nvPr/>
          </p:nvGrpSpPr>
          <p:grpSpPr>
            <a:xfrm>
              <a:off x="10422425" y="1119883"/>
              <a:ext cx="1582220" cy="2147495"/>
              <a:chOff x="8691937" y="1474904"/>
              <a:chExt cx="3500063" cy="4237724"/>
            </a:xfrm>
          </p:grpSpPr>
          <p:sp>
            <p:nvSpPr>
              <p:cNvPr id="10" name="Rectángulo 9">
                <a:extLst>
                  <a:ext uri="{FF2B5EF4-FFF2-40B4-BE49-F238E27FC236}">
                    <a16:creationId xmlns:a16="http://schemas.microsoft.com/office/drawing/2014/main" id="{0CC73F8E-71E0-4758-9ADC-0F6837261CCA}"/>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5EA9E8D8-F870-4C57-8C76-0F2E387221CD}"/>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9" name="Imagen 8">
              <a:extLst>
                <a:ext uri="{FF2B5EF4-FFF2-40B4-BE49-F238E27FC236}">
                  <a16:creationId xmlns:a16="http://schemas.microsoft.com/office/drawing/2014/main" id="{E7860D2D-1DF3-4853-BE30-0C20CC01D5A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538630" y="1468339"/>
              <a:ext cx="1171812" cy="1388384"/>
            </a:xfrm>
            <a:prstGeom prst="rect">
              <a:avLst/>
            </a:prstGeom>
          </p:spPr>
        </p:pic>
      </p:grpSp>
    </p:spTree>
    <p:extLst>
      <p:ext uri="{BB962C8B-B14F-4D97-AF65-F5344CB8AC3E}">
        <p14:creationId xmlns:p14="http://schemas.microsoft.com/office/powerpoint/2010/main" val="1585192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12. Política Industrial España 2030: </a:t>
            </a:r>
            <a:br>
              <a:rPr lang="es-ES" sz="2800" b="1" dirty="0"/>
            </a:b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9643763"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Espacios de datos sectoriales (Contribución a proyectos Tractores de Digitalización de los sectores Productivos Estratégicos) </a:t>
            </a:r>
            <a:endParaRPr lang="en-US" sz="1400" dirty="0">
              <a:solidFill>
                <a:srgbClr val="BA514C"/>
              </a:solidFill>
            </a:endParaRPr>
          </a:p>
          <a:p>
            <a:pPr>
              <a:lnSpc>
                <a:spcPct val="110000"/>
              </a:lnSpc>
              <a:spcBef>
                <a:spcPts val="1200"/>
              </a:spcBef>
              <a:buFont typeface="Arial" panose="020B0604020202020204" pitchFamily="34" charset="0"/>
              <a:buChar char="•"/>
            </a:pPr>
            <a:r>
              <a:rPr lang="es-ES" sz="1400" b="1" dirty="0">
                <a:solidFill>
                  <a:srgbClr val="343536"/>
                </a:solidFill>
              </a:rPr>
              <a:t>Proyectos enfocados a actividades innovadoras para la creación de espacios de datos </a:t>
            </a:r>
            <a:r>
              <a:rPr lang="es-ES" sz="1400" dirty="0">
                <a:solidFill>
                  <a:srgbClr val="343536"/>
                </a:solidFill>
              </a:rPr>
              <a:t>en los principales sectores productivos estratégicos de la economía (agroalimentario, movilidad sostenible, salud y comercio, entre otros, excepto el turístico) mediante el desarrollo de casos de uso, demostradores y pilotos, y de ecosistemas sectoriales público-privados de innovación en torno a dichos espacios de datos, y que exploren las posibilidades del intercambio de datos.</a:t>
            </a:r>
          </a:p>
          <a:p>
            <a:pPr>
              <a:lnSpc>
                <a:spcPct val="110000"/>
              </a:lnSpc>
              <a:spcBef>
                <a:spcPts val="1200"/>
              </a:spcBef>
              <a:buFont typeface="Arial" panose="020B0604020202020204" pitchFamily="34" charset="0"/>
              <a:buChar char="•"/>
            </a:pPr>
            <a:r>
              <a:rPr lang="es-ES" sz="1400" b="1" dirty="0">
                <a:solidFill>
                  <a:srgbClr val="343536"/>
                </a:solidFill>
              </a:rPr>
              <a:t>Convocatoria  de ayudas a Administraciones Públicas, Empresas, Centros tecnológicos, centros de innovación </a:t>
            </a:r>
            <a:r>
              <a:rPr lang="es-ES" sz="1400" dirty="0">
                <a:solidFill>
                  <a:srgbClr val="343536"/>
                </a:solidFill>
              </a:rPr>
              <a:t>(laboratorios, centros de investigación, centros demostradores y de transferencia de tecnologías digitales), </a:t>
            </a:r>
            <a:r>
              <a:rPr lang="es-ES" sz="1400" b="1" dirty="0">
                <a:solidFill>
                  <a:srgbClr val="343536"/>
                </a:solidFill>
              </a:rPr>
              <a:t>centros especializados de apoyo a la digitalización</a:t>
            </a:r>
            <a:r>
              <a:rPr lang="es-ES" sz="1400" dirty="0">
                <a:solidFill>
                  <a:srgbClr val="343536"/>
                </a:solidFill>
              </a:rPr>
              <a:t>, así como academia, entre otros.</a:t>
            </a:r>
          </a:p>
        </p:txBody>
      </p:sp>
      <p:grpSp>
        <p:nvGrpSpPr>
          <p:cNvPr id="13" name="Grupo 12">
            <a:extLst>
              <a:ext uri="{FF2B5EF4-FFF2-40B4-BE49-F238E27FC236}">
                <a16:creationId xmlns:a16="http://schemas.microsoft.com/office/drawing/2014/main" id="{813C72A3-14D4-4046-9F16-77A51C8926F7}"/>
              </a:ext>
            </a:extLst>
          </p:cNvPr>
          <p:cNvGrpSpPr/>
          <p:nvPr/>
        </p:nvGrpSpPr>
        <p:grpSpPr>
          <a:xfrm>
            <a:off x="10078498" y="1677821"/>
            <a:ext cx="1582220" cy="2147495"/>
            <a:chOff x="10422425" y="1119883"/>
            <a:chExt cx="1582220" cy="2147495"/>
          </a:xfrm>
        </p:grpSpPr>
        <p:grpSp>
          <p:nvGrpSpPr>
            <p:cNvPr id="14" name="Grupo 13">
              <a:extLst>
                <a:ext uri="{FF2B5EF4-FFF2-40B4-BE49-F238E27FC236}">
                  <a16:creationId xmlns:a16="http://schemas.microsoft.com/office/drawing/2014/main" id="{DAF78990-ACB4-498B-8095-483CAC848474}"/>
                </a:ext>
              </a:extLst>
            </p:cNvPr>
            <p:cNvGrpSpPr/>
            <p:nvPr/>
          </p:nvGrpSpPr>
          <p:grpSpPr>
            <a:xfrm>
              <a:off x="10422425" y="1119883"/>
              <a:ext cx="1582220" cy="2147495"/>
              <a:chOff x="8691937" y="1474904"/>
              <a:chExt cx="3500063" cy="4237724"/>
            </a:xfrm>
          </p:grpSpPr>
          <p:sp>
            <p:nvSpPr>
              <p:cNvPr id="16" name="Rectángulo 15">
                <a:extLst>
                  <a:ext uri="{FF2B5EF4-FFF2-40B4-BE49-F238E27FC236}">
                    <a16:creationId xmlns:a16="http://schemas.microsoft.com/office/drawing/2014/main" id="{50A2FBBB-E57A-4CD0-96B7-B3E3B5F0EF8A}"/>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A72C5FB9-78F7-4459-B3CA-66CE23E734F2}"/>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5" name="Imagen 14">
              <a:extLst>
                <a:ext uri="{FF2B5EF4-FFF2-40B4-BE49-F238E27FC236}">
                  <a16:creationId xmlns:a16="http://schemas.microsoft.com/office/drawing/2014/main" id="{15959E9B-E562-49C7-9646-6F06B6960F6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538630" y="1468339"/>
              <a:ext cx="1171812" cy="1388384"/>
            </a:xfrm>
            <a:prstGeom prst="rect">
              <a:avLst/>
            </a:prstGeom>
          </p:spPr>
        </p:pic>
      </p:grpSp>
      <p:sp>
        <p:nvSpPr>
          <p:cNvPr id="18" name="Content Placeholder 2">
            <a:extLst>
              <a:ext uri="{FF2B5EF4-FFF2-40B4-BE49-F238E27FC236}">
                <a16:creationId xmlns:a16="http://schemas.microsoft.com/office/drawing/2014/main" id="{B7999B1B-55E2-4DEA-A3A7-FD9014B0441C}"/>
              </a:ext>
            </a:extLst>
          </p:cNvPr>
          <p:cNvSpPr txBox="1">
            <a:spLocks/>
          </p:cNvSpPr>
          <p:nvPr/>
        </p:nvSpPr>
        <p:spPr>
          <a:xfrm>
            <a:off x="361370" y="4125229"/>
            <a:ext cx="11299347" cy="2147495"/>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Helvetica" panose="020B0604020202020204" pitchFamily="34" charset="0"/>
                <a:ea typeface="+mn-ea"/>
                <a:cs typeface="Helvetica" panose="020B0604020202020204" pitchFamily="34" charset="0"/>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Helvetica" panose="020B0604020202020204" pitchFamily="34" charset="0"/>
                <a:ea typeface="+mn-ea"/>
                <a:cs typeface="Helvetica" panose="020B0604020202020204" pitchFamily="34" charset="0"/>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Helvetica" panose="020B0604020202020204" pitchFamily="34" charset="0"/>
                <a:ea typeface="+mn-ea"/>
                <a:cs typeface="Helvetica" panose="020B0604020202020204" pitchFamily="34" charset="0"/>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0000"/>
              </a:lnSpc>
              <a:spcBef>
                <a:spcPts val="1200"/>
              </a:spcBef>
              <a:buFont typeface="Arial" panose="020B0604020202020204" pitchFamily="34" charset="0"/>
              <a:buChar char="•"/>
            </a:pPr>
            <a:r>
              <a:rPr lang="es-ES" sz="1400" dirty="0">
                <a:solidFill>
                  <a:srgbClr val="343536"/>
                </a:solidFill>
              </a:rPr>
              <a:t>Ministerio de Asuntos Económicos y Transformación Digital; Secretaría de Estado de Digitalización e Inteligencia Artificial, en coordinación con los Ministerios competentes para cada sector.</a:t>
            </a:r>
          </a:p>
          <a:p>
            <a:pPr>
              <a:lnSpc>
                <a:spcPct val="110000"/>
              </a:lnSpc>
              <a:spcBef>
                <a:spcPts val="1200"/>
              </a:spcBef>
              <a:buFont typeface="Arial" panose="020B0604020202020204" pitchFamily="34" charset="0"/>
              <a:buChar char="•"/>
            </a:pPr>
            <a:r>
              <a:rPr lang="es-ES" sz="1400" dirty="0">
                <a:solidFill>
                  <a:srgbClr val="343536"/>
                </a:solidFill>
              </a:rPr>
              <a:t>Implementación de la inversión:</a:t>
            </a:r>
          </a:p>
          <a:p>
            <a:pPr lvl="1">
              <a:lnSpc>
                <a:spcPct val="110000"/>
              </a:lnSpc>
              <a:spcBef>
                <a:spcPts val="1200"/>
              </a:spcBef>
              <a:buFont typeface="Arial" panose="020B0604020202020204" pitchFamily="34" charset="0"/>
              <a:buChar char="•"/>
            </a:pPr>
            <a:r>
              <a:rPr lang="es-ES" sz="1400" b="1" dirty="0">
                <a:solidFill>
                  <a:srgbClr val="343536"/>
                </a:solidFill>
              </a:rPr>
              <a:t>2021: </a:t>
            </a:r>
            <a:r>
              <a:rPr lang="es-ES" sz="1400" dirty="0">
                <a:solidFill>
                  <a:srgbClr val="343536"/>
                </a:solidFill>
              </a:rPr>
              <a:t>convocatorias en concurrencia competitiva para los casos de uso mediante proyectos de innovación (pilotos y demostradores).</a:t>
            </a:r>
          </a:p>
          <a:p>
            <a:pPr lvl="1">
              <a:lnSpc>
                <a:spcPct val="110000"/>
              </a:lnSpc>
              <a:spcBef>
                <a:spcPts val="1200"/>
              </a:spcBef>
              <a:buFont typeface="Arial" panose="020B0604020202020204" pitchFamily="34" charset="0"/>
              <a:buChar char="•"/>
            </a:pPr>
            <a:r>
              <a:rPr lang="es-ES" sz="1400" b="1" dirty="0">
                <a:solidFill>
                  <a:srgbClr val="343536"/>
                </a:solidFill>
              </a:rPr>
              <a:t>2022-2023: </a:t>
            </a:r>
            <a:r>
              <a:rPr lang="es-ES" sz="1400" dirty="0">
                <a:solidFill>
                  <a:srgbClr val="343536"/>
                </a:solidFill>
              </a:rPr>
              <a:t>convocatorias en concurrencia competitiva para seleccionar los casos de uso, demostradores y pilotos en cada uno de los sectores identificados en esta inversión.</a:t>
            </a:r>
          </a:p>
        </p:txBody>
      </p:sp>
    </p:spTree>
    <p:extLst>
      <p:ext uri="{BB962C8B-B14F-4D97-AF65-F5344CB8AC3E}">
        <p14:creationId xmlns:p14="http://schemas.microsoft.com/office/powerpoint/2010/main" val="1146850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12. Política Industrial España 2030: </a:t>
            </a:r>
            <a:br>
              <a:rPr lang="es-ES" sz="2800" b="1" dirty="0"/>
            </a:b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3" y="1325563"/>
            <a:ext cx="7741649" cy="4379496"/>
          </a:xfrm>
        </p:spPr>
        <p:txBody>
          <a:bodyPr vert="horz" lIns="91440" tIns="45720" rIns="91440" bIns="45720" rtlCol="0">
            <a:normAutofit/>
          </a:bodyPr>
          <a:lstStyle/>
          <a:p>
            <a:pPr marL="0" indent="0" algn="just">
              <a:lnSpc>
                <a:spcPct val="110000"/>
              </a:lnSpc>
              <a:spcBef>
                <a:spcPts val="1200"/>
              </a:spcBef>
              <a:buClr>
                <a:srgbClr val="BA514C"/>
              </a:buClr>
              <a:buNone/>
            </a:pPr>
            <a:r>
              <a:rPr lang="es-ES" sz="1400" dirty="0">
                <a:solidFill>
                  <a:srgbClr val="BA514C"/>
                </a:solidFill>
              </a:rPr>
              <a:t>Espacios de datos sectoriales (contribución a proyectos tractores de digitalización de los sectores productivos estratégicos) </a:t>
            </a:r>
          </a:p>
          <a:p>
            <a:pPr>
              <a:lnSpc>
                <a:spcPct val="110000"/>
              </a:lnSpc>
              <a:spcBef>
                <a:spcPts val="1200"/>
              </a:spcBef>
              <a:buFont typeface="Arial" panose="020B0604020202020204" pitchFamily="34" charset="0"/>
              <a:buChar char="•"/>
            </a:pPr>
            <a:r>
              <a:rPr lang="es-ES" sz="1500" dirty="0">
                <a:solidFill>
                  <a:srgbClr val="343536"/>
                </a:solidFill>
              </a:rPr>
              <a:t>Se estima un presupuesto de 400 M€ para financiar 70 proyectos demostradores con un presupuesto de ayuda máximo en torno a 5,5 M€ por proyecto en los sectores objetivo. En cada proyecto se prevé la participación de alrededor de 15 entidades que abarquen toda la cadena de valor, con una financiación media de 360.000 € por entidad participante, y una duración de hasta 4 años.</a:t>
            </a:r>
          </a:p>
          <a:p>
            <a:pPr>
              <a:lnSpc>
                <a:spcPct val="110000"/>
              </a:lnSpc>
              <a:spcBef>
                <a:spcPts val="1200"/>
              </a:spcBef>
              <a:buFont typeface="Arial" panose="020B0604020202020204" pitchFamily="34" charset="0"/>
              <a:buChar char="•"/>
            </a:pPr>
            <a:r>
              <a:rPr lang="es-ES" sz="1500" dirty="0">
                <a:solidFill>
                  <a:srgbClr val="343536"/>
                </a:solidFill>
              </a:rPr>
              <a:t>En el desarrollo de los grandes espacios de datos de alto valor se asegurarán las economías de escala y eficiencias en la inversión. Por ejemplo, mediante el desarrollo y compartición de componentes comunes (</a:t>
            </a:r>
            <a:r>
              <a:rPr lang="es-ES" sz="1500" dirty="0" err="1">
                <a:solidFill>
                  <a:srgbClr val="343536"/>
                </a:solidFill>
              </a:rPr>
              <a:t>building</a:t>
            </a:r>
            <a:r>
              <a:rPr lang="es-ES" sz="1500" dirty="0">
                <a:solidFill>
                  <a:srgbClr val="343536"/>
                </a:solidFill>
              </a:rPr>
              <a:t> blocks) y de infraestructuras y datos comunes, como las plataformas de </a:t>
            </a:r>
            <a:r>
              <a:rPr lang="es-ES" sz="1500" dirty="0" err="1">
                <a:solidFill>
                  <a:srgbClr val="343536"/>
                </a:solidFill>
              </a:rPr>
              <a:t>cloud</a:t>
            </a:r>
            <a:r>
              <a:rPr lang="es-ES" sz="1500" dirty="0">
                <a:solidFill>
                  <a:srgbClr val="343536"/>
                </a:solidFill>
              </a:rPr>
              <a:t> y las redes de supercomputación y almacenamiento, análisis de datos masivo y servicios e inteligencia artificial.</a:t>
            </a:r>
          </a:p>
          <a:p>
            <a:pPr>
              <a:lnSpc>
                <a:spcPct val="110000"/>
              </a:lnSpc>
              <a:spcBef>
                <a:spcPts val="1200"/>
              </a:spcBef>
              <a:buFont typeface="Arial" panose="020B0604020202020204" pitchFamily="34" charset="0"/>
              <a:buChar char="•"/>
            </a:pPr>
            <a:r>
              <a:rPr lang="pt-BR" sz="1500" dirty="0">
                <a:solidFill>
                  <a:srgbClr val="343536"/>
                </a:solidFill>
              </a:rPr>
              <a:t>Programas de </a:t>
            </a:r>
            <a:r>
              <a:rPr lang="pt-BR" sz="1500" dirty="0" err="1">
                <a:solidFill>
                  <a:srgbClr val="343536"/>
                </a:solidFill>
              </a:rPr>
              <a:t>ejemplos</a:t>
            </a:r>
            <a:r>
              <a:rPr lang="pt-BR" sz="1500" dirty="0">
                <a:solidFill>
                  <a:srgbClr val="343536"/>
                </a:solidFill>
              </a:rPr>
              <a:t> de referencia: programa ECSEL, programa Europa Digital, programas H2020 (REACH H2020, I4Trust, EUHUBS4DATA, </a:t>
            </a:r>
            <a:r>
              <a:rPr lang="pt-BR" sz="1500" dirty="0" err="1">
                <a:solidFill>
                  <a:srgbClr val="343536"/>
                </a:solidFill>
              </a:rPr>
              <a:t>DataPorts</a:t>
            </a:r>
            <a:r>
              <a:rPr lang="pt-BR" sz="1500" dirty="0">
                <a:solidFill>
                  <a:srgbClr val="343536"/>
                </a:solidFill>
              </a:rPr>
              <a:t>).</a:t>
            </a:r>
            <a:endParaRPr lang="es-ES" sz="15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a:p>
            <a:pPr lvl="1">
              <a:lnSpc>
                <a:spcPct val="110000"/>
              </a:lnSpc>
              <a:spcBef>
                <a:spcPts val="1200"/>
              </a:spcBef>
              <a:buClr>
                <a:srgbClr val="BA514C"/>
              </a:buClr>
              <a:buFont typeface="Helvetica" panose="020B0604020202020204" pitchFamily="34" charset="0"/>
              <a:buChar char="►"/>
            </a:pPr>
            <a:endParaRPr lang="es-ES" sz="1400" dirty="0">
              <a:solidFill>
                <a:srgbClr val="343536"/>
              </a:solidFill>
            </a:endParaRPr>
          </a:p>
        </p:txBody>
      </p:sp>
      <p:grpSp>
        <p:nvGrpSpPr>
          <p:cNvPr id="5" name="Grupo 4">
            <a:extLst>
              <a:ext uri="{FF2B5EF4-FFF2-40B4-BE49-F238E27FC236}">
                <a16:creationId xmlns:a16="http://schemas.microsoft.com/office/drawing/2014/main" id="{76B06B26-81FA-4384-A8A1-FB5CF5A5D502}"/>
              </a:ext>
            </a:extLst>
          </p:cNvPr>
          <p:cNvGrpSpPr/>
          <p:nvPr/>
        </p:nvGrpSpPr>
        <p:grpSpPr>
          <a:xfrm>
            <a:off x="8691937" y="1474904"/>
            <a:ext cx="3500063" cy="4237724"/>
            <a:chOff x="8691937" y="1474904"/>
            <a:chExt cx="3500063" cy="4237724"/>
          </a:xfrm>
        </p:grpSpPr>
        <p:grpSp>
          <p:nvGrpSpPr>
            <p:cNvPr id="8" name="Grupo 7">
              <a:extLst>
                <a:ext uri="{FF2B5EF4-FFF2-40B4-BE49-F238E27FC236}">
                  <a16:creationId xmlns:a16="http://schemas.microsoft.com/office/drawing/2014/main" id="{0F0744A5-AEE3-43EC-8527-8AD143BBB0C3}"/>
                </a:ext>
              </a:extLst>
            </p:cNvPr>
            <p:cNvGrpSpPr/>
            <p:nvPr/>
          </p:nvGrpSpPr>
          <p:grpSpPr>
            <a:xfrm>
              <a:off x="8691937" y="1474904"/>
              <a:ext cx="3500063" cy="4237724"/>
              <a:chOff x="8691937" y="1474904"/>
              <a:chExt cx="3500063" cy="4237724"/>
            </a:xfrm>
          </p:grpSpPr>
          <p:sp>
            <p:nvSpPr>
              <p:cNvPr id="10" name="Rectángulo 9">
                <a:extLst>
                  <a:ext uri="{FF2B5EF4-FFF2-40B4-BE49-F238E27FC236}">
                    <a16:creationId xmlns:a16="http://schemas.microsoft.com/office/drawing/2014/main" id="{5759FB25-436E-4F16-8F41-FC263C3E9828}"/>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F1F2BB0A-2E42-4BEC-89FC-965223A68999}"/>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9" name="Imagen 8">
              <a:extLst>
                <a:ext uri="{FF2B5EF4-FFF2-40B4-BE49-F238E27FC236}">
                  <a16:creationId xmlns:a16="http://schemas.microsoft.com/office/drawing/2014/main" id="{F70ECD6A-C3E7-4E30-AD00-30E08D26D5A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20430" y="2088316"/>
              <a:ext cx="2467214" cy="2923199"/>
            </a:xfrm>
            <a:prstGeom prst="rect">
              <a:avLst/>
            </a:prstGeom>
          </p:spPr>
        </p:pic>
      </p:grpSp>
    </p:spTree>
    <p:extLst>
      <p:ext uri="{BB962C8B-B14F-4D97-AF65-F5344CB8AC3E}">
        <p14:creationId xmlns:p14="http://schemas.microsoft.com/office/powerpoint/2010/main" val="3810550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07D4C8F22725E48A5D1968F0AAE5BCA" ma:contentTypeVersion="10" ma:contentTypeDescription="Crear nuevo documento." ma:contentTypeScope="" ma:versionID="b8ea55965ec45980a400dc7f4a101f42">
  <xsd:schema xmlns:xsd="http://www.w3.org/2001/XMLSchema" xmlns:xs="http://www.w3.org/2001/XMLSchema" xmlns:p="http://schemas.microsoft.com/office/2006/metadata/properties" xmlns:ns2="d211e658-d9e6-4b34-ac83-73c84aaabe28" targetNamespace="http://schemas.microsoft.com/office/2006/metadata/properties" ma:root="true" ma:fieldsID="de945a298ffd24b50726c27aaf65ab07" ns2:_="">
    <xsd:import namespace="d211e658-d9e6-4b34-ac83-73c84aaabe2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11e658-d9e6-4b34-ac83-73c84aaabe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E008B5-F487-45F3-AC96-91F53119F38E}"/>
</file>

<file path=customXml/itemProps2.xml><?xml version="1.0" encoding="utf-8"?>
<ds:datastoreItem xmlns:ds="http://schemas.openxmlformats.org/officeDocument/2006/customXml" ds:itemID="{395B0E1A-02C2-4219-B47B-E44E1B2DB769}">
  <ds:schemaRefs>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purl.org/dc/terms/"/>
    <ds:schemaRef ds:uri="http://purl.org/dc/dcmitype/"/>
    <ds:schemaRef ds:uri="d211e658-d9e6-4b34-ac83-73c84aaabe28"/>
    <ds:schemaRef ds:uri="http://schemas.microsoft.com/office/2006/metadata/properties"/>
  </ds:schemaRefs>
</ds:datastoreItem>
</file>

<file path=customXml/itemProps3.xml><?xml version="1.0" encoding="utf-8"?>
<ds:datastoreItem xmlns:ds="http://schemas.openxmlformats.org/officeDocument/2006/customXml" ds:itemID="{D2455DCC-1916-4B5A-B868-5CCF6D9F37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3039</TotalTime>
  <Words>3071</Words>
  <Application>Microsoft Office PowerPoint</Application>
  <PresentationFormat>Panorámica</PresentationFormat>
  <Paragraphs>339</Paragraphs>
  <Slides>19</Slides>
  <Notes>0</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19</vt:i4>
      </vt:variant>
    </vt:vector>
  </HeadingPairs>
  <TitlesOfParts>
    <vt:vector size="29" baseType="lpstr">
      <vt:lpstr>Helvetica</vt:lpstr>
      <vt:lpstr>Arial</vt:lpstr>
      <vt:lpstr>Times New Roman</vt:lpstr>
      <vt:lpstr>Trebuchet MS</vt:lpstr>
      <vt:lpstr>Calibri Light</vt:lpstr>
      <vt:lpstr>Verdana</vt:lpstr>
      <vt:lpstr>Oxygen Bold</vt:lpstr>
      <vt:lpstr>Calibri</vt:lpstr>
      <vt:lpstr>Office Theme</vt:lpstr>
      <vt:lpstr>Acrobat Document</vt:lpstr>
      <vt:lpstr>Presentación de PowerPoint</vt:lpstr>
      <vt:lpstr>Presentación de PowerPoint</vt:lpstr>
      <vt:lpstr>Presentación de PowerPoint</vt:lpstr>
      <vt:lpstr>COMPONENTE 12. POLÍTICA INDUSTRIAL ESPAÑA 2030</vt:lpstr>
      <vt:lpstr>Componente 12. Política Industrial España 2030: Descripción general</vt:lpstr>
      <vt:lpstr>Componente 12. Política Industrial España 2030: Descripción general</vt:lpstr>
      <vt:lpstr>Componente 12. Política Industrial España 2030: Descripción general</vt:lpstr>
      <vt:lpstr>Componente 12. Política Industrial España 2030:  Detalle de cada inversión</vt:lpstr>
      <vt:lpstr>Componente 12. Política Industrial España 2030:  Detalle de cada inversión</vt:lpstr>
      <vt:lpstr>Componente 12. Política Industrial España 2030:  Detalle de cada inversión</vt:lpstr>
      <vt:lpstr>Componente 12. Política Industrial España 2030:  Detalle de cada inversión</vt:lpstr>
      <vt:lpstr>Componente 12. Política Industrial España 2030:  Detalle de cada inversión</vt:lpstr>
      <vt:lpstr>Componente 12. Política Industrial España 2030:  Detalle de cada inversión</vt:lpstr>
      <vt:lpstr>Componente 12. Política Industrial España 2030:  Detalle de cada inversión</vt:lpstr>
      <vt:lpstr>Componente 12. Política Industrial España 2030:  Detalle de cada inversión</vt:lpstr>
      <vt:lpstr>Componente 12. Política Industrial España 2030:  Detalle de cada inversión</vt:lpstr>
      <vt:lpstr>Componente 12. Política Industrial España 2030:  Detalle de cada inversión</vt:lpstr>
      <vt:lpstr>Componente 12. Política Industrial España 2030:  Detalle de cada inversión</vt:lpstr>
      <vt:lpstr>Componente 12. Política Industrial España 2030:  Detalle de cada inversión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Oportunidades para la innovación con la Universitat Politècnica de València</dc:title>
  <dc:creator>Microsoft Office User</dc:creator>
  <cp:lastModifiedBy>Cristina Benito</cp:lastModifiedBy>
  <cp:revision>190</cp:revision>
  <cp:lastPrinted>2019-04-04T11:41:41Z</cp:lastPrinted>
  <dcterms:created xsi:type="dcterms:W3CDTF">2019-03-12T21:39:03Z</dcterms:created>
  <dcterms:modified xsi:type="dcterms:W3CDTF">2021-10-03T16:21:02Z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0x010100207D4C8F22725E48A5D1968F0AAE5BCA</vt:lpwstr>
  </property>
</Properties>
</file>