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0"/>
  </p:notesMasterIdLst>
  <p:sldIdLst>
    <p:sldId id="372" r:id="rId5"/>
    <p:sldId id="373" r:id="rId6"/>
    <p:sldId id="374" r:id="rId7"/>
    <p:sldId id="342" r:id="rId8"/>
    <p:sldId id="375" r:id="rId9"/>
    <p:sldId id="347" r:id="rId10"/>
    <p:sldId id="377" r:id="rId11"/>
    <p:sldId id="349" r:id="rId12"/>
    <p:sldId id="376" r:id="rId13"/>
    <p:sldId id="350" r:id="rId14"/>
    <p:sldId id="351" r:id="rId15"/>
    <p:sldId id="352" r:id="rId16"/>
    <p:sldId id="353" r:id="rId17"/>
    <p:sldId id="354" r:id="rId18"/>
    <p:sldId id="378" r:id="rId19"/>
    <p:sldId id="355" r:id="rId20"/>
    <p:sldId id="380" r:id="rId21"/>
    <p:sldId id="379" r:id="rId22"/>
    <p:sldId id="381" r:id="rId23"/>
    <p:sldId id="382" r:id="rId24"/>
    <p:sldId id="383" r:id="rId25"/>
    <p:sldId id="384" r:id="rId26"/>
    <p:sldId id="385" r:id="rId27"/>
    <p:sldId id="386" r:id="rId28"/>
    <p:sldId id="387" r:id="rId29"/>
  </p:sldIdLst>
  <p:sldSz cx="12192000" cy="6858000"/>
  <p:notesSz cx="6797675" cy="9926638"/>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Helvetica" panose="020B0604020202020204" pitchFamily="34" charset="0"/>
      <p:regular r:id="rId37"/>
      <p:bold r:id="rId38"/>
      <p:italic r:id="rId39"/>
      <p:boldItalic r:id="rId40"/>
    </p:embeddedFont>
    <p:embeddedFont>
      <p:font typeface="Oxygen Bold" panose="020B0604020202020204" charset="0"/>
      <p:bold r:id="rId41"/>
    </p:embeddedFont>
    <p:embeddedFont>
      <p:font typeface="Trebuchet MS" panose="020B0603020202020204" pitchFamily="34" charset="0"/>
      <p:regular r:id="rId42"/>
      <p:bold r:id="rId43"/>
      <p:italic r:id="rId44"/>
      <p:boldItalic r:id="rId45"/>
    </p:embeddedFont>
    <p:embeddedFont>
      <p:font typeface="Verdana" panose="020B060403050404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ospedra Iborra" initials="DSI" lastIdx="2" clrIdx="0">
    <p:extLst>
      <p:ext uri="{19B8F6BF-5375-455C-9EA6-DF929625EA0E}">
        <p15:presenceInfo xmlns:p15="http://schemas.microsoft.com/office/powerpoint/2012/main" userId="S::dsospedra@euro-funding.com::b7861dba-0d1e-400e-9c42-b99df9b34c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14C"/>
    <a:srgbClr val="EDEDED"/>
    <a:srgbClr val="3435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1837" autoAdjust="0"/>
  </p:normalViewPr>
  <p:slideViewPr>
    <p:cSldViewPr snapToGrid="0" snapToObjects="1">
      <p:cViewPr varScale="1">
        <p:scale>
          <a:sx n="113" d="100"/>
          <a:sy n="113" d="100"/>
        </p:scale>
        <p:origin x="798" y="11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62D8AE-3459-4A4A-8E46-1F1296E32B8F}" type="datetimeFigureOut">
              <a:rPr lang="en-US" smtClean="0"/>
              <a:t>10/3/2021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2E4E2FD-317C-430C-9B9F-74EAD66EE76D}" type="slidenum">
              <a:rPr lang="en-US" smtClean="0"/>
              <a:t>‹Nº›</a:t>
            </a:fld>
            <a:endParaRPr lang="en-US"/>
          </a:p>
        </p:txBody>
      </p:sp>
    </p:spTree>
    <p:extLst>
      <p:ext uri="{BB962C8B-B14F-4D97-AF65-F5344CB8AC3E}">
        <p14:creationId xmlns:p14="http://schemas.microsoft.com/office/powerpoint/2010/main" val="187492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122363"/>
            <a:ext cx="9144000" cy="2387600"/>
          </a:xfrm>
        </p:spPr>
        <p:txBody>
          <a:bodyPr anchor="b"/>
          <a:lstStyle>
            <a:lvl1pPr algn="l">
              <a:defRPr sz="6000">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atin typeface="Helvetica"/>
                <a:cs typeface="Helvetica"/>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512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99326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3767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10"/>
          </p:nvPr>
        </p:nvSpPr>
        <p:spPr>
          <a:xfrm>
            <a:off x="838200" y="6442077"/>
            <a:ext cx="2743200" cy="365125"/>
          </a:xfrm>
          <a:prstGeom prst="rect">
            <a:avLst/>
          </a:prstGeom>
        </p:spPr>
        <p:txBody>
          <a:bodyPr/>
          <a:lstStyle/>
          <a:p>
            <a:fld id="{2D774276-7CE7-3E4F-B667-4D374AFBFC4A}" type="datetimeFigureOut">
              <a:rPr lang="en-US" smtClean="0"/>
              <a:t>10/3/2021</a:t>
            </a:fld>
            <a:endParaRPr lang="en-US"/>
          </a:p>
        </p:txBody>
      </p:sp>
      <p:sp>
        <p:nvSpPr>
          <p:cNvPr id="5" name="Footer Placeholder 4"/>
          <p:cNvSpPr>
            <a:spLocks noGrp="1"/>
          </p:cNvSpPr>
          <p:nvPr>
            <p:ph type="ftr" sz="quarter" idx="11"/>
          </p:nvPr>
        </p:nvSpPr>
        <p:spPr>
          <a:xfrm>
            <a:off x="4038600" y="64420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2077"/>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93836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2977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_derech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7074408"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6879336"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887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CA22E5-0D51-4AB8-B10A-400D96F78C21}"/>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365127"/>
            <a:ext cx="10515600"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4" name="Content Placeholder 3"/>
          <p:cNvSpPr>
            <a:spLocks noGrp="1"/>
          </p:cNvSpPr>
          <p:nvPr>
            <p:ph sz="half" idx="2"/>
          </p:nvPr>
        </p:nvSpPr>
        <p:spPr>
          <a:xfrm>
            <a:off x="839789" y="2505075"/>
            <a:ext cx="5157787"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208551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603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1964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8366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7320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pic>
        <p:nvPicPr>
          <p:cNvPr id="15" name="Imagen 14"/>
          <p:cNvPicPr>
            <a:picLocks noChangeAspect="1"/>
          </p:cNvPicPr>
          <p:nvPr userDrawn="1"/>
        </p:nvPicPr>
        <p:blipFill>
          <a:blip r:embed="rId13"/>
          <a:stretch>
            <a:fillRect/>
          </a:stretch>
        </p:blipFill>
        <p:spPr>
          <a:xfrm>
            <a:off x="0" y="6278830"/>
            <a:ext cx="12205250" cy="579170"/>
          </a:xfrm>
          <a:prstGeom prst="rect">
            <a:avLst/>
          </a:prstGeom>
        </p:spPr>
      </p:pic>
    </p:spTree>
    <p:extLst>
      <p:ext uri="{BB962C8B-B14F-4D97-AF65-F5344CB8AC3E}">
        <p14:creationId xmlns:p14="http://schemas.microsoft.com/office/powerpoint/2010/main" val="1075339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2F6FB03-87A7-457B-AB88-963B60DA079E}"/>
              </a:ext>
            </a:extLst>
          </p:cNvPr>
          <p:cNvPicPr>
            <a:picLocks noChangeAspect="1"/>
          </p:cNvPicPr>
          <p:nvPr/>
        </p:nvPicPr>
        <p:blipFill rotWithShape="1">
          <a:blip r:embed="rId2"/>
          <a:srcRect l="3384" t="12965" r="3598" b="76685"/>
          <a:stretch/>
        </p:blipFill>
        <p:spPr>
          <a:xfrm>
            <a:off x="7023790" y="301820"/>
            <a:ext cx="4820038" cy="2921359"/>
          </a:xfrm>
          <a:prstGeom prst="rect">
            <a:avLst/>
          </a:prstGeom>
        </p:spPr>
      </p:pic>
      <p:sp>
        <p:nvSpPr>
          <p:cNvPr id="2" name="Título 2">
            <a:extLst>
              <a:ext uri="{FF2B5EF4-FFF2-40B4-BE49-F238E27FC236}">
                <a16:creationId xmlns:a16="http://schemas.microsoft.com/office/drawing/2014/main" id="{8E7AEB49-DD82-4BE6-A075-D832B4D0A566}"/>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3" name="Marcador de contenido 3">
            <a:extLst>
              <a:ext uri="{FF2B5EF4-FFF2-40B4-BE49-F238E27FC236}">
                <a16:creationId xmlns:a16="http://schemas.microsoft.com/office/drawing/2014/main" id="{8F5034EE-4A77-46D4-9F93-867D72FAF61E}"/>
              </a:ext>
            </a:extLst>
          </p:cNvPr>
          <p:cNvSpPr txBox="1">
            <a:spLocks/>
          </p:cNvSpPr>
          <p:nvPr/>
        </p:nvSpPr>
        <p:spPr>
          <a:xfrm>
            <a:off x="7475856" y="5402233"/>
            <a:ext cx="3915903" cy="584775"/>
          </a:xfrm>
          <a:prstGeom prst="rect">
            <a:avLst/>
          </a:prstGeom>
        </p:spPr>
        <p:txBody>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sz="1400" dirty="0">
                <a:latin typeface="Helvetica" panose="020B0604020202020204" pitchFamily="34" charset="0"/>
                <a:cs typeface="Helvetica" panose="020B0604020202020204" pitchFamily="34" charset="0"/>
              </a:rPr>
              <a:t>España es el </a:t>
            </a:r>
            <a:r>
              <a:rPr lang="es-ES" sz="1400" b="1" dirty="0">
                <a:latin typeface="Helvetica" panose="020B0604020202020204" pitchFamily="34" charset="0"/>
                <a:cs typeface="Helvetica" panose="020B0604020202020204" pitchFamily="34" charset="0"/>
              </a:rPr>
              <a:t>primer país de la UE </a:t>
            </a:r>
            <a:r>
              <a:rPr lang="es-ES" sz="1400" dirty="0">
                <a:latin typeface="Helvetica" panose="020B0604020202020204" pitchFamily="34" charset="0"/>
                <a:cs typeface="Helvetica" panose="020B0604020202020204" pitchFamily="34" charset="0"/>
              </a:rPr>
              <a:t>con mayor dotación de Fondos de Recuperación</a:t>
            </a:r>
            <a:endParaRPr lang="en-US" sz="1400" dirty="0">
              <a:latin typeface="Helvetica" panose="020B0604020202020204" pitchFamily="34" charset="0"/>
              <a:cs typeface="Helvetica" panose="020B0604020202020204" pitchFamily="34" charset="0"/>
            </a:endParaRPr>
          </a:p>
        </p:txBody>
      </p:sp>
      <p:pic>
        <p:nvPicPr>
          <p:cNvPr id="5" name="Imagen 4">
            <a:extLst>
              <a:ext uri="{FF2B5EF4-FFF2-40B4-BE49-F238E27FC236}">
                <a16:creationId xmlns:a16="http://schemas.microsoft.com/office/drawing/2014/main" id="{9C001435-F4CF-4A5A-A9D0-6347E9F13F68}"/>
              </a:ext>
            </a:extLst>
          </p:cNvPr>
          <p:cNvPicPr>
            <a:picLocks noChangeAspect="1"/>
          </p:cNvPicPr>
          <p:nvPr/>
        </p:nvPicPr>
        <p:blipFill>
          <a:blip r:embed="rId3"/>
          <a:stretch>
            <a:fillRect/>
          </a:stretch>
        </p:blipFill>
        <p:spPr>
          <a:xfrm>
            <a:off x="7643765" y="3322941"/>
            <a:ext cx="3580087" cy="1931186"/>
          </a:xfrm>
          <a:prstGeom prst="rect">
            <a:avLst/>
          </a:prstGeom>
        </p:spPr>
      </p:pic>
      <p:sp>
        <p:nvSpPr>
          <p:cNvPr id="6" name="Marcador de contenido 3">
            <a:extLst>
              <a:ext uri="{FF2B5EF4-FFF2-40B4-BE49-F238E27FC236}">
                <a16:creationId xmlns:a16="http://schemas.microsoft.com/office/drawing/2014/main" id="{F687A338-0D58-48B0-BF3E-762DA1C91AA0}"/>
              </a:ext>
            </a:extLst>
          </p:cNvPr>
          <p:cNvSpPr txBox="1">
            <a:spLocks/>
          </p:cNvSpPr>
          <p:nvPr/>
        </p:nvSpPr>
        <p:spPr>
          <a:xfrm>
            <a:off x="657264" y="1230326"/>
            <a:ext cx="5562182" cy="1384995"/>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latin typeface="Helvetica" panose="020B0604020202020204" pitchFamily="34" charset="0"/>
                <a:cs typeface="Helvetica" panose="020B0604020202020204" pitchFamily="34" charset="0"/>
              </a:rPr>
              <a:t>Next Generation UE </a:t>
            </a:r>
            <a:r>
              <a:rPr lang="es-ES" dirty="0">
                <a:latin typeface="Helvetica" panose="020B0604020202020204" pitchFamily="34" charset="0"/>
                <a:cs typeface="Helvetica" panose="020B0604020202020204" pitchFamily="34" charset="0"/>
              </a:rPr>
              <a:t>(transferencias directas)</a:t>
            </a:r>
          </a:p>
          <a:p>
            <a:pPr marL="285750" indent="-285750">
              <a:buClr>
                <a:schemeClr val="tx1"/>
              </a:buClr>
              <a:buFont typeface="Arial" panose="020B0604020202020204" pitchFamily="34" charset="0"/>
              <a:buChar char="•"/>
            </a:pPr>
            <a:r>
              <a:rPr lang="es-ES" dirty="0" err="1">
                <a:latin typeface="Helvetica" panose="020B0604020202020204" pitchFamily="34" charset="0"/>
                <a:cs typeface="Helvetica" panose="020B0604020202020204" pitchFamily="34" charset="0"/>
              </a:rPr>
              <a:t>React</a:t>
            </a:r>
            <a:r>
              <a:rPr lang="es-ES" dirty="0">
                <a:latin typeface="Helvetica" panose="020B0604020202020204" pitchFamily="34" charset="0"/>
                <a:cs typeface="Helvetica" panose="020B0604020202020204" pitchFamily="34" charset="0"/>
              </a:rPr>
              <a:t> UE: 12,436 millones de € (CCAA)</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Mecanismo de Recuperación y Resiliencia (MRR): 70.000 millones de € </a:t>
            </a:r>
            <a:endParaRPr lang="en-US" dirty="0">
              <a:latin typeface="Helvetica" panose="020B0604020202020204" pitchFamily="34" charset="0"/>
              <a:cs typeface="Helvetica" panose="020B0604020202020204" pitchFamily="34" charset="0"/>
            </a:endParaRPr>
          </a:p>
        </p:txBody>
      </p:sp>
      <p:pic>
        <p:nvPicPr>
          <p:cNvPr id="8" name="Imagen 7">
            <a:extLst>
              <a:ext uri="{FF2B5EF4-FFF2-40B4-BE49-F238E27FC236}">
                <a16:creationId xmlns:a16="http://schemas.microsoft.com/office/drawing/2014/main" id="{7B6C1E91-1A09-4DA0-8BFD-F3FF9E57B0F9}"/>
              </a:ext>
            </a:extLst>
          </p:cNvPr>
          <p:cNvPicPr>
            <a:picLocks noChangeAspect="1"/>
          </p:cNvPicPr>
          <p:nvPr/>
        </p:nvPicPr>
        <p:blipFill rotWithShape="1">
          <a:blip r:embed="rId4"/>
          <a:srcRect t="38093" b="39023"/>
          <a:stretch/>
        </p:blipFill>
        <p:spPr>
          <a:xfrm>
            <a:off x="746560" y="2779929"/>
            <a:ext cx="5002288" cy="3207079"/>
          </a:xfrm>
          <a:prstGeom prst="rect">
            <a:avLst/>
          </a:prstGeom>
        </p:spPr>
      </p:pic>
    </p:spTree>
    <p:extLst>
      <p:ext uri="{BB962C8B-B14F-4D97-AF65-F5344CB8AC3E}">
        <p14:creationId xmlns:p14="http://schemas.microsoft.com/office/powerpoint/2010/main" val="325669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2"/>
            <a:ext cx="9303941" cy="4727765"/>
          </a:xfrm>
        </p:spPr>
        <p:txBody>
          <a:bodyPr vert="horz" lIns="91440" tIns="45720" rIns="91440" bIns="45720" rtlCol="0">
            <a:normAutofit/>
          </a:bodyPr>
          <a:lstStyle/>
          <a:p>
            <a:pPr marL="0" indent="0" algn="just">
              <a:lnSpc>
                <a:spcPct val="110000"/>
              </a:lnSpc>
              <a:spcBef>
                <a:spcPts val="1200"/>
              </a:spcBef>
              <a:buClr>
                <a:srgbClr val="BA514C"/>
              </a:buClr>
              <a:buNone/>
            </a:pPr>
            <a:r>
              <a:rPr lang="es-ES" sz="1400" dirty="0">
                <a:solidFill>
                  <a:srgbClr val="BA514C"/>
                </a:solidFill>
              </a:rPr>
              <a:t>Colaboración de Centros de Emprendimiento</a:t>
            </a:r>
          </a:p>
          <a:p>
            <a:pPr algn="just">
              <a:lnSpc>
                <a:spcPct val="110000"/>
              </a:lnSpc>
              <a:spcBef>
                <a:spcPts val="1200"/>
              </a:spcBef>
              <a:buFont typeface="Arial" panose="020B0604020202020204" pitchFamily="34" charset="0"/>
              <a:buChar char="•"/>
            </a:pPr>
            <a:r>
              <a:rPr lang="es-ES" sz="1500" b="1" dirty="0">
                <a:solidFill>
                  <a:srgbClr val="343536"/>
                </a:solidFill>
              </a:rPr>
              <a:t>Proyectos enfocados al refuerzo de la Red de Puntos de Atención al Emprendedor, el sistema CIRCE de creación de empresas </a:t>
            </a:r>
            <a:r>
              <a:rPr lang="es-ES" sz="1500" dirty="0">
                <a:solidFill>
                  <a:srgbClr val="343536"/>
                </a:solidFill>
              </a:rPr>
              <a:t>(en línea con la trasposición de la Directiva de Herramientas Digitales y la ventanilla única de servicios EUGO) </a:t>
            </a:r>
            <a:r>
              <a:rPr lang="es-ES" sz="1500" b="1" dirty="0">
                <a:solidFill>
                  <a:srgbClr val="343536"/>
                </a:solidFill>
              </a:rPr>
              <a:t>y los sistemas de soporte a las PYME</a:t>
            </a:r>
            <a:r>
              <a:rPr lang="es-ES" sz="1500" dirty="0">
                <a:solidFill>
                  <a:srgbClr val="343536"/>
                </a:solidFill>
              </a:rPr>
              <a:t>.</a:t>
            </a:r>
          </a:p>
          <a:p>
            <a:pPr algn="just">
              <a:lnSpc>
                <a:spcPct val="110000"/>
              </a:lnSpc>
              <a:spcBef>
                <a:spcPts val="1200"/>
              </a:spcBef>
              <a:buFont typeface="Arial" panose="020B0604020202020204" pitchFamily="34" charset="0"/>
              <a:buChar char="•"/>
            </a:pPr>
            <a:r>
              <a:rPr lang="es-ES" sz="1400" b="1" dirty="0">
                <a:solidFill>
                  <a:srgbClr val="343536"/>
                </a:solidFill>
              </a:rPr>
              <a:t>Convocatoria de ayudas a Centros de apoyo al emprendimiento.</a:t>
            </a:r>
          </a:p>
          <a:p>
            <a:pPr algn="just">
              <a:lnSpc>
                <a:spcPct val="110000"/>
              </a:lnSpc>
              <a:spcBef>
                <a:spcPts val="1200"/>
              </a:spcBef>
              <a:buFont typeface="Arial" panose="020B0604020202020204" pitchFamily="34" charset="0"/>
              <a:buChar char="•"/>
            </a:pPr>
            <a:r>
              <a:rPr lang="es-ES" sz="1400" dirty="0">
                <a:solidFill>
                  <a:srgbClr val="343536"/>
                </a:solidFill>
              </a:rPr>
              <a:t>Ministerio de Industria, Comercio y Turismo; Secretaría General de Industria y PYME, Ministerio de Asuntos Económicos y Transformación Digital; Secretaría de Estado de Digitalización e Inteligencia Artificial, Alto Comisionado para España Nación Emprendedora.</a:t>
            </a:r>
          </a:p>
          <a:p>
            <a:pPr lvl="0" algn="just">
              <a:lnSpc>
                <a:spcPct val="110000"/>
              </a:lnSpc>
              <a:spcBef>
                <a:spcPts val="1200"/>
              </a:spcBef>
              <a:spcAft>
                <a:spcPts val="600"/>
              </a:spcAft>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spcAft>
                <a:spcPts val="600"/>
              </a:spcAft>
              <a:buFont typeface="Arial" panose="020B0604020202020204" pitchFamily="34" charset="0"/>
              <a:buChar char="•"/>
            </a:pPr>
            <a:r>
              <a:rPr lang="es-ES" sz="1400" dirty="0">
                <a:solidFill>
                  <a:srgbClr val="343536"/>
                </a:solidFill>
              </a:rPr>
              <a:t>2021-2023 </a:t>
            </a:r>
          </a:p>
          <a:p>
            <a:pPr lvl="1" algn="just">
              <a:lnSpc>
                <a:spcPct val="110000"/>
              </a:lnSpc>
              <a:spcBef>
                <a:spcPts val="1200"/>
              </a:spcBef>
              <a:buFont typeface="Arial" panose="020B0604020202020204" pitchFamily="34" charset="0"/>
              <a:buChar char="•"/>
            </a:pPr>
            <a:r>
              <a:rPr lang="es-ES" sz="1400" dirty="0">
                <a:solidFill>
                  <a:srgbClr val="343536"/>
                </a:solidFill>
              </a:rPr>
              <a:t>Subvención. Ayudas para financiar proyectos de colaboración entre centros de apoyo al emprendimiento. </a:t>
            </a:r>
          </a:p>
          <a:p>
            <a:pPr algn="just">
              <a:lnSpc>
                <a:spcPct val="110000"/>
              </a:lnSpc>
              <a:spcBef>
                <a:spcPts val="1200"/>
              </a:spcBef>
              <a:buFont typeface="Arial" panose="020B0604020202020204" pitchFamily="34" charset="0"/>
              <a:buChar char="•"/>
            </a:pPr>
            <a:r>
              <a:rPr lang="es-ES" sz="1400" dirty="0">
                <a:solidFill>
                  <a:srgbClr val="343536"/>
                </a:solidFill>
              </a:rPr>
              <a:t>Se estima un presupuesto de 78 M€, que permitiría financiar alrededor de 434 proyectos. </a:t>
            </a:r>
          </a:p>
          <a:p>
            <a:pPr algn="just">
              <a:lnSpc>
                <a:spcPct val="110000"/>
              </a:lnSpc>
              <a:spcBef>
                <a:spcPts val="1200"/>
              </a:spcBef>
              <a:buFont typeface="Arial" panose="020B0604020202020204" pitchFamily="34" charset="0"/>
              <a:buChar char="•"/>
            </a:pPr>
            <a:r>
              <a:rPr lang="es-ES" sz="1400" dirty="0">
                <a:solidFill>
                  <a:srgbClr val="343536"/>
                </a:solidFill>
              </a:rPr>
              <a:t>Ayuda sujeta al régimen de </a:t>
            </a:r>
            <a:r>
              <a:rPr lang="es-ES" sz="1400" dirty="0" err="1">
                <a:solidFill>
                  <a:srgbClr val="343536"/>
                </a:solidFill>
              </a:rPr>
              <a:t>Mínimis</a:t>
            </a:r>
            <a:endParaRPr lang="es-ES" sz="1400" dirty="0">
              <a:solidFill>
                <a:srgbClr val="343536"/>
              </a:solidFill>
            </a:endParaRPr>
          </a:p>
          <a:p>
            <a:pPr>
              <a:lnSpc>
                <a:spcPct val="110000"/>
              </a:lnSpc>
              <a:spcBef>
                <a:spcPts val="1200"/>
              </a:spcBef>
              <a:buFont typeface="Arial"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2" name="Grupo 11">
            <a:extLst>
              <a:ext uri="{FF2B5EF4-FFF2-40B4-BE49-F238E27FC236}">
                <a16:creationId xmlns:a16="http://schemas.microsoft.com/office/drawing/2014/main" id="{76CFDEDE-FBEA-4B38-9875-D364138E6ADF}"/>
              </a:ext>
            </a:extLst>
          </p:cNvPr>
          <p:cNvGrpSpPr/>
          <p:nvPr/>
        </p:nvGrpSpPr>
        <p:grpSpPr>
          <a:xfrm>
            <a:off x="10121509" y="3429000"/>
            <a:ext cx="1582220" cy="2147495"/>
            <a:chOff x="8691937" y="1474904"/>
            <a:chExt cx="3500063" cy="4237724"/>
          </a:xfrm>
        </p:grpSpPr>
        <p:sp>
          <p:nvSpPr>
            <p:cNvPr id="13" name="Rectángulo 12">
              <a:extLst>
                <a:ext uri="{FF2B5EF4-FFF2-40B4-BE49-F238E27FC236}">
                  <a16:creationId xmlns:a16="http://schemas.microsoft.com/office/drawing/2014/main" id="{F90DAD03-D916-4160-9E3F-552ABF5799A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56BC8ABD-7FE2-4F4B-AD78-E8A1BC1139C5}"/>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219C1912-D3C2-4A8F-BAA8-5603BA42D890}"/>
              </a:ext>
            </a:extLst>
          </p:cNvPr>
          <p:cNvPicPr>
            <a:picLocks noChangeAspect="1"/>
          </p:cNvPicPr>
          <p:nvPr/>
        </p:nvPicPr>
        <p:blipFill>
          <a:blip r:embed="rId2"/>
          <a:stretch>
            <a:fillRect/>
          </a:stretch>
        </p:blipFill>
        <p:spPr>
          <a:xfrm>
            <a:off x="10132658" y="3652000"/>
            <a:ext cx="1390009" cy="1755800"/>
          </a:xfrm>
          <a:prstGeom prst="rect">
            <a:avLst/>
          </a:prstGeom>
        </p:spPr>
      </p:pic>
    </p:spTree>
    <p:extLst>
      <p:ext uri="{BB962C8B-B14F-4D97-AF65-F5344CB8AC3E}">
        <p14:creationId xmlns:p14="http://schemas.microsoft.com/office/powerpoint/2010/main" val="381055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3"/>
            <a:ext cx="9367949" cy="4773396"/>
          </a:xfrm>
        </p:spPr>
        <p:txBody>
          <a:bodyPr vert="horz" lIns="91440" tIns="45720" rIns="91440" bIns="45720" rtlCol="0">
            <a:normAutofit fontScale="92500" lnSpcReduction="20000"/>
          </a:bodyPr>
          <a:lstStyle/>
          <a:p>
            <a:pPr marL="0" indent="0" algn="just">
              <a:lnSpc>
                <a:spcPct val="110000"/>
              </a:lnSpc>
              <a:spcBef>
                <a:spcPts val="1200"/>
              </a:spcBef>
              <a:buClr>
                <a:srgbClr val="BA514C"/>
              </a:buClr>
              <a:buNone/>
            </a:pPr>
            <a:r>
              <a:rPr lang="es-ES" sz="1400" dirty="0">
                <a:solidFill>
                  <a:srgbClr val="BA514C"/>
                </a:solidFill>
              </a:rPr>
              <a:t>Portal Web Startups</a:t>
            </a:r>
          </a:p>
          <a:p>
            <a:pPr algn="just">
              <a:lnSpc>
                <a:spcPct val="110000"/>
              </a:lnSpc>
              <a:spcBef>
                <a:spcPts val="1200"/>
              </a:spcBef>
              <a:buFont typeface="Arial" panose="020B0604020202020204" pitchFamily="34" charset="0"/>
              <a:buChar char="•"/>
            </a:pPr>
            <a:r>
              <a:rPr lang="es-ES" sz="1400" b="1" dirty="0">
                <a:solidFill>
                  <a:srgbClr val="343536"/>
                </a:solidFill>
              </a:rPr>
              <a:t>Proyecto enfocado a la creación del Portal Web Startups </a:t>
            </a:r>
            <a:r>
              <a:rPr lang="es-ES" sz="1400" dirty="0">
                <a:solidFill>
                  <a:srgbClr val="343536"/>
                </a:solidFill>
              </a:rPr>
              <a:t>como escaparate para el ecosistema español de </a:t>
            </a:r>
            <a:r>
              <a:rPr lang="es-ES" sz="1400" dirty="0" err="1">
                <a:solidFill>
                  <a:srgbClr val="343536"/>
                </a:solidFill>
              </a:rPr>
              <a:t>start</a:t>
            </a:r>
            <a:r>
              <a:rPr lang="es-ES" sz="1400" dirty="0">
                <a:solidFill>
                  <a:srgbClr val="343536"/>
                </a:solidFill>
              </a:rPr>
              <a:t>-ups, que sirva de escaparate para el ecosistema español de </a:t>
            </a:r>
            <a:r>
              <a:rPr lang="es-ES" sz="1400" dirty="0" err="1">
                <a:solidFill>
                  <a:srgbClr val="343536"/>
                </a:solidFill>
              </a:rPr>
              <a:t>start</a:t>
            </a:r>
            <a:r>
              <a:rPr lang="es-ES" sz="1400" dirty="0">
                <a:solidFill>
                  <a:srgbClr val="343536"/>
                </a:solidFill>
              </a:rPr>
              <a:t>-ups y que, al mismo tiempo, sea una </a:t>
            </a:r>
            <a:r>
              <a:rPr lang="es-ES" sz="1400" b="1" dirty="0">
                <a:solidFill>
                  <a:srgbClr val="343536"/>
                </a:solidFill>
              </a:rPr>
              <a:t>herramienta útil para la conexión entre los distintos centros o redes de apoyo del sector en España </a:t>
            </a:r>
            <a:r>
              <a:rPr lang="es-ES" sz="1400" dirty="0">
                <a:solidFill>
                  <a:srgbClr val="343536"/>
                </a:solidFill>
              </a:rPr>
              <a:t>que permita su colaboración.</a:t>
            </a:r>
          </a:p>
          <a:p>
            <a:pPr algn="just">
              <a:lnSpc>
                <a:spcPct val="110000"/>
              </a:lnSpc>
              <a:spcBef>
                <a:spcPts val="1200"/>
              </a:spcBef>
              <a:buFont typeface="Arial" panose="020B0604020202020204" pitchFamily="34" charset="0"/>
              <a:buChar char="•"/>
            </a:pPr>
            <a:r>
              <a:rPr lang="es-ES" sz="1400" b="1" dirty="0">
                <a:solidFill>
                  <a:srgbClr val="343536"/>
                </a:solidFill>
              </a:rPr>
              <a:t>Convocatoria de Contratación pública</a:t>
            </a:r>
            <a:r>
              <a:rPr lang="es-ES" sz="1400" dirty="0">
                <a:solidFill>
                  <a:srgbClr val="343536"/>
                </a:solidFill>
              </a:rPr>
              <a:t>.</a:t>
            </a:r>
          </a:p>
          <a:p>
            <a:pPr algn="just">
              <a:lnSpc>
                <a:spcPct val="110000"/>
              </a:lnSpc>
              <a:spcBef>
                <a:spcPts val="1200"/>
              </a:spcBef>
              <a:buFont typeface="Arial" panose="020B0604020202020204" pitchFamily="34" charset="0"/>
              <a:buChar char="•"/>
            </a:pPr>
            <a:r>
              <a:rPr lang="es-ES" sz="1400" dirty="0">
                <a:solidFill>
                  <a:srgbClr val="343536"/>
                </a:solidFill>
              </a:rPr>
              <a:t>Ministerio de Industria, Comercio y Turismo; Secretaría General de Industria y PYME, Ministerio de Asuntos Económicos y Transformación Digital; Secretaría de Estado de Digitalización e Inteligencia Artificial, Alto Comisionado para España Nación Emprendedora.</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dirty="0">
                <a:solidFill>
                  <a:srgbClr val="343536"/>
                </a:solidFill>
              </a:rPr>
              <a:t>2021-2023</a:t>
            </a:r>
          </a:p>
          <a:p>
            <a:pPr lvl="1" algn="just">
              <a:lnSpc>
                <a:spcPct val="110000"/>
              </a:lnSpc>
              <a:spcBef>
                <a:spcPts val="1200"/>
              </a:spcBef>
              <a:buFont typeface="Arial" panose="020B0604020202020204" pitchFamily="34" charset="0"/>
              <a:buChar char="•"/>
            </a:pPr>
            <a:r>
              <a:rPr lang="es-ES" sz="1400" dirty="0">
                <a:solidFill>
                  <a:srgbClr val="343536"/>
                </a:solidFill>
              </a:rPr>
              <a:t>Contratación pública.</a:t>
            </a:r>
          </a:p>
          <a:p>
            <a:pPr algn="just">
              <a:lnSpc>
                <a:spcPct val="110000"/>
              </a:lnSpc>
              <a:spcBef>
                <a:spcPts val="1200"/>
              </a:spcBef>
              <a:buFont typeface="Arial" panose="020B0604020202020204" pitchFamily="34" charset="0"/>
              <a:buChar char="•"/>
            </a:pPr>
            <a:r>
              <a:rPr lang="es-ES" sz="1400" dirty="0">
                <a:solidFill>
                  <a:srgbClr val="343536"/>
                </a:solidFill>
              </a:rPr>
              <a:t>Se estima un presupuesto de 8 M€ a través de contratación pública de los siguientes elementos: Estudio comparativo de otras webs similares (benchmarking), Diseño, desarrollo y puesta en producción del portal, Desarrollo de herramientas para las distintas organizaciones que conforman el ecosistema emprendedor de las startups como búsqueda de inversores, foros de encuentro, etc., Mantenimiento correctivo y evolutivo del portal y las herramientas para las distintas organizaciones que conforman el ecosistema emprendedor de las startups, Servicio de alojamiento del portal, servicios de nombres de dominio, seguridad, etc., Dinamización del portal con la recogida de información de interés para el sector de startups, desarrollo de contenidos, presencia en redes sociales, centro de atención a usuarios, etc., Servicios de traducción al idioma inglés y lenguas cooficiales, Homologación de startups y entidades de apoyo y Acciones formativas por empresa.</a:t>
            </a: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2" name="Grupo 11">
            <a:extLst>
              <a:ext uri="{FF2B5EF4-FFF2-40B4-BE49-F238E27FC236}">
                <a16:creationId xmlns:a16="http://schemas.microsoft.com/office/drawing/2014/main" id="{F96CE78D-2F5D-4EF6-BE60-F003F15958FC}"/>
              </a:ext>
            </a:extLst>
          </p:cNvPr>
          <p:cNvGrpSpPr/>
          <p:nvPr/>
        </p:nvGrpSpPr>
        <p:grpSpPr>
          <a:xfrm>
            <a:off x="10121509" y="3429000"/>
            <a:ext cx="1582220" cy="2147495"/>
            <a:chOff x="8691937" y="1474904"/>
            <a:chExt cx="3500063" cy="4237724"/>
          </a:xfrm>
        </p:grpSpPr>
        <p:sp>
          <p:nvSpPr>
            <p:cNvPr id="13" name="Rectángulo 12">
              <a:extLst>
                <a:ext uri="{FF2B5EF4-FFF2-40B4-BE49-F238E27FC236}">
                  <a16:creationId xmlns:a16="http://schemas.microsoft.com/office/drawing/2014/main" id="{477B2125-38DB-48B4-811C-705FE83C4611}"/>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0814704E-58E8-4C16-969D-5370A0E3464C}"/>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3E89A12C-E4DE-4A62-9467-3649FC26D1BF}"/>
              </a:ext>
            </a:extLst>
          </p:cNvPr>
          <p:cNvPicPr>
            <a:picLocks noChangeAspect="1"/>
          </p:cNvPicPr>
          <p:nvPr/>
        </p:nvPicPr>
        <p:blipFill>
          <a:blip r:embed="rId2"/>
          <a:stretch>
            <a:fillRect/>
          </a:stretch>
        </p:blipFill>
        <p:spPr>
          <a:xfrm>
            <a:off x="10132658" y="3652000"/>
            <a:ext cx="1390009" cy="1755800"/>
          </a:xfrm>
          <a:prstGeom prst="rect">
            <a:avLst/>
          </a:prstGeom>
        </p:spPr>
      </p:pic>
    </p:spTree>
    <p:extLst>
      <p:ext uri="{BB962C8B-B14F-4D97-AF65-F5344CB8AC3E}">
        <p14:creationId xmlns:p14="http://schemas.microsoft.com/office/powerpoint/2010/main" val="18827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3"/>
            <a:ext cx="9203356" cy="4897684"/>
          </a:xfrm>
        </p:spPr>
        <p:txBody>
          <a:bodyPr vert="horz" lIns="91440" tIns="45720" rIns="91440" bIns="45720" rtlCol="0">
            <a:normAutofit/>
          </a:bodyPr>
          <a:lstStyle/>
          <a:p>
            <a:pPr marL="0" indent="0">
              <a:lnSpc>
                <a:spcPct val="110000"/>
              </a:lnSpc>
              <a:spcBef>
                <a:spcPts val="1200"/>
              </a:spcBef>
              <a:buClr>
                <a:srgbClr val="BA514C"/>
              </a:buClr>
              <a:buNone/>
            </a:pPr>
            <a:r>
              <a:rPr lang="es-ES" sz="1400" dirty="0">
                <a:solidFill>
                  <a:srgbClr val="BA514C"/>
                </a:solidFill>
              </a:rPr>
              <a:t>Programa </a:t>
            </a:r>
            <a:r>
              <a:rPr lang="es-ES" sz="1400" dirty="0" err="1">
                <a:solidFill>
                  <a:srgbClr val="BA514C"/>
                </a:solidFill>
              </a:rPr>
              <a:t>Gov</a:t>
            </a:r>
            <a:r>
              <a:rPr lang="es-ES" sz="1400" dirty="0">
                <a:solidFill>
                  <a:srgbClr val="BA514C"/>
                </a:solidFill>
              </a:rPr>
              <a:t> </a:t>
            </a:r>
            <a:r>
              <a:rPr lang="es-ES" sz="1400" dirty="0" err="1">
                <a:solidFill>
                  <a:srgbClr val="BA514C"/>
                </a:solidFill>
              </a:rPr>
              <a:t>Tech</a:t>
            </a:r>
            <a:endParaRPr lang="es-ES" sz="1400" dirty="0">
              <a:solidFill>
                <a:srgbClr val="BA514C"/>
              </a:solidFill>
            </a:endParaRPr>
          </a:p>
          <a:p>
            <a:pPr algn="just">
              <a:lnSpc>
                <a:spcPct val="110000"/>
              </a:lnSpc>
              <a:spcBef>
                <a:spcPts val="1200"/>
              </a:spcBef>
              <a:buFont typeface="Arial" panose="020B0604020202020204" pitchFamily="34" charset="0"/>
              <a:buChar char="•"/>
            </a:pPr>
            <a:r>
              <a:rPr lang="es-ES" sz="1400" b="1" dirty="0">
                <a:solidFill>
                  <a:srgbClr val="343536"/>
                </a:solidFill>
              </a:rPr>
              <a:t>Proyectos enfocados a la creación de aceleradoras/incubadoras que permitan el desarrollo de un ecosistema y de </a:t>
            </a:r>
            <a:r>
              <a:rPr lang="es-ES" sz="1400" b="1" dirty="0" err="1">
                <a:solidFill>
                  <a:srgbClr val="343536"/>
                </a:solidFill>
              </a:rPr>
              <a:t>start</a:t>
            </a:r>
            <a:r>
              <a:rPr lang="es-ES" sz="1400" b="1" dirty="0">
                <a:solidFill>
                  <a:srgbClr val="343536"/>
                </a:solidFill>
              </a:rPr>
              <a:t>-ups que ofrezcan productos y servicios que den solución a las nuevas necesidades y desafíos de las administraciones públicas, así como el desarrollo de </a:t>
            </a:r>
            <a:r>
              <a:rPr lang="es-ES" sz="1400" b="1" dirty="0" err="1">
                <a:solidFill>
                  <a:srgbClr val="343536"/>
                </a:solidFill>
              </a:rPr>
              <a:t>sandboxes</a:t>
            </a:r>
            <a:r>
              <a:rPr lang="es-ES" sz="1400" dirty="0">
                <a:solidFill>
                  <a:srgbClr val="343536"/>
                </a:solidFill>
              </a:rPr>
              <a:t>. </a:t>
            </a:r>
          </a:p>
          <a:p>
            <a:pPr algn="just">
              <a:lnSpc>
                <a:spcPct val="110000"/>
              </a:lnSpc>
              <a:spcBef>
                <a:spcPts val="1200"/>
              </a:spcBef>
              <a:buFont typeface="Arial" panose="020B0604020202020204" pitchFamily="34" charset="0"/>
              <a:buChar char="•"/>
            </a:pPr>
            <a:r>
              <a:rPr lang="es-ES" sz="1400" b="1" dirty="0">
                <a:solidFill>
                  <a:srgbClr val="343536"/>
                </a:solidFill>
              </a:rPr>
              <a:t>Convocatoria de ayudas a </a:t>
            </a:r>
            <a:r>
              <a:rPr lang="es-ES" sz="1400" b="1" dirty="0" err="1">
                <a:solidFill>
                  <a:srgbClr val="343536"/>
                </a:solidFill>
              </a:rPr>
              <a:t>Start</a:t>
            </a:r>
            <a:r>
              <a:rPr lang="es-ES" sz="1400" b="1" dirty="0">
                <a:solidFill>
                  <a:srgbClr val="343536"/>
                </a:solidFill>
              </a:rPr>
              <a:t>-ups y organismos de apoyo a </a:t>
            </a:r>
            <a:r>
              <a:rPr lang="es-ES" sz="1400" b="1" dirty="0" err="1">
                <a:solidFill>
                  <a:srgbClr val="343536"/>
                </a:solidFill>
              </a:rPr>
              <a:t>start</a:t>
            </a:r>
            <a:r>
              <a:rPr lang="es-ES" sz="1400" b="1" dirty="0">
                <a:solidFill>
                  <a:srgbClr val="343536"/>
                </a:solidFill>
              </a:rPr>
              <a:t>-ups. </a:t>
            </a:r>
          </a:p>
          <a:p>
            <a:pPr algn="just">
              <a:lnSpc>
                <a:spcPct val="110000"/>
              </a:lnSpc>
              <a:spcBef>
                <a:spcPts val="1200"/>
              </a:spcBef>
              <a:buFont typeface="Arial" panose="020B0604020202020204" pitchFamily="34" charset="0"/>
              <a:buChar char="•"/>
            </a:pPr>
            <a:r>
              <a:rPr lang="es-ES" sz="1400" dirty="0">
                <a:solidFill>
                  <a:srgbClr val="343536"/>
                </a:solidFill>
              </a:rPr>
              <a:t>Ministerio de Industria, Comercio y Turismo; Secretaría General de Industria y PYME, Ministerio de Asuntos Económicos y Transformación Digital; Secretaría de Estado de Digitalización e Inteligencia Artificial, Alto Comisionado para España Nación Emprendedora.</a:t>
            </a:r>
          </a:p>
          <a:p>
            <a:pPr lvl="0" algn="just">
              <a:lnSpc>
                <a:spcPct val="110000"/>
              </a:lnSpc>
              <a:spcBef>
                <a:spcPts val="1200"/>
              </a:spcBef>
              <a:spcAft>
                <a:spcPts val="600"/>
              </a:spcAft>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spcAft>
                <a:spcPts val="600"/>
              </a:spcAft>
              <a:buFont typeface="Arial" panose="020B0604020202020204" pitchFamily="34" charset="0"/>
              <a:buChar char="•"/>
            </a:pPr>
            <a:r>
              <a:rPr lang="es-ES" sz="1400" dirty="0">
                <a:solidFill>
                  <a:srgbClr val="343536"/>
                </a:solidFill>
              </a:rPr>
              <a:t>2021-2023 </a:t>
            </a:r>
          </a:p>
          <a:p>
            <a:pPr lvl="1" algn="just">
              <a:lnSpc>
                <a:spcPct val="110000"/>
              </a:lnSpc>
              <a:spcBef>
                <a:spcPts val="1200"/>
              </a:spcBef>
              <a:buFont typeface="Arial" panose="020B0604020202020204" pitchFamily="34" charset="0"/>
              <a:buChar char="•"/>
            </a:pPr>
            <a:r>
              <a:rPr lang="es-ES" sz="1400" dirty="0">
                <a:solidFill>
                  <a:srgbClr val="343536"/>
                </a:solidFill>
              </a:rPr>
              <a:t>Subvención. Ayudas dinerarias y en especie a </a:t>
            </a:r>
            <a:r>
              <a:rPr lang="es-ES" sz="1400" dirty="0" err="1">
                <a:solidFill>
                  <a:srgbClr val="343536"/>
                </a:solidFill>
              </a:rPr>
              <a:t>start</a:t>
            </a:r>
            <a:r>
              <a:rPr lang="es-ES" sz="1400" dirty="0">
                <a:solidFill>
                  <a:srgbClr val="343536"/>
                </a:solidFill>
              </a:rPr>
              <a:t>-ups beneficiarias de los programas de aceleración en el marco de la Ley 38/2003 de Subvenciones. </a:t>
            </a:r>
          </a:p>
          <a:p>
            <a:pPr algn="just">
              <a:lnSpc>
                <a:spcPct val="110000"/>
              </a:lnSpc>
              <a:spcBef>
                <a:spcPts val="1200"/>
              </a:spcBef>
              <a:buFont typeface="Arial" panose="020B0604020202020204" pitchFamily="34" charset="0"/>
              <a:buChar char="•"/>
            </a:pPr>
            <a:r>
              <a:rPr lang="es-ES" sz="1400" dirty="0">
                <a:solidFill>
                  <a:srgbClr val="343536"/>
                </a:solidFill>
              </a:rPr>
              <a:t>Se estima un presupuesto de 45 M€. Se estima financiación de alrededor de 42 proyectos, siendo el importe máximo de la subvención por proyecto de colaboración de 1.000.000 €. 3 M€ se estiman en costes de gestión de las subvenciones durante los años de duración del Programa. </a:t>
            </a: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2" name="Grupo 11">
            <a:extLst>
              <a:ext uri="{FF2B5EF4-FFF2-40B4-BE49-F238E27FC236}">
                <a16:creationId xmlns:a16="http://schemas.microsoft.com/office/drawing/2014/main" id="{7BFF3F67-0906-42B3-A99C-80879B507F06}"/>
              </a:ext>
            </a:extLst>
          </p:cNvPr>
          <p:cNvGrpSpPr/>
          <p:nvPr/>
        </p:nvGrpSpPr>
        <p:grpSpPr>
          <a:xfrm>
            <a:off x="10121509" y="3429000"/>
            <a:ext cx="1582220" cy="2147495"/>
            <a:chOff x="8691937" y="1474904"/>
            <a:chExt cx="3500063" cy="4237724"/>
          </a:xfrm>
        </p:grpSpPr>
        <p:sp>
          <p:nvSpPr>
            <p:cNvPr id="13" name="Rectángulo 12">
              <a:extLst>
                <a:ext uri="{FF2B5EF4-FFF2-40B4-BE49-F238E27FC236}">
                  <a16:creationId xmlns:a16="http://schemas.microsoft.com/office/drawing/2014/main" id="{3E410F04-CC52-4201-8330-300BF96783D4}"/>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C6ACBAD2-AA12-49F6-88A5-75AF594FC74F}"/>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B816B6E0-91FB-4E9E-ADF2-05082DFC87C8}"/>
              </a:ext>
            </a:extLst>
          </p:cNvPr>
          <p:cNvPicPr>
            <a:picLocks noChangeAspect="1"/>
          </p:cNvPicPr>
          <p:nvPr/>
        </p:nvPicPr>
        <p:blipFill>
          <a:blip r:embed="rId2"/>
          <a:stretch>
            <a:fillRect/>
          </a:stretch>
        </p:blipFill>
        <p:spPr>
          <a:xfrm>
            <a:off x="10132658" y="3652000"/>
            <a:ext cx="1390009" cy="1755800"/>
          </a:xfrm>
          <a:prstGeom prst="rect">
            <a:avLst/>
          </a:prstGeom>
        </p:spPr>
      </p:pic>
    </p:spTree>
    <p:extLst>
      <p:ext uri="{BB962C8B-B14F-4D97-AF65-F5344CB8AC3E}">
        <p14:creationId xmlns:p14="http://schemas.microsoft.com/office/powerpoint/2010/main" val="3622492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3"/>
            <a:ext cx="9552743" cy="4379496"/>
          </a:xfrm>
        </p:spPr>
        <p:txBody>
          <a:bodyPr vert="horz" lIns="91440" tIns="45720" rIns="91440" bIns="45720" rtlCol="0">
            <a:noAutofit/>
          </a:bodyPr>
          <a:lstStyle/>
          <a:p>
            <a:pPr marL="0" indent="0" algn="just">
              <a:lnSpc>
                <a:spcPct val="110000"/>
              </a:lnSpc>
              <a:spcBef>
                <a:spcPts val="1200"/>
              </a:spcBef>
              <a:buClr>
                <a:srgbClr val="BA514C"/>
              </a:buClr>
              <a:buNone/>
            </a:pPr>
            <a:r>
              <a:rPr lang="es-ES" sz="1400" dirty="0">
                <a:solidFill>
                  <a:srgbClr val="BA514C"/>
                </a:solidFill>
              </a:rPr>
              <a:t>ONE Oficina Nacional de Emprendimiento</a:t>
            </a:r>
          </a:p>
          <a:p>
            <a:pPr algn="just">
              <a:lnSpc>
                <a:spcPct val="110000"/>
              </a:lnSpc>
              <a:spcBef>
                <a:spcPts val="1200"/>
              </a:spcBef>
              <a:buFont typeface="Arial" panose="020B0604020202020204" pitchFamily="34" charset="0"/>
              <a:buChar char="•"/>
            </a:pPr>
            <a:r>
              <a:rPr lang="es-ES" sz="1400" b="1" dirty="0">
                <a:solidFill>
                  <a:srgbClr val="343536"/>
                </a:solidFill>
              </a:rPr>
              <a:t>Proyecto enfocado a la creación de la plataforma virtual ONE-Oficina Nacional de Emprendimiento, que actúe como punto de encuentro, aglutine esfuerzos y sirva de referente a </a:t>
            </a:r>
            <a:r>
              <a:rPr lang="es-ES" sz="1400" b="1" dirty="0" err="1">
                <a:solidFill>
                  <a:srgbClr val="343536"/>
                </a:solidFill>
              </a:rPr>
              <a:t>PYMEs</a:t>
            </a:r>
            <a:r>
              <a:rPr lang="es-ES" sz="1400" b="1" dirty="0">
                <a:solidFill>
                  <a:srgbClr val="343536"/>
                </a:solidFill>
              </a:rPr>
              <a:t>, autónomos y empresas de nueva creación en todo lo relativo al emprendimiento y su integración con Plataforma PYME.</a:t>
            </a:r>
          </a:p>
          <a:p>
            <a:pPr algn="just">
              <a:lnSpc>
                <a:spcPct val="110000"/>
              </a:lnSpc>
              <a:spcBef>
                <a:spcPts val="1200"/>
              </a:spcBef>
              <a:buFont typeface="Arial" panose="020B0604020202020204" pitchFamily="34" charset="0"/>
              <a:buChar char="•"/>
            </a:pPr>
            <a:r>
              <a:rPr lang="es-ES" sz="1400" b="1" dirty="0">
                <a:solidFill>
                  <a:srgbClr val="343536"/>
                </a:solidFill>
              </a:rPr>
              <a:t> Convocatoria de Contratación pública.</a:t>
            </a:r>
            <a:r>
              <a:rPr lang="es-ES" sz="1400" dirty="0">
                <a:solidFill>
                  <a:srgbClr val="343536"/>
                </a:solidFill>
              </a:rPr>
              <a:t>.</a:t>
            </a:r>
          </a:p>
          <a:p>
            <a:pPr>
              <a:lnSpc>
                <a:spcPct val="110000"/>
              </a:lnSpc>
              <a:spcBef>
                <a:spcPts val="1200"/>
              </a:spcBef>
              <a:buFont typeface="Arial" panose="020B0604020202020204" pitchFamily="34" charset="0"/>
              <a:buChar char="•"/>
            </a:pPr>
            <a:r>
              <a:rPr lang="es-ES" sz="1400" dirty="0">
                <a:solidFill>
                  <a:srgbClr val="343536"/>
                </a:solidFill>
              </a:rPr>
              <a:t>Ministerio de Industria, Comercio y Turismo; Secretaría General de Industria y PYME, Ministerio de Asuntos Económicos y Transformación Digital; Secretaría de Estado de Digitalización e Inteligencia Artificial, Alto Comisionado para España Nación Emprendedora</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dirty="0">
                <a:solidFill>
                  <a:srgbClr val="343536"/>
                </a:solidFill>
              </a:rPr>
              <a:t>2021-2023</a:t>
            </a:r>
          </a:p>
          <a:p>
            <a:pPr lvl="1" algn="just">
              <a:lnSpc>
                <a:spcPct val="110000"/>
              </a:lnSpc>
              <a:spcBef>
                <a:spcPts val="1200"/>
              </a:spcBef>
              <a:buFont typeface="Arial" panose="020B0604020202020204" pitchFamily="34" charset="0"/>
              <a:buChar char="•"/>
            </a:pPr>
            <a:r>
              <a:rPr lang="es-ES" sz="1400" dirty="0">
                <a:solidFill>
                  <a:srgbClr val="343536"/>
                </a:solidFill>
              </a:rPr>
              <a:t>Contratación pública.</a:t>
            </a:r>
          </a:p>
          <a:p>
            <a:pPr>
              <a:lnSpc>
                <a:spcPct val="110000"/>
              </a:lnSpc>
              <a:spcBef>
                <a:spcPts val="1200"/>
              </a:spcBef>
              <a:buFont typeface="Arial" panose="020B0604020202020204" pitchFamily="34" charset="0"/>
              <a:buChar char="•"/>
            </a:pPr>
            <a:r>
              <a:rPr lang="es-ES" sz="1400" dirty="0">
                <a:solidFill>
                  <a:srgbClr val="343536"/>
                </a:solidFill>
              </a:rPr>
              <a:t>Se estima un presupuesto de 60 M€ a través de contratación pública para Servicio de consultoría estrategia para programas de apoyo al emprendimiento digital, Desarrollo de una plataforma on-line de soporte al emprendimiento, generación de contenidos y dinamización del ecosistema. Servicio de aceleración y escalado, y Servicio de Soporte y acompañamiento para el desarrollo de retos sociales</a:t>
            </a: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9" name="Grupo 8">
            <a:extLst>
              <a:ext uri="{FF2B5EF4-FFF2-40B4-BE49-F238E27FC236}">
                <a16:creationId xmlns:a16="http://schemas.microsoft.com/office/drawing/2014/main" id="{23726906-8698-494D-B1D6-16A80110E714}"/>
              </a:ext>
            </a:extLst>
          </p:cNvPr>
          <p:cNvGrpSpPr/>
          <p:nvPr/>
        </p:nvGrpSpPr>
        <p:grpSpPr>
          <a:xfrm>
            <a:off x="10166217" y="1866900"/>
            <a:ext cx="1582220" cy="2147495"/>
            <a:chOff x="8691937" y="1474904"/>
            <a:chExt cx="3500063" cy="4237724"/>
          </a:xfrm>
        </p:grpSpPr>
        <p:sp>
          <p:nvSpPr>
            <p:cNvPr id="10" name="Rectángulo 9">
              <a:extLst>
                <a:ext uri="{FF2B5EF4-FFF2-40B4-BE49-F238E27FC236}">
                  <a16:creationId xmlns:a16="http://schemas.microsoft.com/office/drawing/2014/main" id="{C5F4D8ED-AFB7-4469-8684-8F9D4718A116}"/>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A04B1BFD-6721-41ED-A516-C7CCCEEEE76D}"/>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7" name="Imagen 16">
            <a:extLst>
              <a:ext uri="{FF2B5EF4-FFF2-40B4-BE49-F238E27FC236}">
                <a16:creationId xmlns:a16="http://schemas.microsoft.com/office/drawing/2014/main" id="{74A9A460-544C-4F38-996B-3AC615AAAB63}"/>
              </a:ext>
            </a:extLst>
          </p:cNvPr>
          <p:cNvPicPr>
            <a:picLocks noChangeAspect="1"/>
          </p:cNvPicPr>
          <p:nvPr/>
        </p:nvPicPr>
        <p:blipFill>
          <a:blip r:embed="rId2"/>
          <a:stretch>
            <a:fillRect/>
          </a:stretch>
        </p:blipFill>
        <p:spPr>
          <a:xfrm>
            <a:off x="10177366" y="2089900"/>
            <a:ext cx="1390009" cy="1755800"/>
          </a:xfrm>
          <a:prstGeom prst="rect">
            <a:avLst/>
          </a:prstGeom>
        </p:spPr>
      </p:pic>
    </p:spTree>
    <p:extLst>
      <p:ext uri="{BB962C8B-B14F-4D97-AF65-F5344CB8AC3E}">
        <p14:creationId xmlns:p14="http://schemas.microsoft.com/office/powerpoint/2010/main" val="101888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2"/>
            <a:ext cx="9331372" cy="4837493"/>
          </a:xfrm>
        </p:spPr>
        <p:txBody>
          <a:bodyPr vert="horz" lIns="91440" tIns="45720" rIns="91440" bIns="45720" rtlCol="0">
            <a:normAutofit fontScale="85000" lnSpcReduction="10000"/>
          </a:bodyPr>
          <a:lstStyle/>
          <a:p>
            <a:pPr marL="0" indent="0">
              <a:lnSpc>
                <a:spcPct val="110000"/>
              </a:lnSpc>
              <a:spcBef>
                <a:spcPts val="1200"/>
              </a:spcBef>
              <a:buClr>
                <a:srgbClr val="BA514C"/>
              </a:buClr>
              <a:buNone/>
            </a:pPr>
            <a:r>
              <a:rPr lang="es-ES" sz="1400" dirty="0">
                <a:solidFill>
                  <a:srgbClr val="BA514C"/>
                </a:solidFill>
              </a:rPr>
              <a:t>Programa Digital </a:t>
            </a:r>
            <a:r>
              <a:rPr lang="es-ES" sz="1400" dirty="0" err="1">
                <a:solidFill>
                  <a:srgbClr val="BA514C"/>
                </a:solidFill>
              </a:rPr>
              <a:t>Toolkit</a:t>
            </a:r>
            <a:endParaRPr lang="es-ES" sz="1400" dirty="0">
              <a:solidFill>
                <a:srgbClr val="BA514C"/>
              </a:solidFill>
            </a:endParaRPr>
          </a:p>
          <a:p>
            <a:pPr algn="just">
              <a:lnSpc>
                <a:spcPct val="130000"/>
              </a:lnSpc>
              <a:spcBef>
                <a:spcPts val="1200"/>
              </a:spcBef>
              <a:buClr>
                <a:srgbClr val="BA514C"/>
              </a:buClr>
              <a:buFont typeface="Arial" panose="020B0604020202020204" pitchFamily="34" charset="0"/>
              <a:buChar char="•"/>
            </a:pPr>
            <a:r>
              <a:rPr lang="es-ES" sz="1500" b="1" dirty="0">
                <a:solidFill>
                  <a:srgbClr val="343536"/>
                </a:solidFill>
              </a:rPr>
              <a:t>Proyectos enfocados a incorporar en las </a:t>
            </a:r>
            <a:r>
              <a:rPr lang="es-ES" sz="1500" b="1" dirty="0" err="1">
                <a:solidFill>
                  <a:srgbClr val="343536"/>
                </a:solidFill>
              </a:rPr>
              <a:t>PYMEs</a:t>
            </a:r>
            <a:r>
              <a:rPr lang="es-ES" sz="1500" b="1" dirty="0">
                <a:solidFill>
                  <a:srgbClr val="343536"/>
                </a:solidFill>
              </a:rPr>
              <a:t>, </a:t>
            </a:r>
            <a:r>
              <a:rPr lang="es-ES" sz="1500" b="1" dirty="0" err="1">
                <a:solidFill>
                  <a:srgbClr val="343536"/>
                </a:solidFill>
              </a:rPr>
              <a:t>microPYMEs</a:t>
            </a:r>
            <a:r>
              <a:rPr lang="es-ES" sz="1500" b="1" dirty="0">
                <a:solidFill>
                  <a:srgbClr val="343536"/>
                </a:solidFill>
              </a:rPr>
              <a:t> y autónomos las herramientas digitales DTK ya disponibles, impulsar la digitalización de empresas pequeñas y promover la innovación tecnológica a través de la transformación digital en los siguientes campos: </a:t>
            </a:r>
            <a:r>
              <a:rPr lang="es-ES" sz="1500" dirty="0">
                <a:solidFill>
                  <a:srgbClr val="343536"/>
                </a:solidFill>
              </a:rPr>
              <a:t>presencia en Internet, venta electrónica, oficina en la nube, puesto de trabajo digital, digitalización procesos básicos, gestión de clientes, marketing digital, ciberseguridad</a:t>
            </a:r>
          </a:p>
          <a:p>
            <a:pPr algn="just">
              <a:lnSpc>
                <a:spcPct val="130000"/>
              </a:lnSpc>
              <a:spcBef>
                <a:spcPts val="1200"/>
              </a:spcBef>
              <a:buClr>
                <a:srgbClr val="BA514C"/>
              </a:buClr>
              <a:buFont typeface="Arial" panose="020B0604020202020204" pitchFamily="34" charset="0"/>
              <a:buChar char="•"/>
            </a:pPr>
            <a:r>
              <a:rPr lang="es-ES" sz="1400" b="1" dirty="0"/>
              <a:t>Convocatoria de ayudas a </a:t>
            </a:r>
            <a:r>
              <a:rPr lang="es-ES" sz="1400" b="1" dirty="0" err="1"/>
              <a:t>PYMEs</a:t>
            </a:r>
            <a:r>
              <a:rPr lang="es-ES" sz="1400" b="1" dirty="0"/>
              <a:t>, Autónomos y microempresas de cualquier sector de actividad económica.</a:t>
            </a:r>
          </a:p>
          <a:p>
            <a:pPr algn="just">
              <a:lnSpc>
                <a:spcPct val="130000"/>
              </a:lnSpc>
              <a:spcBef>
                <a:spcPts val="1200"/>
              </a:spcBef>
              <a:buClr>
                <a:srgbClr val="BA514C"/>
              </a:buClr>
              <a:buFont typeface="Arial" panose="020B0604020202020204" pitchFamily="34" charset="0"/>
              <a:buChar char="•"/>
            </a:pPr>
            <a:r>
              <a:rPr lang="es-ES" sz="1400" dirty="0"/>
              <a:t>Ministerio de Industria, Comercio y Turismo; Secretaría General de Industria y PYME, y Ministerio de Asuntos Económicos y Transformación Digital; Secretaría de Estado de Digitalización e Inteligencia Artificial; EPE Red.es</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dirty="0">
                <a:solidFill>
                  <a:srgbClr val="343536"/>
                </a:solidFill>
              </a:rPr>
              <a:t>2021-2023</a:t>
            </a:r>
          </a:p>
          <a:p>
            <a:pPr lvl="1" algn="just">
              <a:lnSpc>
                <a:spcPct val="110000"/>
              </a:lnSpc>
              <a:spcBef>
                <a:spcPts val="1200"/>
              </a:spcBef>
              <a:buFont typeface="Arial" panose="020B0604020202020204" pitchFamily="34" charset="0"/>
              <a:buChar char="•"/>
            </a:pPr>
            <a:r>
              <a:rPr lang="es-ES" sz="1400" dirty="0">
                <a:solidFill>
                  <a:srgbClr val="343536"/>
                </a:solidFill>
              </a:rPr>
              <a:t>En forma de subvenciones en concurrencia no competitiva para autónomos, microempresas y pequeñas empresas, hasta agotar los fondos de cada convocatoria.</a:t>
            </a:r>
          </a:p>
          <a:p>
            <a:pPr lvl="1" algn="just">
              <a:lnSpc>
                <a:spcPct val="110000"/>
              </a:lnSpc>
              <a:spcBef>
                <a:spcPts val="1200"/>
              </a:spcBef>
              <a:buFont typeface="Arial" panose="020B0604020202020204" pitchFamily="34" charset="0"/>
              <a:buChar char="•"/>
            </a:pPr>
            <a:r>
              <a:rPr lang="es-ES" sz="1400" dirty="0">
                <a:solidFill>
                  <a:srgbClr val="343536"/>
                </a:solidFill>
              </a:rPr>
              <a:t>Cada paquete de digitalización DTK tendrá asignado un importe de subvención fija, que se determinará en cada convocatoria en función del tamaño de la empresa y del sector de actividad.</a:t>
            </a:r>
          </a:p>
          <a:p>
            <a:pPr algn="just">
              <a:lnSpc>
                <a:spcPct val="110000"/>
              </a:lnSpc>
              <a:spcBef>
                <a:spcPts val="1200"/>
              </a:spcBef>
              <a:buFont typeface="Arial" panose="020B0604020202020204" pitchFamily="34" charset="0"/>
              <a:buChar char="•"/>
            </a:pPr>
            <a:r>
              <a:rPr lang="es-ES" sz="1400" dirty="0">
                <a:solidFill>
                  <a:srgbClr val="343536"/>
                </a:solidFill>
              </a:rPr>
              <a:t>El potencial gasto elegible para esta línea será de 3.067 M. Se estima la digitalización 500.000 autónomos y 500.000 microempresas y pequeñas empresas (500 € anuales para autónomos y 1.500 € anuales para microempresas y pequeñas empresas).</a:t>
            </a: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2" name="Grupo 11">
            <a:extLst>
              <a:ext uri="{FF2B5EF4-FFF2-40B4-BE49-F238E27FC236}">
                <a16:creationId xmlns:a16="http://schemas.microsoft.com/office/drawing/2014/main" id="{117E6CBD-78B1-4961-8A72-AB3A0EF66BB4}"/>
              </a:ext>
            </a:extLst>
          </p:cNvPr>
          <p:cNvGrpSpPr/>
          <p:nvPr/>
        </p:nvGrpSpPr>
        <p:grpSpPr>
          <a:xfrm>
            <a:off x="10121509" y="3429000"/>
            <a:ext cx="1582220" cy="2147495"/>
            <a:chOff x="8691937" y="1474904"/>
            <a:chExt cx="3500063" cy="4237724"/>
          </a:xfrm>
        </p:grpSpPr>
        <p:sp>
          <p:nvSpPr>
            <p:cNvPr id="13" name="Rectángulo 12">
              <a:extLst>
                <a:ext uri="{FF2B5EF4-FFF2-40B4-BE49-F238E27FC236}">
                  <a16:creationId xmlns:a16="http://schemas.microsoft.com/office/drawing/2014/main" id="{D1269420-B925-4687-9776-61F0B6AB35F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ABBE2065-6273-4864-A4B9-2B93F4ED995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603FD88B-3D54-4980-81C6-28A4C5FBFD41}"/>
              </a:ext>
            </a:extLst>
          </p:cNvPr>
          <p:cNvPicPr>
            <a:picLocks noChangeAspect="1"/>
          </p:cNvPicPr>
          <p:nvPr/>
        </p:nvPicPr>
        <p:blipFill>
          <a:blip r:embed="rId2"/>
          <a:stretch>
            <a:fillRect/>
          </a:stretch>
        </p:blipFill>
        <p:spPr>
          <a:xfrm>
            <a:off x="10132658" y="3652000"/>
            <a:ext cx="1390009" cy="1755800"/>
          </a:xfrm>
          <a:prstGeom prst="rect">
            <a:avLst/>
          </a:prstGeom>
        </p:spPr>
      </p:pic>
    </p:spTree>
    <p:extLst>
      <p:ext uri="{BB962C8B-B14F-4D97-AF65-F5344CB8AC3E}">
        <p14:creationId xmlns:p14="http://schemas.microsoft.com/office/powerpoint/2010/main" val="221816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2"/>
            <a:ext cx="9331372" cy="4837493"/>
          </a:xfrm>
        </p:spPr>
        <p:txBody>
          <a:bodyPr vert="horz" lIns="91440" tIns="45720" rIns="91440" bIns="45720" rtlCol="0">
            <a:normAutofit/>
          </a:bodyPr>
          <a:lstStyle/>
          <a:p>
            <a:pPr marL="0" indent="0">
              <a:lnSpc>
                <a:spcPct val="110000"/>
              </a:lnSpc>
              <a:spcBef>
                <a:spcPts val="1200"/>
              </a:spcBef>
              <a:buClr>
                <a:srgbClr val="BA514C"/>
              </a:buClr>
              <a:buNone/>
            </a:pPr>
            <a:r>
              <a:rPr lang="es-ES" sz="1400" dirty="0">
                <a:solidFill>
                  <a:srgbClr val="BA514C"/>
                </a:solidFill>
              </a:rPr>
              <a:t>Programa Digital </a:t>
            </a:r>
            <a:r>
              <a:rPr lang="es-ES" sz="1400" dirty="0" err="1">
                <a:solidFill>
                  <a:srgbClr val="BA514C"/>
                </a:solidFill>
              </a:rPr>
              <a:t>Toolkit</a:t>
            </a:r>
            <a:endParaRPr lang="es-ES" sz="1400" dirty="0">
              <a:solidFill>
                <a:srgbClr val="BA514C"/>
              </a:solidFill>
            </a:endParaRPr>
          </a:p>
          <a:p>
            <a:pPr algn="just">
              <a:lnSpc>
                <a:spcPct val="130000"/>
              </a:lnSpc>
              <a:spcBef>
                <a:spcPts val="1200"/>
              </a:spcBef>
              <a:buClr>
                <a:srgbClr val="BA514C"/>
              </a:buClr>
              <a:buFont typeface="Arial" panose="020B0604020202020204" pitchFamily="34" charset="0"/>
              <a:buChar char="•"/>
            </a:pPr>
            <a:r>
              <a:rPr lang="es-ES" sz="1300" dirty="0">
                <a:solidFill>
                  <a:srgbClr val="343536"/>
                </a:solidFill>
              </a:rPr>
              <a:t>Para optar a la ayuda Programa Digital </a:t>
            </a:r>
            <a:r>
              <a:rPr lang="es-ES" sz="1300" dirty="0" err="1">
                <a:solidFill>
                  <a:srgbClr val="343536"/>
                </a:solidFill>
              </a:rPr>
              <a:t>Toolkit</a:t>
            </a:r>
            <a:r>
              <a:rPr lang="es-ES" sz="1300" dirty="0">
                <a:solidFill>
                  <a:srgbClr val="343536"/>
                </a:solidFill>
              </a:rPr>
              <a:t> será necesario obtener un diagnóstico del Nivel de Madurez Digital en Acelera PYME 2.0, pudiendo contar con la colaboración de los Agentes Facilitadores, para identificar los paquetes básicos de digitalización que sean más adecuados. </a:t>
            </a:r>
          </a:p>
          <a:p>
            <a:pPr algn="just">
              <a:lnSpc>
                <a:spcPct val="130000"/>
              </a:lnSpc>
              <a:spcBef>
                <a:spcPts val="1200"/>
              </a:spcBef>
              <a:buClr>
                <a:srgbClr val="BA514C"/>
              </a:buClr>
              <a:buFont typeface="Arial" panose="020B0604020202020204" pitchFamily="34" charset="0"/>
              <a:buChar char="•"/>
            </a:pPr>
            <a:r>
              <a:rPr lang="es-ES" sz="1300" dirty="0">
                <a:solidFill>
                  <a:srgbClr val="343536"/>
                </a:solidFill>
              </a:rPr>
              <a:t>Para asegurar la eficiencia, escala y capilaridad necesarias, se promoverán programas de cooperación público-privada para incorporar Agentes Facilitadores que contribuyan a la ejecución del Programa Digital </a:t>
            </a:r>
            <a:r>
              <a:rPr lang="es-ES" sz="1300" dirty="0" err="1">
                <a:solidFill>
                  <a:srgbClr val="343536"/>
                </a:solidFill>
              </a:rPr>
              <a:t>Toolkit</a:t>
            </a:r>
            <a:r>
              <a:rPr lang="es-ES" sz="1300" dirty="0">
                <a:solidFill>
                  <a:srgbClr val="343536"/>
                </a:solidFill>
              </a:rPr>
              <a:t>. Asimismo, se ha previsto el desarrollo de una Manifestación de Interés que permitirá el ajuste fino de los instrumentos de ejecución.</a:t>
            </a:r>
          </a:p>
          <a:p>
            <a:pPr algn="just">
              <a:lnSpc>
                <a:spcPct val="130000"/>
              </a:lnSpc>
              <a:spcBef>
                <a:spcPts val="1200"/>
              </a:spcBef>
              <a:buClr>
                <a:srgbClr val="BA514C"/>
              </a:buClr>
              <a:buFont typeface="Arial" panose="020B0604020202020204" pitchFamily="34" charset="0"/>
              <a:buChar char="•"/>
            </a:pPr>
            <a:r>
              <a:rPr lang="es-ES" sz="1300" dirty="0">
                <a:solidFill>
                  <a:srgbClr val="343536"/>
                </a:solidFill>
              </a:rPr>
              <a:t>Estas inversiones se complementan con las previstas en el componente 15 recoge los bonos de conectividad para acompañar el proceso de digitalización de las </a:t>
            </a:r>
            <a:r>
              <a:rPr lang="es-ES" sz="1300" dirty="0" err="1">
                <a:solidFill>
                  <a:srgbClr val="343536"/>
                </a:solidFill>
              </a:rPr>
              <a:t>PYMEs</a:t>
            </a:r>
            <a:r>
              <a:rPr lang="es-ES" sz="1300" dirty="0">
                <a:solidFill>
                  <a:srgbClr val="343536"/>
                </a:solidFill>
              </a:rPr>
              <a:t> y el componente 19 la capacitación digital de los trabajadores y empresarios, así como el programa de formación de los agentes del cambio, encargados de impulsar la modernización de procesos. </a:t>
            </a:r>
          </a:p>
          <a:p>
            <a:pPr algn="just">
              <a:lnSpc>
                <a:spcPct val="130000"/>
              </a:lnSpc>
              <a:spcBef>
                <a:spcPts val="1200"/>
              </a:spcBef>
              <a:buClr>
                <a:srgbClr val="BA514C"/>
              </a:buClr>
              <a:buFont typeface="Arial" panose="020B0604020202020204" pitchFamily="34" charset="0"/>
              <a:buChar char="•"/>
            </a:pPr>
            <a:r>
              <a:rPr lang="es-ES" sz="1300" dirty="0">
                <a:solidFill>
                  <a:srgbClr val="343536"/>
                </a:solidFill>
              </a:rPr>
              <a:t>Para la gestión de las ayudas se emplearán organismos de gestión intermedios y entidades colaboradoras, así como los servicios de la plataforma Acelera.</a:t>
            </a:r>
          </a:p>
          <a:p>
            <a:pPr algn="just">
              <a:lnSpc>
                <a:spcPct val="130000"/>
              </a:lnSpc>
              <a:spcBef>
                <a:spcPts val="1200"/>
              </a:spcBef>
              <a:buClr>
                <a:srgbClr val="BA514C"/>
              </a:buClr>
              <a:buFont typeface="Arial" panose="020B0604020202020204" pitchFamily="34" charset="0"/>
              <a:buChar char="•"/>
            </a:pPr>
            <a:r>
              <a:rPr lang="es-ES" sz="1300" dirty="0">
                <a:solidFill>
                  <a:srgbClr val="343536"/>
                </a:solidFill>
              </a:rPr>
              <a:t>Para el Programa Digital </a:t>
            </a:r>
            <a:r>
              <a:rPr lang="es-ES" sz="1300" dirty="0" err="1">
                <a:solidFill>
                  <a:srgbClr val="343536"/>
                </a:solidFill>
              </a:rPr>
              <a:t>Toolkit</a:t>
            </a:r>
            <a:r>
              <a:rPr lang="es-ES" sz="1300" dirty="0">
                <a:solidFill>
                  <a:srgbClr val="343536"/>
                </a:solidFill>
              </a:rPr>
              <a:t> se aplicará el régimen de ayudas de </a:t>
            </a:r>
            <a:r>
              <a:rPr lang="es-ES" sz="1300" dirty="0" err="1">
                <a:solidFill>
                  <a:srgbClr val="343536"/>
                </a:solidFill>
              </a:rPr>
              <a:t>Mínimis</a:t>
            </a:r>
            <a:r>
              <a:rPr lang="es-ES" sz="1300" dirty="0">
                <a:solidFill>
                  <a:srgbClr val="343536"/>
                </a:solidFill>
              </a:rPr>
              <a:t>.</a:t>
            </a: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2" name="Grupo 11">
            <a:extLst>
              <a:ext uri="{FF2B5EF4-FFF2-40B4-BE49-F238E27FC236}">
                <a16:creationId xmlns:a16="http://schemas.microsoft.com/office/drawing/2014/main" id="{117E6CBD-78B1-4961-8A72-AB3A0EF66BB4}"/>
              </a:ext>
            </a:extLst>
          </p:cNvPr>
          <p:cNvGrpSpPr/>
          <p:nvPr/>
        </p:nvGrpSpPr>
        <p:grpSpPr>
          <a:xfrm>
            <a:off x="10121509" y="3429000"/>
            <a:ext cx="1582220" cy="2147495"/>
            <a:chOff x="8691937" y="1474904"/>
            <a:chExt cx="3500063" cy="4237724"/>
          </a:xfrm>
        </p:grpSpPr>
        <p:sp>
          <p:nvSpPr>
            <p:cNvPr id="13" name="Rectángulo 12">
              <a:extLst>
                <a:ext uri="{FF2B5EF4-FFF2-40B4-BE49-F238E27FC236}">
                  <a16:creationId xmlns:a16="http://schemas.microsoft.com/office/drawing/2014/main" id="{D1269420-B925-4687-9776-61F0B6AB35F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ABBE2065-6273-4864-A4B9-2B93F4ED995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603FD88B-3D54-4980-81C6-28A4C5FBFD41}"/>
              </a:ext>
            </a:extLst>
          </p:cNvPr>
          <p:cNvPicPr>
            <a:picLocks noChangeAspect="1"/>
          </p:cNvPicPr>
          <p:nvPr/>
        </p:nvPicPr>
        <p:blipFill>
          <a:blip r:embed="rId2"/>
          <a:stretch>
            <a:fillRect/>
          </a:stretch>
        </p:blipFill>
        <p:spPr>
          <a:xfrm>
            <a:off x="10132658" y="3652000"/>
            <a:ext cx="1390009" cy="1755800"/>
          </a:xfrm>
          <a:prstGeom prst="rect">
            <a:avLst/>
          </a:prstGeom>
        </p:spPr>
      </p:pic>
    </p:spTree>
    <p:extLst>
      <p:ext uri="{BB962C8B-B14F-4D97-AF65-F5344CB8AC3E}">
        <p14:creationId xmlns:p14="http://schemas.microsoft.com/office/powerpoint/2010/main" val="16510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2"/>
            <a:ext cx="9285652" cy="4892357"/>
          </a:xfrm>
        </p:spPr>
        <p:txBody>
          <a:bodyPr vert="horz" lIns="91440" tIns="45720" rIns="91440" bIns="45720" rtlCol="0">
            <a:normAutofit fontScale="92500" lnSpcReduction="10000"/>
          </a:bodyPr>
          <a:lstStyle/>
          <a:p>
            <a:pPr marL="0" indent="0">
              <a:lnSpc>
                <a:spcPct val="110000"/>
              </a:lnSpc>
              <a:spcBef>
                <a:spcPts val="1200"/>
              </a:spcBef>
              <a:buClr>
                <a:srgbClr val="BA514C"/>
              </a:buClr>
              <a:buNone/>
            </a:pPr>
            <a:r>
              <a:rPr lang="es-ES" sz="1400" dirty="0">
                <a:solidFill>
                  <a:srgbClr val="BA514C"/>
                </a:solidFill>
              </a:rPr>
              <a:t>Acelera PYME 2.0</a:t>
            </a:r>
          </a:p>
          <a:p>
            <a:pPr algn="just">
              <a:lnSpc>
                <a:spcPct val="110000"/>
              </a:lnSpc>
              <a:spcBef>
                <a:spcPts val="1200"/>
              </a:spcBef>
              <a:buFont typeface="Arial" panose="020B0604020202020204" pitchFamily="34" charset="0"/>
              <a:buChar char="•"/>
            </a:pPr>
            <a:r>
              <a:rPr lang="es-ES" sz="1400" b="1" dirty="0">
                <a:solidFill>
                  <a:srgbClr val="343536"/>
                </a:solidFill>
              </a:rPr>
              <a:t>Proyectos enfocados a ampliar la infraestructura de apoyo a la digitalización de las </a:t>
            </a:r>
            <a:r>
              <a:rPr lang="es-ES" sz="1400" b="1" dirty="0" err="1">
                <a:solidFill>
                  <a:srgbClr val="343536"/>
                </a:solidFill>
              </a:rPr>
              <a:t>PYMEs</a:t>
            </a:r>
            <a:r>
              <a:rPr lang="es-ES" sz="1400" b="1" dirty="0">
                <a:solidFill>
                  <a:srgbClr val="343536"/>
                </a:solidFill>
              </a:rPr>
              <a:t> </a:t>
            </a:r>
            <a:r>
              <a:rPr lang="es-ES" sz="1400" dirty="0">
                <a:solidFill>
                  <a:srgbClr val="343536"/>
                </a:solidFill>
              </a:rPr>
              <a:t>que proporcionan la actual Red de Oficinas Acelera PYME, mediante la puesta en marcha de servicios de asesoramiento y formación, y la potenciación y consolidación de dicha red de oficinas.</a:t>
            </a:r>
          </a:p>
          <a:p>
            <a:pPr algn="just">
              <a:lnSpc>
                <a:spcPct val="110000"/>
              </a:lnSpc>
              <a:spcBef>
                <a:spcPts val="1200"/>
              </a:spcBef>
              <a:buFont typeface="Arial" panose="020B0604020202020204" pitchFamily="34" charset="0"/>
              <a:buChar char="•"/>
            </a:pPr>
            <a:r>
              <a:rPr lang="es-ES" sz="1400" b="1" dirty="0">
                <a:solidFill>
                  <a:srgbClr val="343536"/>
                </a:solidFill>
              </a:rPr>
              <a:t>Convocatoria de ayudas a </a:t>
            </a:r>
            <a:r>
              <a:rPr lang="es-ES" sz="1400" b="1" dirty="0" err="1">
                <a:solidFill>
                  <a:srgbClr val="343536"/>
                </a:solidFill>
              </a:rPr>
              <a:t>PYMEs</a:t>
            </a:r>
            <a:r>
              <a:rPr lang="es-ES" sz="1400" b="1" dirty="0">
                <a:solidFill>
                  <a:srgbClr val="343536"/>
                </a:solidFill>
              </a:rPr>
              <a:t>, Autónomos y microempresas, Agrupaciones de Empresas Innovadoras (</a:t>
            </a:r>
            <a:r>
              <a:rPr lang="es-ES" sz="1400" b="1" dirty="0" err="1">
                <a:solidFill>
                  <a:srgbClr val="343536"/>
                </a:solidFill>
              </a:rPr>
              <a:t>AEIs</a:t>
            </a:r>
            <a:r>
              <a:rPr lang="es-ES" sz="1400" b="1" dirty="0">
                <a:solidFill>
                  <a:srgbClr val="343536"/>
                </a:solidFill>
              </a:rPr>
              <a:t>) o </a:t>
            </a:r>
            <a:r>
              <a:rPr lang="es-ES" sz="1400" b="1" dirty="0" err="1">
                <a:solidFill>
                  <a:srgbClr val="343536"/>
                </a:solidFill>
              </a:rPr>
              <a:t>clusters</a:t>
            </a:r>
            <a:r>
              <a:rPr lang="es-ES" sz="1400" b="1" dirty="0">
                <a:solidFill>
                  <a:srgbClr val="343536"/>
                </a:solidFill>
              </a:rPr>
              <a:t> y Digital </a:t>
            </a:r>
            <a:r>
              <a:rPr lang="es-ES" sz="1400" b="1" dirty="0" err="1">
                <a:solidFill>
                  <a:srgbClr val="343536"/>
                </a:solidFill>
              </a:rPr>
              <a:t>Innovation</a:t>
            </a:r>
            <a:r>
              <a:rPr lang="es-ES" sz="1400" b="1" dirty="0">
                <a:solidFill>
                  <a:srgbClr val="343536"/>
                </a:solidFill>
              </a:rPr>
              <a:t> </a:t>
            </a:r>
            <a:r>
              <a:rPr lang="es-ES" sz="1400" b="1" dirty="0" err="1">
                <a:solidFill>
                  <a:srgbClr val="343536"/>
                </a:solidFill>
              </a:rPr>
              <a:t>Hubs</a:t>
            </a:r>
            <a:r>
              <a:rPr lang="es-ES" sz="1400" b="1" dirty="0">
                <a:solidFill>
                  <a:srgbClr val="343536"/>
                </a:solidFill>
              </a:rPr>
              <a:t> (DIH).</a:t>
            </a:r>
          </a:p>
          <a:p>
            <a:pPr algn="just">
              <a:lnSpc>
                <a:spcPct val="110000"/>
              </a:lnSpc>
              <a:spcBef>
                <a:spcPts val="1200"/>
              </a:spcBef>
              <a:buFont typeface="Arial" panose="020B0604020202020204" pitchFamily="34" charset="0"/>
              <a:buChar char="•"/>
            </a:pPr>
            <a:r>
              <a:rPr lang="es-ES" sz="1400" dirty="0">
                <a:solidFill>
                  <a:srgbClr val="343536"/>
                </a:solidFill>
              </a:rPr>
              <a:t>Ministerio de Industria, Comercio y Turismo; Secretaría General de Industria y PYME, y Ministerio de Asuntos Económicos y Transformación Digital; Secretaría de Estado de Digitalización e Inteligencia Artificial; EPE Red.es.</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dirty="0">
                <a:solidFill>
                  <a:srgbClr val="343536"/>
                </a:solidFill>
              </a:rPr>
              <a:t>2021-2023</a:t>
            </a:r>
          </a:p>
          <a:p>
            <a:pPr lvl="1" algn="just">
              <a:lnSpc>
                <a:spcPct val="110000"/>
              </a:lnSpc>
              <a:spcBef>
                <a:spcPts val="1200"/>
              </a:spcBef>
              <a:buFont typeface="Arial" panose="020B0604020202020204" pitchFamily="34" charset="0"/>
              <a:buChar char="•"/>
            </a:pPr>
            <a:r>
              <a:rPr lang="es-ES" sz="1400" dirty="0">
                <a:solidFill>
                  <a:srgbClr val="343536"/>
                </a:solidFill>
              </a:rPr>
              <a:t>En forma de subvención</a:t>
            </a:r>
          </a:p>
          <a:p>
            <a:pPr algn="just">
              <a:lnSpc>
                <a:spcPct val="110000"/>
              </a:lnSpc>
              <a:spcBef>
                <a:spcPts val="1200"/>
              </a:spcBef>
              <a:buFont typeface="Arial" panose="020B0604020202020204" pitchFamily="34" charset="0"/>
              <a:buChar char="•"/>
            </a:pPr>
            <a:r>
              <a:rPr lang="es-ES" sz="1400" dirty="0">
                <a:solidFill>
                  <a:srgbClr val="343536"/>
                </a:solidFill>
              </a:rPr>
              <a:t>El potencial gasto elegible para esta línea será de 26,4 M€.</a:t>
            </a:r>
          </a:p>
          <a:p>
            <a:pPr algn="just">
              <a:lnSpc>
                <a:spcPct val="110000"/>
              </a:lnSpc>
              <a:spcBef>
                <a:spcPts val="1200"/>
              </a:spcBef>
              <a:buFont typeface="Arial" panose="020B0604020202020204" pitchFamily="34" charset="0"/>
              <a:buChar char="•"/>
            </a:pPr>
            <a:r>
              <a:rPr lang="es-ES" sz="1400" dirty="0">
                <a:solidFill>
                  <a:srgbClr val="343536"/>
                </a:solidFill>
              </a:rPr>
              <a:t>Para la gestión de las ayudas se emplearán organismos de gestión intermedios y entidades colaboradoras, así como los servicios de la plataforma Acelera. </a:t>
            </a:r>
          </a:p>
          <a:p>
            <a:pPr algn="just">
              <a:lnSpc>
                <a:spcPct val="110000"/>
              </a:lnSpc>
              <a:spcBef>
                <a:spcPts val="1200"/>
              </a:spcBef>
              <a:buFont typeface="Arial" panose="020B0604020202020204" pitchFamily="34" charset="0"/>
              <a:buChar char="•"/>
            </a:pPr>
            <a:r>
              <a:rPr lang="es-ES" sz="1400" dirty="0">
                <a:solidFill>
                  <a:srgbClr val="343536"/>
                </a:solidFill>
              </a:rPr>
              <a:t>Acelera PYME 2.0 actuará como plataforma común para el asesoramiento, acompañamiento y soporte para los programas del Plan de Digitalización de </a:t>
            </a:r>
            <a:r>
              <a:rPr lang="es-ES" sz="1400" dirty="0" err="1">
                <a:solidFill>
                  <a:srgbClr val="343536"/>
                </a:solidFill>
              </a:rPr>
              <a:t>PYMEs</a:t>
            </a:r>
            <a:r>
              <a:rPr lang="es-ES" sz="1400" dirty="0">
                <a:solidFill>
                  <a:srgbClr val="343536"/>
                </a:solidFill>
              </a:rPr>
              <a:t> 2021- 2025, y especialmente los Programas Digital </a:t>
            </a:r>
            <a:r>
              <a:rPr lang="es-ES" sz="1400" dirty="0" err="1">
                <a:solidFill>
                  <a:srgbClr val="343536"/>
                </a:solidFill>
              </a:rPr>
              <a:t>Toolkit</a:t>
            </a:r>
            <a:r>
              <a:rPr lang="es-ES" sz="1400" dirty="0">
                <a:solidFill>
                  <a:srgbClr val="343536"/>
                </a:solidFill>
              </a:rPr>
              <a:t> y Agentes del Cambio.</a:t>
            </a:r>
          </a:p>
          <a:p>
            <a:pPr>
              <a:lnSpc>
                <a:spcPct val="110000"/>
              </a:lnSpc>
              <a:spcBef>
                <a:spcPts val="1200"/>
              </a:spcBef>
              <a:buFont typeface="Arial"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2" name="Grupo 11">
            <a:extLst>
              <a:ext uri="{FF2B5EF4-FFF2-40B4-BE49-F238E27FC236}">
                <a16:creationId xmlns:a16="http://schemas.microsoft.com/office/drawing/2014/main" id="{12E9A291-D873-4C0E-97E1-8317FB1E3CEA}"/>
              </a:ext>
            </a:extLst>
          </p:cNvPr>
          <p:cNvGrpSpPr/>
          <p:nvPr/>
        </p:nvGrpSpPr>
        <p:grpSpPr>
          <a:xfrm>
            <a:off x="10121509" y="3429000"/>
            <a:ext cx="1582220" cy="2147495"/>
            <a:chOff x="8691937" y="1474904"/>
            <a:chExt cx="3500063" cy="4237724"/>
          </a:xfrm>
        </p:grpSpPr>
        <p:sp>
          <p:nvSpPr>
            <p:cNvPr id="13" name="Rectángulo 12">
              <a:extLst>
                <a:ext uri="{FF2B5EF4-FFF2-40B4-BE49-F238E27FC236}">
                  <a16:creationId xmlns:a16="http://schemas.microsoft.com/office/drawing/2014/main" id="{0B27506C-A124-407D-917E-7B40CCF02FF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95F0991-7B00-4192-A97C-E665FF2BF37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90753C3C-1411-4D53-959A-108EB20790E5}"/>
              </a:ext>
            </a:extLst>
          </p:cNvPr>
          <p:cNvPicPr>
            <a:picLocks noChangeAspect="1"/>
          </p:cNvPicPr>
          <p:nvPr/>
        </p:nvPicPr>
        <p:blipFill>
          <a:blip r:embed="rId2"/>
          <a:stretch>
            <a:fillRect/>
          </a:stretch>
        </p:blipFill>
        <p:spPr>
          <a:xfrm>
            <a:off x="10132658" y="3652000"/>
            <a:ext cx="1390009" cy="1755800"/>
          </a:xfrm>
          <a:prstGeom prst="rect">
            <a:avLst/>
          </a:prstGeom>
        </p:spPr>
      </p:pic>
    </p:spTree>
    <p:extLst>
      <p:ext uri="{BB962C8B-B14F-4D97-AF65-F5344CB8AC3E}">
        <p14:creationId xmlns:p14="http://schemas.microsoft.com/office/powerpoint/2010/main" val="1986719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2"/>
            <a:ext cx="9285652" cy="4892357"/>
          </a:xfrm>
        </p:spPr>
        <p:txBody>
          <a:bodyPr vert="horz" lIns="91440" tIns="45720" rIns="91440" bIns="45720" rtlCol="0">
            <a:normAutofit fontScale="92500" lnSpcReduction="10000"/>
          </a:bodyPr>
          <a:lstStyle/>
          <a:p>
            <a:pPr marL="0" indent="0" algn="just">
              <a:lnSpc>
                <a:spcPct val="110000"/>
              </a:lnSpc>
              <a:spcBef>
                <a:spcPts val="1200"/>
              </a:spcBef>
              <a:buClr>
                <a:srgbClr val="BA514C"/>
              </a:buClr>
              <a:buNone/>
            </a:pPr>
            <a:r>
              <a:rPr lang="es-ES" sz="1400" dirty="0">
                <a:solidFill>
                  <a:srgbClr val="BA514C"/>
                </a:solidFill>
              </a:rPr>
              <a:t>Sistema de Inteligencia de la Digitalización de la PYME</a:t>
            </a:r>
          </a:p>
          <a:p>
            <a:pPr algn="just">
              <a:lnSpc>
                <a:spcPct val="110000"/>
              </a:lnSpc>
              <a:spcBef>
                <a:spcPts val="1200"/>
              </a:spcBef>
              <a:buFont typeface="Arial" panose="020B0604020202020204" pitchFamily="34" charset="0"/>
              <a:buChar char="•"/>
            </a:pPr>
            <a:r>
              <a:rPr lang="es-ES" sz="1400" b="1" dirty="0">
                <a:solidFill>
                  <a:srgbClr val="343536"/>
                </a:solidFill>
              </a:rPr>
              <a:t>Proyectos enfocados al diseño y puesta en marcha de una plataforma abierta de datos y servicios de inteligencia sobre la digitalización de las </a:t>
            </a:r>
            <a:r>
              <a:rPr lang="es-ES" sz="1400" b="1" dirty="0" err="1">
                <a:solidFill>
                  <a:srgbClr val="343536"/>
                </a:solidFill>
              </a:rPr>
              <a:t>PYMEs</a:t>
            </a:r>
            <a:r>
              <a:rPr lang="es-ES" sz="1400" b="1" dirty="0">
                <a:solidFill>
                  <a:srgbClr val="343536"/>
                </a:solidFill>
              </a:rPr>
              <a:t> en España</a:t>
            </a:r>
            <a:r>
              <a:rPr lang="es-ES" sz="1400" dirty="0">
                <a:solidFill>
                  <a:srgbClr val="343536"/>
                </a:solidFill>
              </a:rPr>
              <a:t>, superando el modelo de encuestas estadísticas.</a:t>
            </a:r>
          </a:p>
          <a:p>
            <a:pPr algn="just">
              <a:lnSpc>
                <a:spcPct val="110000"/>
              </a:lnSpc>
              <a:spcBef>
                <a:spcPts val="1200"/>
              </a:spcBef>
              <a:buFont typeface="Arial" panose="020B0604020202020204" pitchFamily="34" charset="0"/>
              <a:buChar char="•"/>
            </a:pPr>
            <a:r>
              <a:rPr lang="es-ES" sz="1400" b="1" dirty="0">
                <a:solidFill>
                  <a:srgbClr val="343536"/>
                </a:solidFill>
              </a:rPr>
              <a:t>Convocatoria de ayudas a </a:t>
            </a:r>
            <a:r>
              <a:rPr lang="es-ES" sz="1400" b="1" dirty="0" err="1">
                <a:solidFill>
                  <a:srgbClr val="343536"/>
                </a:solidFill>
              </a:rPr>
              <a:t>PYMEs</a:t>
            </a:r>
            <a:r>
              <a:rPr lang="es-ES" sz="1400" b="1" dirty="0">
                <a:solidFill>
                  <a:srgbClr val="343536"/>
                </a:solidFill>
              </a:rPr>
              <a:t>, Autónomos y microempresas, Agrupaciones de Empresas Innovadoras (</a:t>
            </a:r>
            <a:r>
              <a:rPr lang="es-ES" sz="1400" b="1" dirty="0" err="1">
                <a:solidFill>
                  <a:srgbClr val="343536"/>
                </a:solidFill>
              </a:rPr>
              <a:t>AEIs</a:t>
            </a:r>
            <a:r>
              <a:rPr lang="es-ES" sz="1400" b="1" dirty="0">
                <a:solidFill>
                  <a:srgbClr val="343536"/>
                </a:solidFill>
              </a:rPr>
              <a:t>) o </a:t>
            </a:r>
            <a:r>
              <a:rPr lang="es-ES" sz="1400" b="1" dirty="0" err="1">
                <a:solidFill>
                  <a:srgbClr val="343536"/>
                </a:solidFill>
              </a:rPr>
              <a:t>clusters</a:t>
            </a:r>
            <a:r>
              <a:rPr lang="es-ES" sz="1400" b="1" dirty="0">
                <a:solidFill>
                  <a:srgbClr val="343536"/>
                </a:solidFill>
              </a:rPr>
              <a:t> y Digital </a:t>
            </a:r>
            <a:r>
              <a:rPr lang="es-ES" sz="1400" b="1" dirty="0" err="1">
                <a:solidFill>
                  <a:srgbClr val="343536"/>
                </a:solidFill>
              </a:rPr>
              <a:t>Innovation</a:t>
            </a:r>
            <a:r>
              <a:rPr lang="es-ES" sz="1400" b="1" dirty="0">
                <a:solidFill>
                  <a:srgbClr val="343536"/>
                </a:solidFill>
              </a:rPr>
              <a:t> </a:t>
            </a:r>
            <a:r>
              <a:rPr lang="es-ES" sz="1400" b="1" dirty="0" err="1">
                <a:solidFill>
                  <a:srgbClr val="343536"/>
                </a:solidFill>
              </a:rPr>
              <a:t>Hubs</a:t>
            </a:r>
            <a:r>
              <a:rPr lang="es-ES" sz="1400" b="1" dirty="0">
                <a:solidFill>
                  <a:srgbClr val="343536"/>
                </a:solidFill>
              </a:rPr>
              <a:t> (DIH).</a:t>
            </a:r>
          </a:p>
          <a:p>
            <a:pPr algn="just">
              <a:lnSpc>
                <a:spcPct val="110000"/>
              </a:lnSpc>
              <a:spcBef>
                <a:spcPts val="1200"/>
              </a:spcBef>
              <a:buFont typeface="Arial" panose="020B0604020202020204" pitchFamily="34" charset="0"/>
              <a:buChar char="•"/>
            </a:pPr>
            <a:r>
              <a:rPr lang="es-ES" sz="1400" dirty="0">
                <a:solidFill>
                  <a:srgbClr val="343536"/>
                </a:solidFill>
              </a:rPr>
              <a:t>Ministerio de Industria, Comercio y Turismo; Secretaría General de Industria y PYME, y Ministerio de Asuntos Económicos y Transformación Digital; Secretaría de Estado de Digitalización e Inteligencia Artificial; EPE Red.es.</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dirty="0">
                <a:solidFill>
                  <a:srgbClr val="343536"/>
                </a:solidFill>
              </a:rPr>
              <a:t>2021-2023</a:t>
            </a:r>
          </a:p>
          <a:p>
            <a:pPr lvl="1" algn="just">
              <a:lnSpc>
                <a:spcPct val="110000"/>
              </a:lnSpc>
              <a:spcBef>
                <a:spcPts val="1200"/>
              </a:spcBef>
              <a:buFont typeface="Arial" panose="020B0604020202020204" pitchFamily="34" charset="0"/>
              <a:buChar char="•"/>
            </a:pPr>
            <a:r>
              <a:rPr lang="es-ES" sz="1400" dirty="0">
                <a:solidFill>
                  <a:srgbClr val="343536"/>
                </a:solidFill>
              </a:rPr>
              <a:t>Licitaciones</a:t>
            </a:r>
          </a:p>
          <a:p>
            <a:pPr algn="just">
              <a:lnSpc>
                <a:spcPct val="110000"/>
              </a:lnSpc>
              <a:spcBef>
                <a:spcPts val="1200"/>
              </a:spcBef>
              <a:buFont typeface="Arial" panose="020B0604020202020204" pitchFamily="34" charset="0"/>
              <a:buChar char="•"/>
            </a:pPr>
            <a:r>
              <a:rPr lang="es-ES" sz="1400" dirty="0">
                <a:solidFill>
                  <a:srgbClr val="343536"/>
                </a:solidFill>
              </a:rPr>
              <a:t>El potencial gasto elegible para esta línea será de 2 M€. Se estima un coste aproximado de 600.000 € en el desarrollo informático y un coste de 1.400.000 € para la elaboración de estadísticas innovadoras.</a:t>
            </a:r>
          </a:p>
          <a:p>
            <a:pPr algn="just">
              <a:lnSpc>
                <a:spcPct val="110000"/>
              </a:lnSpc>
              <a:spcBef>
                <a:spcPts val="1200"/>
              </a:spcBef>
              <a:buFont typeface="Arial" panose="020B0604020202020204" pitchFamily="34" charset="0"/>
              <a:buChar char="•"/>
            </a:pPr>
            <a:r>
              <a:rPr lang="es-ES" sz="1400" dirty="0">
                <a:solidFill>
                  <a:srgbClr val="343536"/>
                </a:solidFill>
              </a:rPr>
              <a:t>El Sistema deberá permitir medir el estado en “tiempo real” de la digitalización empresarial en España permitiendo el uso de herramientas avanzadas de </a:t>
            </a:r>
            <a:r>
              <a:rPr lang="es-ES" sz="1400" dirty="0" err="1">
                <a:solidFill>
                  <a:srgbClr val="343536"/>
                </a:solidFill>
              </a:rPr>
              <a:t>bigdata</a:t>
            </a:r>
            <a:r>
              <a:rPr lang="es-ES" sz="1400" dirty="0">
                <a:solidFill>
                  <a:srgbClr val="343536"/>
                </a:solidFill>
              </a:rPr>
              <a:t>, IA y procesamiento de lenguaje natural para identificar oportunidades de intervención pública y de mercado para el sector privado.</a:t>
            </a:r>
          </a:p>
          <a:p>
            <a:pPr algn="just">
              <a:lnSpc>
                <a:spcPct val="110000"/>
              </a:lnSpc>
              <a:spcBef>
                <a:spcPts val="1200"/>
              </a:spcBef>
              <a:buFont typeface="Arial" panose="020B0604020202020204" pitchFamily="34" charset="0"/>
              <a:buChar char="•"/>
            </a:pPr>
            <a:r>
              <a:rPr lang="es-ES" sz="1400" dirty="0">
                <a:solidFill>
                  <a:srgbClr val="343536"/>
                </a:solidFill>
              </a:rPr>
              <a:t>Para la gestión de las ayudas se emplearán organismos de gestión intermedios y entidades colaboradoras, así como los servicios de la plataforma Acelera. </a:t>
            </a:r>
          </a:p>
          <a:p>
            <a:pPr>
              <a:lnSpc>
                <a:spcPct val="110000"/>
              </a:lnSpc>
              <a:spcBef>
                <a:spcPts val="1200"/>
              </a:spcBef>
              <a:buFont typeface="Arial"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2" name="Grupo 11">
            <a:extLst>
              <a:ext uri="{FF2B5EF4-FFF2-40B4-BE49-F238E27FC236}">
                <a16:creationId xmlns:a16="http://schemas.microsoft.com/office/drawing/2014/main" id="{12E9A291-D873-4C0E-97E1-8317FB1E3CEA}"/>
              </a:ext>
            </a:extLst>
          </p:cNvPr>
          <p:cNvGrpSpPr/>
          <p:nvPr/>
        </p:nvGrpSpPr>
        <p:grpSpPr>
          <a:xfrm>
            <a:off x="10121509" y="3429000"/>
            <a:ext cx="1582220" cy="2147495"/>
            <a:chOff x="8691937" y="1474904"/>
            <a:chExt cx="3500063" cy="4237724"/>
          </a:xfrm>
        </p:grpSpPr>
        <p:sp>
          <p:nvSpPr>
            <p:cNvPr id="13" name="Rectángulo 12">
              <a:extLst>
                <a:ext uri="{FF2B5EF4-FFF2-40B4-BE49-F238E27FC236}">
                  <a16:creationId xmlns:a16="http://schemas.microsoft.com/office/drawing/2014/main" id="{0B27506C-A124-407D-917E-7B40CCF02FF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95F0991-7B00-4192-A97C-E665FF2BF37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90753C3C-1411-4D53-959A-108EB20790E5}"/>
              </a:ext>
            </a:extLst>
          </p:cNvPr>
          <p:cNvPicPr>
            <a:picLocks noChangeAspect="1"/>
          </p:cNvPicPr>
          <p:nvPr/>
        </p:nvPicPr>
        <p:blipFill>
          <a:blip r:embed="rId2"/>
          <a:stretch>
            <a:fillRect/>
          </a:stretch>
        </p:blipFill>
        <p:spPr>
          <a:xfrm>
            <a:off x="10132658" y="3652000"/>
            <a:ext cx="1390009" cy="1755800"/>
          </a:xfrm>
          <a:prstGeom prst="rect">
            <a:avLst/>
          </a:prstGeom>
        </p:spPr>
      </p:pic>
    </p:spTree>
    <p:extLst>
      <p:ext uri="{BB962C8B-B14F-4D97-AF65-F5344CB8AC3E}">
        <p14:creationId xmlns:p14="http://schemas.microsoft.com/office/powerpoint/2010/main" val="343976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3"/>
            <a:ext cx="9285652" cy="4682046"/>
          </a:xfrm>
        </p:spPr>
        <p:txBody>
          <a:bodyPr vert="horz" lIns="91440" tIns="45720" rIns="91440" bIns="45720" rtlCol="0">
            <a:normAutofit/>
          </a:bodyPr>
          <a:lstStyle/>
          <a:p>
            <a:pPr marL="0" indent="0" algn="just">
              <a:lnSpc>
                <a:spcPct val="110000"/>
              </a:lnSpc>
              <a:spcBef>
                <a:spcPts val="1200"/>
              </a:spcBef>
              <a:buClr>
                <a:srgbClr val="BA514C"/>
              </a:buClr>
              <a:buNone/>
            </a:pPr>
            <a:r>
              <a:rPr lang="es-ES" sz="1400" dirty="0">
                <a:solidFill>
                  <a:srgbClr val="BA514C"/>
                </a:solidFill>
              </a:rPr>
              <a:t>Programa de Apoyo a las Agrupaciones Empresariales Innovadoras</a:t>
            </a:r>
          </a:p>
          <a:p>
            <a:pPr algn="just">
              <a:lnSpc>
                <a:spcPct val="110000"/>
              </a:lnSpc>
              <a:spcBef>
                <a:spcPts val="1200"/>
              </a:spcBef>
              <a:buFont typeface="Arial" panose="020B0604020202020204" pitchFamily="34" charset="0"/>
              <a:buChar char="•"/>
            </a:pPr>
            <a:r>
              <a:rPr lang="es-ES" sz="1400" b="1" dirty="0">
                <a:solidFill>
                  <a:srgbClr val="343536"/>
                </a:solidFill>
              </a:rPr>
              <a:t>Proyectos de digitalización de la cadena de valor de los diferentes sectores industriales </a:t>
            </a:r>
            <a:r>
              <a:rPr lang="es-ES" sz="1400" dirty="0">
                <a:solidFill>
                  <a:srgbClr val="343536"/>
                </a:solidFill>
              </a:rPr>
              <a:t>con objetivo de modernizar la economía española y apoyar a las pymes en dicha labor.</a:t>
            </a:r>
          </a:p>
          <a:p>
            <a:pPr algn="just">
              <a:lnSpc>
                <a:spcPct val="110000"/>
              </a:lnSpc>
              <a:spcBef>
                <a:spcPts val="1200"/>
              </a:spcBef>
              <a:buFont typeface="Arial" panose="020B0604020202020204" pitchFamily="34" charset="0"/>
              <a:buChar char="•"/>
            </a:pPr>
            <a:r>
              <a:rPr lang="es-ES" sz="1400" b="1" dirty="0">
                <a:solidFill>
                  <a:srgbClr val="343536"/>
                </a:solidFill>
              </a:rPr>
              <a:t>Convocatoria de ayudas a Agrupaciones de Empresas Innovadoras (</a:t>
            </a:r>
            <a:r>
              <a:rPr lang="es-ES" sz="1400" b="1" dirty="0" err="1">
                <a:solidFill>
                  <a:srgbClr val="343536"/>
                </a:solidFill>
              </a:rPr>
              <a:t>AEIs</a:t>
            </a:r>
            <a:r>
              <a:rPr lang="es-ES" sz="1400" b="1" dirty="0">
                <a:solidFill>
                  <a:srgbClr val="343536"/>
                </a:solidFill>
              </a:rPr>
              <a:t>) o </a:t>
            </a:r>
            <a:r>
              <a:rPr lang="es-ES" sz="1400" b="1" dirty="0" err="1">
                <a:solidFill>
                  <a:srgbClr val="343536"/>
                </a:solidFill>
              </a:rPr>
              <a:t>clusters</a:t>
            </a:r>
            <a:r>
              <a:rPr lang="es-ES" sz="1400" b="1" dirty="0">
                <a:solidFill>
                  <a:srgbClr val="343536"/>
                </a:solidFill>
              </a:rPr>
              <a:t>.</a:t>
            </a:r>
          </a:p>
          <a:p>
            <a:pPr algn="just">
              <a:lnSpc>
                <a:spcPct val="110000"/>
              </a:lnSpc>
              <a:spcBef>
                <a:spcPts val="1200"/>
              </a:spcBef>
              <a:buFont typeface="Arial" panose="020B0604020202020204" pitchFamily="34" charset="0"/>
              <a:buChar char="•"/>
            </a:pPr>
            <a:r>
              <a:rPr lang="es-ES" sz="1400" dirty="0">
                <a:solidFill>
                  <a:srgbClr val="343536"/>
                </a:solidFill>
              </a:rPr>
              <a:t>Ministerio de Industria, Comercio y Turismo; Secretaría General de Industria y PYME, y Ministerio de Asuntos Económicos y Transformación Digital; Secretaría de Estado de Digitalización e Inteligencia Artificial; EPE Red.es.</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dirty="0">
                <a:solidFill>
                  <a:srgbClr val="343536"/>
                </a:solidFill>
              </a:rPr>
              <a:t>2021-2023</a:t>
            </a:r>
          </a:p>
          <a:p>
            <a:pPr lvl="1" algn="just">
              <a:lnSpc>
                <a:spcPct val="110000"/>
              </a:lnSpc>
              <a:spcBef>
                <a:spcPts val="1200"/>
              </a:spcBef>
              <a:buFont typeface="Arial" panose="020B0604020202020204" pitchFamily="34" charset="0"/>
              <a:buChar char="•"/>
            </a:pPr>
            <a:r>
              <a:rPr lang="es-ES" sz="1400" dirty="0">
                <a:solidFill>
                  <a:srgbClr val="343536"/>
                </a:solidFill>
              </a:rPr>
              <a:t>En forma de subvención</a:t>
            </a:r>
          </a:p>
          <a:p>
            <a:pPr algn="just">
              <a:lnSpc>
                <a:spcPct val="110000"/>
              </a:lnSpc>
              <a:spcBef>
                <a:spcPts val="1200"/>
              </a:spcBef>
              <a:buFont typeface="Arial" panose="020B0604020202020204" pitchFamily="34" charset="0"/>
              <a:buChar char="•"/>
            </a:pPr>
            <a:r>
              <a:rPr lang="es-ES" sz="1400" dirty="0">
                <a:solidFill>
                  <a:srgbClr val="343536"/>
                </a:solidFill>
              </a:rPr>
              <a:t>El potencial gasto elegible para esta línea será de 115 M€. El importe medio por proyecto se estima se puede situar en unos 100.000 €.</a:t>
            </a:r>
          </a:p>
          <a:p>
            <a:pPr algn="just">
              <a:lnSpc>
                <a:spcPct val="110000"/>
              </a:lnSpc>
              <a:spcBef>
                <a:spcPts val="1200"/>
              </a:spcBef>
              <a:buFont typeface="Arial" panose="020B0604020202020204" pitchFamily="34" charset="0"/>
              <a:buChar char="•"/>
            </a:pPr>
            <a:r>
              <a:rPr lang="es-ES" sz="1400" dirty="0">
                <a:solidFill>
                  <a:srgbClr val="343536"/>
                </a:solidFill>
              </a:rPr>
              <a:t>Para la gestión de las ayudas se emplearán organismos de gestión intermedios y entidades colaboradoras, así como los servicios de la plataforma Acelera. </a:t>
            </a:r>
          </a:p>
          <a:p>
            <a:pPr>
              <a:lnSpc>
                <a:spcPct val="110000"/>
              </a:lnSpc>
              <a:spcBef>
                <a:spcPts val="1200"/>
              </a:spcBef>
              <a:buFont typeface="Arial"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2" name="Grupo 11">
            <a:extLst>
              <a:ext uri="{FF2B5EF4-FFF2-40B4-BE49-F238E27FC236}">
                <a16:creationId xmlns:a16="http://schemas.microsoft.com/office/drawing/2014/main" id="{12E9A291-D873-4C0E-97E1-8317FB1E3CEA}"/>
              </a:ext>
            </a:extLst>
          </p:cNvPr>
          <p:cNvGrpSpPr/>
          <p:nvPr/>
        </p:nvGrpSpPr>
        <p:grpSpPr>
          <a:xfrm>
            <a:off x="10121509" y="3429000"/>
            <a:ext cx="1582220" cy="2147495"/>
            <a:chOff x="8691937" y="1474904"/>
            <a:chExt cx="3500063" cy="4237724"/>
          </a:xfrm>
        </p:grpSpPr>
        <p:sp>
          <p:nvSpPr>
            <p:cNvPr id="13" name="Rectángulo 12">
              <a:extLst>
                <a:ext uri="{FF2B5EF4-FFF2-40B4-BE49-F238E27FC236}">
                  <a16:creationId xmlns:a16="http://schemas.microsoft.com/office/drawing/2014/main" id="{0B27506C-A124-407D-917E-7B40CCF02FF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95F0991-7B00-4192-A97C-E665FF2BF37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90753C3C-1411-4D53-959A-108EB20790E5}"/>
              </a:ext>
            </a:extLst>
          </p:cNvPr>
          <p:cNvPicPr>
            <a:picLocks noChangeAspect="1"/>
          </p:cNvPicPr>
          <p:nvPr/>
        </p:nvPicPr>
        <p:blipFill>
          <a:blip r:embed="rId2"/>
          <a:stretch>
            <a:fillRect/>
          </a:stretch>
        </p:blipFill>
        <p:spPr>
          <a:xfrm>
            <a:off x="10132658" y="3652000"/>
            <a:ext cx="1390009" cy="1755800"/>
          </a:xfrm>
          <a:prstGeom prst="rect">
            <a:avLst/>
          </a:prstGeom>
        </p:spPr>
      </p:pic>
    </p:spTree>
    <p:extLst>
      <p:ext uri="{BB962C8B-B14F-4D97-AF65-F5344CB8AC3E}">
        <p14:creationId xmlns:p14="http://schemas.microsoft.com/office/powerpoint/2010/main" val="2915044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3"/>
            <a:ext cx="9285652" cy="4682046"/>
          </a:xfrm>
        </p:spPr>
        <p:txBody>
          <a:bodyPr vert="horz" lIns="91440" tIns="45720" rIns="91440" bIns="45720" rtlCol="0">
            <a:normAutofit fontScale="92500" lnSpcReduction="10000"/>
          </a:bodyPr>
          <a:lstStyle/>
          <a:p>
            <a:pPr marL="0" indent="0" algn="just">
              <a:lnSpc>
                <a:spcPct val="110000"/>
              </a:lnSpc>
              <a:spcBef>
                <a:spcPts val="1200"/>
              </a:spcBef>
              <a:buClr>
                <a:srgbClr val="BA514C"/>
              </a:buClr>
              <a:buNone/>
            </a:pPr>
            <a:r>
              <a:rPr lang="es-ES" sz="1400" dirty="0">
                <a:solidFill>
                  <a:srgbClr val="BA514C"/>
                </a:solidFill>
              </a:rPr>
              <a:t>Programa de Apoyo a los Digital </a:t>
            </a:r>
            <a:r>
              <a:rPr lang="es-ES" sz="1400" dirty="0" err="1">
                <a:solidFill>
                  <a:srgbClr val="BA514C"/>
                </a:solidFill>
              </a:rPr>
              <a:t>Innovation</a:t>
            </a:r>
            <a:r>
              <a:rPr lang="es-ES" sz="1400" dirty="0">
                <a:solidFill>
                  <a:srgbClr val="BA514C"/>
                </a:solidFill>
              </a:rPr>
              <a:t> </a:t>
            </a:r>
            <a:r>
              <a:rPr lang="es-ES" sz="1400" dirty="0" err="1">
                <a:solidFill>
                  <a:srgbClr val="BA514C"/>
                </a:solidFill>
              </a:rPr>
              <a:t>Hubs</a:t>
            </a:r>
            <a:r>
              <a:rPr lang="es-ES" sz="1400" dirty="0">
                <a:solidFill>
                  <a:srgbClr val="BA514C"/>
                </a:solidFill>
              </a:rPr>
              <a:t> (DIH)</a:t>
            </a:r>
          </a:p>
          <a:p>
            <a:pPr algn="just">
              <a:lnSpc>
                <a:spcPct val="110000"/>
              </a:lnSpc>
              <a:spcBef>
                <a:spcPts val="1200"/>
              </a:spcBef>
              <a:buFont typeface="Arial" panose="020B0604020202020204" pitchFamily="34" charset="0"/>
              <a:buChar char="•"/>
            </a:pPr>
            <a:r>
              <a:rPr lang="es-ES" sz="1400" b="1" dirty="0">
                <a:solidFill>
                  <a:srgbClr val="343536"/>
                </a:solidFill>
              </a:rPr>
              <a:t>Proyectos enfocados a la mejora de sus procesos de negocio y productivos, a través del uso intensivo de las tecnologías digitales, de los Digital </a:t>
            </a:r>
            <a:r>
              <a:rPr lang="es-ES" sz="1400" b="1" dirty="0" err="1">
                <a:solidFill>
                  <a:srgbClr val="343536"/>
                </a:solidFill>
              </a:rPr>
              <a:t>Innovation</a:t>
            </a:r>
            <a:r>
              <a:rPr lang="es-ES" sz="1400" b="1" dirty="0">
                <a:solidFill>
                  <a:srgbClr val="343536"/>
                </a:solidFill>
              </a:rPr>
              <a:t> </a:t>
            </a:r>
            <a:r>
              <a:rPr lang="es-ES" sz="1400" b="1" dirty="0" err="1">
                <a:solidFill>
                  <a:srgbClr val="343536"/>
                </a:solidFill>
              </a:rPr>
              <a:t>Hubs</a:t>
            </a:r>
            <a:r>
              <a:rPr lang="es-ES" sz="1400" b="1" dirty="0">
                <a:solidFill>
                  <a:srgbClr val="343536"/>
                </a:solidFill>
              </a:rPr>
              <a:t> (DIH) </a:t>
            </a:r>
            <a:r>
              <a:rPr lang="es-ES" sz="1400" dirty="0">
                <a:solidFill>
                  <a:srgbClr val="343536"/>
                </a:solidFill>
              </a:rPr>
              <a:t>como estructuras de soporte que ayudan a las empresas a convertirse en más competitivas.</a:t>
            </a:r>
          </a:p>
          <a:p>
            <a:pPr algn="just">
              <a:lnSpc>
                <a:spcPct val="110000"/>
              </a:lnSpc>
              <a:spcBef>
                <a:spcPts val="1200"/>
              </a:spcBef>
              <a:buFont typeface="Arial" panose="020B0604020202020204" pitchFamily="34" charset="0"/>
              <a:buChar char="•"/>
            </a:pPr>
            <a:r>
              <a:rPr lang="es-ES" sz="1400" b="1" dirty="0">
                <a:solidFill>
                  <a:srgbClr val="343536"/>
                </a:solidFill>
              </a:rPr>
              <a:t>Convocatoria de ayudas a Digital </a:t>
            </a:r>
            <a:r>
              <a:rPr lang="es-ES" sz="1400" b="1" dirty="0" err="1">
                <a:solidFill>
                  <a:srgbClr val="343536"/>
                </a:solidFill>
              </a:rPr>
              <a:t>Innovation</a:t>
            </a:r>
            <a:r>
              <a:rPr lang="es-ES" sz="1400" b="1" dirty="0">
                <a:solidFill>
                  <a:srgbClr val="343536"/>
                </a:solidFill>
              </a:rPr>
              <a:t> </a:t>
            </a:r>
            <a:r>
              <a:rPr lang="es-ES" sz="1400" b="1" dirty="0" err="1">
                <a:solidFill>
                  <a:srgbClr val="343536"/>
                </a:solidFill>
              </a:rPr>
              <a:t>Hubs</a:t>
            </a:r>
            <a:r>
              <a:rPr lang="es-ES" sz="1400" b="1" dirty="0">
                <a:solidFill>
                  <a:srgbClr val="343536"/>
                </a:solidFill>
              </a:rPr>
              <a:t> (DIH) compuestos por centros tecnológicos, universidades, </a:t>
            </a:r>
            <a:r>
              <a:rPr lang="es-ES" sz="1400" b="1" dirty="0" err="1">
                <a:solidFill>
                  <a:srgbClr val="343536"/>
                </a:solidFill>
              </a:rPr>
              <a:t>clusters</a:t>
            </a:r>
            <a:r>
              <a:rPr lang="es-ES" sz="1400" b="1" dirty="0">
                <a:solidFill>
                  <a:srgbClr val="343536"/>
                </a:solidFill>
              </a:rPr>
              <a:t>, asociaciones industriales, incubadoras, agencias de innovación, centros de formación, comunidades de innovación, Red Europea de Empresa (EEN).</a:t>
            </a:r>
          </a:p>
          <a:p>
            <a:pPr algn="just">
              <a:lnSpc>
                <a:spcPct val="110000"/>
              </a:lnSpc>
              <a:spcBef>
                <a:spcPts val="1200"/>
              </a:spcBef>
              <a:buFont typeface="Arial" panose="020B0604020202020204" pitchFamily="34" charset="0"/>
              <a:buChar char="•"/>
            </a:pPr>
            <a:r>
              <a:rPr lang="es-ES" sz="1400" dirty="0">
                <a:solidFill>
                  <a:srgbClr val="343536"/>
                </a:solidFill>
              </a:rPr>
              <a:t>Ministerio de Industria, Comercio y Turismo; Secretaría General de Industria y PYME, y Ministerio de Asuntos Económicos y Transformación Digital; Secretaría de Estado de Digitalización e Inteligencia Artificial; EPE Red.es.</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dirty="0">
                <a:solidFill>
                  <a:srgbClr val="343536"/>
                </a:solidFill>
              </a:rPr>
              <a:t>2021-2023: </a:t>
            </a:r>
            <a:r>
              <a:rPr lang="pt-BR" sz="1400" dirty="0">
                <a:solidFill>
                  <a:srgbClr val="343536"/>
                </a:solidFill>
              </a:rPr>
              <a:t>Dos </a:t>
            </a:r>
            <a:r>
              <a:rPr lang="pt-BR" sz="1400" dirty="0" err="1">
                <a:solidFill>
                  <a:srgbClr val="343536"/>
                </a:solidFill>
              </a:rPr>
              <a:t>convocatorias</a:t>
            </a:r>
            <a:r>
              <a:rPr lang="pt-BR" sz="1400" dirty="0">
                <a:solidFill>
                  <a:srgbClr val="343536"/>
                </a:solidFill>
              </a:rPr>
              <a:t> de carácter anual</a:t>
            </a:r>
            <a:endParaRPr lang="es-ES" sz="1400" dirty="0">
              <a:solidFill>
                <a:srgbClr val="343536"/>
              </a:solidFill>
            </a:endParaRPr>
          </a:p>
          <a:p>
            <a:pPr lvl="1" algn="just">
              <a:lnSpc>
                <a:spcPct val="110000"/>
              </a:lnSpc>
              <a:spcBef>
                <a:spcPts val="1200"/>
              </a:spcBef>
              <a:buFont typeface="Arial" panose="020B0604020202020204" pitchFamily="34" charset="0"/>
              <a:buChar char="•"/>
            </a:pPr>
            <a:r>
              <a:rPr lang="es-ES" sz="1400" dirty="0">
                <a:solidFill>
                  <a:srgbClr val="343536"/>
                </a:solidFill>
              </a:rPr>
              <a:t>En forma de subvención por concurrencia competitiva</a:t>
            </a:r>
          </a:p>
          <a:p>
            <a:pPr algn="just">
              <a:lnSpc>
                <a:spcPct val="110000"/>
              </a:lnSpc>
              <a:spcBef>
                <a:spcPts val="1200"/>
              </a:spcBef>
              <a:buFont typeface="Arial" panose="020B0604020202020204" pitchFamily="34" charset="0"/>
              <a:buChar char="•"/>
            </a:pPr>
            <a:r>
              <a:rPr lang="es-ES" sz="1400" dirty="0">
                <a:solidFill>
                  <a:srgbClr val="343536"/>
                </a:solidFill>
              </a:rPr>
              <a:t>El potencial gasto elegible para esta línea será de 37,586 M€. Con el presupuesto de la inversión se pretende apoyar a 25 centros DIH para que den servicio a unas 1.253 pymes (coste unitario máximo 30.000 €).</a:t>
            </a:r>
          </a:p>
          <a:p>
            <a:pPr algn="just">
              <a:lnSpc>
                <a:spcPct val="110000"/>
              </a:lnSpc>
              <a:spcBef>
                <a:spcPts val="1200"/>
              </a:spcBef>
              <a:buFont typeface="Arial" panose="020B0604020202020204" pitchFamily="34" charset="0"/>
              <a:buChar char="•"/>
            </a:pPr>
            <a:r>
              <a:rPr lang="es-ES" sz="1400" dirty="0">
                <a:solidFill>
                  <a:srgbClr val="343536"/>
                </a:solidFill>
              </a:rPr>
              <a:t>Para la gestión de las ayudas se emplearán organismos de gestión intermedios y entidades colaboradoras, así como los servicios de la plataforma Acelera. </a:t>
            </a:r>
          </a:p>
          <a:p>
            <a:pPr>
              <a:lnSpc>
                <a:spcPct val="110000"/>
              </a:lnSpc>
              <a:spcBef>
                <a:spcPts val="1200"/>
              </a:spcBef>
              <a:buFont typeface="Arial"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2" name="Grupo 11">
            <a:extLst>
              <a:ext uri="{FF2B5EF4-FFF2-40B4-BE49-F238E27FC236}">
                <a16:creationId xmlns:a16="http://schemas.microsoft.com/office/drawing/2014/main" id="{12E9A291-D873-4C0E-97E1-8317FB1E3CEA}"/>
              </a:ext>
            </a:extLst>
          </p:cNvPr>
          <p:cNvGrpSpPr/>
          <p:nvPr/>
        </p:nvGrpSpPr>
        <p:grpSpPr>
          <a:xfrm>
            <a:off x="10121509" y="3429000"/>
            <a:ext cx="1582220" cy="2147495"/>
            <a:chOff x="8691937" y="1474904"/>
            <a:chExt cx="3500063" cy="4237724"/>
          </a:xfrm>
        </p:grpSpPr>
        <p:sp>
          <p:nvSpPr>
            <p:cNvPr id="13" name="Rectángulo 12">
              <a:extLst>
                <a:ext uri="{FF2B5EF4-FFF2-40B4-BE49-F238E27FC236}">
                  <a16:creationId xmlns:a16="http://schemas.microsoft.com/office/drawing/2014/main" id="{0B27506C-A124-407D-917E-7B40CCF02FF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95F0991-7B00-4192-A97C-E665FF2BF37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90753C3C-1411-4D53-959A-108EB20790E5}"/>
              </a:ext>
            </a:extLst>
          </p:cNvPr>
          <p:cNvPicPr>
            <a:picLocks noChangeAspect="1"/>
          </p:cNvPicPr>
          <p:nvPr/>
        </p:nvPicPr>
        <p:blipFill>
          <a:blip r:embed="rId2"/>
          <a:stretch>
            <a:fillRect/>
          </a:stretch>
        </p:blipFill>
        <p:spPr>
          <a:xfrm>
            <a:off x="10132658" y="3652000"/>
            <a:ext cx="1390009" cy="1755800"/>
          </a:xfrm>
          <a:prstGeom prst="rect">
            <a:avLst/>
          </a:prstGeom>
        </p:spPr>
      </p:pic>
    </p:spTree>
    <p:extLst>
      <p:ext uri="{BB962C8B-B14F-4D97-AF65-F5344CB8AC3E}">
        <p14:creationId xmlns:p14="http://schemas.microsoft.com/office/powerpoint/2010/main" val="140305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DE31FA2-27E5-4379-AF9C-D3B6716D6052}"/>
              </a:ext>
            </a:extLst>
          </p:cNvPr>
          <p:cNvSpPr txBox="1">
            <a:spLocks/>
          </p:cNvSpPr>
          <p:nvPr/>
        </p:nvSpPr>
        <p:spPr>
          <a:xfrm>
            <a:off x="774696" y="6231633"/>
            <a:ext cx="403229" cy="365125"/>
          </a:xfrm>
          <a:prstGeom prst="rect">
            <a:avLst/>
          </a:prstGeom>
        </p:spPr>
        <p:txBody>
          <a:bodyPr vert="horz" lIns="72000" tIns="72000" rIns="72000" bIns="72000" rtlCol="0" anchor="ctr" anchorCtr="0"/>
          <a:lstStyle>
            <a:defPPr>
              <a:defRPr lang="es-ES"/>
            </a:defPPr>
            <a:lvl1pPr marL="0" algn="ctr" defTabSz="914400" rtl="0" eaLnBrk="1" latinLnBrk="0" hangingPunct="1">
              <a:defRPr lang="es-ES" sz="900" kern="1200" smtClean="0">
                <a:solidFill>
                  <a:schemeClr val="accent4"/>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F97755-CF1C-49EE-9832-9FD78690BC2A}" type="slidenum">
              <a:rPr lang="es-ES" smtClean="0">
                <a:solidFill>
                  <a:srgbClr val="013E77"/>
                </a:solidFill>
                <a:latin typeface="Verdana"/>
              </a:rPr>
              <a:pPr/>
              <a:t>2</a:t>
            </a:fld>
            <a:endParaRPr lang="es-ES" dirty="0">
              <a:solidFill>
                <a:srgbClr val="013E77"/>
              </a:solidFill>
              <a:latin typeface="Verdana"/>
            </a:endParaRPr>
          </a:p>
        </p:txBody>
      </p:sp>
      <p:sp>
        <p:nvSpPr>
          <p:cNvPr id="6" name="Título 2">
            <a:extLst>
              <a:ext uri="{FF2B5EF4-FFF2-40B4-BE49-F238E27FC236}">
                <a16:creationId xmlns:a16="http://schemas.microsoft.com/office/drawing/2014/main" id="{C54A120B-6664-4CEF-B9A5-8281149AB98B}"/>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grpSp>
        <p:nvGrpSpPr>
          <p:cNvPr id="9" name="object 5">
            <a:extLst>
              <a:ext uri="{FF2B5EF4-FFF2-40B4-BE49-F238E27FC236}">
                <a16:creationId xmlns:a16="http://schemas.microsoft.com/office/drawing/2014/main" id="{B08A7F36-BA2C-4E6A-83A8-1B974BCDB07F}"/>
              </a:ext>
            </a:extLst>
          </p:cNvPr>
          <p:cNvGrpSpPr/>
          <p:nvPr/>
        </p:nvGrpSpPr>
        <p:grpSpPr>
          <a:xfrm>
            <a:off x="7502612" y="2317285"/>
            <a:ext cx="4067810" cy="2880360"/>
            <a:chOff x="9035998" y="2879990"/>
            <a:chExt cx="4067810" cy="2880360"/>
          </a:xfrm>
        </p:grpSpPr>
        <p:sp>
          <p:nvSpPr>
            <p:cNvPr id="10" name="object 6">
              <a:extLst>
                <a:ext uri="{FF2B5EF4-FFF2-40B4-BE49-F238E27FC236}">
                  <a16:creationId xmlns:a16="http://schemas.microsoft.com/office/drawing/2014/main" id="{B9A8E02E-4D43-4523-8C82-CC789AAAA1E7}"/>
                </a:ext>
              </a:extLst>
            </p:cNvPr>
            <p:cNvSpPr/>
            <p:nvPr/>
          </p:nvSpPr>
          <p:spPr>
            <a:xfrm>
              <a:off x="9035987" y="2879991"/>
              <a:ext cx="4067810" cy="575310"/>
            </a:xfrm>
            <a:custGeom>
              <a:avLst/>
              <a:gdLst/>
              <a:ahLst/>
              <a:cxnLst/>
              <a:rect l="l" t="t" r="r" b="b"/>
              <a:pathLst>
                <a:path w="4067809" h="575310">
                  <a:moveTo>
                    <a:pt x="4067810" y="0"/>
                  </a:moveTo>
                  <a:lnTo>
                    <a:pt x="3176270" y="0"/>
                  </a:lnTo>
                  <a:lnTo>
                    <a:pt x="0" y="0"/>
                  </a:lnTo>
                  <a:lnTo>
                    <a:pt x="0" y="575183"/>
                  </a:lnTo>
                  <a:lnTo>
                    <a:pt x="3176270" y="575183"/>
                  </a:lnTo>
                  <a:lnTo>
                    <a:pt x="4067810" y="575183"/>
                  </a:lnTo>
                  <a:lnTo>
                    <a:pt x="4067810" y="0"/>
                  </a:lnTo>
                  <a:close/>
                </a:path>
              </a:pathLst>
            </a:custGeom>
            <a:solidFill>
              <a:srgbClr val="F1D7C4"/>
            </a:solidFill>
          </p:spPr>
          <p:txBody>
            <a:bodyPr wrap="square" lIns="0" tIns="0" rIns="0" bIns="0" rtlCol="0"/>
            <a:lstStyle/>
            <a:p>
              <a:endParaRPr/>
            </a:p>
          </p:txBody>
        </p:sp>
        <p:sp>
          <p:nvSpPr>
            <p:cNvPr id="11" name="object 7">
              <a:extLst>
                <a:ext uri="{FF2B5EF4-FFF2-40B4-BE49-F238E27FC236}">
                  <a16:creationId xmlns:a16="http://schemas.microsoft.com/office/drawing/2014/main" id="{7239ABAD-E1C9-47F3-A5D6-9B381389B797}"/>
                </a:ext>
              </a:extLst>
            </p:cNvPr>
            <p:cNvSpPr/>
            <p:nvPr/>
          </p:nvSpPr>
          <p:spPr>
            <a:xfrm>
              <a:off x="9035987" y="3455187"/>
              <a:ext cx="4067810" cy="577215"/>
            </a:xfrm>
            <a:custGeom>
              <a:avLst/>
              <a:gdLst/>
              <a:ahLst/>
              <a:cxnLst/>
              <a:rect l="l" t="t" r="r" b="b"/>
              <a:pathLst>
                <a:path w="4067809" h="577214">
                  <a:moveTo>
                    <a:pt x="4067810" y="0"/>
                  </a:moveTo>
                  <a:lnTo>
                    <a:pt x="3176270" y="0"/>
                  </a:lnTo>
                  <a:lnTo>
                    <a:pt x="0" y="0"/>
                  </a:lnTo>
                  <a:lnTo>
                    <a:pt x="0" y="576821"/>
                  </a:lnTo>
                  <a:lnTo>
                    <a:pt x="3176270" y="576821"/>
                  </a:lnTo>
                  <a:lnTo>
                    <a:pt x="4067810" y="576821"/>
                  </a:lnTo>
                  <a:lnTo>
                    <a:pt x="4067810" y="0"/>
                  </a:lnTo>
                  <a:close/>
                </a:path>
              </a:pathLst>
            </a:custGeom>
            <a:solidFill>
              <a:srgbClr val="EECDC1"/>
            </a:solidFill>
          </p:spPr>
          <p:txBody>
            <a:bodyPr wrap="square" lIns="0" tIns="0" rIns="0" bIns="0" rtlCol="0"/>
            <a:lstStyle/>
            <a:p>
              <a:endParaRPr/>
            </a:p>
          </p:txBody>
        </p:sp>
        <p:sp>
          <p:nvSpPr>
            <p:cNvPr id="12" name="object 8">
              <a:extLst>
                <a:ext uri="{FF2B5EF4-FFF2-40B4-BE49-F238E27FC236}">
                  <a16:creationId xmlns:a16="http://schemas.microsoft.com/office/drawing/2014/main" id="{A0DAD77C-EB03-4114-8A90-8370F00AFDBD}"/>
                </a:ext>
              </a:extLst>
            </p:cNvPr>
            <p:cNvSpPr/>
            <p:nvPr/>
          </p:nvSpPr>
          <p:spPr>
            <a:xfrm>
              <a:off x="9035987" y="4031995"/>
              <a:ext cx="4067810" cy="576580"/>
            </a:xfrm>
            <a:custGeom>
              <a:avLst/>
              <a:gdLst/>
              <a:ahLst/>
              <a:cxnLst/>
              <a:rect l="l" t="t" r="r" b="b"/>
              <a:pathLst>
                <a:path w="4067809" h="576579">
                  <a:moveTo>
                    <a:pt x="4067810" y="0"/>
                  </a:moveTo>
                  <a:lnTo>
                    <a:pt x="3176270" y="0"/>
                  </a:lnTo>
                  <a:lnTo>
                    <a:pt x="0" y="0"/>
                  </a:lnTo>
                  <a:lnTo>
                    <a:pt x="0" y="575995"/>
                  </a:lnTo>
                  <a:lnTo>
                    <a:pt x="3176270" y="575995"/>
                  </a:lnTo>
                  <a:lnTo>
                    <a:pt x="4067810" y="575995"/>
                  </a:lnTo>
                  <a:lnTo>
                    <a:pt x="4067810" y="0"/>
                  </a:lnTo>
                  <a:close/>
                </a:path>
              </a:pathLst>
            </a:custGeom>
            <a:solidFill>
              <a:srgbClr val="DECCDD"/>
            </a:solidFill>
          </p:spPr>
          <p:txBody>
            <a:bodyPr wrap="square" lIns="0" tIns="0" rIns="0" bIns="0" rtlCol="0"/>
            <a:lstStyle/>
            <a:p>
              <a:endParaRPr/>
            </a:p>
          </p:txBody>
        </p:sp>
        <p:sp>
          <p:nvSpPr>
            <p:cNvPr id="13" name="object 9">
              <a:extLst>
                <a:ext uri="{FF2B5EF4-FFF2-40B4-BE49-F238E27FC236}">
                  <a16:creationId xmlns:a16="http://schemas.microsoft.com/office/drawing/2014/main" id="{B230A1DE-A0C5-40E5-833F-D93A5ACC3BC9}"/>
                </a:ext>
              </a:extLst>
            </p:cNvPr>
            <p:cNvSpPr/>
            <p:nvPr/>
          </p:nvSpPr>
          <p:spPr>
            <a:xfrm>
              <a:off x="9035987" y="4607991"/>
              <a:ext cx="4067810" cy="578485"/>
            </a:xfrm>
            <a:custGeom>
              <a:avLst/>
              <a:gdLst/>
              <a:ahLst/>
              <a:cxnLst/>
              <a:rect l="l" t="t" r="r" b="b"/>
              <a:pathLst>
                <a:path w="4067809" h="578485">
                  <a:moveTo>
                    <a:pt x="4067810" y="0"/>
                  </a:moveTo>
                  <a:lnTo>
                    <a:pt x="3176270" y="0"/>
                  </a:lnTo>
                  <a:lnTo>
                    <a:pt x="0" y="0"/>
                  </a:lnTo>
                  <a:lnTo>
                    <a:pt x="0" y="578358"/>
                  </a:lnTo>
                  <a:lnTo>
                    <a:pt x="3176270" y="578358"/>
                  </a:lnTo>
                  <a:lnTo>
                    <a:pt x="4067810" y="578358"/>
                  </a:lnTo>
                  <a:lnTo>
                    <a:pt x="4067810" y="0"/>
                  </a:lnTo>
                  <a:close/>
                </a:path>
              </a:pathLst>
            </a:custGeom>
            <a:solidFill>
              <a:srgbClr val="CBCADE"/>
            </a:solidFill>
          </p:spPr>
          <p:txBody>
            <a:bodyPr wrap="square" lIns="0" tIns="0" rIns="0" bIns="0" rtlCol="0"/>
            <a:lstStyle/>
            <a:p>
              <a:endParaRPr/>
            </a:p>
          </p:txBody>
        </p:sp>
        <p:sp>
          <p:nvSpPr>
            <p:cNvPr id="14" name="object 10">
              <a:extLst>
                <a:ext uri="{FF2B5EF4-FFF2-40B4-BE49-F238E27FC236}">
                  <a16:creationId xmlns:a16="http://schemas.microsoft.com/office/drawing/2014/main" id="{7FCC89E6-9DC2-44C4-A23B-01CACBB3BE3B}"/>
                </a:ext>
              </a:extLst>
            </p:cNvPr>
            <p:cNvSpPr/>
            <p:nvPr/>
          </p:nvSpPr>
          <p:spPr>
            <a:xfrm>
              <a:off x="9035987" y="5186362"/>
              <a:ext cx="4067810" cy="574040"/>
            </a:xfrm>
            <a:custGeom>
              <a:avLst/>
              <a:gdLst/>
              <a:ahLst/>
              <a:cxnLst/>
              <a:rect l="l" t="t" r="r" b="b"/>
              <a:pathLst>
                <a:path w="4067809" h="574039">
                  <a:moveTo>
                    <a:pt x="4067810" y="0"/>
                  </a:moveTo>
                  <a:lnTo>
                    <a:pt x="3176270" y="0"/>
                  </a:lnTo>
                  <a:lnTo>
                    <a:pt x="0" y="0"/>
                  </a:lnTo>
                  <a:lnTo>
                    <a:pt x="0" y="573646"/>
                  </a:lnTo>
                  <a:lnTo>
                    <a:pt x="3176270" y="573646"/>
                  </a:lnTo>
                  <a:lnTo>
                    <a:pt x="4067810" y="573646"/>
                  </a:lnTo>
                  <a:lnTo>
                    <a:pt x="4067810" y="0"/>
                  </a:lnTo>
                  <a:close/>
                </a:path>
              </a:pathLst>
            </a:custGeom>
            <a:solidFill>
              <a:srgbClr val="C8D3E5"/>
            </a:solidFill>
          </p:spPr>
          <p:txBody>
            <a:bodyPr wrap="square" lIns="0" tIns="0" rIns="0" bIns="0" rtlCol="0"/>
            <a:lstStyle/>
            <a:p>
              <a:endParaRPr/>
            </a:p>
          </p:txBody>
        </p:sp>
      </p:grpSp>
      <p:sp>
        <p:nvSpPr>
          <p:cNvPr id="15" name="object 11">
            <a:extLst>
              <a:ext uri="{FF2B5EF4-FFF2-40B4-BE49-F238E27FC236}">
                <a16:creationId xmlns:a16="http://schemas.microsoft.com/office/drawing/2014/main" id="{B574D304-135E-4A1A-95F2-FBA30DDA8FC8}"/>
              </a:ext>
            </a:extLst>
          </p:cNvPr>
          <p:cNvSpPr txBox="1"/>
          <p:nvPr/>
        </p:nvSpPr>
        <p:spPr>
          <a:xfrm>
            <a:off x="10806199" y="246853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C6692A"/>
                </a:solidFill>
                <a:latin typeface="Calibri"/>
                <a:cs typeface="Calibri"/>
              </a:rPr>
              <a:t>4.949</a:t>
            </a:r>
            <a:r>
              <a:rPr sz="1400" b="1" spc="10" dirty="0">
                <a:solidFill>
                  <a:srgbClr val="C6692A"/>
                </a:solidFill>
                <a:latin typeface="Calibri"/>
                <a:cs typeface="Calibri"/>
              </a:rPr>
              <a:t> </a:t>
            </a:r>
            <a:r>
              <a:rPr sz="1400" b="1" spc="-140" dirty="0">
                <a:solidFill>
                  <a:srgbClr val="C6692A"/>
                </a:solidFill>
                <a:latin typeface="Calibri"/>
                <a:cs typeface="Calibri"/>
              </a:rPr>
              <a:t>M</a:t>
            </a:r>
            <a:r>
              <a:rPr sz="1400" b="1" spc="-140" dirty="0">
                <a:solidFill>
                  <a:srgbClr val="C6692A"/>
                </a:solidFill>
                <a:latin typeface="Trebuchet MS"/>
                <a:cs typeface="Trebuchet MS"/>
              </a:rPr>
              <a:t>€</a:t>
            </a:r>
            <a:endParaRPr sz="1400">
              <a:latin typeface="Trebuchet MS"/>
              <a:cs typeface="Trebuchet MS"/>
            </a:endParaRPr>
          </a:p>
        </p:txBody>
      </p:sp>
      <p:sp>
        <p:nvSpPr>
          <p:cNvPr id="16" name="object 12">
            <a:extLst>
              <a:ext uri="{FF2B5EF4-FFF2-40B4-BE49-F238E27FC236}">
                <a16:creationId xmlns:a16="http://schemas.microsoft.com/office/drawing/2014/main" id="{25A452C2-25EE-4FAC-B1D8-043012962F1A}"/>
              </a:ext>
            </a:extLst>
          </p:cNvPr>
          <p:cNvSpPr txBox="1"/>
          <p:nvPr/>
        </p:nvSpPr>
        <p:spPr>
          <a:xfrm>
            <a:off x="7609927" y="2384203"/>
            <a:ext cx="2959100" cy="973455"/>
          </a:xfrm>
          <a:prstGeom prst="rect">
            <a:avLst/>
          </a:prstGeom>
        </p:spPr>
        <p:txBody>
          <a:bodyPr vert="horz" wrap="square" lIns="0" tIns="6350" rIns="0" bIns="0" rtlCol="0">
            <a:spAutoFit/>
          </a:bodyPr>
          <a:lstStyle/>
          <a:p>
            <a:pPr marL="203835" marR="5080" indent="-203835">
              <a:lnSpc>
                <a:spcPct val="103299"/>
              </a:lnSpc>
              <a:spcBef>
                <a:spcPts val="50"/>
              </a:spcBef>
              <a:buAutoNum type="romanUcPeriod" startAt="6"/>
              <a:tabLst>
                <a:tab pos="203835" algn="l"/>
              </a:tabLst>
            </a:pPr>
            <a:r>
              <a:rPr sz="1200" b="1" spc="-45" dirty="0">
                <a:solidFill>
                  <a:srgbClr val="C6692A"/>
                </a:solidFill>
                <a:latin typeface="Calibri"/>
                <a:cs typeface="Calibri"/>
              </a:rPr>
              <a:t>Pacto</a:t>
            </a:r>
            <a:r>
              <a:rPr sz="1200" b="1" spc="25" dirty="0">
                <a:solidFill>
                  <a:srgbClr val="C6692A"/>
                </a:solidFill>
                <a:latin typeface="Calibri"/>
                <a:cs typeface="Calibri"/>
              </a:rPr>
              <a:t> </a:t>
            </a:r>
            <a:r>
              <a:rPr sz="1200" b="1" spc="-45" dirty="0">
                <a:solidFill>
                  <a:srgbClr val="C6692A"/>
                </a:solidFill>
                <a:latin typeface="Calibri"/>
                <a:cs typeface="Calibri"/>
              </a:rPr>
              <a:t>por</a:t>
            </a:r>
            <a:r>
              <a:rPr sz="1200" b="1" spc="25"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5" dirty="0">
                <a:solidFill>
                  <a:srgbClr val="C6692A"/>
                </a:solidFill>
                <a:latin typeface="Calibri"/>
                <a:cs typeface="Calibri"/>
              </a:rPr>
              <a:t>ciencia</a:t>
            </a:r>
            <a:r>
              <a:rPr sz="1200" b="1" spc="35" dirty="0">
                <a:solidFill>
                  <a:srgbClr val="C6692A"/>
                </a:solidFill>
                <a:latin typeface="Calibri"/>
                <a:cs typeface="Calibri"/>
              </a:rPr>
              <a:t> </a:t>
            </a:r>
            <a:r>
              <a:rPr sz="1200" b="1" spc="-35" dirty="0">
                <a:solidFill>
                  <a:srgbClr val="C6692A"/>
                </a:solidFill>
                <a:latin typeface="Calibri"/>
                <a:cs typeface="Calibri"/>
              </a:rPr>
              <a:t>y</a:t>
            </a:r>
            <a:r>
              <a:rPr sz="1200" b="1" spc="30"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0" dirty="0">
                <a:solidFill>
                  <a:srgbClr val="C6692A"/>
                </a:solidFill>
                <a:latin typeface="Calibri"/>
                <a:cs typeface="Calibri"/>
              </a:rPr>
              <a:t>innovación.</a:t>
            </a:r>
            <a:r>
              <a:rPr sz="1200" b="1" spc="35" dirty="0">
                <a:solidFill>
                  <a:srgbClr val="C6692A"/>
                </a:solidFill>
                <a:latin typeface="Calibri"/>
                <a:cs typeface="Calibri"/>
              </a:rPr>
              <a:t> </a:t>
            </a:r>
            <a:r>
              <a:rPr sz="1200" b="1" spc="-40" dirty="0">
                <a:solidFill>
                  <a:srgbClr val="C6692A"/>
                </a:solidFill>
                <a:latin typeface="Calibri"/>
                <a:cs typeface="Calibri"/>
              </a:rPr>
              <a:t>Refuerzo </a:t>
            </a:r>
            <a:r>
              <a:rPr sz="1200" b="1" spc="-254" dirty="0">
                <a:solidFill>
                  <a:srgbClr val="C6692A"/>
                </a:solidFill>
                <a:latin typeface="Calibri"/>
                <a:cs typeface="Calibri"/>
              </a:rPr>
              <a:t> </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40" dirty="0">
                <a:solidFill>
                  <a:srgbClr val="C6692A"/>
                </a:solidFill>
                <a:latin typeface="Calibri"/>
                <a:cs typeface="Calibri"/>
              </a:rPr>
              <a:t>la</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60" dirty="0">
                <a:solidFill>
                  <a:srgbClr val="C6692A"/>
                </a:solidFill>
                <a:latin typeface="Calibri"/>
                <a:cs typeface="Calibri"/>
              </a:rPr>
              <a:t>capa</a:t>
            </a:r>
            <a:r>
              <a:rPr sz="1200" b="1" spc="-55" dirty="0">
                <a:solidFill>
                  <a:srgbClr val="C6692A"/>
                </a:solidFill>
                <a:latin typeface="Calibri"/>
                <a:cs typeface="Calibri"/>
              </a:rPr>
              <a:t>c</a:t>
            </a:r>
            <a:r>
              <a:rPr sz="1200" b="1" spc="-45" dirty="0">
                <a:solidFill>
                  <a:srgbClr val="C6692A"/>
                </a:solidFill>
                <a:latin typeface="Calibri"/>
                <a:cs typeface="Calibri"/>
              </a:rPr>
              <a:t>i</a:t>
            </a:r>
            <a:r>
              <a:rPr sz="1200" b="1" spc="-60" dirty="0">
                <a:solidFill>
                  <a:srgbClr val="C6692A"/>
                </a:solidFill>
                <a:latin typeface="Calibri"/>
                <a:cs typeface="Calibri"/>
              </a:rPr>
              <a:t>da</a:t>
            </a:r>
            <a:r>
              <a:rPr sz="1200" b="1" spc="-70" dirty="0">
                <a:solidFill>
                  <a:srgbClr val="C6692A"/>
                </a:solidFill>
                <a:latin typeface="Calibri"/>
                <a:cs typeface="Calibri"/>
              </a:rPr>
              <a:t>de</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70" dirty="0">
                <a:solidFill>
                  <a:srgbClr val="C6692A"/>
                </a:solidFill>
                <a:latin typeface="Calibri"/>
                <a:cs typeface="Calibri"/>
              </a:rPr>
              <a:t>de</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S</a:t>
            </a:r>
            <a:r>
              <a:rPr sz="1200" b="1" spc="-50" dirty="0">
                <a:solidFill>
                  <a:srgbClr val="C6692A"/>
                </a:solidFill>
                <a:latin typeface="Calibri"/>
                <a:cs typeface="Calibri"/>
              </a:rPr>
              <a:t>i</a:t>
            </a:r>
            <a:r>
              <a:rPr sz="1200" b="1" spc="-45" dirty="0">
                <a:solidFill>
                  <a:srgbClr val="C6692A"/>
                </a:solidFill>
                <a:latin typeface="Calibri"/>
                <a:cs typeface="Calibri"/>
              </a:rPr>
              <a:t>s</a:t>
            </a:r>
            <a:r>
              <a:rPr sz="1200" b="1" spc="-50" dirty="0">
                <a:solidFill>
                  <a:srgbClr val="C6692A"/>
                </a:solidFill>
                <a:latin typeface="Calibri"/>
                <a:cs typeface="Calibri"/>
              </a:rPr>
              <a:t>t</a:t>
            </a:r>
            <a:r>
              <a:rPr sz="1200" b="1" spc="-75" dirty="0">
                <a:solidFill>
                  <a:srgbClr val="C6692A"/>
                </a:solidFill>
                <a:latin typeface="Calibri"/>
                <a:cs typeface="Calibri"/>
              </a:rPr>
              <a:t>em</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65" dirty="0">
                <a:solidFill>
                  <a:srgbClr val="C6692A"/>
                </a:solidFill>
                <a:latin typeface="Calibri"/>
                <a:cs typeface="Calibri"/>
              </a:rPr>
              <a:t>N</a:t>
            </a:r>
            <a:r>
              <a:rPr sz="1200" b="1" spc="-50" dirty="0">
                <a:solidFill>
                  <a:srgbClr val="C6692A"/>
                </a:solidFill>
                <a:latin typeface="Calibri"/>
                <a:cs typeface="Calibri"/>
              </a:rPr>
              <a:t>a</a:t>
            </a:r>
            <a:r>
              <a:rPr sz="1200" b="1" spc="-75" dirty="0">
                <a:solidFill>
                  <a:srgbClr val="C6692A"/>
                </a:solidFill>
                <a:latin typeface="Calibri"/>
                <a:cs typeface="Calibri"/>
              </a:rPr>
              <a:t>c</a:t>
            </a:r>
            <a:r>
              <a:rPr sz="1200" b="1" spc="-25" dirty="0">
                <a:solidFill>
                  <a:srgbClr val="C6692A"/>
                </a:solidFill>
                <a:latin typeface="Calibri"/>
                <a:cs typeface="Calibri"/>
              </a:rPr>
              <a:t>i</a:t>
            </a:r>
            <a:r>
              <a:rPr sz="1200" b="1" spc="-75" dirty="0">
                <a:solidFill>
                  <a:srgbClr val="C6692A"/>
                </a:solidFill>
                <a:latin typeface="Calibri"/>
                <a:cs typeface="Calibri"/>
              </a:rPr>
              <a:t>o</a:t>
            </a:r>
            <a:r>
              <a:rPr sz="1200" b="1" spc="-55" dirty="0">
                <a:solidFill>
                  <a:srgbClr val="C6692A"/>
                </a:solidFill>
                <a:latin typeface="Calibri"/>
                <a:cs typeface="Calibri"/>
              </a:rPr>
              <a:t>n</a:t>
            </a:r>
            <a:r>
              <a:rPr sz="1200" b="1" spc="-50" dirty="0">
                <a:solidFill>
                  <a:srgbClr val="C6692A"/>
                </a:solidFill>
                <a:latin typeface="Calibri"/>
                <a:cs typeface="Calibri"/>
              </a:rPr>
              <a:t>a</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d</a:t>
            </a:r>
            <a:r>
              <a:rPr sz="1200" b="1" spc="-55" dirty="0">
                <a:solidFill>
                  <a:srgbClr val="C6692A"/>
                </a:solidFill>
                <a:latin typeface="Calibri"/>
                <a:cs typeface="Calibri"/>
              </a:rPr>
              <a:t>e </a:t>
            </a:r>
            <a:r>
              <a:rPr sz="1200" b="1" spc="-70" dirty="0">
                <a:solidFill>
                  <a:srgbClr val="C6692A"/>
                </a:solidFill>
                <a:latin typeface="Calibri"/>
                <a:cs typeface="Calibri"/>
              </a:rPr>
              <a:t>Sa</a:t>
            </a:r>
            <a:r>
              <a:rPr sz="1200" b="1" spc="-25" dirty="0">
                <a:solidFill>
                  <a:srgbClr val="C6692A"/>
                </a:solidFill>
                <a:latin typeface="Calibri"/>
                <a:cs typeface="Calibri"/>
              </a:rPr>
              <a:t>l</a:t>
            </a:r>
            <a:r>
              <a:rPr sz="1200" b="1" spc="-60" dirty="0">
                <a:solidFill>
                  <a:srgbClr val="C6692A"/>
                </a:solidFill>
                <a:latin typeface="Calibri"/>
                <a:cs typeface="Calibri"/>
              </a:rPr>
              <a:t>ud</a:t>
            </a:r>
            <a:endParaRPr sz="1200" dirty="0">
              <a:latin typeface="Calibri"/>
              <a:cs typeface="Calibri"/>
            </a:endParaRPr>
          </a:p>
          <a:p>
            <a:pPr>
              <a:lnSpc>
                <a:spcPct val="100000"/>
              </a:lnSpc>
              <a:spcBef>
                <a:spcPts val="45"/>
              </a:spcBef>
              <a:buAutoNum type="romanUcPeriod" startAt="6"/>
            </a:pPr>
            <a:endParaRPr sz="1200" dirty="0">
              <a:latin typeface="Calibri"/>
              <a:cs typeface="Calibri"/>
            </a:endParaRPr>
          </a:p>
          <a:p>
            <a:pPr marL="244475" marR="497205" indent="-244475">
              <a:lnSpc>
                <a:spcPct val="105000"/>
              </a:lnSpc>
              <a:spcBef>
                <a:spcPts val="5"/>
              </a:spcBef>
              <a:buAutoNum type="romanUcPeriod" startAt="6"/>
              <a:tabLst>
                <a:tab pos="244475" algn="l"/>
              </a:tabLst>
            </a:pPr>
            <a:r>
              <a:rPr sz="1200" b="1" spc="-50" dirty="0">
                <a:solidFill>
                  <a:srgbClr val="BE3632"/>
                </a:solidFill>
                <a:latin typeface="Calibri"/>
                <a:cs typeface="Calibri"/>
              </a:rPr>
              <a:t>Educación</a:t>
            </a:r>
            <a:r>
              <a:rPr sz="1200" b="1" spc="10" dirty="0">
                <a:solidFill>
                  <a:srgbClr val="BE3632"/>
                </a:solidFill>
                <a:latin typeface="Calibri"/>
                <a:cs typeface="Calibri"/>
              </a:rPr>
              <a:t> </a:t>
            </a:r>
            <a:r>
              <a:rPr sz="1200" b="1" spc="-35" dirty="0">
                <a:solidFill>
                  <a:srgbClr val="BE3632"/>
                </a:solidFill>
                <a:latin typeface="Calibri"/>
                <a:cs typeface="Calibri"/>
              </a:rPr>
              <a:t>y</a:t>
            </a:r>
            <a:r>
              <a:rPr sz="1200" b="1" spc="10" dirty="0">
                <a:solidFill>
                  <a:srgbClr val="BE3632"/>
                </a:solidFill>
                <a:latin typeface="Calibri"/>
                <a:cs typeface="Calibri"/>
              </a:rPr>
              <a:t> </a:t>
            </a:r>
            <a:r>
              <a:rPr sz="1200" b="1" spc="-45" dirty="0">
                <a:solidFill>
                  <a:srgbClr val="BE3632"/>
                </a:solidFill>
                <a:latin typeface="Calibri"/>
                <a:cs typeface="Calibri"/>
              </a:rPr>
              <a:t>conocimiento,</a:t>
            </a:r>
            <a:r>
              <a:rPr sz="1200" b="1" spc="-5" dirty="0">
                <a:solidFill>
                  <a:srgbClr val="BE3632"/>
                </a:solidFill>
                <a:latin typeface="Calibri"/>
                <a:cs typeface="Calibri"/>
              </a:rPr>
              <a:t> </a:t>
            </a:r>
            <a:r>
              <a:rPr sz="1200" b="1" spc="-45" dirty="0">
                <a:solidFill>
                  <a:srgbClr val="BE3632"/>
                </a:solidFill>
                <a:latin typeface="Calibri"/>
                <a:cs typeface="Calibri"/>
              </a:rPr>
              <a:t>formación </a:t>
            </a:r>
            <a:r>
              <a:rPr sz="1200" b="1" spc="-254" dirty="0">
                <a:solidFill>
                  <a:srgbClr val="BE3632"/>
                </a:solidFill>
                <a:latin typeface="Calibri"/>
                <a:cs typeface="Calibri"/>
              </a:rPr>
              <a:t> </a:t>
            </a:r>
            <a:r>
              <a:rPr sz="1200" b="1" spc="-45" dirty="0">
                <a:solidFill>
                  <a:srgbClr val="BE3632"/>
                </a:solidFill>
                <a:latin typeface="Calibri"/>
                <a:cs typeface="Calibri"/>
              </a:rPr>
              <a:t>continua</a:t>
            </a:r>
            <a:r>
              <a:rPr sz="1200" b="1" spc="-5" dirty="0">
                <a:solidFill>
                  <a:srgbClr val="BE3632"/>
                </a:solidFill>
                <a:latin typeface="Calibri"/>
                <a:cs typeface="Calibri"/>
              </a:rPr>
              <a:t> </a:t>
            </a:r>
            <a:r>
              <a:rPr sz="1200" b="1" spc="-35" dirty="0">
                <a:solidFill>
                  <a:srgbClr val="BE3632"/>
                </a:solidFill>
                <a:latin typeface="Calibri"/>
                <a:cs typeface="Calibri"/>
              </a:rPr>
              <a:t>y</a:t>
            </a:r>
            <a:r>
              <a:rPr sz="1200" b="1" spc="15" dirty="0">
                <a:solidFill>
                  <a:srgbClr val="BE3632"/>
                </a:solidFill>
                <a:latin typeface="Calibri"/>
                <a:cs typeface="Calibri"/>
              </a:rPr>
              <a:t> </a:t>
            </a:r>
            <a:r>
              <a:rPr sz="1200" b="1" spc="-40" dirty="0">
                <a:solidFill>
                  <a:srgbClr val="BE3632"/>
                </a:solidFill>
                <a:latin typeface="Calibri"/>
                <a:cs typeface="Calibri"/>
              </a:rPr>
              <a:t>desarrollo</a:t>
            </a:r>
            <a:r>
              <a:rPr sz="1200" b="1" spc="-15" dirty="0">
                <a:solidFill>
                  <a:srgbClr val="BE3632"/>
                </a:solidFill>
                <a:latin typeface="Calibri"/>
                <a:cs typeface="Calibri"/>
              </a:rPr>
              <a:t> </a:t>
            </a:r>
            <a:r>
              <a:rPr sz="1200" b="1" spc="-55" dirty="0">
                <a:solidFill>
                  <a:srgbClr val="BE3632"/>
                </a:solidFill>
                <a:latin typeface="Calibri"/>
                <a:cs typeface="Calibri"/>
              </a:rPr>
              <a:t>de</a:t>
            </a:r>
            <a:r>
              <a:rPr sz="1200" b="1" dirty="0">
                <a:solidFill>
                  <a:srgbClr val="BE3632"/>
                </a:solidFill>
                <a:latin typeface="Calibri"/>
                <a:cs typeface="Calibri"/>
              </a:rPr>
              <a:t> </a:t>
            </a:r>
            <a:r>
              <a:rPr sz="1200" b="1" spc="-50" dirty="0">
                <a:solidFill>
                  <a:srgbClr val="BE3632"/>
                </a:solidFill>
                <a:latin typeface="Calibri"/>
                <a:cs typeface="Calibri"/>
              </a:rPr>
              <a:t>capacidades</a:t>
            </a:r>
            <a:endParaRPr sz="1200" dirty="0">
              <a:latin typeface="Calibri"/>
              <a:cs typeface="Calibri"/>
            </a:endParaRPr>
          </a:p>
        </p:txBody>
      </p:sp>
      <p:sp>
        <p:nvSpPr>
          <p:cNvPr id="17" name="object 13">
            <a:extLst>
              <a:ext uri="{FF2B5EF4-FFF2-40B4-BE49-F238E27FC236}">
                <a16:creationId xmlns:a16="http://schemas.microsoft.com/office/drawing/2014/main" id="{E284B23D-AB55-42F7-A758-1CA24719872F}"/>
              </a:ext>
            </a:extLst>
          </p:cNvPr>
          <p:cNvSpPr txBox="1"/>
          <p:nvPr/>
        </p:nvSpPr>
        <p:spPr>
          <a:xfrm>
            <a:off x="10806199" y="304765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BE3632"/>
                </a:solidFill>
                <a:latin typeface="Calibri"/>
                <a:cs typeface="Calibri"/>
              </a:rPr>
              <a:t>7.317</a:t>
            </a:r>
            <a:r>
              <a:rPr sz="1400" b="1" spc="10" dirty="0">
                <a:solidFill>
                  <a:srgbClr val="BE3632"/>
                </a:solidFill>
                <a:latin typeface="Calibri"/>
                <a:cs typeface="Calibri"/>
              </a:rPr>
              <a:t> </a:t>
            </a:r>
            <a:r>
              <a:rPr sz="1400" b="1" spc="-140" dirty="0">
                <a:solidFill>
                  <a:srgbClr val="BE3632"/>
                </a:solidFill>
                <a:latin typeface="Calibri"/>
                <a:cs typeface="Calibri"/>
              </a:rPr>
              <a:t>M</a:t>
            </a:r>
            <a:r>
              <a:rPr sz="1400" b="1" spc="-140" dirty="0">
                <a:solidFill>
                  <a:srgbClr val="BE3632"/>
                </a:solidFill>
                <a:latin typeface="Trebuchet MS"/>
                <a:cs typeface="Trebuchet MS"/>
              </a:rPr>
              <a:t>€</a:t>
            </a:r>
            <a:endParaRPr sz="1400">
              <a:latin typeface="Trebuchet MS"/>
              <a:cs typeface="Trebuchet MS"/>
            </a:endParaRPr>
          </a:p>
        </p:txBody>
      </p:sp>
      <p:sp>
        <p:nvSpPr>
          <p:cNvPr id="18" name="object 14">
            <a:extLst>
              <a:ext uri="{FF2B5EF4-FFF2-40B4-BE49-F238E27FC236}">
                <a16:creationId xmlns:a16="http://schemas.microsoft.com/office/drawing/2014/main" id="{44E083F8-8345-450D-983E-18712C998AEA}"/>
              </a:ext>
            </a:extLst>
          </p:cNvPr>
          <p:cNvSpPr txBox="1"/>
          <p:nvPr/>
        </p:nvSpPr>
        <p:spPr>
          <a:xfrm>
            <a:off x="7609927" y="3524154"/>
            <a:ext cx="2453640" cy="409575"/>
          </a:xfrm>
          <a:prstGeom prst="rect">
            <a:avLst/>
          </a:prstGeom>
        </p:spPr>
        <p:txBody>
          <a:bodyPr vert="horz" wrap="square" lIns="0" tIns="12700" rIns="0" bIns="0" rtlCol="0">
            <a:spAutoFit/>
          </a:bodyPr>
          <a:lstStyle/>
          <a:p>
            <a:pPr marL="309245" marR="5080" indent="-309880">
              <a:lnSpc>
                <a:spcPct val="105000"/>
              </a:lnSpc>
              <a:spcBef>
                <a:spcPts val="100"/>
              </a:spcBef>
            </a:pPr>
            <a:r>
              <a:rPr sz="1200" b="1" spc="10" dirty="0">
                <a:solidFill>
                  <a:srgbClr val="933F80"/>
                </a:solidFill>
                <a:latin typeface="Calibri"/>
                <a:cs typeface="Calibri"/>
              </a:rPr>
              <a:t>VIII.</a:t>
            </a:r>
            <a:r>
              <a:rPr sz="1200" b="1" spc="80" dirty="0">
                <a:solidFill>
                  <a:srgbClr val="933F80"/>
                </a:solidFill>
                <a:latin typeface="Calibri"/>
                <a:cs typeface="Calibri"/>
              </a:rPr>
              <a:t> </a:t>
            </a:r>
            <a:r>
              <a:rPr sz="1200" b="1" spc="-30" dirty="0">
                <a:solidFill>
                  <a:srgbClr val="933F80"/>
                </a:solidFill>
                <a:latin typeface="Calibri"/>
                <a:cs typeface="Calibri"/>
              </a:rPr>
              <a:t>Nueva</a:t>
            </a:r>
            <a:r>
              <a:rPr sz="1200" b="1" spc="85" dirty="0">
                <a:solidFill>
                  <a:srgbClr val="933F80"/>
                </a:solidFill>
                <a:latin typeface="Calibri"/>
                <a:cs typeface="Calibri"/>
              </a:rPr>
              <a:t> </a:t>
            </a:r>
            <a:r>
              <a:rPr sz="1200" b="1" spc="-35" dirty="0">
                <a:solidFill>
                  <a:srgbClr val="933F80"/>
                </a:solidFill>
                <a:latin typeface="Calibri"/>
                <a:cs typeface="Calibri"/>
              </a:rPr>
              <a:t>economía</a:t>
            </a:r>
            <a:r>
              <a:rPr sz="1200" b="1" spc="8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los</a:t>
            </a:r>
            <a:r>
              <a:rPr sz="1200" b="1" spc="70" dirty="0">
                <a:solidFill>
                  <a:srgbClr val="933F80"/>
                </a:solidFill>
                <a:latin typeface="Calibri"/>
                <a:cs typeface="Calibri"/>
              </a:rPr>
              <a:t> </a:t>
            </a:r>
            <a:r>
              <a:rPr sz="1200" b="1" spc="-30" dirty="0">
                <a:solidFill>
                  <a:srgbClr val="933F80"/>
                </a:solidFill>
                <a:latin typeface="Calibri"/>
                <a:cs typeface="Calibri"/>
              </a:rPr>
              <a:t>cuidados</a:t>
            </a:r>
            <a:r>
              <a:rPr sz="1200" b="1" spc="85" dirty="0">
                <a:solidFill>
                  <a:srgbClr val="933F80"/>
                </a:solidFill>
                <a:latin typeface="Calibri"/>
                <a:cs typeface="Calibri"/>
              </a:rPr>
              <a:t> </a:t>
            </a:r>
            <a:r>
              <a:rPr sz="1200" b="1" spc="-35" dirty="0">
                <a:solidFill>
                  <a:srgbClr val="933F80"/>
                </a:solidFill>
                <a:latin typeface="Calibri"/>
                <a:cs typeface="Calibri"/>
              </a:rPr>
              <a:t>y </a:t>
            </a:r>
            <a:r>
              <a:rPr sz="1200" b="1" spc="-254" dirty="0">
                <a:solidFill>
                  <a:srgbClr val="933F80"/>
                </a:solidFill>
                <a:latin typeface="Calibri"/>
                <a:cs typeface="Calibri"/>
              </a:rPr>
              <a:t> </a:t>
            </a:r>
            <a:r>
              <a:rPr sz="1200" b="1" spc="-20" dirty="0">
                <a:solidFill>
                  <a:srgbClr val="933F80"/>
                </a:solidFill>
                <a:latin typeface="Calibri"/>
                <a:cs typeface="Calibri"/>
              </a:rPr>
              <a:t>políticas</a:t>
            </a:r>
            <a:r>
              <a:rPr sz="1200" b="1" spc="7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empleo</a:t>
            </a:r>
            <a:endParaRPr sz="1200">
              <a:latin typeface="Calibri"/>
              <a:cs typeface="Calibri"/>
            </a:endParaRPr>
          </a:p>
        </p:txBody>
      </p:sp>
      <p:sp>
        <p:nvSpPr>
          <p:cNvPr id="19" name="object 15">
            <a:extLst>
              <a:ext uri="{FF2B5EF4-FFF2-40B4-BE49-F238E27FC236}">
                <a16:creationId xmlns:a16="http://schemas.microsoft.com/office/drawing/2014/main" id="{FA93EB66-085C-4F63-9C4E-7FAC1A7387D8}"/>
              </a:ext>
            </a:extLst>
          </p:cNvPr>
          <p:cNvSpPr txBox="1"/>
          <p:nvPr/>
        </p:nvSpPr>
        <p:spPr>
          <a:xfrm>
            <a:off x="10829694" y="3620674"/>
            <a:ext cx="653415" cy="238760"/>
          </a:xfrm>
          <a:prstGeom prst="rect">
            <a:avLst/>
          </a:prstGeom>
        </p:spPr>
        <p:txBody>
          <a:bodyPr vert="horz" wrap="square" lIns="0" tIns="12700" rIns="0" bIns="0" rtlCol="0">
            <a:spAutoFit/>
          </a:bodyPr>
          <a:lstStyle/>
          <a:p>
            <a:pPr>
              <a:lnSpc>
                <a:spcPct val="100000"/>
              </a:lnSpc>
              <a:spcBef>
                <a:spcPts val="100"/>
              </a:spcBef>
            </a:pPr>
            <a:r>
              <a:rPr sz="1400" b="1" spc="-40" dirty="0">
                <a:solidFill>
                  <a:srgbClr val="933F80"/>
                </a:solidFill>
                <a:latin typeface="Calibri"/>
                <a:cs typeface="Calibri"/>
              </a:rPr>
              <a:t>4</a:t>
            </a:r>
            <a:r>
              <a:rPr sz="1400" b="1" spc="-25" dirty="0">
                <a:solidFill>
                  <a:srgbClr val="933F80"/>
                </a:solidFill>
                <a:latin typeface="Calibri"/>
                <a:cs typeface="Calibri"/>
              </a:rPr>
              <a:t>.</a:t>
            </a:r>
            <a:r>
              <a:rPr sz="1400" b="1" spc="-65" dirty="0">
                <a:solidFill>
                  <a:srgbClr val="933F80"/>
                </a:solidFill>
                <a:latin typeface="Calibri"/>
                <a:cs typeface="Calibri"/>
              </a:rPr>
              <a:t>855</a:t>
            </a:r>
            <a:r>
              <a:rPr sz="1400" b="1" spc="5" dirty="0">
                <a:solidFill>
                  <a:srgbClr val="933F80"/>
                </a:solidFill>
                <a:latin typeface="Calibri"/>
                <a:cs typeface="Calibri"/>
              </a:rPr>
              <a:t> </a:t>
            </a:r>
            <a:r>
              <a:rPr sz="1400" b="1" spc="-135" dirty="0">
                <a:solidFill>
                  <a:srgbClr val="933F80"/>
                </a:solidFill>
                <a:latin typeface="Calibri"/>
                <a:cs typeface="Calibri"/>
              </a:rPr>
              <a:t>M</a:t>
            </a:r>
            <a:r>
              <a:rPr sz="1400" b="1" spc="-175" dirty="0">
                <a:solidFill>
                  <a:srgbClr val="933F80"/>
                </a:solidFill>
                <a:latin typeface="Trebuchet MS"/>
                <a:cs typeface="Trebuchet MS"/>
              </a:rPr>
              <a:t>€</a:t>
            </a:r>
            <a:endParaRPr sz="1400">
              <a:latin typeface="Trebuchet MS"/>
              <a:cs typeface="Trebuchet MS"/>
            </a:endParaRPr>
          </a:p>
        </p:txBody>
      </p:sp>
      <p:sp>
        <p:nvSpPr>
          <p:cNvPr id="20" name="object 16">
            <a:extLst>
              <a:ext uri="{FF2B5EF4-FFF2-40B4-BE49-F238E27FC236}">
                <a16:creationId xmlns:a16="http://schemas.microsoft.com/office/drawing/2014/main" id="{5D42B3F6-424A-4A9D-A173-FE0FE9232E5E}"/>
              </a:ext>
            </a:extLst>
          </p:cNvPr>
          <p:cNvSpPr txBox="1"/>
          <p:nvPr/>
        </p:nvSpPr>
        <p:spPr>
          <a:xfrm>
            <a:off x="7609927" y="4081939"/>
            <a:ext cx="2591435" cy="434340"/>
          </a:xfrm>
          <a:prstGeom prst="rect">
            <a:avLst/>
          </a:prstGeom>
        </p:spPr>
        <p:txBody>
          <a:bodyPr vert="horz" wrap="square" lIns="0" tIns="12700" rIns="0" bIns="0" rtlCol="0">
            <a:spAutoFit/>
          </a:bodyPr>
          <a:lstStyle/>
          <a:p>
            <a:pPr marL="215900" marR="5080" indent="-216535">
              <a:lnSpc>
                <a:spcPct val="111700"/>
              </a:lnSpc>
              <a:spcBef>
                <a:spcPts val="100"/>
              </a:spcBef>
            </a:pPr>
            <a:r>
              <a:rPr sz="1200" b="1" spc="-15" dirty="0">
                <a:solidFill>
                  <a:srgbClr val="4B4D8C"/>
                </a:solidFill>
                <a:latin typeface="Calibri"/>
                <a:cs typeface="Calibri"/>
              </a:rPr>
              <a:t>IX.</a:t>
            </a:r>
            <a:r>
              <a:rPr sz="1200" b="1" spc="70" dirty="0">
                <a:solidFill>
                  <a:srgbClr val="4B4D8C"/>
                </a:solidFill>
                <a:latin typeface="Calibri"/>
                <a:cs typeface="Calibri"/>
              </a:rPr>
              <a:t> </a:t>
            </a:r>
            <a:r>
              <a:rPr sz="1200" b="1" spc="-15" dirty="0">
                <a:solidFill>
                  <a:srgbClr val="4B4D8C"/>
                </a:solidFill>
                <a:latin typeface="Calibri"/>
                <a:cs typeface="Calibri"/>
              </a:rPr>
              <a:t>Impulso</a:t>
            </a:r>
            <a:r>
              <a:rPr sz="1200" b="1" spc="75" dirty="0">
                <a:solidFill>
                  <a:srgbClr val="4B4D8C"/>
                </a:solidFill>
                <a:latin typeface="Calibri"/>
                <a:cs typeface="Calibri"/>
              </a:rPr>
              <a:t> </a:t>
            </a:r>
            <a:r>
              <a:rPr sz="1200" b="1" spc="-50" dirty="0">
                <a:solidFill>
                  <a:srgbClr val="4B4D8C"/>
                </a:solidFill>
                <a:latin typeface="Calibri"/>
                <a:cs typeface="Calibri"/>
              </a:rPr>
              <a:t>de</a:t>
            </a:r>
            <a:r>
              <a:rPr sz="1200" b="1" spc="75"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industria</a:t>
            </a:r>
            <a:r>
              <a:rPr sz="1200" b="1" spc="85" dirty="0">
                <a:solidFill>
                  <a:srgbClr val="4B4D8C"/>
                </a:solidFill>
                <a:latin typeface="Calibri"/>
                <a:cs typeface="Calibri"/>
              </a:rPr>
              <a:t> </a:t>
            </a:r>
            <a:r>
              <a:rPr sz="1200" b="1" spc="-50" dirty="0">
                <a:solidFill>
                  <a:srgbClr val="4B4D8C"/>
                </a:solidFill>
                <a:latin typeface="Calibri"/>
                <a:cs typeface="Calibri"/>
              </a:rPr>
              <a:t>de</a:t>
            </a:r>
            <a:r>
              <a:rPr sz="1200" b="1" spc="80"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cultura</a:t>
            </a:r>
            <a:r>
              <a:rPr sz="1200" b="1" spc="85" dirty="0">
                <a:solidFill>
                  <a:srgbClr val="4B4D8C"/>
                </a:solidFill>
                <a:latin typeface="Calibri"/>
                <a:cs typeface="Calibri"/>
              </a:rPr>
              <a:t> </a:t>
            </a:r>
            <a:r>
              <a:rPr sz="1200" b="1" spc="-35" dirty="0">
                <a:solidFill>
                  <a:srgbClr val="4B4D8C"/>
                </a:solidFill>
                <a:latin typeface="Calibri"/>
                <a:cs typeface="Calibri"/>
              </a:rPr>
              <a:t>y </a:t>
            </a:r>
            <a:r>
              <a:rPr sz="1200" b="1" spc="-254" dirty="0">
                <a:solidFill>
                  <a:srgbClr val="4B4D8C"/>
                </a:solidFill>
                <a:latin typeface="Calibri"/>
                <a:cs typeface="Calibri"/>
              </a:rPr>
              <a:t> </a:t>
            </a:r>
            <a:r>
              <a:rPr sz="1200" b="1" spc="-30" dirty="0">
                <a:solidFill>
                  <a:srgbClr val="4B4D8C"/>
                </a:solidFill>
                <a:latin typeface="Calibri"/>
                <a:cs typeface="Calibri"/>
              </a:rPr>
              <a:t>el</a:t>
            </a:r>
            <a:r>
              <a:rPr sz="1200" b="1" spc="70" dirty="0">
                <a:solidFill>
                  <a:srgbClr val="4B4D8C"/>
                </a:solidFill>
                <a:latin typeface="Calibri"/>
                <a:cs typeface="Calibri"/>
              </a:rPr>
              <a:t> </a:t>
            </a:r>
            <a:r>
              <a:rPr sz="1200" b="1" spc="-30" dirty="0">
                <a:solidFill>
                  <a:srgbClr val="4B4D8C"/>
                </a:solidFill>
                <a:latin typeface="Calibri"/>
                <a:cs typeface="Calibri"/>
              </a:rPr>
              <a:t>deporte</a:t>
            </a:r>
            <a:endParaRPr sz="1200">
              <a:latin typeface="Calibri"/>
              <a:cs typeface="Calibri"/>
            </a:endParaRPr>
          </a:p>
        </p:txBody>
      </p:sp>
      <p:sp>
        <p:nvSpPr>
          <p:cNvPr id="21" name="object 17">
            <a:extLst>
              <a:ext uri="{FF2B5EF4-FFF2-40B4-BE49-F238E27FC236}">
                <a16:creationId xmlns:a16="http://schemas.microsoft.com/office/drawing/2014/main" id="{74E07B6B-336F-41B8-8D2E-98D857E9D82D}"/>
              </a:ext>
            </a:extLst>
          </p:cNvPr>
          <p:cNvSpPr txBox="1"/>
          <p:nvPr/>
        </p:nvSpPr>
        <p:spPr>
          <a:xfrm>
            <a:off x="10958599" y="4196747"/>
            <a:ext cx="523875" cy="238760"/>
          </a:xfrm>
          <a:prstGeom prst="rect">
            <a:avLst/>
          </a:prstGeom>
        </p:spPr>
        <p:txBody>
          <a:bodyPr vert="horz" wrap="square" lIns="0" tIns="12700" rIns="0" bIns="0" rtlCol="0">
            <a:spAutoFit/>
          </a:bodyPr>
          <a:lstStyle/>
          <a:p>
            <a:pPr>
              <a:lnSpc>
                <a:spcPct val="100000"/>
              </a:lnSpc>
              <a:spcBef>
                <a:spcPts val="100"/>
              </a:spcBef>
            </a:pPr>
            <a:r>
              <a:rPr sz="1400" b="1" spc="-65" dirty="0">
                <a:solidFill>
                  <a:srgbClr val="4B4D8C"/>
                </a:solidFill>
                <a:latin typeface="Calibri"/>
                <a:cs typeface="Calibri"/>
              </a:rPr>
              <a:t>825</a:t>
            </a:r>
            <a:r>
              <a:rPr sz="1400" b="1" spc="15" dirty="0">
                <a:solidFill>
                  <a:srgbClr val="4B4D8C"/>
                </a:solidFill>
                <a:latin typeface="Calibri"/>
                <a:cs typeface="Calibri"/>
              </a:rPr>
              <a:t> </a:t>
            </a:r>
            <a:r>
              <a:rPr sz="1400" b="1" spc="-135" dirty="0">
                <a:solidFill>
                  <a:srgbClr val="4B4D8C"/>
                </a:solidFill>
                <a:latin typeface="Calibri"/>
                <a:cs typeface="Calibri"/>
              </a:rPr>
              <a:t>M</a:t>
            </a:r>
            <a:r>
              <a:rPr sz="1400" b="1" spc="-175" dirty="0">
                <a:solidFill>
                  <a:srgbClr val="4B4D8C"/>
                </a:solidFill>
                <a:latin typeface="Trebuchet MS"/>
                <a:cs typeface="Trebuchet MS"/>
              </a:rPr>
              <a:t>€</a:t>
            </a:r>
            <a:endParaRPr sz="1400">
              <a:latin typeface="Trebuchet MS"/>
              <a:cs typeface="Trebuchet MS"/>
            </a:endParaRPr>
          </a:p>
        </p:txBody>
      </p:sp>
      <p:sp>
        <p:nvSpPr>
          <p:cNvPr id="22" name="object 18">
            <a:extLst>
              <a:ext uri="{FF2B5EF4-FFF2-40B4-BE49-F238E27FC236}">
                <a16:creationId xmlns:a16="http://schemas.microsoft.com/office/drawing/2014/main" id="{E08941DE-C7C1-43EF-9B64-A1BAF208C20B}"/>
              </a:ext>
            </a:extLst>
          </p:cNvPr>
          <p:cNvSpPr txBox="1"/>
          <p:nvPr/>
        </p:nvSpPr>
        <p:spPr>
          <a:xfrm>
            <a:off x="7610562" y="4673251"/>
            <a:ext cx="2782570" cy="434340"/>
          </a:xfrm>
          <a:prstGeom prst="rect">
            <a:avLst/>
          </a:prstGeom>
        </p:spPr>
        <p:txBody>
          <a:bodyPr vert="horz" wrap="square" lIns="0" tIns="33655" rIns="0" bIns="0" rtlCol="0">
            <a:spAutoFit/>
          </a:bodyPr>
          <a:lstStyle/>
          <a:p>
            <a:pPr>
              <a:lnSpc>
                <a:spcPct val="100000"/>
              </a:lnSpc>
              <a:spcBef>
                <a:spcPts val="265"/>
              </a:spcBef>
            </a:pPr>
            <a:r>
              <a:rPr sz="1200" b="1" spc="-45" dirty="0">
                <a:solidFill>
                  <a:srgbClr val="156EA4"/>
                </a:solidFill>
                <a:latin typeface="Calibri"/>
                <a:cs typeface="Calibri"/>
              </a:rPr>
              <a:t>X.</a:t>
            </a:r>
            <a:r>
              <a:rPr sz="1200" b="1" spc="70" dirty="0">
                <a:solidFill>
                  <a:srgbClr val="156EA4"/>
                </a:solidFill>
                <a:latin typeface="Calibri"/>
                <a:cs typeface="Calibri"/>
              </a:rPr>
              <a:t> </a:t>
            </a:r>
            <a:r>
              <a:rPr sz="1200" b="1" spc="-35" dirty="0">
                <a:solidFill>
                  <a:srgbClr val="156EA4"/>
                </a:solidFill>
                <a:latin typeface="Calibri"/>
                <a:cs typeface="Calibri"/>
              </a:rPr>
              <a:t>Modernización</a:t>
            </a:r>
            <a:r>
              <a:rPr sz="1200" b="1" spc="85" dirty="0">
                <a:solidFill>
                  <a:srgbClr val="156EA4"/>
                </a:solidFill>
                <a:latin typeface="Calibri"/>
                <a:cs typeface="Calibri"/>
              </a:rPr>
              <a:t> </a:t>
            </a:r>
            <a:r>
              <a:rPr sz="1200" b="1" spc="-35" dirty="0">
                <a:solidFill>
                  <a:srgbClr val="156EA4"/>
                </a:solidFill>
                <a:latin typeface="Calibri"/>
                <a:cs typeface="Calibri"/>
              </a:rPr>
              <a:t>del</a:t>
            </a:r>
            <a:r>
              <a:rPr sz="1200" b="1" spc="75" dirty="0">
                <a:solidFill>
                  <a:srgbClr val="156EA4"/>
                </a:solidFill>
                <a:latin typeface="Calibri"/>
                <a:cs typeface="Calibri"/>
              </a:rPr>
              <a:t> </a:t>
            </a:r>
            <a:r>
              <a:rPr sz="1200" b="1" spc="-25" dirty="0">
                <a:solidFill>
                  <a:srgbClr val="156EA4"/>
                </a:solidFill>
                <a:latin typeface="Calibri"/>
                <a:cs typeface="Calibri"/>
              </a:rPr>
              <a:t>sistema</a:t>
            </a:r>
            <a:r>
              <a:rPr sz="1200" b="1" spc="70" dirty="0">
                <a:solidFill>
                  <a:srgbClr val="156EA4"/>
                </a:solidFill>
                <a:latin typeface="Calibri"/>
                <a:cs typeface="Calibri"/>
              </a:rPr>
              <a:t> </a:t>
            </a:r>
            <a:r>
              <a:rPr sz="1200" b="1" spc="-10" dirty="0">
                <a:solidFill>
                  <a:srgbClr val="156EA4"/>
                </a:solidFill>
                <a:latin typeface="Calibri"/>
                <a:cs typeface="Calibri"/>
              </a:rPr>
              <a:t>fiscal</a:t>
            </a:r>
            <a:endParaRPr sz="1200">
              <a:latin typeface="Calibri"/>
              <a:cs typeface="Calibri"/>
            </a:endParaRPr>
          </a:p>
          <a:p>
            <a:pPr marL="161925">
              <a:lnSpc>
                <a:spcPct val="100000"/>
              </a:lnSpc>
              <a:spcBef>
                <a:spcPts val="170"/>
              </a:spcBef>
            </a:pPr>
            <a:r>
              <a:rPr sz="1200" b="1" spc="-25" dirty="0">
                <a:solidFill>
                  <a:srgbClr val="156EA4"/>
                </a:solidFill>
                <a:latin typeface="Calibri"/>
                <a:cs typeface="Calibri"/>
              </a:rPr>
              <a:t>para</a:t>
            </a:r>
            <a:r>
              <a:rPr sz="1200" b="1" spc="85" dirty="0">
                <a:solidFill>
                  <a:srgbClr val="156EA4"/>
                </a:solidFill>
                <a:latin typeface="Calibri"/>
                <a:cs typeface="Calibri"/>
              </a:rPr>
              <a:t> </a:t>
            </a:r>
            <a:r>
              <a:rPr sz="1200" b="1" spc="-35" dirty="0">
                <a:solidFill>
                  <a:srgbClr val="156EA4"/>
                </a:solidFill>
                <a:latin typeface="Calibri"/>
                <a:cs typeface="Calibri"/>
              </a:rPr>
              <a:t>un</a:t>
            </a:r>
            <a:r>
              <a:rPr sz="1200" b="1" spc="80" dirty="0">
                <a:solidFill>
                  <a:srgbClr val="156EA4"/>
                </a:solidFill>
                <a:latin typeface="Calibri"/>
                <a:cs typeface="Calibri"/>
              </a:rPr>
              <a:t> </a:t>
            </a:r>
            <a:r>
              <a:rPr sz="1200" b="1" spc="-30" dirty="0">
                <a:solidFill>
                  <a:srgbClr val="156EA4"/>
                </a:solidFill>
                <a:latin typeface="Calibri"/>
                <a:cs typeface="Calibri"/>
              </a:rPr>
              <a:t>crecimiento</a:t>
            </a:r>
            <a:r>
              <a:rPr sz="1200" b="1" spc="80" dirty="0">
                <a:solidFill>
                  <a:srgbClr val="156EA4"/>
                </a:solidFill>
                <a:latin typeface="Calibri"/>
                <a:cs typeface="Calibri"/>
              </a:rPr>
              <a:t> </a:t>
            </a:r>
            <a:r>
              <a:rPr sz="1200" b="1" spc="-20" dirty="0">
                <a:solidFill>
                  <a:srgbClr val="156EA4"/>
                </a:solidFill>
                <a:latin typeface="Calibri"/>
                <a:cs typeface="Calibri"/>
              </a:rPr>
              <a:t>inclusivo</a:t>
            </a:r>
            <a:r>
              <a:rPr sz="1200" b="1" spc="80" dirty="0">
                <a:solidFill>
                  <a:srgbClr val="156EA4"/>
                </a:solidFill>
                <a:latin typeface="Calibri"/>
                <a:cs typeface="Calibri"/>
              </a:rPr>
              <a:t> </a:t>
            </a:r>
            <a:r>
              <a:rPr sz="1200" b="1" spc="-35" dirty="0">
                <a:solidFill>
                  <a:srgbClr val="156EA4"/>
                </a:solidFill>
                <a:latin typeface="Calibri"/>
                <a:cs typeface="Calibri"/>
              </a:rPr>
              <a:t>y</a:t>
            </a:r>
            <a:r>
              <a:rPr sz="1200" b="1" spc="75" dirty="0">
                <a:solidFill>
                  <a:srgbClr val="156EA4"/>
                </a:solidFill>
                <a:latin typeface="Calibri"/>
                <a:cs typeface="Calibri"/>
              </a:rPr>
              <a:t> </a:t>
            </a:r>
            <a:r>
              <a:rPr sz="1200" b="1" spc="-20" dirty="0">
                <a:solidFill>
                  <a:srgbClr val="156EA4"/>
                </a:solidFill>
                <a:latin typeface="Calibri"/>
                <a:cs typeface="Calibri"/>
              </a:rPr>
              <a:t>sostenible</a:t>
            </a:r>
            <a:endParaRPr sz="1200">
              <a:latin typeface="Calibri"/>
              <a:cs typeface="Calibri"/>
            </a:endParaRPr>
          </a:p>
        </p:txBody>
      </p:sp>
      <p:sp>
        <p:nvSpPr>
          <p:cNvPr id="23" name="object 19">
            <a:extLst>
              <a:ext uri="{FF2B5EF4-FFF2-40B4-BE49-F238E27FC236}">
                <a16:creationId xmlns:a16="http://schemas.microsoft.com/office/drawing/2014/main" id="{3EB5AC98-1429-4EE5-9959-523F3CFE0C65}"/>
              </a:ext>
            </a:extLst>
          </p:cNvPr>
          <p:cNvSpPr txBox="1"/>
          <p:nvPr/>
        </p:nvSpPr>
        <p:spPr>
          <a:xfrm>
            <a:off x="11385002" y="4772818"/>
            <a:ext cx="97790"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156EA4"/>
                </a:solidFill>
                <a:latin typeface="Calibri"/>
                <a:cs typeface="Calibri"/>
              </a:rPr>
              <a:t>–</a:t>
            </a:r>
            <a:endParaRPr sz="1400">
              <a:latin typeface="Calibri"/>
              <a:cs typeface="Calibri"/>
            </a:endParaRPr>
          </a:p>
        </p:txBody>
      </p:sp>
      <p:graphicFrame>
        <p:nvGraphicFramePr>
          <p:cNvPr id="24" name="object 20">
            <a:extLst>
              <a:ext uri="{FF2B5EF4-FFF2-40B4-BE49-F238E27FC236}">
                <a16:creationId xmlns:a16="http://schemas.microsoft.com/office/drawing/2014/main" id="{F947372D-CC7C-48E9-8CC9-EE9DF4374F57}"/>
              </a:ext>
            </a:extLst>
          </p:cNvPr>
          <p:cNvGraphicFramePr>
            <a:graphicFrameLocks noGrp="1"/>
          </p:cNvGraphicFramePr>
          <p:nvPr/>
        </p:nvGraphicFramePr>
        <p:xfrm>
          <a:off x="636616" y="2317285"/>
          <a:ext cx="4067810" cy="2879725"/>
        </p:xfrm>
        <a:graphic>
          <a:graphicData uri="http://schemas.openxmlformats.org/drawingml/2006/table">
            <a:tbl>
              <a:tblPr firstRow="1" bandRow="1">
                <a:tableStyleId>{2D5ABB26-0587-4C30-8999-92F81FD0307C}</a:tableStyleId>
              </a:tblPr>
              <a:tblGrid>
                <a:gridCol w="312166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tblGrid>
              <a:tr h="1151890">
                <a:tc>
                  <a:txBody>
                    <a:bodyPr/>
                    <a:lstStyle/>
                    <a:p>
                      <a:pPr marL="236220" indent="-128905">
                        <a:lnSpc>
                          <a:spcPct val="100000"/>
                        </a:lnSpc>
                        <a:spcBef>
                          <a:spcPts val="675"/>
                        </a:spcBef>
                        <a:buAutoNum type="romanUcPeriod"/>
                        <a:tabLst>
                          <a:tab pos="236854" algn="l"/>
                        </a:tabLst>
                      </a:pPr>
                      <a:r>
                        <a:rPr sz="1200" b="1" spc="-45" dirty="0">
                          <a:solidFill>
                            <a:srgbClr val="0A9DC6"/>
                          </a:solidFill>
                          <a:latin typeface="Calibri"/>
                          <a:cs typeface="Calibri"/>
                        </a:rPr>
                        <a:t>Agenda</a:t>
                      </a:r>
                      <a:r>
                        <a:rPr sz="1200" b="1" spc="45" dirty="0">
                          <a:solidFill>
                            <a:srgbClr val="0A9DC6"/>
                          </a:solidFill>
                          <a:latin typeface="Calibri"/>
                          <a:cs typeface="Calibri"/>
                        </a:rPr>
                        <a:t> </a:t>
                      </a:r>
                      <a:r>
                        <a:rPr sz="1200" b="1" spc="-35" dirty="0">
                          <a:solidFill>
                            <a:srgbClr val="0A9DC6"/>
                          </a:solidFill>
                          <a:latin typeface="Calibri"/>
                          <a:cs typeface="Calibri"/>
                        </a:rPr>
                        <a:t>urbana</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45" dirty="0">
                          <a:solidFill>
                            <a:srgbClr val="0A9DC6"/>
                          </a:solidFill>
                          <a:latin typeface="Calibri"/>
                          <a:cs typeface="Calibri"/>
                        </a:rPr>
                        <a:t> </a:t>
                      </a:r>
                      <a:r>
                        <a:rPr sz="1200" b="1" spc="-20" dirty="0">
                          <a:solidFill>
                            <a:srgbClr val="0A9DC6"/>
                          </a:solidFill>
                          <a:latin typeface="Calibri"/>
                          <a:cs typeface="Calibri"/>
                        </a:rPr>
                        <a:t>rural,</a:t>
                      </a:r>
                      <a:r>
                        <a:rPr sz="1200" b="1" spc="55" dirty="0">
                          <a:solidFill>
                            <a:srgbClr val="0A9DC6"/>
                          </a:solidFill>
                          <a:latin typeface="Calibri"/>
                          <a:cs typeface="Calibri"/>
                        </a:rPr>
                        <a:t> </a:t>
                      </a:r>
                      <a:r>
                        <a:rPr sz="1200" b="1" spc="-30" dirty="0">
                          <a:solidFill>
                            <a:srgbClr val="0A9DC6"/>
                          </a:solidFill>
                          <a:latin typeface="Calibri"/>
                          <a:cs typeface="Calibri"/>
                        </a:rPr>
                        <a:t>lucha</a:t>
                      </a:r>
                      <a:r>
                        <a:rPr sz="1200" b="1" spc="45" dirty="0">
                          <a:solidFill>
                            <a:srgbClr val="0A9DC6"/>
                          </a:solidFill>
                          <a:latin typeface="Calibri"/>
                          <a:cs typeface="Calibri"/>
                        </a:rPr>
                        <a:t> </a:t>
                      </a:r>
                      <a:r>
                        <a:rPr sz="1200" b="1" spc="-35" dirty="0">
                          <a:solidFill>
                            <a:srgbClr val="0A9DC6"/>
                          </a:solidFill>
                          <a:latin typeface="Calibri"/>
                          <a:cs typeface="Calibri"/>
                        </a:rPr>
                        <a:t>contra</a:t>
                      </a:r>
                      <a:endParaRPr sz="1200" dirty="0">
                        <a:latin typeface="Calibri"/>
                        <a:cs typeface="Calibri"/>
                      </a:endParaRPr>
                    </a:p>
                    <a:p>
                      <a:pPr marL="226695">
                        <a:lnSpc>
                          <a:spcPct val="100000"/>
                        </a:lnSpc>
                        <a:spcBef>
                          <a:spcPts val="165"/>
                        </a:spcBef>
                      </a:pPr>
                      <a:r>
                        <a:rPr sz="1200" b="1" spc="-20" dirty="0">
                          <a:solidFill>
                            <a:srgbClr val="0A9DC6"/>
                          </a:solidFill>
                          <a:latin typeface="Calibri"/>
                          <a:cs typeface="Calibri"/>
                        </a:rPr>
                        <a:t>la</a:t>
                      </a:r>
                      <a:r>
                        <a:rPr sz="1200" b="1" spc="45" dirty="0">
                          <a:solidFill>
                            <a:srgbClr val="0A9DC6"/>
                          </a:solidFill>
                          <a:latin typeface="Calibri"/>
                          <a:cs typeface="Calibri"/>
                        </a:rPr>
                        <a:t> </a:t>
                      </a:r>
                      <a:r>
                        <a:rPr sz="1200" b="1" spc="-40" dirty="0">
                          <a:solidFill>
                            <a:srgbClr val="0A9DC6"/>
                          </a:solidFill>
                          <a:latin typeface="Calibri"/>
                          <a:cs typeface="Calibri"/>
                        </a:rPr>
                        <a:t>despoblación</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50" dirty="0">
                          <a:solidFill>
                            <a:srgbClr val="0A9DC6"/>
                          </a:solidFill>
                          <a:latin typeface="Calibri"/>
                          <a:cs typeface="Calibri"/>
                        </a:rPr>
                        <a:t> </a:t>
                      </a:r>
                      <a:r>
                        <a:rPr sz="1200" b="1" spc="-35" dirty="0">
                          <a:solidFill>
                            <a:srgbClr val="0A9DC6"/>
                          </a:solidFill>
                          <a:latin typeface="Calibri"/>
                          <a:cs typeface="Calibri"/>
                        </a:rPr>
                        <a:t>desarrollo</a:t>
                      </a:r>
                      <a:r>
                        <a:rPr sz="1200" b="1" spc="45" dirty="0">
                          <a:solidFill>
                            <a:srgbClr val="0A9DC6"/>
                          </a:solidFill>
                          <a:latin typeface="Calibri"/>
                          <a:cs typeface="Calibri"/>
                        </a:rPr>
                        <a:t> </a:t>
                      </a:r>
                      <a:r>
                        <a:rPr sz="1200" b="1" spc="-50" dirty="0">
                          <a:solidFill>
                            <a:srgbClr val="0A9DC6"/>
                          </a:solidFill>
                          <a:latin typeface="Calibri"/>
                          <a:cs typeface="Calibri"/>
                        </a:rPr>
                        <a:t>de</a:t>
                      </a:r>
                      <a:r>
                        <a:rPr sz="1200" b="1" spc="45" dirty="0">
                          <a:solidFill>
                            <a:srgbClr val="0A9DC6"/>
                          </a:solidFill>
                          <a:latin typeface="Calibri"/>
                          <a:cs typeface="Calibri"/>
                        </a:rPr>
                        <a:t> </a:t>
                      </a:r>
                      <a:r>
                        <a:rPr sz="1200" b="1" spc="-20" dirty="0">
                          <a:solidFill>
                            <a:srgbClr val="0A9DC6"/>
                          </a:solidFill>
                          <a:latin typeface="Calibri"/>
                          <a:cs typeface="Calibri"/>
                        </a:rPr>
                        <a:t>la</a:t>
                      </a:r>
                      <a:r>
                        <a:rPr sz="1200" b="1" spc="55" dirty="0">
                          <a:solidFill>
                            <a:srgbClr val="0A9DC6"/>
                          </a:solidFill>
                          <a:latin typeface="Calibri"/>
                          <a:cs typeface="Calibri"/>
                        </a:rPr>
                        <a:t> </a:t>
                      </a:r>
                      <a:r>
                        <a:rPr sz="1200" b="1" spc="-20" dirty="0">
                          <a:solidFill>
                            <a:srgbClr val="0A9DC6"/>
                          </a:solidFill>
                          <a:latin typeface="Calibri"/>
                          <a:cs typeface="Calibri"/>
                        </a:rPr>
                        <a:t>agricultura</a:t>
                      </a:r>
                      <a:endParaRPr sz="1200" dirty="0">
                        <a:latin typeface="Calibri"/>
                        <a:cs typeface="Calibri"/>
                      </a:endParaRPr>
                    </a:p>
                    <a:p>
                      <a:pPr>
                        <a:lnSpc>
                          <a:spcPct val="100000"/>
                        </a:lnSpc>
                        <a:spcBef>
                          <a:spcPts val="50"/>
                        </a:spcBef>
                      </a:pPr>
                      <a:endParaRPr sz="1900" dirty="0">
                        <a:latin typeface="Times New Roman"/>
                        <a:cs typeface="Times New Roman"/>
                      </a:endParaRPr>
                    </a:p>
                    <a:p>
                      <a:pPr marL="288290" indent="-180975">
                        <a:lnSpc>
                          <a:spcPct val="100000"/>
                        </a:lnSpc>
                        <a:buAutoNum type="romanUcPeriod" startAt="2"/>
                        <a:tabLst>
                          <a:tab pos="288925" algn="l"/>
                        </a:tabLst>
                      </a:pPr>
                      <a:r>
                        <a:rPr sz="1200" b="1" spc="-20" dirty="0">
                          <a:solidFill>
                            <a:srgbClr val="1B95A0"/>
                          </a:solidFill>
                          <a:latin typeface="Calibri"/>
                          <a:cs typeface="Calibri"/>
                        </a:rPr>
                        <a:t>Infraestructuras</a:t>
                      </a:r>
                      <a:r>
                        <a:rPr sz="1200" b="1" spc="95" dirty="0">
                          <a:solidFill>
                            <a:srgbClr val="1B95A0"/>
                          </a:solidFill>
                          <a:latin typeface="Calibri"/>
                          <a:cs typeface="Calibri"/>
                        </a:rPr>
                        <a:t> </a:t>
                      </a:r>
                      <a:r>
                        <a:rPr sz="1200" b="1" spc="-35" dirty="0">
                          <a:solidFill>
                            <a:srgbClr val="1B95A0"/>
                          </a:solidFill>
                          <a:latin typeface="Calibri"/>
                          <a:cs typeface="Calibri"/>
                        </a:rPr>
                        <a:t>y</a:t>
                      </a:r>
                      <a:r>
                        <a:rPr sz="1200" b="1" spc="75" dirty="0">
                          <a:solidFill>
                            <a:srgbClr val="1B95A0"/>
                          </a:solidFill>
                          <a:latin typeface="Calibri"/>
                          <a:cs typeface="Calibri"/>
                        </a:rPr>
                        <a:t> </a:t>
                      </a:r>
                      <a:r>
                        <a:rPr sz="1200" b="1" spc="-30" dirty="0">
                          <a:solidFill>
                            <a:srgbClr val="1B95A0"/>
                          </a:solidFill>
                          <a:latin typeface="Calibri"/>
                          <a:cs typeface="Calibri"/>
                        </a:rPr>
                        <a:t>ecosistemas</a:t>
                      </a:r>
                      <a:r>
                        <a:rPr sz="1200" b="1" spc="90" dirty="0">
                          <a:solidFill>
                            <a:srgbClr val="1B95A0"/>
                          </a:solidFill>
                          <a:latin typeface="Calibri"/>
                          <a:cs typeface="Calibri"/>
                        </a:rPr>
                        <a:t> </a:t>
                      </a:r>
                      <a:r>
                        <a:rPr sz="1200" b="1" spc="-15" dirty="0">
                          <a:solidFill>
                            <a:srgbClr val="1B95A0"/>
                          </a:solidFill>
                          <a:latin typeface="Calibri"/>
                          <a:cs typeface="Calibri"/>
                        </a:rPr>
                        <a:t>resilientes</a:t>
                      </a:r>
                      <a:endParaRPr sz="1200" dirty="0">
                        <a:latin typeface="Calibri"/>
                        <a:cs typeface="Calibri"/>
                      </a:endParaRPr>
                    </a:p>
                  </a:txBody>
                  <a:tcPr marL="0" marR="0" marT="85725" marB="0">
                    <a:solidFill>
                      <a:srgbClr val="CFE3EF"/>
                    </a:solidFill>
                  </a:tcPr>
                </a:tc>
                <a:tc>
                  <a:txBody>
                    <a:bodyPr/>
                    <a:lstStyle/>
                    <a:p>
                      <a:pPr marL="83820">
                        <a:lnSpc>
                          <a:spcPct val="100000"/>
                        </a:lnSpc>
                        <a:spcBef>
                          <a:spcPts val="1290"/>
                        </a:spcBef>
                      </a:pPr>
                      <a:r>
                        <a:rPr sz="1400" b="1" spc="-35" dirty="0">
                          <a:solidFill>
                            <a:srgbClr val="0A9DC6"/>
                          </a:solidFill>
                          <a:latin typeface="Calibri"/>
                          <a:cs typeface="Calibri"/>
                        </a:rPr>
                        <a:t>14.407</a:t>
                      </a:r>
                      <a:r>
                        <a:rPr sz="1400" b="1" spc="-20" dirty="0">
                          <a:solidFill>
                            <a:srgbClr val="0A9DC6"/>
                          </a:solidFill>
                          <a:latin typeface="Calibri"/>
                          <a:cs typeface="Calibri"/>
                        </a:rPr>
                        <a:t> </a:t>
                      </a:r>
                      <a:r>
                        <a:rPr sz="1400" b="1" spc="-140" dirty="0">
                          <a:solidFill>
                            <a:srgbClr val="0A9DC6"/>
                          </a:solidFill>
                          <a:latin typeface="Calibri"/>
                          <a:cs typeface="Calibri"/>
                        </a:rPr>
                        <a:t>M</a:t>
                      </a:r>
                      <a:r>
                        <a:rPr sz="1400" b="1" spc="-140" dirty="0">
                          <a:solidFill>
                            <a:srgbClr val="0A9DC6"/>
                          </a:solidFill>
                          <a:latin typeface="Trebuchet MS"/>
                          <a:cs typeface="Trebuchet MS"/>
                        </a:rPr>
                        <a:t>€</a:t>
                      </a:r>
                      <a:endParaRPr sz="1400" dirty="0">
                        <a:latin typeface="Trebuchet MS"/>
                        <a:cs typeface="Trebuchet MS"/>
                      </a:endParaRPr>
                    </a:p>
                    <a:p>
                      <a:pPr>
                        <a:lnSpc>
                          <a:spcPct val="100000"/>
                        </a:lnSpc>
                        <a:spcBef>
                          <a:spcPts val="35"/>
                        </a:spcBef>
                      </a:pPr>
                      <a:endParaRPr sz="2450" dirty="0">
                        <a:latin typeface="Times New Roman"/>
                        <a:cs typeface="Times New Roman"/>
                      </a:endParaRPr>
                    </a:p>
                    <a:p>
                      <a:pPr marL="83820">
                        <a:lnSpc>
                          <a:spcPct val="100000"/>
                        </a:lnSpc>
                        <a:spcBef>
                          <a:spcPts val="5"/>
                        </a:spcBef>
                      </a:pPr>
                      <a:r>
                        <a:rPr sz="1400" b="1" spc="-35" dirty="0">
                          <a:solidFill>
                            <a:srgbClr val="1B95A0"/>
                          </a:solidFill>
                          <a:latin typeface="Calibri"/>
                          <a:cs typeface="Calibri"/>
                        </a:rPr>
                        <a:t>10.400</a:t>
                      </a:r>
                      <a:r>
                        <a:rPr sz="1400" b="1" spc="-20" dirty="0">
                          <a:solidFill>
                            <a:srgbClr val="1B95A0"/>
                          </a:solidFill>
                          <a:latin typeface="Calibri"/>
                          <a:cs typeface="Calibri"/>
                        </a:rPr>
                        <a:t> </a:t>
                      </a:r>
                      <a:r>
                        <a:rPr sz="1400" b="1" spc="-140" dirty="0">
                          <a:solidFill>
                            <a:srgbClr val="1B95A0"/>
                          </a:solidFill>
                          <a:latin typeface="Calibri"/>
                          <a:cs typeface="Calibri"/>
                        </a:rPr>
                        <a:t>M</a:t>
                      </a:r>
                      <a:r>
                        <a:rPr sz="1400" b="1" spc="-140" dirty="0">
                          <a:solidFill>
                            <a:srgbClr val="1B95A0"/>
                          </a:solidFill>
                          <a:latin typeface="Trebuchet MS"/>
                          <a:cs typeface="Trebuchet MS"/>
                        </a:rPr>
                        <a:t>€</a:t>
                      </a:r>
                      <a:endParaRPr sz="1400" dirty="0">
                        <a:latin typeface="Trebuchet MS"/>
                        <a:cs typeface="Trebuchet MS"/>
                      </a:endParaRPr>
                    </a:p>
                  </a:txBody>
                  <a:tcPr marL="0" marR="0" marT="163830" marB="0">
                    <a:solidFill>
                      <a:srgbClr val="CFE3EF"/>
                    </a:solidFill>
                  </a:tcPr>
                </a:tc>
                <a:extLst>
                  <a:ext uri="{0D108BD9-81ED-4DB2-BD59-A6C34878D82A}">
                    <a16:rowId xmlns:a16="http://schemas.microsoft.com/office/drawing/2014/main" val="10000"/>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40" dirty="0">
                          <a:solidFill>
                            <a:srgbClr val="6FA14B"/>
                          </a:solidFill>
                          <a:latin typeface="Calibri"/>
                          <a:cs typeface="Calibri"/>
                        </a:rPr>
                        <a:t>III.</a:t>
                      </a:r>
                      <a:r>
                        <a:rPr sz="1200" b="1" spc="60" dirty="0">
                          <a:solidFill>
                            <a:srgbClr val="6FA14B"/>
                          </a:solidFill>
                          <a:latin typeface="Calibri"/>
                          <a:cs typeface="Calibri"/>
                        </a:rPr>
                        <a:t> </a:t>
                      </a:r>
                      <a:r>
                        <a:rPr sz="1200" b="1" spc="-25" dirty="0">
                          <a:solidFill>
                            <a:srgbClr val="6FA14B"/>
                          </a:solidFill>
                          <a:latin typeface="Calibri"/>
                          <a:cs typeface="Calibri"/>
                        </a:rPr>
                        <a:t>Transición</a:t>
                      </a:r>
                      <a:r>
                        <a:rPr sz="1200" b="1" spc="75" dirty="0">
                          <a:solidFill>
                            <a:srgbClr val="6FA14B"/>
                          </a:solidFill>
                          <a:latin typeface="Calibri"/>
                          <a:cs typeface="Calibri"/>
                        </a:rPr>
                        <a:t> </a:t>
                      </a:r>
                      <a:r>
                        <a:rPr sz="1200" b="1" spc="-25" dirty="0">
                          <a:solidFill>
                            <a:srgbClr val="6FA14B"/>
                          </a:solidFill>
                          <a:latin typeface="Calibri"/>
                          <a:cs typeface="Calibri"/>
                        </a:rPr>
                        <a:t>energética</a:t>
                      </a:r>
                      <a:r>
                        <a:rPr sz="1200" b="1" spc="75" dirty="0">
                          <a:solidFill>
                            <a:srgbClr val="6FA14B"/>
                          </a:solidFill>
                          <a:latin typeface="Calibri"/>
                          <a:cs typeface="Calibri"/>
                        </a:rPr>
                        <a:t> </a:t>
                      </a:r>
                      <a:r>
                        <a:rPr sz="1200" b="1" spc="-20" dirty="0">
                          <a:solidFill>
                            <a:srgbClr val="6FA14B"/>
                          </a:solidFill>
                          <a:latin typeface="Calibri"/>
                          <a:cs typeface="Calibri"/>
                        </a:rPr>
                        <a:t>justa</a:t>
                      </a:r>
                      <a:r>
                        <a:rPr sz="1200" b="1" spc="65" dirty="0">
                          <a:solidFill>
                            <a:srgbClr val="6FA14B"/>
                          </a:solidFill>
                          <a:latin typeface="Calibri"/>
                          <a:cs typeface="Calibri"/>
                        </a:rPr>
                        <a:t> </a:t>
                      </a:r>
                      <a:r>
                        <a:rPr sz="1200" b="1" spc="-55" dirty="0">
                          <a:solidFill>
                            <a:srgbClr val="6FA14B"/>
                          </a:solidFill>
                          <a:latin typeface="Calibri"/>
                          <a:cs typeface="Calibri"/>
                        </a:rPr>
                        <a:t>e</a:t>
                      </a:r>
                      <a:r>
                        <a:rPr sz="1200" b="1" spc="55" dirty="0">
                          <a:solidFill>
                            <a:srgbClr val="6FA14B"/>
                          </a:solidFill>
                          <a:latin typeface="Calibri"/>
                          <a:cs typeface="Calibri"/>
                        </a:rPr>
                        <a:t> </a:t>
                      </a:r>
                      <a:r>
                        <a:rPr sz="1200" b="1" spc="-10" dirty="0">
                          <a:solidFill>
                            <a:srgbClr val="6FA14B"/>
                          </a:solidFill>
                          <a:latin typeface="Calibri"/>
                          <a:cs typeface="Calibri"/>
                        </a:rPr>
                        <a:t>inclusiva</a:t>
                      </a:r>
                      <a:endParaRPr sz="1200">
                        <a:latin typeface="Calibri"/>
                        <a:cs typeface="Calibri"/>
                      </a:endParaRPr>
                    </a:p>
                  </a:txBody>
                  <a:tcPr marL="0" marR="0" marT="5715" marB="0">
                    <a:solidFill>
                      <a:srgbClr val="DAE5D0"/>
                    </a:solidFill>
                  </a:tcPr>
                </a:tc>
                <a:tc>
                  <a:txBody>
                    <a:bodyPr/>
                    <a:lstStyle/>
                    <a:p>
                      <a:pPr marR="106045" algn="r">
                        <a:lnSpc>
                          <a:spcPct val="100000"/>
                        </a:lnSpc>
                        <a:spcBef>
                          <a:spcPts val="1290"/>
                        </a:spcBef>
                      </a:pPr>
                      <a:r>
                        <a:rPr sz="1400" b="1" spc="-35" dirty="0">
                          <a:solidFill>
                            <a:srgbClr val="6FA14B"/>
                          </a:solidFill>
                          <a:latin typeface="Calibri"/>
                          <a:cs typeface="Calibri"/>
                        </a:rPr>
                        <a:t>6.385</a:t>
                      </a:r>
                      <a:r>
                        <a:rPr sz="1400" b="1" spc="35" dirty="0">
                          <a:solidFill>
                            <a:srgbClr val="6FA14B"/>
                          </a:solidFill>
                          <a:latin typeface="Calibri"/>
                          <a:cs typeface="Calibri"/>
                        </a:rPr>
                        <a:t> </a:t>
                      </a:r>
                      <a:r>
                        <a:rPr sz="1400" b="1" spc="-140" dirty="0">
                          <a:solidFill>
                            <a:srgbClr val="6FA14B"/>
                          </a:solidFill>
                          <a:latin typeface="Calibri"/>
                          <a:cs typeface="Calibri"/>
                        </a:rPr>
                        <a:t>M</a:t>
                      </a:r>
                      <a:r>
                        <a:rPr sz="1400" b="1" spc="-140" dirty="0">
                          <a:solidFill>
                            <a:srgbClr val="6FA14B"/>
                          </a:solidFill>
                          <a:latin typeface="Trebuchet MS"/>
                          <a:cs typeface="Trebuchet MS"/>
                        </a:rPr>
                        <a:t>€</a:t>
                      </a:r>
                      <a:endParaRPr sz="1400">
                        <a:latin typeface="Trebuchet MS"/>
                        <a:cs typeface="Trebuchet MS"/>
                      </a:endParaRPr>
                    </a:p>
                  </a:txBody>
                  <a:tcPr marL="0" marR="0" marT="163830" marB="0">
                    <a:solidFill>
                      <a:srgbClr val="DAE5D0"/>
                    </a:solidFill>
                  </a:tcPr>
                </a:tc>
                <a:extLst>
                  <a:ext uri="{0D108BD9-81ED-4DB2-BD59-A6C34878D82A}">
                    <a16:rowId xmlns:a16="http://schemas.microsoft.com/office/drawing/2014/main" val="10001"/>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25" dirty="0">
                          <a:solidFill>
                            <a:srgbClr val="918227"/>
                          </a:solidFill>
                          <a:latin typeface="Calibri"/>
                          <a:cs typeface="Calibri"/>
                        </a:rPr>
                        <a:t>IV.</a:t>
                      </a:r>
                      <a:r>
                        <a:rPr sz="1200" b="1" spc="55" dirty="0">
                          <a:solidFill>
                            <a:srgbClr val="918227"/>
                          </a:solidFill>
                          <a:latin typeface="Calibri"/>
                          <a:cs typeface="Calibri"/>
                        </a:rPr>
                        <a:t> </a:t>
                      </a:r>
                      <a:r>
                        <a:rPr sz="1200" b="1" spc="-55" dirty="0">
                          <a:solidFill>
                            <a:srgbClr val="918227"/>
                          </a:solidFill>
                          <a:latin typeface="Calibri"/>
                          <a:cs typeface="Calibri"/>
                        </a:rPr>
                        <a:t>Una</a:t>
                      </a:r>
                      <a:r>
                        <a:rPr sz="1200" b="1" spc="75" dirty="0">
                          <a:solidFill>
                            <a:srgbClr val="918227"/>
                          </a:solidFill>
                          <a:latin typeface="Calibri"/>
                          <a:cs typeface="Calibri"/>
                        </a:rPr>
                        <a:t> </a:t>
                      </a:r>
                      <a:r>
                        <a:rPr sz="1200" b="1" spc="-25" dirty="0">
                          <a:solidFill>
                            <a:srgbClr val="918227"/>
                          </a:solidFill>
                          <a:latin typeface="Calibri"/>
                          <a:cs typeface="Calibri"/>
                        </a:rPr>
                        <a:t>Administración</a:t>
                      </a:r>
                      <a:r>
                        <a:rPr sz="1200" b="1" spc="85" dirty="0">
                          <a:solidFill>
                            <a:srgbClr val="918227"/>
                          </a:solidFill>
                          <a:latin typeface="Calibri"/>
                          <a:cs typeface="Calibri"/>
                        </a:rPr>
                        <a:t> </a:t>
                      </a:r>
                      <a:r>
                        <a:rPr sz="1200" b="1" spc="-25" dirty="0">
                          <a:solidFill>
                            <a:srgbClr val="918227"/>
                          </a:solidFill>
                          <a:latin typeface="Calibri"/>
                          <a:cs typeface="Calibri"/>
                        </a:rPr>
                        <a:t>para</a:t>
                      </a:r>
                      <a:r>
                        <a:rPr sz="1200" b="1" spc="80" dirty="0">
                          <a:solidFill>
                            <a:srgbClr val="918227"/>
                          </a:solidFill>
                          <a:latin typeface="Calibri"/>
                          <a:cs typeface="Calibri"/>
                        </a:rPr>
                        <a:t> </a:t>
                      </a:r>
                      <a:r>
                        <a:rPr sz="1200" b="1" spc="-30" dirty="0">
                          <a:solidFill>
                            <a:srgbClr val="918227"/>
                          </a:solidFill>
                          <a:latin typeface="Calibri"/>
                          <a:cs typeface="Calibri"/>
                        </a:rPr>
                        <a:t>el</a:t>
                      </a:r>
                      <a:r>
                        <a:rPr sz="1200" b="1" spc="70" dirty="0">
                          <a:solidFill>
                            <a:srgbClr val="918227"/>
                          </a:solidFill>
                          <a:latin typeface="Calibri"/>
                          <a:cs typeface="Calibri"/>
                        </a:rPr>
                        <a:t> </a:t>
                      </a:r>
                      <a:r>
                        <a:rPr sz="1200" b="1" spc="-15" dirty="0">
                          <a:solidFill>
                            <a:srgbClr val="918227"/>
                          </a:solidFill>
                          <a:latin typeface="Calibri"/>
                          <a:cs typeface="Calibri"/>
                        </a:rPr>
                        <a:t>siglo</a:t>
                      </a:r>
                      <a:r>
                        <a:rPr sz="1200" b="1" spc="70" dirty="0">
                          <a:solidFill>
                            <a:srgbClr val="918227"/>
                          </a:solidFill>
                          <a:latin typeface="Calibri"/>
                          <a:cs typeface="Calibri"/>
                        </a:rPr>
                        <a:t> </a:t>
                      </a:r>
                      <a:r>
                        <a:rPr sz="1200" b="1" spc="-40" dirty="0">
                          <a:solidFill>
                            <a:srgbClr val="918227"/>
                          </a:solidFill>
                          <a:latin typeface="Calibri"/>
                          <a:cs typeface="Calibri"/>
                        </a:rPr>
                        <a:t>XXI</a:t>
                      </a:r>
                      <a:endParaRPr sz="1200">
                        <a:latin typeface="Calibri"/>
                        <a:cs typeface="Calibri"/>
                      </a:endParaRPr>
                    </a:p>
                  </a:txBody>
                  <a:tcPr marL="0" marR="0" marT="5715" marB="0">
                    <a:solidFill>
                      <a:srgbClr val="E2DCC5"/>
                    </a:solidFill>
                  </a:tcPr>
                </a:tc>
                <a:tc>
                  <a:txBody>
                    <a:bodyPr/>
                    <a:lstStyle/>
                    <a:p>
                      <a:pPr marR="106045" algn="r">
                        <a:lnSpc>
                          <a:spcPct val="100000"/>
                        </a:lnSpc>
                        <a:spcBef>
                          <a:spcPts val="1290"/>
                        </a:spcBef>
                      </a:pPr>
                      <a:r>
                        <a:rPr sz="1400" b="1" spc="-35" dirty="0">
                          <a:solidFill>
                            <a:srgbClr val="918227"/>
                          </a:solidFill>
                          <a:latin typeface="Calibri"/>
                          <a:cs typeface="Calibri"/>
                        </a:rPr>
                        <a:t>4.315</a:t>
                      </a:r>
                      <a:r>
                        <a:rPr sz="1400" b="1" spc="35" dirty="0">
                          <a:solidFill>
                            <a:srgbClr val="918227"/>
                          </a:solidFill>
                          <a:latin typeface="Calibri"/>
                          <a:cs typeface="Calibri"/>
                        </a:rPr>
                        <a:t> </a:t>
                      </a:r>
                      <a:r>
                        <a:rPr sz="1400" b="1" spc="-140" dirty="0">
                          <a:solidFill>
                            <a:srgbClr val="918227"/>
                          </a:solidFill>
                          <a:latin typeface="Calibri"/>
                          <a:cs typeface="Calibri"/>
                        </a:rPr>
                        <a:t>M</a:t>
                      </a:r>
                      <a:r>
                        <a:rPr sz="1400" b="1" spc="-140" dirty="0">
                          <a:solidFill>
                            <a:srgbClr val="918227"/>
                          </a:solidFill>
                          <a:latin typeface="Trebuchet MS"/>
                          <a:cs typeface="Trebuchet MS"/>
                        </a:rPr>
                        <a:t>€</a:t>
                      </a:r>
                      <a:endParaRPr sz="1400">
                        <a:latin typeface="Trebuchet MS"/>
                        <a:cs typeface="Trebuchet MS"/>
                      </a:endParaRPr>
                    </a:p>
                  </a:txBody>
                  <a:tcPr marL="0" marR="0" marT="163830" marB="0">
                    <a:solidFill>
                      <a:srgbClr val="E2DCC5"/>
                    </a:solidFill>
                  </a:tcPr>
                </a:tc>
                <a:extLst>
                  <a:ext uri="{0D108BD9-81ED-4DB2-BD59-A6C34878D82A}">
                    <a16:rowId xmlns:a16="http://schemas.microsoft.com/office/drawing/2014/main" val="10002"/>
                  </a:ext>
                </a:extLst>
              </a:tr>
              <a:tr h="575945">
                <a:tc>
                  <a:txBody>
                    <a:bodyPr/>
                    <a:lstStyle/>
                    <a:p>
                      <a:pPr marL="251460" marR="76200" indent="-144145">
                        <a:lnSpc>
                          <a:spcPts val="1300"/>
                        </a:lnSpc>
                        <a:spcBef>
                          <a:spcPts val="309"/>
                        </a:spcBef>
                      </a:pPr>
                      <a:r>
                        <a:rPr sz="1100" b="1" spc="-55" dirty="0">
                          <a:solidFill>
                            <a:srgbClr val="C98734"/>
                          </a:solidFill>
                          <a:latin typeface="Calibri"/>
                          <a:cs typeface="Calibri"/>
                        </a:rPr>
                        <a:t>V.</a:t>
                      </a:r>
                      <a:r>
                        <a:rPr sz="1100" b="1" spc="20" dirty="0">
                          <a:solidFill>
                            <a:srgbClr val="C98734"/>
                          </a:solidFill>
                          <a:latin typeface="Calibri"/>
                          <a:cs typeface="Calibri"/>
                        </a:rPr>
                        <a:t> </a:t>
                      </a:r>
                      <a:r>
                        <a:rPr sz="1100" b="1" spc="-40" dirty="0">
                          <a:solidFill>
                            <a:srgbClr val="C98734"/>
                          </a:solidFill>
                          <a:latin typeface="Calibri"/>
                          <a:cs typeface="Calibri"/>
                        </a:rPr>
                        <a:t>Modernización</a:t>
                      </a:r>
                      <a:r>
                        <a:rPr sz="1100" b="1" spc="10" dirty="0">
                          <a:solidFill>
                            <a:srgbClr val="C98734"/>
                          </a:solidFill>
                          <a:latin typeface="Calibri"/>
                          <a:cs typeface="Calibri"/>
                        </a:rPr>
                        <a:t> </a:t>
                      </a:r>
                      <a:r>
                        <a:rPr sz="1100" b="1" spc="-35" dirty="0">
                          <a:solidFill>
                            <a:srgbClr val="C98734"/>
                          </a:solidFill>
                          <a:latin typeface="Calibri"/>
                          <a:cs typeface="Calibri"/>
                        </a:rPr>
                        <a:t>y</a:t>
                      </a:r>
                      <a:r>
                        <a:rPr sz="1100" b="1" dirty="0">
                          <a:solidFill>
                            <a:srgbClr val="C98734"/>
                          </a:solidFill>
                          <a:latin typeface="Calibri"/>
                          <a:cs typeface="Calibri"/>
                        </a:rPr>
                        <a:t> </a:t>
                      </a:r>
                      <a:r>
                        <a:rPr sz="1100" b="1" spc="-25" dirty="0">
                          <a:solidFill>
                            <a:srgbClr val="C98734"/>
                          </a:solidFill>
                          <a:latin typeface="Calibri"/>
                          <a:cs typeface="Calibri"/>
                        </a:rPr>
                        <a:t>digitalización</a:t>
                      </a:r>
                      <a:r>
                        <a:rPr sz="1100" b="1" spc="15" dirty="0">
                          <a:solidFill>
                            <a:srgbClr val="C98734"/>
                          </a:solidFill>
                          <a:latin typeface="Calibri"/>
                          <a:cs typeface="Calibri"/>
                        </a:rPr>
                        <a:t> </a:t>
                      </a:r>
                      <a:r>
                        <a:rPr sz="1100" b="1" spc="-35" dirty="0">
                          <a:solidFill>
                            <a:srgbClr val="C98734"/>
                          </a:solidFill>
                          <a:latin typeface="Calibri"/>
                          <a:cs typeface="Calibri"/>
                        </a:rPr>
                        <a:t>del</a:t>
                      </a:r>
                      <a:r>
                        <a:rPr sz="1100" b="1" spc="5" dirty="0">
                          <a:solidFill>
                            <a:srgbClr val="C98734"/>
                          </a:solidFill>
                          <a:latin typeface="Calibri"/>
                          <a:cs typeface="Calibri"/>
                        </a:rPr>
                        <a:t> </a:t>
                      </a:r>
                      <a:r>
                        <a:rPr sz="1100" b="1" spc="-30" dirty="0">
                          <a:solidFill>
                            <a:srgbClr val="C98734"/>
                          </a:solidFill>
                          <a:latin typeface="Calibri"/>
                          <a:cs typeface="Calibri"/>
                        </a:rPr>
                        <a:t>tejido</a:t>
                      </a:r>
                      <a:r>
                        <a:rPr sz="1100" b="1" spc="5" dirty="0">
                          <a:solidFill>
                            <a:srgbClr val="C98734"/>
                          </a:solidFill>
                          <a:latin typeface="Calibri"/>
                          <a:cs typeface="Calibri"/>
                        </a:rPr>
                        <a:t> </a:t>
                      </a:r>
                      <a:r>
                        <a:rPr sz="1100" b="1" spc="-15" dirty="0">
                          <a:solidFill>
                            <a:srgbClr val="C98734"/>
                          </a:solidFill>
                          <a:latin typeface="Calibri"/>
                          <a:cs typeface="Calibri"/>
                        </a:rPr>
                        <a:t>industrial </a:t>
                      </a:r>
                      <a:r>
                        <a:rPr sz="1100" b="1" spc="-235" dirty="0">
                          <a:solidFill>
                            <a:srgbClr val="C98734"/>
                          </a:solidFill>
                          <a:latin typeface="Calibri"/>
                          <a:cs typeface="Calibri"/>
                        </a:rPr>
                        <a:t> </a:t>
                      </a:r>
                      <a:r>
                        <a:rPr sz="1100" b="1" spc="-35" dirty="0">
                          <a:solidFill>
                            <a:srgbClr val="C98734"/>
                          </a:solidFill>
                          <a:latin typeface="Calibri"/>
                          <a:cs typeface="Calibri"/>
                        </a:rPr>
                        <a:t>y</a:t>
                      </a:r>
                      <a:r>
                        <a:rPr sz="1100" b="1" spc="-30" dirty="0">
                          <a:solidFill>
                            <a:srgbClr val="C98734"/>
                          </a:solidFill>
                          <a:latin typeface="Calibri"/>
                          <a:cs typeface="Calibri"/>
                        </a:rPr>
                        <a:t> </a:t>
                      </a:r>
                      <a:r>
                        <a:rPr sz="1100" b="1" spc="-45" dirty="0">
                          <a:solidFill>
                            <a:srgbClr val="C98734"/>
                          </a:solidFill>
                          <a:latin typeface="Calibri"/>
                          <a:cs typeface="Calibri"/>
                        </a:rPr>
                        <a:t>de</a:t>
                      </a:r>
                      <a:r>
                        <a:rPr sz="1100" b="1" spc="155" dirty="0">
                          <a:solidFill>
                            <a:srgbClr val="C98734"/>
                          </a:solidFill>
                          <a:latin typeface="Calibri"/>
                          <a:cs typeface="Calibri"/>
                        </a:rPr>
                        <a:t> </a:t>
                      </a:r>
                      <a:r>
                        <a:rPr sz="1100" b="1" spc="-20" dirty="0">
                          <a:solidFill>
                            <a:srgbClr val="C98734"/>
                          </a:solidFill>
                          <a:latin typeface="Calibri"/>
                          <a:cs typeface="Calibri"/>
                        </a:rPr>
                        <a:t>la</a:t>
                      </a:r>
                      <a:r>
                        <a:rPr sz="1100" b="1" spc="210" dirty="0">
                          <a:solidFill>
                            <a:srgbClr val="C98734"/>
                          </a:solidFill>
                          <a:latin typeface="Calibri"/>
                          <a:cs typeface="Calibri"/>
                        </a:rPr>
                        <a:t> </a:t>
                      </a:r>
                      <a:r>
                        <a:rPr sz="1100" b="1" spc="-25" dirty="0">
                          <a:solidFill>
                            <a:srgbClr val="C98734"/>
                          </a:solidFill>
                          <a:latin typeface="Calibri"/>
                          <a:cs typeface="Calibri"/>
                        </a:rPr>
                        <a:t>pyme,</a:t>
                      </a:r>
                      <a:r>
                        <a:rPr sz="1100" b="1" spc="200" dirty="0">
                          <a:solidFill>
                            <a:srgbClr val="C98734"/>
                          </a:solidFill>
                          <a:latin typeface="Calibri"/>
                          <a:cs typeface="Calibri"/>
                        </a:rPr>
                        <a:t> </a:t>
                      </a:r>
                      <a:r>
                        <a:rPr sz="1100" b="1" spc="-30" dirty="0">
                          <a:solidFill>
                            <a:srgbClr val="C98734"/>
                          </a:solidFill>
                          <a:latin typeface="Calibri"/>
                          <a:cs typeface="Calibri"/>
                        </a:rPr>
                        <a:t>recuperación</a:t>
                      </a:r>
                      <a:r>
                        <a:rPr sz="1100" b="1" spc="185" dirty="0">
                          <a:solidFill>
                            <a:srgbClr val="C98734"/>
                          </a:solidFill>
                          <a:latin typeface="Calibri"/>
                          <a:cs typeface="Calibri"/>
                        </a:rPr>
                        <a:t> </a:t>
                      </a:r>
                      <a:r>
                        <a:rPr sz="1100" b="1" spc="-30" dirty="0">
                          <a:solidFill>
                            <a:srgbClr val="C98734"/>
                          </a:solidFill>
                          <a:latin typeface="Calibri"/>
                          <a:cs typeface="Calibri"/>
                        </a:rPr>
                        <a:t>del</a:t>
                      </a:r>
                      <a:r>
                        <a:rPr sz="1100" b="1" spc="190" dirty="0">
                          <a:solidFill>
                            <a:srgbClr val="C98734"/>
                          </a:solidFill>
                          <a:latin typeface="Calibri"/>
                          <a:cs typeface="Calibri"/>
                        </a:rPr>
                        <a:t> </a:t>
                      </a:r>
                      <a:r>
                        <a:rPr sz="1100" b="1" spc="-20" dirty="0">
                          <a:solidFill>
                            <a:srgbClr val="C98734"/>
                          </a:solidFill>
                          <a:latin typeface="Calibri"/>
                          <a:cs typeface="Calibri"/>
                        </a:rPr>
                        <a:t>turismo </a:t>
                      </a:r>
                      <a:r>
                        <a:rPr sz="1100" b="1" spc="-50" dirty="0">
                          <a:solidFill>
                            <a:srgbClr val="C98734"/>
                          </a:solidFill>
                          <a:latin typeface="Calibri"/>
                          <a:cs typeface="Calibri"/>
                        </a:rPr>
                        <a:t>e </a:t>
                      </a:r>
                      <a:r>
                        <a:rPr sz="1100" b="1" spc="-45" dirty="0">
                          <a:solidFill>
                            <a:srgbClr val="C98734"/>
                          </a:solidFill>
                          <a:latin typeface="Calibri"/>
                          <a:cs typeface="Calibri"/>
                        </a:rPr>
                        <a:t> </a:t>
                      </a:r>
                      <a:r>
                        <a:rPr sz="1100" b="1" spc="-20" dirty="0">
                          <a:solidFill>
                            <a:srgbClr val="C98734"/>
                          </a:solidFill>
                          <a:latin typeface="Calibri"/>
                          <a:cs typeface="Calibri"/>
                        </a:rPr>
                        <a:t>impulso</a:t>
                      </a:r>
                      <a:r>
                        <a:rPr sz="1100" b="1" spc="65" dirty="0">
                          <a:solidFill>
                            <a:srgbClr val="C98734"/>
                          </a:solidFill>
                          <a:latin typeface="Calibri"/>
                          <a:cs typeface="Calibri"/>
                        </a:rPr>
                        <a:t> </a:t>
                      </a:r>
                      <a:r>
                        <a:rPr sz="1100" b="1" spc="-30" dirty="0">
                          <a:solidFill>
                            <a:srgbClr val="C98734"/>
                          </a:solidFill>
                          <a:latin typeface="Calibri"/>
                          <a:cs typeface="Calibri"/>
                        </a:rPr>
                        <a:t>a</a:t>
                      </a:r>
                      <a:r>
                        <a:rPr sz="1100" b="1" spc="55" dirty="0">
                          <a:solidFill>
                            <a:srgbClr val="C98734"/>
                          </a:solidFill>
                          <a:latin typeface="Calibri"/>
                          <a:cs typeface="Calibri"/>
                        </a:rPr>
                        <a:t> </a:t>
                      </a:r>
                      <a:r>
                        <a:rPr sz="1100" b="1" spc="-25" dirty="0">
                          <a:solidFill>
                            <a:srgbClr val="C98734"/>
                          </a:solidFill>
                          <a:latin typeface="Calibri"/>
                          <a:cs typeface="Calibri"/>
                        </a:rPr>
                        <a:t>una</a:t>
                      </a:r>
                      <a:r>
                        <a:rPr sz="1100" b="1" spc="70" dirty="0">
                          <a:solidFill>
                            <a:srgbClr val="C98734"/>
                          </a:solidFill>
                          <a:latin typeface="Calibri"/>
                          <a:cs typeface="Calibri"/>
                        </a:rPr>
                        <a:t> </a:t>
                      </a:r>
                      <a:r>
                        <a:rPr sz="1100" b="1" spc="-30" dirty="0">
                          <a:solidFill>
                            <a:srgbClr val="C98734"/>
                          </a:solidFill>
                          <a:latin typeface="Calibri"/>
                          <a:cs typeface="Calibri"/>
                        </a:rPr>
                        <a:t>España</a:t>
                      </a:r>
                      <a:r>
                        <a:rPr sz="1100" b="1" spc="65" dirty="0">
                          <a:solidFill>
                            <a:srgbClr val="C98734"/>
                          </a:solidFill>
                          <a:latin typeface="Calibri"/>
                          <a:cs typeface="Calibri"/>
                        </a:rPr>
                        <a:t> </a:t>
                      </a:r>
                      <a:r>
                        <a:rPr sz="1100" b="1" spc="-25" dirty="0">
                          <a:solidFill>
                            <a:srgbClr val="C98734"/>
                          </a:solidFill>
                          <a:latin typeface="Calibri"/>
                          <a:cs typeface="Calibri"/>
                        </a:rPr>
                        <a:t>nación</a:t>
                      </a:r>
                      <a:r>
                        <a:rPr sz="1100" b="1" spc="80" dirty="0">
                          <a:solidFill>
                            <a:srgbClr val="C98734"/>
                          </a:solidFill>
                          <a:latin typeface="Calibri"/>
                          <a:cs typeface="Calibri"/>
                        </a:rPr>
                        <a:t> </a:t>
                      </a:r>
                      <a:r>
                        <a:rPr sz="1100" b="1" spc="-25" dirty="0">
                          <a:solidFill>
                            <a:srgbClr val="C98734"/>
                          </a:solidFill>
                          <a:latin typeface="Calibri"/>
                          <a:cs typeface="Calibri"/>
                        </a:rPr>
                        <a:t>emprendedora</a:t>
                      </a:r>
                      <a:endParaRPr sz="1100">
                        <a:latin typeface="Calibri"/>
                        <a:cs typeface="Calibri"/>
                      </a:endParaRPr>
                    </a:p>
                  </a:txBody>
                  <a:tcPr marL="0" marR="0" marT="39369" marB="0">
                    <a:solidFill>
                      <a:srgbClr val="F2DFC9"/>
                    </a:solidFill>
                  </a:tcPr>
                </a:tc>
                <a:tc>
                  <a:txBody>
                    <a:bodyPr/>
                    <a:lstStyle/>
                    <a:p>
                      <a:pPr marR="106680" algn="r">
                        <a:lnSpc>
                          <a:spcPct val="100000"/>
                        </a:lnSpc>
                        <a:spcBef>
                          <a:spcPts val="1290"/>
                        </a:spcBef>
                      </a:pPr>
                      <a:r>
                        <a:rPr sz="1400" b="1" spc="-35" dirty="0">
                          <a:solidFill>
                            <a:srgbClr val="C98734"/>
                          </a:solidFill>
                          <a:latin typeface="Calibri"/>
                          <a:cs typeface="Calibri"/>
                        </a:rPr>
                        <a:t>16.075</a:t>
                      </a:r>
                      <a:r>
                        <a:rPr sz="1400" b="1" spc="30" dirty="0">
                          <a:solidFill>
                            <a:srgbClr val="C98734"/>
                          </a:solidFill>
                          <a:latin typeface="Calibri"/>
                          <a:cs typeface="Calibri"/>
                        </a:rPr>
                        <a:t> </a:t>
                      </a:r>
                      <a:r>
                        <a:rPr sz="1400" b="1" spc="-140" dirty="0">
                          <a:solidFill>
                            <a:srgbClr val="C98734"/>
                          </a:solidFill>
                          <a:latin typeface="Calibri"/>
                          <a:cs typeface="Calibri"/>
                        </a:rPr>
                        <a:t>M</a:t>
                      </a:r>
                      <a:r>
                        <a:rPr sz="1400" b="1" spc="-140" dirty="0">
                          <a:solidFill>
                            <a:srgbClr val="C98734"/>
                          </a:solidFill>
                          <a:latin typeface="Trebuchet MS"/>
                          <a:cs typeface="Trebuchet MS"/>
                        </a:rPr>
                        <a:t>€</a:t>
                      </a:r>
                      <a:endParaRPr sz="1400" dirty="0">
                        <a:latin typeface="Trebuchet MS"/>
                        <a:cs typeface="Trebuchet MS"/>
                      </a:endParaRPr>
                    </a:p>
                  </a:txBody>
                  <a:tcPr marL="0" marR="0" marT="163830" marB="0">
                    <a:solidFill>
                      <a:srgbClr val="F2DFC9"/>
                    </a:solidFill>
                  </a:tcPr>
                </a:tc>
                <a:extLst>
                  <a:ext uri="{0D108BD9-81ED-4DB2-BD59-A6C34878D82A}">
                    <a16:rowId xmlns:a16="http://schemas.microsoft.com/office/drawing/2014/main" val="10003"/>
                  </a:ext>
                </a:extLst>
              </a:tr>
            </a:tbl>
          </a:graphicData>
        </a:graphic>
      </p:graphicFrame>
      <p:grpSp>
        <p:nvGrpSpPr>
          <p:cNvPr id="2" name="Grupo 1">
            <a:extLst>
              <a:ext uri="{FF2B5EF4-FFF2-40B4-BE49-F238E27FC236}">
                <a16:creationId xmlns:a16="http://schemas.microsoft.com/office/drawing/2014/main" id="{A06B99F6-0DA6-44F2-83DB-06C57CEAD8B1}"/>
              </a:ext>
            </a:extLst>
          </p:cNvPr>
          <p:cNvGrpSpPr/>
          <p:nvPr/>
        </p:nvGrpSpPr>
        <p:grpSpPr>
          <a:xfrm>
            <a:off x="4720359" y="2250182"/>
            <a:ext cx="2805470" cy="2749170"/>
            <a:chOff x="4852265" y="1902813"/>
            <a:chExt cx="3030172" cy="2936374"/>
          </a:xfrm>
        </p:grpSpPr>
        <p:grpSp>
          <p:nvGrpSpPr>
            <p:cNvPr id="25" name="object 21">
              <a:extLst>
                <a:ext uri="{FF2B5EF4-FFF2-40B4-BE49-F238E27FC236}">
                  <a16:creationId xmlns:a16="http://schemas.microsoft.com/office/drawing/2014/main" id="{A94437B6-243C-4D9E-ACF0-36C9FC9593A0}"/>
                </a:ext>
              </a:extLst>
            </p:cNvPr>
            <p:cNvGrpSpPr/>
            <p:nvPr/>
          </p:nvGrpSpPr>
          <p:grpSpPr>
            <a:xfrm>
              <a:off x="4852265" y="1902813"/>
              <a:ext cx="3030172" cy="2936374"/>
              <a:chOff x="5724461" y="2843039"/>
              <a:chExt cx="2952115" cy="2952750"/>
            </a:xfrm>
          </p:grpSpPr>
          <p:sp>
            <p:nvSpPr>
              <p:cNvPr id="26" name="object 22">
                <a:extLst>
                  <a:ext uri="{FF2B5EF4-FFF2-40B4-BE49-F238E27FC236}">
                    <a16:creationId xmlns:a16="http://schemas.microsoft.com/office/drawing/2014/main" id="{CA48F4BE-941C-4F0D-8C67-D9CFFEF9030B}"/>
                  </a:ext>
                </a:extLst>
              </p:cNvPr>
              <p:cNvSpPr/>
              <p:nvPr/>
            </p:nvSpPr>
            <p:spPr>
              <a:xfrm>
                <a:off x="6075324" y="2859415"/>
                <a:ext cx="1695450" cy="530225"/>
              </a:xfrm>
              <a:custGeom>
                <a:avLst/>
                <a:gdLst/>
                <a:ahLst/>
                <a:cxnLst/>
                <a:rect l="l" t="t" r="r" b="b"/>
                <a:pathLst>
                  <a:path w="1695450" h="530225">
                    <a:moveTo>
                      <a:pt x="0" y="529716"/>
                    </a:moveTo>
                    <a:lnTo>
                      <a:pt x="31364" y="492994"/>
                    </a:lnTo>
                    <a:lnTo>
                      <a:pt x="63818" y="457464"/>
                    </a:lnTo>
                    <a:lnTo>
                      <a:pt x="97325" y="423142"/>
                    </a:lnTo>
                    <a:lnTo>
                      <a:pt x="131846" y="390040"/>
                    </a:lnTo>
                    <a:lnTo>
                      <a:pt x="167348" y="358176"/>
                    </a:lnTo>
                    <a:lnTo>
                      <a:pt x="203792" y="327562"/>
                    </a:lnTo>
                    <a:lnTo>
                      <a:pt x="241141" y="298215"/>
                    </a:lnTo>
                    <a:lnTo>
                      <a:pt x="279359" y="270149"/>
                    </a:lnTo>
                    <a:lnTo>
                      <a:pt x="318410" y="243378"/>
                    </a:lnTo>
                    <a:lnTo>
                      <a:pt x="358256" y="217919"/>
                    </a:lnTo>
                    <a:lnTo>
                      <a:pt x="398861" y="193785"/>
                    </a:lnTo>
                    <a:lnTo>
                      <a:pt x="440189" y="170991"/>
                    </a:lnTo>
                    <a:lnTo>
                      <a:pt x="482203" y="149552"/>
                    </a:lnTo>
                    <a:lnTo>
                      <a:pt x="524864" y="129483"/>
                    </a:lnTo>
                    <a:lnTo>
                      <a:pt x="568139" y="110800"/>
                    </a:lnTo>
                    <a:lnTo>
                      <a:pt x="611989" y="93515"/>
                    </a:lnTo>
                    <a:lnTo>
                      <a:pt x="656377" y="77645"/>
                    </a:lnTo>
                    <a:lnTo>
                      <a:pt x="701267" y="63204"/>
                    </a:lnTo>
                    <a:lnTo>
                      <a:pt x="746624" y="50208"/>
                    </a:lnTo>
                    <a:lnTo>
                      <a:pt x="792409" y="38670"/>
                    </a:lnTo>
                    <a:lnTo>
                      <a:pt x="838586" y="28606"/>
                    </a:lnTo>
                    <a:lnTo>
                      <a:pt x="885118" y="20030"/>
                    </a:lnTo>
                    <a:lnTo>
                      <a:pt x="931970" y="12958"/>
                    </a:lnTo>
                    <a:lnTo>
                      <a:pt x="979104" y="7404"/>
                    </a:lnTo>
                    <a:lnTo>
                      <a:pt x="1026482" y="3383"/>
                    </a:lnTo>
                    <a:lnTo>
                      <a:pt x="1074069" y="910"/>
                    </a:lnTo>
                    <a:lnTo>
                      <a:pt x="1121829" y="0"/>
                    </a:lnTo>
                    <a:lnTo>
                      <a:pt x="1169724" y="666"/>
                    </a:lnTo>
                    <a:lnTo>
                      <a:pt x="1217717" y="2925"/>
                    </a:lnTo>
                    <a:lnTo>
                      <a:pt x="1265772" y="6791"/>
                    </a:lnTo>
                    <a:lnTo>
                      <a:pt x="1313853" y="12279"/>
                    </a:lnTo>
                    <a:lnTo>
                      <a:pt x="1361922" y="19404"/>
                    </a:lnTo>
                    <a:lnTo>
                      <a:pt x="1409943" y="28180"/>
                    </a:lnTo>
                    <a:lnTo>
                      <a:pt x="1457879" y="38623"/>
                    </a:lnTo>
                    <a:lnTo>
                      <a:pt x="1505693" y="50748"/>
                    </a:lnTo>
                    <a:lnTo>
                      <a:pt x="1553350" y="64568"/>
                    </a:lnTo>
                    <a:lnTo>
                      <a:pt x="1600812" y="80098"/>
                    </a:lnTo>
                    <a:lnTo>
                      <a:pt x="1648043" y="97355"/>
                    </a:lnTo>
                    <a:lnTo>
                      <a:pt x="1695005" y="116351"/>
                    </a:lnTo>
                  </a:path>
                </a:pathLst>
              </a:custGeom>
              <a:ln w="32751">
                <a:solidFill>
                  <a:srgbClr val="24ACDF"/>
                </a:solidFill>
              </a:ln>
            </p:spPr>
            <p:txBody>
              <a:bodyPr wrap="square" lIns="0" tIns="0" rIns="0" bIns="0" rtlCol="0"/>
              <a:lstStyle/>
              <a:p>
                <a:endParaRPr/>
              </a:p>
            </p:txBody>
          </p:sp>
          <p:sp>
            <p:nvSpPr>
              <p:cNvPr id="27" name="object 23">
                <a:extLst>
                  <a:ext uri="{FF2B5EF4-FFF2-40B4-BE49-F238E27FC236}">
                    <a16:creationId xmlns:a16="http://schemas.microsoft.com/office/drawing/2014/main" id="{3B90CE5B-47D4-4316-AB77-182F0A6F02AD}"/>
                  </a:ext>
                </a:extLst>
              </p:cNvPr>
              <p:cNvSpPr/>
              <p:nvPr/>
            </p:nvSpPr>
            <p:spPr>
              <a:xfrm>
                <a:off x="5740836" y="3389405"/>
                <a:ext cx="334645" cy="1310005"/>
              </a:xfrm>
              <a:custGeom>
                <a:avLst/>
                <a:gdLst/>
                <a:ahLst/>
                <a:cxnLst/>
                <a:rect l="l" t="t" r="r" b="b"/>
                <a:pathLst>
                  <a:path w="334645" h="1310004">
                    <a:moveTo>
                      <a:pt x="50579" y="1309591"/>
                    </a:moveTo>
                    <a:lnTo>
                      <a:pt x="38397" y="1261313"/>
                    </a:lnTo>
                    <a:lnTo>
                      <a:pt x="27854" y="1212600"/>
                    </a:lnTo>
                    <a:lnTo>
                      <a:pt x="18969" y="1163494"/>
                    </a:lnTo>
                    <a:lnTo>
                      <a:pt x="11758" y="1114039"/>
                    </a:lnTo>
                    <a:lnTo>
                      <a:pt x="6237" y="1064278"/>
                    </a:lnTo>
                    <a:lnTo>
                      <a:pt x="2426" y="1014254"/>
                    </a:lnTo>
                    <a:lnTo>
                      <a:pt x="340" y="964008"/>
                    </a:lnTo>
                    <a:lnTo>
                      <a:pt x="0" y="913586"/>
                    </a:lnTo>
                    <a:lnTo>
                      <a:pt x="1418" y="863030"/>
                    </a:lnTo>
                    <a:lnTo>
                      <a:pt x="4616" y="812383"/>
                    </a:lnTo>
                    <a:lnTo>
                      <a:pt x="9609" y="761687"/>
                    </a:lnTo>
                    <a:lnTo>
                      <a:pt x="16415" y="710986"/>
                    </a:lnTo>
                    <a:lnTo>
                      <a:pt x="25052" y="660324"/>
                    </a:lnTo>
                    <a:lnTo>
                      <a:pt x="35535" y="609743"/>
                    </a:lnTo>
                    <a:lnTo>
                      <a:pt x="47885" y="559285"/>
                    </a:lnTo>
                    <a:lnTo>
                      <a:pt x="62117" y="508994"/>
                    </a:lnTo>
                    <a:lnTo>
                      <a:pt x="78248" y="458914"/>
                    </a:lnTo>
                    <a:lnTo>
                      <a:pt x="96296" y="409087"/>
                    </a:lnTo>
                    <a:lnTo>
                      <a:pt x="116280" y="359556"/>
                    </a:lnTo>
                    <a:lnTo>
                      <a:pt x="138277" y="310241"/>
                    </a:lnTo>
                    <a:lnTo>
                      <a:pt x="161865" y="262139"/>
                    </a:lnTo>
                    <a:lnTo>
                      <a:pt x="187000" y="215267"/>
                    </a:lnTo>
                    <a:lnTo>
                      <a:pt x="213636" y="169643"/>
                    </a:lnTo>
                    <a:lnTo>
                      <a:pt x="241730" y="125287"/>
                    </a:lnTo>
                    <a:lnTo>
                      <a:pt x="271238" y="82215"/>
                    </a:lnTo>
                    <a:lnTo>
                      <a:pt x="302115" y="40446"/>
                    </a:lnTo>
                    <a:lnTo>
                      <a:pt x="334317" y="0"/>
                    </a:lnTo>
                  </a:path>
                </a:pathLst>
              </a:custGeom>
              <a:ln w="32751">
                <a:solidFill>
                  <a:srgbClr val="25919A"/>
                </a:solidFill>
              </a:ln>
            </p:spPr>
            <p:txBody>
              <a:bodyPr wrap="square" lIns="0" tIns="0" rIns="0" bIns="0" rtlCol="0"/>
              <a:lstStyle/>
              <a:p>
                <a:endParaRPr/>
              </a:p>
            </p:txBody>
          </p:sp>
          <p:sp>
            <p:nvSpPr>
              <p:cNvPr id="28" name="object 24">
                <a:extLst>
                  <a:ext uri="{FF2B5EF4-FFF2-40B4-BE49-F238E27FC236}">
                    <a16:creationId xmlns:a16="http://schemas.microsoft.com/office/drawing/2014/main" id="{7CF8D09F-B5D0-4D7E-AE9D-083B981AC1C4}"/>
                  </a:ext>
                </a:extLst>
              </p:cNvPr>
              <p:cNvSpPr/>
              <p:nvPr/>
            </p:nvSpPr>
            <p:spPr>
              <a:xfrm>
                <a:off x="5791444" y="4699669"/>
                <a:ext cx="436880" cy="709295"/>
              </a:xfrm>
              <a:custGeom>
                <a:avLst/>
                <a:gdLst/>
                <a:ahLst/>
                <a:cxnLst/>
                <a:rect l="l" t="t" r="r" b="b"/>
                <a:pathLst>
                  <a:path w="436879" h="709295">
                    <a:moveTo>
                      <a:pt x="436835" y="708717"/>
                    </a:moveTo>
                    <a:lnTo>
                      <a:pt x="399831" y="674517"/>
                    </a:lnTo>
                    <a:lnTo>
                      <a:pt x="364157" y="639170"/>
                    </a:lnTo>
                    <a:lnTo>
                      <a:pt x="329826" y="602718"/>
                    </a:lnTo>
                    <a:lnTo>
                      <a:pt x="296859" y="565203"/>
                    </a:lnTo>
                    <a:lnTo>
                      <a:pt x="265270" y="526668"/>
                    </a:lnTo>
                    <a:lnTo>
                      <a:pt x="235078" y="487154"/>
                    </a:lnTo>
                    <a:lnTo>
                      <a:pt x="206299" y="446704"/>
                    </a:lnTo>
                    <a:lnTo>
                      <a:pt x="178951" y="405360"/>
                    </a:lnTo>
                    <a:lnTo>
                      <a:pt x="153050" y="363163"/>
                    </a:lnTo>
                    <a:lnTo>
                      <a:pt x="128613" y="320158"/>
                    </a:lnTo>
                    <a:lnTo>
                      <a:pt x="105659" y="276385"/>
                    </a:lnTo>
                    <a:lnTo>
                      <a:pt x="84203" y="231887"/>
                    </a:lnTo>
                    <a:lnTo>
                      <a:pt x="64262" y="186706"/>
                    </a:lnTo>
                    <a:lnTo>
                      <a:pt x="45854" y="140885"/>
                    </a:lnTo>
                    <a:lnTo>
                      <a:pt x="28997" y="94465"/>
                    </a:lnTo>
                    <a:lnTo>
                      <a:pt x="13706" y="47489"/>
                    </a:lnTo>
                    <a:lnTo>
                      <a:pt x="0" y="0"/>
                    </a:lnTo>
                  </a:path>
                </a:pathLst>
              </a:custGeom>
              <a:ln w="32751">
                <a:solidFill>
                  <a:srgbClr val="8AB848"/>
                </a:solidFill>
              </a:ln>
            </p:spPr>
            <p:txBody>
              <a:bodyPr wrap="square" lIns="0" tIns="0" rIns="0" bIns="0" rtlCol="0"/>
              <a:lstStyle/>
              <a:p>
                <a:endParaRPr/>
              </a:p>
            </p:txBody>
          </p:sp>
          <p:sp>
            <p:nvSpPr>
              <p:cNvPr id="29" name="object 25">
                <a:extLst>
                  <a:ext uri="{FF2B5EF4-FFF2-40B4-BE49-F238E27FC236}">
                    <a16:creationId xmlns:a16="http://schemas.microsoft.com/office/drawing/2014/main" id="{31703102-AF8D-4F31-BE22-5663F96F6B67}"/>
                  </a:ext>
                </a:extLst>
              </p:cNvPr>
              <p:cNvSpPr/>
              <p:nvPr/>
            </p:nvSpPr>
            <p:spPr>
              <a:xfrm>
                <a:off x="6228498" y="5408744"/>
                <a:ext cx="467359" cy="280670"/>
              </a:xfrm>
              <a:custGeom>
                <a:avLst/>
                <a:gdLst/>
                <a:ahLst/>
                <a:cxnLst/>
                <a:rect l="l" t="t" r="r" b="b"/>
                <a:pathLst>
                  <a:path w="467359" h="280670">
                    <a:moveTo>
                      <a:pt x="467260" y="280272"/>
                    </a:moveTo>
                    <a:lnTo>
                      <a:pt x="418104" y="261102"/>
                    </a:lnTo>
                    <a:lnTo>
                      <a:pt x="352035" y="232087"/>
                    </a:lnTo>
                    <a:lnTo>
                      <a:pt x="303516" y="208265"/>
                    </a:lnTo>
                    <a:lnTo>
                      <a:pt x="256250" y="182869"/>
                    </a:lnTo>
                    <a:lnTo>
                      <a:pt x="210256" y="155945"/>
                    </a:lnTo>
                    <a:lnTo>
                      <a:pt x="165551" y="127537"/>
                    </a:lnTo>
                    <a:lnTo>
                      <a:pt x="122154" y="97694"/>
                    </a:lnTo>
                    <a:lnTo>
                      <a:pt x="80085" y="66459"/>
                    </a:lnTo>
                    <a:lnTo>
                      <a:pt x="39360" y="33878"/>
                    </a:lnTo>
                    <a:lnTo>
                      <a:pt x="0" y="0"/>
                    </a:lnTo>
                  </a:path>
                </a:pathLst>
              </a:custGeom>
              <a:ln w="32751">
                <a:solidFill>
                  <a:srgbClr val="918227"/>
                </a:solidFill>
              </a:ln>
            </p:spPr>
            <p:txBody>
              <a:bodyPr wrap="square" lIns="0" tIns="0" rIns="0" bIns="0" rtlCol="0"/>
              <a:lstStyle/>
              <a:p>
                <a:endParaRPr/>
              </a:p>
            </p:txBody>
          </p:sp>
          <p:sp>
            <p:nvSpPr>
              <p:cNvPr id="30" name="object 26">
                <a:extLst>
                  <a:ext uri="{FF2B5EF4-FFF2-40B4-BE49-F238E27FC236}">
                    <a16:creationId xmlns:a16="http://schemas.microsoft.com/office/drawing/2014/main" id="{4EB5AB9A-4CE5-4F64-91C7-3DBA0E70D879}"/>
                  </a:ext>
                </a:extLst>
              </p:cNvPr>
              <p:cNvSpPr/>
              <p:nvPr/>
            </p:nvSpPr>
            <p:spPr>
              <a:xfrm>
                <a:off x="6695996" y="4949775"/>
                <a:ext cx="1821180" cy="829944"/>
              </a:xfrm>
              <a:custGeom>
                <a:avLst/>
                <a:gdLst/>
                <a:ahLst/>
                <a:cxnLst/>
                <a:rect l="l" t="t" r="r" b="b"/>
                <a:pathLst>
                  <a:path w="1821179" h="829945">
                    <a:moveTo>
                      <a:pt x="1820567" y="0"/>
                    </a:moveTo>
                    <a:lnTo>
                      <a:pt x="1798751" y="43779"/>
                    </a:lnTo>
                    <a:lnTo>
                      <a:pt x="1775647" y="86529"/>
                    </a:lnTo>
                    <a:lnTo>
                      <a:pt x="1751289" y="128235"/>
                    </a:lnTo>
                    <a:lnTo>
                      <a:pt x="1725711" y="168882"/>
                    </a:lnTo>
                    <a:lnTo>
                      <a:pt x="1698948" y="208459"/>
                    </a:lnTo>
                    <a:lnTo>
                      <a:pt x="1671033" y="246949"/>
                    </a:lnTo>
                    <a:lnTo>
                      <a:pt x="1642001" y="284341"/>
                    </a:lnTo>
                    <a:lnTo>
                      <a:pt x="1611884" y="320621"/>
                    </a:lnTo>
                    <a:lnTo>
                      <a:pt x="1580718" y="355773"/>
                    </a:lnTo>
                    <a:lnTo>
                      <a:pt x="1548535" y="389784"/>
                    </a:lnTo>
                    <a:lnTo>
                      <a:pt x="1515371" y="422642"/>
                    </a:lnTo>
                    <a:lnTo>
                      <a:pt x="1481259" y="454333"/>
                    </a:lnTo>
                    <a:lnTo>
                      <a:pt x="1446234" y="484842"/>
                    </a:lnTo>
                    <a:lnTo>
                      <a:pt x="1410327" y="514156"/>
                    </a:lnTo>
                    <a:lnTo>
                      <a:pt x="1373576" y="542260"/>
                    </a:lnTo>
                    <a:lnTo>
                      <a:pt x="1336011" y="569142"/>
                    </a:lnTo>
                    <a:lnTo>
                      <a:pt x="1297669" y="594788"/>
                    </a:lnTo>
                    <a:lnTo>
                      <a:pt x="1258583" y="619184"/>
                    </a:lnTo>
                    <a:lnTo>
                      <a:pt x="1218787" y="642316"/>
                    </a:lnTo>
                    <a:lnTo>
                      <a:pt x="1178314" y="664171"/>
                    </a:lnTo>
                    <a:lnTo>
                      <a:pt x="1137199" y="684733"/>
                    </a:lnTo>
                    <a:lnTo>
                      <a:pt x="1095477" y="703991"/>
                    </a:lnTo>
                    <a:lnTo>
                      <a:pt x="1053180" y="721931"/>
                    </a:lnTo>
                    <a:lnTo>
                      <a:pt x="1010342" y="738538"/>
                    </a:lnTo>
                    <a:lnTo>
                      <a:pt x="967000" y="753799"/>
                    </a:lnTo>
                    <a:lnTo>
                      <a:pt x="923183" y="767700"/>
                    </a:lnTo>
                    <a:lnTo>
                      <a:pt x="878930" y="780228"/>
                    </a:lnTo>
                    <a:lnTo>
                      <a:pt x="834270" y="791368"/>
                    </a:lnTo>
                    <a:lnTo>
                      <a:pt x="789241" y="801106"/>
                    </a:lnTo>
                    <a:lnTo>
                      <a:pt x="743877" y="809431"/>
                    </a:lnTo>
                    <a:lnTo>
                      <a:pt x="698209" y="816326"/>
                    </a:lnTo>
                    <a:lnTo>
                      <a:pt x="652272" y="821779"/>
                    </a:lnTo>
                    <a:lnTo>
                      <a:pt x="606101" y="825776"/>
                    </a:lnTo>
                    <a:lnTo>
                      <a:pt x="559730" y="828304"/>
                    </a:lnTo>
                    <a:lnTo>
                      <a:pt x="513192" y="829348"/>
                    </a:lnTo>
                    <a:lnTo>
                      <a:pt x="466521" y="828896"/>
                    </a:lnTo>
                    <a:lnTo>
                      <a:pt x="419752" y="826932"/>
                    </a:lnTo>
                    <a:lnTo>
                      <a:pt x="372919" y="823443"/>
                    </a:lnTo>
                    <a:lnTo>
                      <a:pt x="326055" y="818416"/>
                    </a:lnTo>
                    <a:lnTo>
                      <a:pt x="279194" y="811837"/>
                    </a:lnTo>
                    <a:lnTo>
                      <a:pt x="232370" y="803692"/>
                    </a:lnTo>
                    <a:lnTo>
                      <a:pt x="185617" y="793969"/>
                    </a:lnTo>
                    <a:lnTo>
                      <a:pt x="138969" y="782651"/>
                    </a:lnTo>
                    <a:lnTo>
                      <a:pt x="92461" y="769727"/>
                    </a:lnTo>
                    <a:lnTo>
                      <a:pt x="46127" y="755182"/>
                    </a:lnTo>
                    <a:lnTo>
                      <a:pt x="0" y="739003"/>
                    </a:lnTo>
                  </a:path>
                </a:pathLst>
              </a:custGeom>
              <a:ln w="32751">
                <a:solidFill>
                  <a:srgbClr val="C98734"/>
                </a:solidFill>
              </a:ln>
            </p:spPr>
            <p:txBody>
              <a:bodyPr wrap="square" lIns="0" tIns="0" rIns="0" bIns="0" rtlCol="0"/>
              <a:lstStyle/>
              <a:p>
                <a:endParaRPr/>
              </a:p>
            </p:txBody>
          </p:sp>
          <p:sp>
            <p:nvSpPr>
              <p:cNvPr id="31" name="object 27">
                <a:extLst>
                  <a:ext uri="{FF2B5EF4-FFF2-40B4-BE49-F238E27FC236}">
                    <a16:creationId xmlns:a16="http://schemas.microsoft.com/office/drawing/2014/main" id="{693107EC-BD6E-4CBC-8C69-7B4ECD0D6E9A}"/>
                  </a:ext>
                </a:extLst>
              </p:cNvPr>
              <p:cNvSpPr/>
              <p:nvPr/>
            </p:nvSpPr>
            <p:spPr>
              <a:xfrm>
                <a:off x="7771112" y="2975551"/>
                <a:ext cx="522605" cy="375920"/>
              </a:xfrm>
              <a:custGeom>
                <a:avLst/>
                <a:gdLst/>
                <a:ahLst/>
                <a:cxnLst/>
                <a:rect l="l" t="t" r="r" b="b"/>
                <a:pathLst>
                  <a:path w="522604" h="375920">
                    <a:moveTo>
                      <a:pt x="522464" y="375843"/>
                    </a:moveTo>
                    <a:lnTo>
                      <a:pt x="490465" y="340812"/>
                    </a:lnTo>
                    <a:lnTo>
                      <a:pt x="457231" y="306745"/>
                    </a:lnTo>
                    <a:lnTo>
                      <a:pt x="422777" y="273678"/>
                    </a:lnTo>
                    <a:lnTo>
                      <a:pt x="387115" y="241648"/>
                    </a:lnTo>
                    <a:lnTo>
                      <a:pt x="350257" y="210690"/>
                    </a:lnTo>
                    <a:lnTo>
                      <a:pt x="312217" y="180841"/>
                    </a:lnTo>
                    <a:lnTo>
                      <a:pt x="273007" y="152137"/>
                    </a:lnTo>
                    <a:lnTo>
                      <a:pt x="232640" y="124614"/>
                    </a:lnTo>
                    <a:lnTo>
                      <a:pt x="191130" y="98310"/>
                    </a:lnTo>
                    <a:lnTo>
                      <a:pt x="148488" y="73258"/>
                    </a:lnTo>
                    <a:lnTo>
                      <a:pt x="104727" y="49496"/>
                    </a:lnTo>
                    <a:lnTo>
                      <a:pt x="59862" y="27062"/>
                    </a:lnTo>
                    <a:lnTo>
                      <a:pt x="15022" y="6489"/>
                    </a:lnTo>
                    <a:lnTo>
                      <a:pt x="0" y="0"/>
                    </a:lnTo>
                  </a:path>
                </a:pathLst>
              </a:custGeom>
              <a:ln w="32751">
                <a:solidFill>
                  <a:srgbClr val="C6692A"/>
                </a:solidFill>
              </a:ln>
            </p:spPr>
            <p:txBody>
              <a:bodyPr wrap="square" lIns="0" tIns="0" rIns="0" bIns="0" rtlCol="0"/>
              <a:lstStyle/>
              <a:p>
                <a:endParaRPr/>
              </a:p>
            </p:txBody>
          </p:sp>
          <p:sp>
            <p:nvSpPr>
              <p:cNvPr id="32" name="object 28">
                <a:extLst>
                  <a:ext uri="{FF2B5EF4-FFF2-40B4-BE49-F238E27FC236}">
                    <a16:creationId xmlns:a16="http://schemas.microsoft.com/office/drawing/2014/main" id="{A56E3CD9-5417-45F1-9E67-52C0B7E6A253}"/>
                  </a:ext>
                </a:extLst>
              </p:cNvPr>
              <p:cNvSpPr/>
              <p:nvPr/>
            </p:nvSpPr>
            <p:spPr>
              <a:xfrm>
                <a:off x="8293843" y="3351588"/>
                <a:ext cx="361950" cy="850265"/>
              </a:xfrm>
              <a:custGeom>
                <a:avLst/>
                <a:gdLst/>
                <a:ahLst/>
                <a:cxnLst/>
                <a:rect l="l" t="t" r="r" b="b"/>
                <a:pathLst>
                  <a:path w="361950" h="850264">
                    <a:moveTo>
                      <a:pt x="361498" y="849932"/>
                    </a:moveTo>
                    <a:lnTo>
                      <a:pt x="356639" y="800626"/>
                    </a:lnTo>
                    <a:lnTo>
                      <a:pt x="350121" y="751587"/>
                    </a:lnTo>
                    <a:lnTo>
                      <a:pt x="341958" y="702857"/>
                    </a:lnTo>
                    <a:lnTo>
                      <a:pt x="332167" y="654480"/>
                    </a:lnTo>
                    <a:lnTo>
                      <a:pt x="320762" y="606495"/>
                    </a:lnTo>
                    <a:lnTo>
                      <a:pt x="307757" y="558948"/>
                    </a:lnTo>
                    <a:lnTo>
                      <a:pt x="293169" y="511881"/>
                    </a:lnTo>
                    <a:lnTo>
                      <a:pt x="277011" y="465336"/>
                    </a:lnTo>
                    <a:lnTo>
                      <a:pt x="259299" y="419356"/>
                    </a:lnTo>
                    <a:lnTo>
                      <a:pt x="240048" y="373983"/>
                    </a:lnTo>
                    <a:lnTo>
                      <a:pt x="219273" y="329261"/>
                    </a:lnTo>
                    <a:lnTo>
                      <a:pt x="196988" y="285230"/>
                    </a:lnTo>
                    <a:lnTo>
                      <a:pt x="173209" y="241936"/>
                    </a:lnTo>
                    <a:lnTo>
                      <a:pt x="147951" y="199420"/>
                    </a:lnTo>
                    <a:lnTo>
                      <a:pt x="121230" y="157724"/>
                    </a:lnTo>
                    <a:lnTo>
                      <a:pt x="93058" y="116891"/>
                    </a:lnTo>
                    <a:lnTo>
                      <a:pt x="63453" y="76964"/>
                    </a:lnTo>
                    <a:lnTo>
                      <a:pt x="32428" y="37986"/>
                    </a:lnTo>
                    <a:lnTo>
                      <a:pt x="0" y="0"/>
                    </a:lnTo>
                  </a:path>
                </a:pathLst>
              </a:custGeom>
              <a:ln w="32751">
                <a:solidFill>
                  <a:srgbClr val="BE3632"/>
                </a:solidFill>
              </a:ln>
            </p:spPr>
            <p:txBody>
              <a:bodyPr wrap="square" lIns="0" tIns="0" rIns="0" bIns="0" rtlCol="0"/>
              <a:lstStyle/>
              <a:p>
                <a:endParaRPr/>
              </a:p>
            </p:txBody>
          </p:sp>
          <p:sp>
            <p:nvSpPr>
              <p:cNvPr id="33" name="object 29">
                <a:extLst>
                  <a:ext uri="{FF2B5EF4-FFF2-40B4-BE49-F238E27FC236}">
                    <a16:creationId xmlns:a16="http://schemas.microsoft.com/office/drawing/2014/main" id="{BBE1DD20-986C-40B1-8816-9BDA3970362C}"/>
                  </a:ext>
                </a:extLst>
              </p:cNvPr>
              <p:cNvSpPr/>
              <p:nvPr/>
            </p:nvSpPr>
            <p:spPr>
              <a:xfrm>
                <a:off x="8569021" y="4201958"/>
                <a:ext cx="91440" cy="624840"/>
              </a:xfrm>
              <a:custGeom>
                <a:avLst/>
                <a:gdLst/>
                <a:ahLst/>
                <a:cxnLst/>
                <a:rect l="l" t="t" r="r" b="b"/>
                <a:pathLst>
                  <a:path w="91440" h="624839">
                    <a:moveTo>
                      <a:pt x="0" y="624293"/>
                    </a:moveTo>
                    <a:lnTo>
                      <a:pt x="16702" y="576937"/>
                    </a:lnTo>
                    <a:lnTo>
                      <a:pt x="31679" y="529329"/>
                    </a:lnTo>
                    <a:lnTo>
                      <a:pt x="44946" y="481509"/>
                    </a:lnTo>
                    <a:lnTo>
                      <a:pt x="56514" y="433512"/>
                    </a:lnTo>
                    <a:lnTo>
                      <a:pt x="66398" y="385379"/>
                    </a:lnTo>
                    <a:lnTo>
                      <a:pt x="74610" y="337148"/>
                    </a:lnTo>
                    <a:lnTo>
                      <a:pt x="81166" y="288857"/>
                    </a:lnTo>
                    <a:lnTo>
                      <a:pt x="86078" y="240544"/>
                    </a:lnTo>
                    <a:lnTo>
                      <a:pt x="89359" y="192248"/>
                    </a:lnTo>
                    <a:lnTo>
                      <a:pt x="91024" y="144007"/>
                    </a:lnTo>
                    <a:lnTo>
                      <a:pt x="91086" y="95860"/>
                    </a:lnTo>
                    <a:lnTo>
                      <a:pt x="89558" y="47844"/>
                    </a:lnTo>
                    <a:lnTo>
                      <a:pt x="86454" y="0"/>
                    </a:lnTo>
                  </a:path>
                </a:pathLst>
              </a:custGeom>
              <a:ln w="32751">
                <a:solidFill>
                  <a:srgbClr val="933F80"/>
                </a:solidFill>
              </a:ln>
            </p:spPr>
            <p:txBody>
              <a:bodyPr wrap="square" lIns="0" tIns="0" rIns="0" bIns="0" rtlCol="0"/>
              <a:lstStyle/>
              <a:p>
                <a:endParaRPr/>
              </a:p>
            </p:txBody>
          </p:sp>
          <p:sp>
            <p:nvSpPr>
              <p:cNvPr id="34" name="object 30">
                <a:extLst>
                  <a:ext uri="{FF2B5EF4-FFF2-40B4-BE49-F238E27FC236}">
                    <a16:creationId xmlns:a16="http://schemas.microsoft.com/office/drawing/2014/main" id="{8BC87E04-3380-420B-8284-F3B930478F89}"/>
                  </a:ext>
                </a:extLst>
              </p:cNvPr>
              <p:cNvSpPr/>
              <p:nvPr/>
            </p:nvSpPr>
            <p:spPr>
              <a:xfrm>
                <a:off x="8516467" y="4826563"/>
                <a:ext cx="52705" cy="125730"/>
              </a:xfrm>
              <a:custGeom>
                <a:avLst/>
                <a:gdLst/>
                <a:ahLst/>
                <a:cxnLst/>
                <a:rect l="l" t="t" r="r" b="b"/>
                <a:pathLst>
                  <a:path w="52704" h="125729">
                    <a:moveTo>
                      <a:pt x="0" y="125324"/>
                    </a:moveTo>
                    <a:lnTo>
                      <a:pt x="14254" y="94424"/>
                    </a:lnTo>
                    <a:lnTo>
                      <a:pt x="27786" y="62956"/>
                    </a:lnTo>
                    <a:lnTo>
                      <a:pt x="40556" y="31341"/>
                    </a:lnTo>
                    <a:lnTo>
                      <a:pt x="52526" y="0"/>
                    </a:lnTo>
                  </a:path>
                </a:pathLst>
              </a:custGeom>
              <a:ln w="32751">
                <a:solidFill>
                  <a:srgbClr val="4D4D8C"/>
                </a:solidFill>
              </a:ln>
            </p:spPr>
            <p:txBody>
              <a:bodyPr wrap="square" lIns="0" tIns="0" rIns="0" bIns="0" rtlCol="0"/>
              <a:lstStyle/>
              <a:p>
                <a:endParaRPr/>
              </a:p>
            </p:txBody>
          </p:sp>
        </p:grpSp>
        <p:sp>
          <p:nvSpPr>
            <p:cNvPr id="35" name="object 31">
              <a:extLst>
                <a:ext uri="{FF2B5EF4-FFF2-40B4-BE49-F238E27FC236}">
                  <a16:creationId xmlns:a16="http://schemas.microsoft.com/office/drawing/2014/main" id="{3F9F898C-7B93-4125-95D0-ACC5CAA8596E}"/>
                </a:ext>
              </a:extLst>
            </p:cNvPr>
            <p:cNvSpPr txBox="1"/>
            <p:nvPr/>
          </p:nvSpPr>
          <p:spPr>
            <a:xfrm>
              <a:off x="5742724" y="211558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0A9DC6"/>
                  </a:solidFill>
                  <a:latin typeface="Calibri"/>
                  <a:cs typeface="Calibri"/>
                </a:rPr>
                <a:t>20</a:t>
              </a:r>
              <a:r>
                <a:rPr sz="1200" b="1" spc="-5" dirty="0">
                  <a:solidFill>
                    <a:srgbClr val="0A9DC6"/>
                  </a:solidFill>
                  <a:latin typeface="Calibri"/>
                  <a:cs typeface="Calibri"/>
                </a:rPr>
                <a:t>,</a:t>
              </a:r>
              <a:r>
                <a:rPr sz="1200" b="1" spc="-40" dirty="0">
                  <a:solidFill>
                    <a:srgbClr val="0A9DC6"/>
                  </a:solidFill>
                  <a:latin typeface="Calibri"/>
                  <a:cs typeface="Calibri"/>
                </a:rPr>
                <a:t>7</a:t>
              </a:r>
              <a:r>
                <a:rPr sz="1100" b="1" spc="35" dirty="0">
                  <a:solidFill>
                    <a:srgbClr val="0A9DC6"/>
                  </a:solidFill>
                  <a:latin typeface="Calibri"/>
                  <a:cs typeface="Calibri"/>
                </a:rPr>
                <a:t>%</a:t>
              </a:r>
              <a:endParaRPr sz="1100" dirty="0">
                <a:latin typeface="Calibri"/>
                <a:cs typeface="Calibri"/>
              </a:endParaRPr>
            </a:p>
          </p:txBody>
        </p:sp>
        <p:sp>
          <p:nvSpPr>
            <p:cNvPr id="36" name="object 32">
              <a:extLst>
                <a:ext uri="{FF2B5EF4-FFF2-40B4-BE49-F238E27FC236}">
                  <a16:creationId xmlns:a16="http://schemas.microsoft.com/office/drawing/2014/main" id="{2D9390F2-74D0-43B1-9040-383EC83CA529}"/>
                </a:ext>
              </a:extLst>
            </p:cNvPr>
            <p:cNvSpPr txBox="1"/>
            <p:nvPr/>
          </p:nvSpPr>
          <p:spPr>
            <a:xfrm>
              <a:off x="5053323" y="2883678"/>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1B95A0"/>
                  </a:solidFill>
                  <a:latin typeface="Calibri"/>
                  <a:cs typeface="Calibri"/>
                </a:rPr>
                <a:t>15</a:t>
              </a:r>
              <a:r>
                <a:rPr sz="1200" b="1" spc="-5" dirty="0">
                  <a:solidFill>
                    <a:srgbClr val="1B95A0"/>
                  </a:solidFill>
                  <a:latin typeface="Calibri"/>
                  <a:cs typeface="Calibri"/>
                </a:rPr>
                <a:t>,</a:t>
              </a:r>
              <a:r>
                <a:rPr sz="1200" b="1" spc="-40" dirty="0">
                  <a:solidFill>
                    <a:srgbClr val="1B95A0"/>
                  </a:solidFill>
                  <a:latin typeface="Calibri"/>
                  <a:cs typeface="Calibri"/>
                </a:rPr>
                <a:t>0</a:t>
              </a:r>
              <a:r>
                <a:rPr sz="1100" b="1" spc="35" dirty="0">
                  <a:solidFill>
                    <a:srgbClr val="1B95A0"/>
                  </a:solidFill>
                  <a:latin typeface="Calibri"/>
                  <a:cs typeface="Calibri"/>
                </a:rPr>
                <a:t>%</a:t>
              </a:r>
              <a:endParaRPr sz="1100" dirty="0">
                <a:latin typeface="Calibri"/>
                <a:cs typeface="Calibri"/>
              </a:endParaRPr>
            </a:p>
          </p:txBody>
        </p:sp>
        <p:sp>
          <p:nvSpPr>
            <p:cNvPr id="37" name="object 33">
              <a:extLst>
                <a:ext uri="{FF2B5EF4-FFF2-40B4-BE49-F238E27FC236}">
                  <a16:creationId xmlns:a16="http://schemas.microsoft.com/office/drawing/2014/main" id="{8C79E1AA-DF26-4740-94CC-E3CA4A107976}"/>
                </a:ext>
              </a:extLst>
            </p:cNvPr>
            <p:cNvSpPr txBox="1"/>
            <p:nvPr/>
          </p:nvSpPr>
          <p:spPr>
            <a:xfrm>
              <a:off x="5591443" y="3115915"/>
              <a:ext cx="1497162" cy="408179"/>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4C4D4F"/>
                  </a:solidFill>
                  <a:latin typeface="Calibri"/>
                  <a:cs typeface="Calibri"/>
                </a:rPr>
                <a:t>69.528</a:t>
              </a:r>
              <a:r>
                <a:rPr sz="2400" b="1" spc="15" dirty="0">
                  <a:solidFill>
                    <a:srgbClr val="4C4D4F"/>
                  </a:solidFill>
                  <a:latin typeface="Calibri"/>
                  <a:cs typeface="Calibri"/>
                </a:rPr>
                <a:t> </a:t>
              </a:r>
              <a:r>
                <a:rPr sz="2400" b="1" spc="-265" dirty="0">
                  <a:solidFill>
                    <a:srgbClr val="4C4D4F"/>
                  </a:solidFill>
                  <a:latin typeface="Calibri"/>
                  <a:cs typeface="Calibri"/>
                </a:rPr>
                <a:t>M</a:t>
              </a:r>
              <a:r>
                <a:rPr lang="es-ES" sz="2400" b="1" spc="-265" dirty="0">
                  <a:solidFill>
                    <a:srgbClr val="4C4D4F"/>
                  </a:solidFill>
                  <a:latin typeface="Calibri"/>
                  <a:cs typeface="Calibri"/>
                </a:rPr>
                <a:t> €</a:t>
              </a:r>
              <a:endParaRPr sz="2400" dirty="0">
                <a:latin typeface="Trebuchet MS"/>
                <a:cs typeface="Trebuchet MS"/>
              </a:endParaRPr>
            </a:p>
          </p:txBody>
        </p:sp>
        <p:sp>
          <p:nvSpPr>
            <p:cNvPr id="38" name="object 34">
              <a:extLst>
                <a:ext uri="{FF2B5EF4-FFF2-40B4-BE49-F238E27FC236}">
                  <a16:creationId xmlns:a16="http://schemas.microsoft.com/office/drawing/2014/main" id="{80D4C12B-D2C5-401A-8769-0B6B25CD47A2}"/>
                </a:ext>
              </a:extLst>
            </p:cNvPr>
            <p:cNvSpPr txBox="1"/>
            <p:nvPr/>
          </p:nvSpPr>
          <p:spPr>
            <a:xfrm>
              <a:off x="5266981" y="3929143"/>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6FA14B"/>
                  </a:solidFill>
                  <a:latin typeface="Calibri"/>
                  <a:cs typeface="Calibri"/>
                </a:rPr>
                <a:t>9</a:t>
              </a:r>
              <a:r>
                <a:rPr sz="1200" b="1" spc="5" dirty="0">
                  <a:solidFill>
                    <a:srgbClr val="6FA14B"/>
                  </a:solidFill>
                  <a:latin typeface="Calibri"/>
                  <a:cs typeface="Calibri"/>
                </a:rPr>
                <a:t>,</a:t>
              </a:r>
              <a:r>
                <a:rPr sz="1200" b="1" spc="-40" dirty="0">
                  <a:solidFill>
                    <a:srgbClr val="6FA14B"/>
                  </a:solidFill>
                  <a:latin typeface="Calibri"/>
                  <a:cs typeface="Calibri"/>
                </a:rPr>
                <a:t>2</a:t>
              </a:r>
              <a:r>
                <a:rPr sz="1200" b="1" spc="35" dirty="0">
                  <a:solidFill>
                    <a:srgbClr val="6FA14B"/>
                  </a:solidFill>
                  <a:latin typeface="Calibri"/>
                  <a:cs typeface="Calibri"/>
                </a:rPr>
                <a:t>%</a:t>
              </a:r>
              <a:endParaRPr sz="1200" dirty="0">
                <a:latin typeface="Calibri"/>
                <a:cs typeface="Calibri"/>
              </a:endParaRPr>
            </a:p>
          </p:txBody>
        </p:sp>
        <p:sp>
          <p:nvSpPr>
            <p:cNvPr id="39" name="object 35">
              <a:extLst>
                <a:ext uri="{FF2B5EF4-FFF2-40B4-BE49-F238E27FC236}">
                  <a16:creationId xmlns:a16="http://schemas.microsoft.com/office/drawing/2014/main" id="{145DDB93-A44A-4F1F-88ED-9BFA225B4021}"/>
                </a:ext>
              </a:extLst>
            </p:cNvPr>
            <p:cNvSpPr txBox="1"/>
            <p:nvPr/>
          </p:nvSpPr>
          <p:spPr>
            <a:xfrm>
              <a:off x="5632383" y="4282710"/>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918227"/>
                  </a:solidFill>
                  <a:latin typeface="Calibri"/>
                  <a:cs typeface="Calibri"/>
                </a:rPr>
                <a:t>6</a:t>
              </a:r>
              <a:r>
                <a:rPr sz="1200" b="1" spc="5" dirty="0">
                  <a:solidFill>
                    <a:srgbClr val="918227"/>
                  </a:solidFill>
                  <a:latin typeface="Calibri"/>
                  <a:cs typeface="Calibri"/>
                </a:rPr>
                <a:t>,</a:t>
              </a:r>
              <a:r>
                <a:rPr sz="1200" b="1" spc="-40" dirty="0">
                  <a:solidFill>
                    <a:srgbClr val="918227"/>
                  </a:solidFill>
                  <a:latin typeface="Calibri"/>
                  <a:cs typeface="Calibri"/>
                </a:rPr>
                <a:t>2</a:t>
              </a:r>
              <a:r>
                <a:rPr sz="1200" b="1" spc="35" dirty="0">
                  <a:solidFill>
                    <a:srgbClr val="918227"/>
                  </a:solidFill>
                  <a:latin typeface="Calibri"/>
                  <a:cs typeface="Calibri"/>
                </a:rPr>
                <a:t>%</a:t>
              </a:r>
              <a:endParaRPr sz="1200" dirty="0">
                <a:latin typeface="Calibri"/>
                <a:cs typeface="Calibri"/>
              </a:endParaRPr>
            </a:p>
          </p:txBody>
        </p:sp>
        <p:sp>
          <p:nvSpPr>
            <p:cNvPr id="40" name="object 36">
              <a:extLst>
                <a:ext uri="{FF2B5EF4-FFF2-40B4-BE49-F238E27FC236}">
                  <a16:creationId xmlns:a16="http://schemas.microsoft.com/office/drawing/2014/main" id="{291F77A5-160D-48C0-B5AF-3EB947D8BF3C}"/>
                </a:ext>
              </a:extLst>
            </p:cNvPr>
            <p:cNvSpPr txBox="1"/>
            <p:nvPr/>
          </p:nvSpPr>
          <p:spPr>
            <a:xfrm>
              <a:off x="6577924" y="429490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C98734"/>
                  </a:solidFill>
                  <a:latin typeface="Calibri"/>
                  <a:cs typeface="Calibri"/>
                </a:rPr>
                <a:t>23</a:t>
              </a:r>
              <a:r>
                <a:rPr sz="1200" b="1" spc="-5" dirty="0">
                  <a:solidFill>
                    <a:srgbClr val="C98734"/>
                  </a:solidFill>
                  <a:latin typeface="Calibri"/>
                  <a:cs typeface="Calibri"/>
                </a:rPr>
                <a:t>,</a:t>
              </a:r>
              <a:r>
                <a:rPr sz="1200" b="1" spc="-40" dirty="0">
                  <a:solidFill>
                    <a:srgbClr val="C98734"/>
                  </a:solidFill>
                  <a:latin typeface="Calibri"/>
                  <a:cs typeface="Calibri"/>
                </a:rPr>
                <a:t>1</a:t>
              </a:r>
              <a:r>
                <a:rPr sz="1200" b="1" spc="35" dirty="0">
                  <a:solidFill>
                    <a:srgbClr val="C98734"/>
                  </a:solidFill>
                  <a:latin typeface="Calibri"/>
                  <a:cs typeface="Calibri"/>
                </a:rPr>
                <a:t>%</a:t>
              </a:r>
              <a:endParaRPr sz="1200" dirty="0">
                <a:latin typeface="Calibri"/>
                <a:cs typeface="Calibri"/>
              </a:endParaRPr>
            </a:p>
          </p:txBody>
        </p:sp>
        <p:sp>
          <p:nvSpPr>
            <p:cNvPr id="41" name="object 37">
              <a:extLst>
                <a:ext uri="{FF2B5EF4-FFF2-40B4-BE49-F238E27FC236}">
                  <a16:creationId xmlns:a16="http://schemas.microsoft.com/office/drawing/2014/main" id="{A0DFE623-E528-4C00-B40E-F8EDF81E58F1}"/>
                </a:ext>
              </a:extLst>
            </p:cNvPr>
            <p:cNvSpPr txBox="1"/>
            <p:nvPr/>
          </p:nvSpPr>
          <p:spPr>
            <a:xfrm>
              <a:off x="6728582" y="2200925"/>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C6692A"/>
                  </a:solidFill>
                  <a:latin typeface="Calibri"/>
                  <a:cs typeface="Calibri"/>
                </a:rPr>
                <a:t>7</a:t>
              </a:r>
              <a:r>
                <a:rPr sz="1200" b="1" spc="5" dirty="0">
                  <a:solidFill>
                    <a:srgbClr val="C6692A"/>
                  </a:solidFill>
                  <a:latin typeface="Calibri"/>
                  <a:cs typeface="Calibri"/>
                </a:rPr>
                <a:t>,</a:t>
              </a:r>
              <a:r>
                <a:rPr sz="1200" b="1" spc="-40" dirty="0">
                  <a:solidFill>
                    <a:srgbClr val="C6692A"/>
                  </a:solidFill>
                  <a:latin typeface="Calibri"/>
                  <a:cs typeface="Calibri"/>
                </a:rPr>
                <a:t>1</a:t>
              </a:r>
              <a:r>
                <a:rPr sz="1200" b="1" spc="35" dirty="0">
                  <a:solidFill>
                    <a:srgbClr val="C6692A"/>
                  </a:solidFill>
                  <a:latin typeface="Calibri"/>
                  <a:cs typeface="Calibri"/>
                </a:rPr>
                <a:t>%</a:t>
              </a:r>
              <a:endParaRPr sz="1200" dirty="0">
                <a:latin typeface="Calibri"/>
                <a:cs typeface="Calibri"/>
              </a:endParaRPr>
            </a:p>
          </p:txBody>
        </p:sp>
        <p:sp>
          <p:nvSpPr>
            <p:cNvPr id="42" name="object 38">
              <a:extLst>
                <a:ext uri="{FF2B5EF4-FFF2-40B4-BE49-F238E27FC236}">
                  <a16:creationId xmlns:a16="http://schemas.microsoft.com/office/drawing/2014/main" id="{E1675878-0F24-4159-875F-3231AE80F97A}"/>
                </a:ext>
              </a:extLst>
            </p:cNvPr>
            <p:cNvSpPr txBox="1"/>
            <p:nvPr/>
          </p:nvSpPr>
          <p:spPr>
            <a:xfrm>
              <a:off x="7107124" y="2767854"/>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BE3632"/>
                  </a:solidFill>
                  <a:latin typeface="Calibri"/>
                  <a:cs typeface="Calibri"/>
                </a:rPr>
                <a:t>10</a:t>
              </a:r>
              <a:r>
                <a:rPr sz="1200" b="1" spc="-5" dirty="0">
                  <a:solidFill>
                    <a:srgbClr val="BE3632"/>
                  </a:solidFill>
                  <a:latin typeface="Calibri"/>
                  <a:cs typeface="Calibri"/>
                </a:rPr>
                <a:t>,</a:t>
              </a:r>
              <a:r>
                <a:rPr sz="1200" b="1" spc="-40" dirty="0">
                  <a:solidFill>
                    <a:srgbClr val="BE3632"/>
                  </a:solidFill>
                  <a:latin typeface="Calibri"/>
                  <a:cs typeface="Calibri"/>
                </a:rPr>
                <a:t>5</a:t>
              </a:r>
              <a:r>
                <a:rPr sz="1200" b="1" spc="35" dirty="0">
                  <a:solidFill>
                    <a:srgbClr val="BE3632"/>
                  </a:solidFill>
                  <a:latin typeface="Calibri"/>
                  <a:cs typeface="Calibri"/>
                </a:rPr>
                <a:t>%</a:t>
              </a:r>
              <a:endParaRPr sz="1200" dirty="0">
                <a:latin typeface="Calibri"/>
                <a:cs typeface="Calibri"/>
              </a:endParaRPr>
            </a:p>
          </p:txBody>
        </p:sp>
        <p:sp>
          <p:nvSpPr>
            <p:cNvPr id="43" name="object 39">
              <a:extLst>
                <a:ext uri="{FF2B5EF4-FFF2-40B4-BE49-F238E27FC236}">
                  <a16:creationId xmlns:a16="http://schemas.microsoft.com/office/drawing/2014/main" id="{CAC7F940-416B-4C70-82D1-F475DF3E74A1}"/>
                </a:ext>
              </a:extLst>
            </p:cNvPr>
            <p:cNvSpPr txBox="1"/>
            <p:nvPr/>
          </p:nvSpPr>
          <p:spPr>
            <a:xfrm>
              <a:off x="7185782" y="3285301"/>
              <a:ext cx="473199" cy="656106"/>
            </a:xfrm>
            <a:prstGeom prst="rect">
              <a:avLst/>
            </a:prstGeom>
          </p:spPr>
          <p:txBody>
            <a:bodyPr vert="horz" wrap="square" lIns="0" tIns="116205" rIns="0" bIns="0" rtlCol="0">
              <a:spAutoFit/>
            </a:bodyPr>
            <a:lstStyle/>
            <a:p>
              <a:pPr marL="109220">
                <a:lnSpc>
                  <a:spcPct val="100000"/>
                </a:lnSpc>
                <a:spcBef>
                  <a:spcPts val="915"/>
                </a:spcBef>
              </a:pPr>
              <a:r>
                <a:rPr sz="1200" b="1" spc="-5" dirty="0">
                  <a:solidFill>
                    <a:srgbClr val="933F80"/>
                  </a:solidFill>
                  <a:latin typeface="Calibri"/>
                  <a:cs typeface="Calibri"/>
                </a:rPr>
                <a:t>7</a:t>
              </a:r>
              <a:r>
                <a:rPr sz="1200" b="1" spc="5" dirty="0">
                  <a:solidFill>
                    <a:srgbClr val="933F80"/>
                  </a:solidFill>
                  <a:latin typeface="Calibri"/>
                  <a:cs typeface="Calibri"/>
                </a:rPr>
                <a:t>,</a:t>
              </a:r>
              <a:r>
                <a:rPr sz="1200" b="1" spc="-40" dirty="0">
                  <a:solidFill>
                    <a:srgbClr val="933F80"/>
                  </a:solidFill>
                  <a:latin typeface="Calibri"/>
                  <a:cs typeface="Calibri"/>
                </a:rPr>
                <a:t>0</a:t>
              </a:r>
              <a:r>
                <a:rPr sz="1200" b="1" spc="35" dirty="0">
                  <a:solidFill>
                    <a:srgbClr val="933F80"/>
                  </a:solidFill>
                  <a:latin typeface="Calibri"/>
                  <a:cs typeface="Calibri"/>
                </a:rPr>
                <a:t>%</a:t>
              </a:r>
              <a:endParaRPr sz="1200" dirty="0">
                <a:latin typeface="Calibri"/>
                <a:cs typeface="Calibri"/>
              </a:endParaRPr>
            </a:p>
            <a:p>
              <a:pPr marL="12700">
                <a:lnSpc>
                  <a:spcPct val="100000"/>
                </a:lnSpc>
                <a:spcBef>
                  <a:spcPts val="815"/>
                </a:spcBef>
              </a:pPr>
              <a:r>
                <a:rPr sz="1400" b="1" spc="-10" dirty="0">
                  <a:solidFill>
                    <a:srgbClr val="4B4D8C"/>
                  </a:solidFill>
                  <a:latin typeface="Calibri"/>
                  <a:cs typeface="Calibri"/>
                </a:rPr>
                <a:t>1,2</a:t>
              </a:r>
              <a:r>
                <a:rPr sz="1200" b="1" spc="-10" dirty="0">
                  <a:solidFill>
                    <a:srgbClr val="4B4D8C"/>
                  </a:solidFill>
                  <a:latin typeface="Calibri"/>
                  <a:cs typeface="Calibri"/>
                </a:rPr>
                <a:t>%</a:t>
              </a:r>
              <a:endParaRPr sz="1200" dirty="0">
                <a:latin typeface="Calibri"/>
                <a:cs typeface="Calibri"/>
              </a:endParaRPr>
            </a:p>
          </p:txBody>
        </p:sp>
      </p:grpSp>
      <p:pic>
        <p:nvPicPr>
          <p:cNvPr id="44" name="object 40">
            <a:extLst>
              <a:ext uri="{FF2B5EF4-FFF2-40B4-BE49-F238E27FC236}">
                <a16:creationId xmlns:a16="http://schemas.microsoft.com/office/drawing/2014/main" id="{80BAB726-CEE6-4DA8-899B-B99E420AC247}"/>
              </a:ext>
            </a:extLst>
          </p:cNvPr>
          <p:cNvPicPr/>
          <p:nvPr/>
        </p:nvPicPr>
        <p:blipFill>
          <a:blip r:embed="rId2" cstate="print"/>
          <a:stretch>
            <a:fillRect/>
          </a:stretch>
        </p:blipFill>
        <p:spPr>
          <a:xfrm>
            <a:off x="11569966" y="2314606"/>
            <a:ext cx="579119" cy="2883408"/>
          </a:xfrm>
          <a:prstGeom prst="rect">
            <a:avLst/>
          </a:prstGeom>
        </p:spPr>
      </p:pic>
      <p:pic>
        <p:nvPicPr>
          <p:cNvPr id="45" name="object 41">
            <a:extLst>
              <a:ext uri="{FF2B5EF4-FFF2-40B4-BE49-F238E27FC236}">
                <a16:creationId xmlns:a16="http://schemas.microsoft.com/office/drawing/2014/main" id="{65B3A079-988B-42E0-A95D-2E2E25611AB8}"/>
              </a:ext>
            </a:extLst>
          </p:cNvPr>
          <p:cNvPicPr/>
          <p:nvPr/>
        </p:nvPicPr>
        <p:blipFill>
          <a:blip r:embed="rId3" cstate="print"/>
          <a:stretch>
            <a:fillRect/>
          </a:stretch>
        </p:blipFill>
        <p:spPr>
          <a:xfrm>
            <a:off x="58143" y="2314606"/>
            <a:ext cx="579120" cy="2883408"/>
          </a:xfrm>
          <a:prstGeom prst="rect">
            <a:avLst/>
          </a:prstGeom>
        </p:spPr>
      </p:pic>
      <p:sp>
        <p:nvSpPr>
          <p:cNvPr id="46" name="object 42">
            <a:extLst>
              <a:ext uri="{FF2B5EF4-FFF2-40B4-BE49-F238E27FC236}">
                <a16:creationId xmlns:a16="http://schemas.microsoft.com/office/drawing/2014/main" id="{427CC7C1-F48F-4170-B4AE-3D1170872F02}"/>
              </a:ext>
            </a:extLst>
          </p:cNvPr>
          <p:cNvSpPr txBox="1"/>
          <p:nvPr/>
        </p:nvSpPr>
        <p:spPr>
          <a:xfrm>
            <a:off x="4797806" y="5917303"/>
            <a:ext cx="1533525" cy="288290"/>
          </a:xfrm>
          <a:prstGeom prst="rect">
            <a:avLst/>
          </a:prstGeom>
          <a:solidFill>
            <a:srgbClr val="6FA14B"/>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40,29%</a:t>
            </a:r>
            <a:endParaRPr sz="1400">
              <a:latin typeface="Calibri"/>
              <a:cs typeface="Calibri"/>
            </a:endParaRPr>
          </a:p>
        </p:txBody>
      </p:sp>
      <p:sp>
        <p:nvSpPr>
          <p:cNvPr id="47" name="object 43">
            <a:extLst>
              <a:ext uri="{FF2B5EF4-FFF2-40B4-BE49-F238E27FC236}">
                <a16:creationId xmlns:a16="http://schemas.microsoft.com/office/drawing/2014/main" id="{8631A1FD-CB98-4CFC-8BB8-95B54D29AC84}"/>
              </a:ext>
            </a:extLst>
          </p:cNvPr>
          <p:cNvSpPr txBox="1"/>
          <p:nvPr/>
        </p:nvSpPr>
        <p:spPr>
          <a:xfrm>
            <a:off x="5351764" y="5622195"/>
            <a:ext cx="498475"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698B35"/>
                </a:solidFill>
                <a:latin typeface="Calibri"/>
                <a:cs typeface="Calibri"/>
              </a:rPr>
              <a:t>V</a:t>
            </a:r>
            <a:r>
              <a:rPr sz="1600" b="1" spc="-30" dirty="0">
                <a:solidFill>
                  <a:srgbClr val="698B35"/>
                </a:solidFill>
                <a:latin typeface="Calibri"/>
                <a:cs typeface="Calibri"/>
              </a:rPr>
              <a:t>e</a:t>
            </a:r>
            <a:r>
              <a:rPr sz="1600" b="1" spc="-20" dirty="0">
                <a:solidFill>
                  <a:srgbClr val="698B35"/>
                </a:solidFill>
                <a:latin typeface="Calibri"/>
                <a:cs typeface="Calibri"/>
              </a:rPr>
              <a:t>r</a:t>
            </a:r>
            <a:r>
              <a:rPr sz="1600" b="1" spc="-30" dirty="0">
                <a:solidFill>
                  <a:srgbClr val="698B35"/>
                </a:solidFill>
                <a:latin typeface="Calibri"/>
                <a:cs typeface="Calibri"/>
              </a:rPr>
              <a:t>d</a:t>
            </a:r>
            <a:r>
              <a:rPr sz="1600" b="1" spc="-70" dirty="0">
                <a:solidFill>
                  <a:srgbClr val="698B35"/>
                </a:solidFill>
                <a:latin typeface="Calibri"/>
                <a:cs typeface="Calibri"/>
              </a:rPr>
              <a:t>e</a:t>
            </a:r>
            <a:endParaRPr sz="1600">
              <a:latin typeface="Calibri"/>
              <a:cs typeface="Calibri"/>
            </a:endParaRPr>
          </a:p>
        </p:txBody>
      </p:sp>
      <p:sp>
        <p:nvSpPr>
          <p:cNvPr id="48" name="object 44">
            <a:extLst>
              <a:ext uri="{FF2B5EF4-FFF2-40B4-BE49-F238E27FC236}">
                <a16:creationId xmlns:a16="http://schemas.microsoft.com/office/drawing/2014/main" id="{7A606C6D-C1B5-44F7-8BC0-A2518162A0E7}"/>
              </a:ext>
            </a:extLst>
          </p:cNvPr>
          <p:cNvSpPr txBox="1"/>
          <p:nvPr/>
        </p:nvSpPr>
        <p:spPr>
          <a:xfrm>
            <a:off x="6324321" y="5917303"/>
            <a:ext cx="1533525" cy="288290"/>
          </a:xfrm>
          <a:prstGeom prst="rect">
            <a:avLst/>
          </a:prstGeom>
          <a:solidFill>
            <a:srgbClr val="001D4D"/>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29,58%</a:t>
            </a:r>
            <a:endParaRPr sz="1400">
              <a:latin typeface="Calibri"/>
              <a:cs typeface="Calibri"/>
            </a:endParaRPr>
          </a:p>
        </p:txBody>
      </p:sp>
      <p:sp>
        <p:nvSpPr>
          <p:cNvPr id="49" name="object 45">
            <a:extLst>
              <a:ext uri="{FF2B5EF4-FFF2-40B4-BE49-F238E27FC236}">
                <a16:creationId xmlns:a16="http://schemas.microsoft.com/office/drawing/2014/main" id="{047BD6DF-8B5C-4F5B-BEC8-A76CF04787F8}"/>
              </a:ext>
            </a:extLst>
          </p:cNvPr>
          <p:cNvSpPr txBox="1"/>
          <p:nvPr/>
        </p:nvSpPr>
        <p:spPr>
          <a:xfrm>
            <a:off x="6845194" y="5622195"/>
            <a:ext cx="563245" cy="269240"/>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001D4D"/>
                </a:solidFill>
                <a:latin typeface="Calibri"/>
                <a:cs typeface="Calibri"/>
              </a:rPr>
              <a:t>Digital</a:t>
            </a:r>
            <a:endParaRPr sz="1600">
              <a:latin typeface="Calibri"/>
              <a:cs typeface="Calibri"/>
            </a:endParaRPr>
          </a:p>
        </p:txBody>
      </p:sp>
      <p:pic>
        <p:nvPicPr>
          <p:cNvPr id="50" name="Imagen 49">
            <a:extLst>
              <a:ext uri="{FF2B5EF4-FFF2-40B4-BE49-F238E27FC236}">
                <a16:creationId xmlns:a16="http://schemas.microsoft.com/office/drawing/2014/main" id="{E608486A-A8D0-42CB-A40E-090B9E35C6CC}"/>
              </a:ext>
            </a:extLst>
          </p:cNvPr>
          <p:cNvPicPr>
            <a:picLocks noChangeAspect="1"/>
          </p:cNvPicPr>
          <p:nvPr/>
        </p:nvPicPr>
        <p:blipFill rotWithShape="1">
          <a:blip r:embed="rId4"/>
          <a:srcRect b="62782"/>
          <a:stretch/>
        </p:blipFill>
        <p:spPr>
          <a:xfrm>
            <a:off x="2513569" y="806419"/>
            <a:ext cx="6203896" cy="1416162"/>
          </a:xfrm>
          <a:prstGeom prst="rect">
            <a:avLst/>
          </a:prstGeom>
        </p:spPr>
      </p:pic>
    </p:spTree>
    <p:extLst>
      <p:ext uri="{BB962C8B-B14F-4D97-AF65-F5344CB8AC3E}">
        <p14:creationId xmlns:p14="http://schemas.microsoft.com/office/powerpoint/2010/main" val="1658050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3"/>
            <a:ext cx="9285652" cy="4682046"/>
          </a:xfrm>
        </p:spPr>
        <p:txBody>
          <a:bodyPr vert="horz" lIns="91440" tIns="45720" rIns="91440" bIns="45720" rtlCol="0">
            <a:normAutofit fontScale="85000" lnSpcReduction="10000"/>
          </a:bodyPr>
          <a:lstStyle/>
          <a:p>
            <a:pPr marL="0" indent="0" algn="just">
              <a:lnSpc>
                <a:spcPct val="110000"/>
              </a:lnSpc>
              <a:spcBef>
                <a:spcPts val="1200"/>
              </a:spcBef>
              <a:buClr>
                <a:srgbClr val="BA514C"/>
              </a:buClr>
              <a:buNone/>
            </a:pPr>
            <a:r>
              <a:rPr lang="es-ES" sz="1400" dirty="0">
                <a:solidFill>
                  <a:srgbClr val="BA514C"/>
                </a:solidFill>
              </a:rPr>
              <a:t>Programa de modernización del comercio: Fondo Tecnológico</a:t>
            </a:r>
          </a:p>
          <a:p>
            <a:pPr algn="just">
              <a:lnSpc>
                <a:spcPct val="110000"/>
              </a:lnSpc>
              <a:spcBef>
                <a:spcPts val="1200"/>
              </a:spcBef>
              <a:buFont typeface="Arial" panose="020B0604020202020204" pitchFamily="34" charset="0"/>
              <a:buChar char="•"/>
            </a:pPr>
            <a:r>
              <a:rPr lang="es-ES" sz="1400" b="1" dirty="0">
                <a:solidFill>
                  <a:srgbClr val="343536"/>
                </a:solidFill>
              </a:rPr>
              <a:t>Proyectos enfocados a la incorporación de nuevas tecnologías que permitan al comercio local dar respuesta a los nuevos hábitos de consumo y que impacten en la transformación digital y sostenibilidad del propio establecimiento y/o en su modelo de negocio. </a:t>
            </a:r>
            <a:r>
              <a:rPr lang="es-ES" sz="1400" dirty="0">
                <a:solidFill>
                  <a:srgbClr val="343536"/>
                </a:solidFill>
              </a:rPr>
              <a:t>Implicará la </a:t>
            </a:r>
            <a:r>
              <a:rPr lang="es-ES" sz="1400" b="1" dirty="0">
                <a:solidFill>
                  <a:srgbClr val="343536"/>
                </a:solidFill>
              </a:rPr>
              <a:t>creación de una plataforma digital del comercio (Plataforma Comercio Conectado) </a:t>
            </a:r>
            <a:r>
              <a:rPr lang="es-ES" sz="1400" dirty="0">
                <a:solidFill>
                  <a:srgbClr val="343536"/>
                </a:solidFill>
              </a:rPr>
              <a:t>para incentivar la digitalización del sector. </a:t>
            </a:r>
          </a:p>
          <a:p>
            <a:pPr algn="just">
              <a:lnSpc>
                <a:spcPct val="110000"/>
              </a:lnSpc>
              <a:spcBef>
                <a:spcPts val="1200"/>
              </a:spcBef>
              <a:buFont typeface="Arial" panose="020B0604020202020204" pitchFamily="34" charset="0"/>
              <a:buChar char="•"/>
            </a:pPr>
            <a:r>
              <a:rPr lang="es-ES" sz="1400" b="1" dirty="0">
                <a:solidFill>
                  <a:srgbClr val="343536"/>
                </a:solidFill>
              </a:rPr>
              <a:t>Convocatoria de ayudas a </a:t>
            </a:r>
            <a:r>
              <a:rPr lang="es-ES" sz="1400" b="1" dirty="0" err="1">
                <a:solidFill>
                  <a:srgbClr val="343536"/>
                </a:solidFill>
              </a:rPr>
              <a:t>PYMEs</a:t>
            </a:r>
            <a:r>
              <a:rPr lang="es-ES" sz="1400" b="1" dirty="0">
                <a:solidFill>
                  <a:srgbClr val="343536"/>
                </a:solidFill>
              </a:rPr>
              <a:t> y </a:t>
            </a:r>
            <a:r>
              <a:rPr lang="es-ES" sz="1400" b="1" dirty="0" err="1">
                <a:solidFill>
                  <a:srgbClr val="343536"/>
                </a:solidFill>
              </a:rPr>
              <a:t>microPYMEs</a:t>
            </a:r>
            <a:r>
              <a:rPr lang="es-ES" sz="1400" b="1" dirty="0">
                <a:solidFill>
                  <a:srgbClr val="343536"/>
                </a:solidFill>
              </a:rPr>
              <a:t> del sector del comercio</a:t>
            </a:r>
          </a:p>
          <a:p>
            <a:pPr algn="just">
              <a:lnSpc>
                <a:spcPct val="110000"/>
              </a:lnSpc>
              <a:spcBef>
                <a:spcPts val="1200"/>
              </a:spcBef>
              <a:buFont typeface="Arial" panose="020B0604020202020204" pitchFamily="34" charset="0"/>
              <a:buChar char="•"/>
            </a:pPr>
            <a:r>
              <a:rPr lang="es-ES" sz="1400" dirty="0">
                <a:solidFill>
                  <a:srgbClr val="343536"/>
                </a:solidFill>
              </a:rPr>
              <a:t>Ministerio de Industria, Comercio y Turismo-Secretaría de Estado de Comercio, en colaboración con la Cámara de Comercio de España, y Convenio entre la Secretaría de Estado de Comercio y RED.ES para la plataforma Comercio Conectado.</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dirty="0">
                <a:solidFill>
                  <a:srgbClr val="343536"/>
                </a:solidFill>
              </a:rPr>
              <a:t>2022-2023: Convocatoria plurianual</a:t>
            </a:r>
          </a:p>
          <a:p>
            <a:pPr lvl="1" algn="just">
              <a:lnSpc>
                <a:spcPct val="110000"/>
              </a:lnSpc>
              <a:spcBef>
                <a:spcPts val="1200"/>
              </a:spcBef>
              <a:buFont typeface="Arial" panose="020B0604020202020204" pitchFamily="34" charset="0"/>
              <a:buChar char="•"/>
            </a:pPr>
            <a:r>
              <a:rPr lang="es-ES" sz="1400" dirty="0">
                <a:solidFill>
                  <a:srgbClr val="343536"/>
                </a:solidFill>
              </a:rPr>
              <a:t>Subvención de proyectos de empresas comerciales o asociaciones de comerciantes de hasta el 70-80% de la inversión</a:t>
            </a:r>
          </a:p>
          <a:p>
            <a:pPr algn="just">
              <a:lnSpc>
                <a:spcPct val="110000"/>
              </a:lnSpc>
              <a:spcBef>
                <a:spcPts val="1200"/>
              </a:spcBef>
              <a:buFont typeface="Arial" panose="020B0604020202020204" pitchFamily="34" charset="0"/>
              <a:buChar char="•"/>
            </a:pPr>
            <a:r>
              <a:rPr lang="es-ES" sz="1400" dirty="0">
                <a:solidFill>
                  <a:srgbClr val="343536"/>
                </a:solidFill>
              </a:rPr>
              <a:t>El potencial gasto elegible para esta línea será de 100 M€, de los cuales 4 M€ (4%) estarían destinados a sufragar la asistencia técnica para la gestión de las ayudas y 96 millones de euros se destinarán a las pymes y asociaciones del sector comercial.</a:t>
            </a:r>
          </a:p>
          <a:p>
            <a:pPr algn="just">
              <a:lnSpc>
                <a:spcPct val="110000"/>
              </a:lnSpc>
              <a:spcBef>
                <a:spcPts val="1200"/>
              </a:spcBef>
              <a:buFont typeface="Arial" panose="020B0604020202020204" pitchFamily="34" charset="0"/>
              <a:buChar char="•"/>
            </a:pPr>
            <a:r>
              <a:rPr lang="es-ES" sz="1400" dirty="0">
                <a:solidFill>
                  <a:srgbClr val="343536"/>
                </a:solidFill>
              </a:rPr>
              <a:t>La plataforma Comercio Conectado se implementará en base a una estrategia acordada con Red.es, con un coste independiente estimado de 2,1 M€, financiada con una combinación de recursos de Red.es y la Secretaría de Estado de Comercio (SEC).</a:t>
            </a:r>
          </a:p>
          <a:p>
            <a:pPr algn="just">
              <a:lnSpc>
                <a:spcPct val="110000"/>
              </a:lnSpc>
              <a:spcBef>
                <a:spcPts val="1200"/>
              </a:spcBef>
              <a:buFont typeface="Arial" panose="020B0604020202020204" pitchFamily="34" charset="0"/>
              <a:buChar char="•"/>
            </a:pPr>
            <a:r>
              <a:rPr lang="es-ES" sz="1400" dirty="0">
                <a:solidFill>
                  <a:srgbClr val="343536"/>
                </a:solidFill>
              </a:rPr>
              <a:t>Las ayudas del Fondo Tecnológico quedarán sujetas con carácter general a los umbrales de </a:t>
            </a:r>
            <a:r>
              <a:rPr lang="es-ES" sz="1400" dirty="0" err="1">
                <a:solidFill>
                  <a:srgbClr val="343536"/>
                </a:solidFill>
              </a:rPr>
              <a:t>Mínimis</a:t>
            </a:r>
            <a:r>
              <a:rPr lang="es-ES" sz="1400" dirty="0">
                <a:solidFill>
                  <a:srgbClr val="343536"/>
                </a:solidFill>
              </a:rPr>
              <a:t>. La plataforma Comercio Conectado no constituye ayudas de estado.</a:t>
            </a:r>
          </a:p>
          <a:p>
            <a:pPr>
              <a:lnSpc>
                <a:spcPct val="110000"/>
              </a:lnSpc>
              <a:spcBef>
                <a:spcPts val="1200"/>
              </a:spcBef>
              <a:buFont typeface="Arial"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2" name="Grupo 11">
            <a:extLst>
              <a:ext uri="{FF2B5EF4-FFF2-40B4-BE49-F238E27FC236}">
                <a16:creationId xmlns:a16="http://schemas.microsoft.com/office/drawing/2014/main" id="{12E9A291-D873-4C0E-97E1-8317FB1E3CEA}"/>
              </a:ext>
            </a:extLst>
          </p:cNvPr>
          <p:cNvGrpSpPr/>
          <p:nvPr/>
        </p:nvGrpSpPr>
        <p:grpSpPr>
          <a:xfrm>
            <a:off x="10121509" y="3429000"/>
            <a:ext cx="1582220" cy="2147495"/>
            <a:chOff x="8691937" y="1474904"/>
            <a:chExt cx="3500063" cy="4237724"/>
          </a:xfrm>
        </p:grpSpPr>
        <p:sp>
          <p:nvSpPr>
            <p:cNvPr id="13" name="Rectángulo 12">
              <a:extLst>
                <a:ext uri="{FF2B5EF4-FFF2-40B4-BE49-F238E27FC236}">
                  <a16:creationId xmlns:a16="http://schemas.microsoft.com/office/drawing/2014/main" id="{0B27506C-A124-407D-917E-7B40CCF02FF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95F0991-7B00-4192-A97C-E665FF2BF37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90753C3C-1411-4D53-959A-108EB20790E5}"/>
              </a:ext>
            </a:extLst>
          </p:cNvPr>
          <p:cNvPicPr>
            <a:picLocks noChangeAspect="1"/>
          </p:cNvPicPr>
          <p:nvPr/>
        </p:nvPicPr>
        <p:blipFill>
          <a:blip r:embed="rId2"/>
          <a:stretch>
            <a:fillRect/>
          </a:stretch>
        </p:blipFill>
        <p:spPr>
          <a:xfrm>
            <a:off x="10132658" y="3652000"/>
            <a:ext cx="1390009" cy="1755800"/>
          </a:xfrm>
          <a:prstGeom prst="rect">
            <a:avLst/>
          </a:prstGeom>
        </p:spPr>
      </p:pic>
    </p:spTree>
    <p:extLst>
      <p:ext uri="{BB962C8B-B14F-4D97-AF65-F5344CB8AC3E}">
        <p14:creationId xmlns:p14="http://schemas.microsoft.com/office/powerpoint/2010/main" val="2295801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3"/>
            <a:ext cx="9285652" cy="4682046"/>
          </a:xfrm>
        </p:spPr>
        <p:txBody>
          <a:bodyPr vert="horz" lIns="91440" tIns="45720" rIns="91440" bIns="45720" rtlCol="0">
            <a:normAutofit fontScale="92500"/>
          </a:bodyPr>
          <a:lstStyle/>
          <a:p>
            <a:pPr marL="0" indent="0" algn="just">
              <a:lnSpc>
                <a:spcPct val="110000"/>
              </a:lnSpc>
              <a:spcBef>
                <a:spcPts val="1200"/>
              </a:spcBef>
              <a:buClr>
                <a:srgbClr val="BA514C"/>
              </a:buClr>
              <a:buNone/>
            </a:pPr>
            <a:r>
              <a:rPr lang="es-ES" sz="1400" dirty="0">
                <a:solidFill>
                  <a:srgbClr val="BA514C"/>
                </a:solidFill>
              </a:rPr>
              <a:t>Programa Mercados Sostenibles</a:t>
            </a:r>
          </a:p>
          <a:p>
            <a:pPr algn="just">
              <a:lnSpc>
                <a:spcPct val="110000"/>
              </a:lnSpc>
              <a:spcBef>
                <a:spcPts val="1200"/>
              </a:spcBef>
              <a:buFont typeface="Arial" panose="020B0604020202020204" pitchFamily="34" charset="0"/>
              <a:buChar char="•"/>
            </a:pPr>
            <a:r>
              <a:rPr lang="es-ES" sz="1400" b="1" dirty="0">
                <a:solidFill>
                  <a:srgbClr val="343536"/>
                </a:solidFill>
              </a:rPr>
              <a:t>Proyectos, presentados por las Entidades Locales, enfocados a mejoras en la modernización de mercados municipales, áreas comerciales, mercados de venta no sedentaria y canales cortos de comercialización</a:t>
            </a:r>
            <a:r>
              <a:rPr lang="es-ES" sz="1400" dirty="0">
                <a:solidFill>
                  <a:srgbClr val="343536"/>
                </a:solidFill>
              </a:rPr>
              <a:t>, con objeto de aumentar la competitividad, acelerar su digitalización o transformación hacia un modelo más sostenible.</a:t>
            </a:r>
          </a:p>
          <a:p>
            <a:pPr algn="just">
              <a:lnSpc>
                <a:spcPct val="110000"/>
              </a:lnSpc>
              <a:spcBef>
                <a:spcPts val="1200"/>
              </a:spcBef>
              <a:buFont typeface="Arial" panose="020B0604020202020204" pitchFamily="34" charset="0"/>
              <a:buChar char="•"/>
            </a:pPr>
            <a:r>
              <a:rPr lang="es-ES" sz="1400" b="1" dirty="0">
                <a:solidFill>
                  <a:srgbClr val="343536"/>
                </a:solidFill>
              </a:rPr>
              <a:t>Convocatoria de ayudas a Entidades Locales</a:t>
            </a:r>
          </a:p>
          <a:p>
            <a:pPr algn="just">
              <a:lnSpc>
                <a:spcPct val="110000"/>
              </a:lnSpc>
              <a:spcBef>
                <a:spcPts val="1200"/>
              </a:spcBef>
              <a:buFont typeface="Arial" panose="020B0604020202020204" pitchFamily="34" charset="0"/>
              <a:buChar char="•"/>
            </a:pPr>
            <a:r>
              <a:rPr lang="es-ES" sz="1400" dirty="0">
                <a:solidFill>
                  <a:srgbClr val="343536"/>
                </a:solidFill>
              </a:rPr>
              <a:t>Ministerio de Industria, Comercio y Turismo-Secretaría de Estado de Comercio, en colaboración con la Cámara de Comercio de España y Entidades locales.</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dirty="0">
                <a:solidFill>
                  <a:srgbClr val="343536"/>
                </a:solidFill>
              </a:rPr>
              <a:t>2021-2023: Convocatoria plurianual</a:t>
            </a:r>
          </a:p>
          <a:p>
            <a:pPr lvl="1" algn="just">
              <a:lnSpc>
                <a:spcPct val="110000"/>
              </a:lnSpc>
              <a:spcBef>
                <a:spcPts val="1200"/>
              </a:spcBef>
              <a:buFont typeface="Arial" panose="020B0604020202020204" pitchFamily="34" charset="0"/>
              <a:buChar char="•"/>
            </a:pPr>
            <a:r>
              <a:rPr lang="es-ES" sz="1400" dirty="0">
                <a:solidFill>
                  <a:srgbClr val="343536"/>
                </a:solidFill>
              </a:rPr>
              <a:t>Acuerdo de Conferencia Sectorial y firma de Convenios en 2021</a:t>
            </a:r>
          </a:p>
          <a:p>
            <a:pPr lvl="1" algn="just">
              <a:lnSpc>
                <a:spcPct val="110000"/>
              </a:lnSpc>
              <a:spcBef>
                <a:spcPts val="1200"/>
              </a:spcBef>
              <a:buFont typeface="Arial" panose="020B0604020202020204" pitchFamily="34" charset="0"/>
              <a:buChar char="•"/>
            </a:pPr>
            <a:r>
              <a:rPr lang="es-ES" sz="1400" dirty="0">
                <a:solidFill>
                  <a:srgbClr val="343536"/>
                </a:solidFill>
              </a:rPr>
              <a:t>Subvención de proyectos de Entidades Locales, con una financiación media del 85% de la inversión</a:t>
            </a:r>
          </a:p>
          <a:p>
            <a:pPr algn="just">
              <a:lnSpc>
                <a:spcPct val="110000"/>
              </a:lnSpc>
              <a:spcBef>
                <a:spcPts val="1200"/>
              </a:spcBef>
              <a:buFont typeface="Arial" panose="020B0604020202020204" pitchFamily="34" charset="0"/>
              <a:buChar char="•"/>
            </a:pPr>
            <a:r>
              <a:rPr lang="es-ES" sz="1400" dirty="0">
                <a:solidFill>
                  <a:srgbClr val="343536"/>
                </a:solidFill>
              </a:rPr>
              <a:t>El potencial gasto elegible para esta línea será de 215 M€, de los cuales se reservarán 15 millones EUR para pequeños municipios en áreas despobladas. Se estima la financiación de 14 proyectos anuales en 2021, 2022 y 2023 por un valor total de 200 M€ para Municipios medianos y grandes, así como 48 proyectos anuales en 2021, 2022 y 2023 por un valor total de 15 M€ para pequeños municipios en zonas rurales.</a:t>
            </a:r>
          </a:p>
          <a:p>
            <a:pPr>
              <a:lnSpc>
                <a:spcPct val="110000"/>
              </a:lnSpc>
              <a:spcBef>
                <a:spcPts val="1200"/>
              </a:spcBef>
              <a:buFont typeface="Arial"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2" name="Grupo 11">
            <a:extLst>
              <a:ext uri="{FF2B5EF4-FFF2-40B4-BE49-F238E27FC236}">
                <a16:creationId xmlns:a16="http://schemas.microsoft.com/office/drawing/2014/main" id="{12E9A291-D873-4C0E-97E1-8317FB1E3CEA}"/>
              </a:ext>
            </a:extLst>
          </p:cNvPr>
          <p:cNvGrpSpPr/>
          <p:nvPr/>
        </p:nvGrpSpPr>
        <p:grpSpPr>
          <a:xfrm>
            <a:off x="10121509" y="3429000"/>
            <a:ext cx="1582220" cy="2147495"/>
            <a:chOff x="8691937" y="1474904"/>
            <a:chExt cx="3500063" cy="4237724"/>
          </a:xfrm>
        </p:grpSpPr>
        <p:sp>
          <p:nvSpPr>
            <p:cNvPr id="13" name="Rectángulo 12">
              <a:extLst>
                <a:ext uri="{FF2B5EF4-FFF2-40B4-BE49-F238E27FC236}">
                  <a16:creationId xmlns:a16="http://schemas.microsoft.com/office/drawing/2014/main" id="{0B27506C-A124-407D-917E-7B40CCF02FF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95F0991-7B00-4192-A97C-E665FF2BF37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90753C3C-1411-4D53-959A-108EB20790E5}"/>
              </a:ext>
            </a:extLst>
          </p:cNvPr>
          <p:cNvPicPr>
            <a:picLocks noChangeAspect="1"/>
          </p:cNvPicPr>
          <p:nvPr/>
        </p:nvPicPr>
        <p:blipFill>
          <a:blip r:embed="rId2"/>
          <a:stretch>
            <a:fillRect/>
          </a:stretch>
        </p:blipFill>
        <p:spPr>
          <a:xfrm>
            <a:off x="10132658" y="3652000"/>
            <a:ext cx="1390009" cy="1755800"/>
          </a:xfrm>
          <a:prstGeom prst="rect">
            <a:avLst/>
          </a:prstGeom>
        </p:spPr>
      </p:pic>
    </p:spTree>
    <p:extLst>
      <p:ext uri="{BB962C8B-B14F-4D97-AF65-F5344CB8AC3E}">
        <p14:creationId xmlns:p14="http://schemas.microsoft.com/office/powerpoint/2010/main" val="2457350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3"/>
            <a:ext cx="9285652" cy="4682046"/>
          </a:xfrm>
        </p:spPr>
        <p:txBody>
          <a:bodyPr vert="horz" lIns="91440" tIns="45720" rIns="91440" bIns="45720" rtlCol="0">
            <a:normAutofit/>
          </a:bodyPr>
          <a:lstStyle/>
          <a:p>
            <a:pPr marL="0" indent="0" algn="just">
              <a:lnSpc>
                <a:spcPct val="110000"/>
              </a:lnSpc>
              <a:spcBef>
                <a:spcPts val="1200"/>
              </a:spcBef>
              <a:buClr>
                <a:srgbClr val="BA514C"/>
              </a:buClr>
              <a:buNone/>
            </a:pPr>
            <a:r>
              <a:rPr lang="es-ES" sz="1400" dirty="0">
                <a:solidFill>
                  <a:srgbClr val="BA514C"/>
                </a:solidFill>
              </a:rPr>
              <a:t>Refuerzo del Centro de Investigación y Control de la Calidad</a:t>
            </a:r>
          </a:p>
          <a:p>
            <a:pPr algn="just">
              <a:lnSpc>
                <a:spcPct val="110000"/>
              </a:lnSpc>
              <a:spcBef>
                <a:spcPts val="1200"/>
              </a:spcBef>
              <a:buFont typeface="Arial" panose="020B0604020202020204" pitchFamily="34" charset="0"/>
              <a:buChar char="•"/>
            </a:pPr>
            <a:r>
              <a:rPr lang="es-ES" sz="1400" b="1" dirty="0">
                <a:solidFill>
                  <a:srgbClr val="343536"/>
                </a:solidFill>
              </a:rPr>
              <a:t>Actuaciones por parte del Ministerio de Consumo para asegurar un control adecuado de la calidad de los productos y reforzar la protección de los consumidores.</a:t>
            </a:r>
          </a:p>
          <a:p>
            <a:pPr algn="just">
              <a:lnSpc>
                <a:spcPct val="110000"/>
              </a:lnSpc>
              <a:spcBef>
                <a:spcPts val="1200"/>
              </a:spcBef>
              <a:buFont typeface="Arial" panose="020B0604020202020204" pitchFamily="34" charset="0"/>
              <a:buChar char="•"/>
            </a:pPr>
            <a:r>
              <a:rPr lang="es-ES" sz="1400" b="1" dirty="0">
                <a:solidFill>
                  <a:srgbClr val="343536"/>
                </a:solidFill>
              </a:rPr>
              <a:t>Convocatoria de ayudas por Licitación pública</a:t>
            </a:r>
          </a:p>
          <a:p>
            <a:pPr algn="just">
              <a:lnSpc>
                <a:spcPct val="110000"/>
              </a:lnSpc>
              <a:spcBef>
                <a:spcPts val="1200"/>
              </a:spcBef>
              <a:buFont typeface="Arial" panose="020B0604020202020204" pitchFamily="34" charset="0"/>
              <a:buChar char="•"/>
            </a:pPr>
            <a:r>
              <a:rPr lang="es-ES" sz="1400" dirty="0">
                <a:solidFill>
                  <a:srgbClr val="343536"/>
                </a:solidFill>
              </a:rPr>
              <a:t>Ministerio de Industria, Comercio y Turismo-Secretaría de Estado de Comercio, en colaboración con la Cámara de Comercio de España.</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dirty="0">
                <a:solidFill>
                  <a:srgbClr val="343536"/>
                </a:solidFill>
              </a:rPr>
              <a:t>2021-2023: Convocatoria plurianual</a:t>
            </a:r>
          </a:p>
          <a:p>
            <a:pPr lvl="1" algn="just">
              <a:lnSpc>
                <a:spcPct val="110000"/>
              </a:lnSpc>
              <a:spcBef>
                <a:spcPts val="1200"/>
              </a:spcBef>
              <a:buFont typeface="Arial" panose="020B0604020202020204" pitchFamily="34" charset="0"/>
              <a:buChar char="•"/>
            </a:pPr>
            <a:r>
              <a:rPr lang="es-ES" sz="1400" dirty="0">
                <a:solidFill>
                  <a:srgbClr val="343536"/>
                </a:solidFill>
              </a:rPr>
              <a:t>Licitación pública</a:t>
            </a:r>
          </a:p>
          <a:p>
            <a:pPr algn="just">
              <a:lnSpc>
                <a:spcPct val="110000"/>
              </a:lnSpc>
              <a:spcBef>
                <a:spcPts val="1200"/>
              </a:spcBef>
              <a:buFont typeface="Arial" panose="020B0604020202020204" pitchFamily="34" charset="0"/>
              <a:buChar char="•"/>
            </a:pPr>
            <a:r>
              <a:rPr lang="es-ES" sz="1400" dirty="0">
                <a:solidFill>
                  <a:srgbClr val="343536"/>
                </a:solidFill>
              </a:rPr>
              <a:t>El potencial gasto elegible para esta línea será de 0,619 M€.</a:t>
            </a:r>
          </a:p>
          <a:p>
            <a:pPr>
              <a:lnSpc>
                <a:spcPct val="110000"/>
              </a:lnSpc>
              <a:spcBef>
                <a:spcPts val="1200"/>
              </a:spcBef>
              <a:buFont typeface="Arial"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2" name="Grupo 11">
            <a:extLst>
              <a:ext uri="{FF2B5EF4-FFF2-40B4-BE49-F238E27FC236}">
                <a16:creationId xmlns:a16="http://schemas.microsoft.com/office/drawing/2014/main" id="{12E9A291-D873-4C0E-97E1-8317FB1E3CEA}"/>
              </a:ext>
            </a:extLst>
          </p:cNvPr>
          <p:cNvGrpSpPr/>
          <p:nvPr/>
        </p:nvGrpSpPr>
        <p:grpSpPr>
          <a:xfrm>
            <a:off x="10121509" y="3429000"/>
            <a:ext cx="1582220" cy="2147495"/>
            <a:chOff x="8691937" y="1474904"/>
            <a:chExt cx="3500063" cy="4237724"/>
          </a:xfrm>
        </p:grpSpPr>
        <p:sp>
          <p:nvSpPr>
            <p:cNvPr id="13" name="Rectángulo 12">
              <a:extLst>
                <a:ext uri="{FF2B5EF4-FFF2-40B4-BE49-F238E27FC236}">
                  <a16:creationId xmlns:a16="http://schemas.microsoft.com/office/drawing/2014/main" id="{0B27506C-A124-407D-917E-7B40CCF02FF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95F0991-7B00-4192-A97C-E665FF2BF37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90753C3C-1411-4D53-959A-108EB20790E5}"/>
              </a:ext>
            </a:extLst>
          </p:cNvPr>
          <p:cNvPicPr>
            <a:picLocks noChangeAspect="1"/>
          </p:cNvPicPr>
          <p:nvPr/>
        </p:nvPicPr>
        <p:blipFill>
          <a:blip r:embed="rId2"/>
          <a:stretch>
            <a:fillRect/>
          </a:stretch>
        </p:blipFill>
        <p:spPr>
          <a:xfrm>
            <a:off x="10132658" y="3652000"/>
            <a:ext cx="1390009" cy="1755800"/>
          </a:xfrm>
          <a:prstGeom prst="rect">
            <a:avLst/>
          </a:prstGeom>
        </p:spPr>
      </p:pic>
    </p:spTree>
    <p:extLst>
      <p:ext uri="{BB962C8B-B14F-4D97-AF65-F5344CB8AC3E}">
        <p14:creationId xmlns:p14="http://schemas.microsoft.com/office/powerpoint/2010/main" val="3926170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3"/>
            <a:ext cx="9285652" cy="4682046"/>
          </a:xfrm>
        </p:spPr>
        <p:txBody>
          <a:bodyPr vert="horz" lIns="91440" tIns="45720" rIns="91440" bIns="45720" rtlCol="0">
            <a:normAutofit fontScale="92500" lnSpcReduction="20000"/>
          </a:bodyPr>
          <a:lstStyle/>
          <a:p>
            <a:pPr marL="0" indent="0" algn="just">
              <a:lnSpc>
                <a:spcPct val="110000"/>
              </a:lnSpc>
              <a:spcBef>
                <a:spcPts val="1200"/>
              </a:spcBef>
              <a:buClr>
                <a:srgbClr val="BA514C"/>
              </a:buClr>
              <a:buNone/>
            </a:pPr>
            <a:r>
              <a:rPr lang="es-ES" sz="1400" dirty="0">
                <a:solidFill>
                  <a:srgbClr val="BA514C"/>
                </a:solidFill>
              </a:rPr>
              <a:t>Programa de fortalecimiento de los sistemas de comunicación, servicios telemáticos y digitalización</a:t>
            </a:r>
          </a:p>
          <a:p>
            <a:pPr algn="just">
              <a:lnSpc>
                <a:spcPct val="110000"/>
              </a:lnSpc>
              <a:spcBef>
                <a:spcPts val="1200"/>
              </a:spcBef>
              <a:buFont typeface="Arial" panose="020B0604020202020204" pitchFamily="34" charset="0"/>
              <a:buChar char="•"/>
            </a:pPr>
            <a:r>
              <a:rPr lang="es-ES" sz="1400" b="1" dirty="0">
                <a:solidFill>
                  <a:srgbClr val="343536"/>
                </a:solidFill>
              </a:rPr>
              <a:t>Proyectos de apoyo al fortalecimiento de los sistemas de comunicación, servicios telemáticos y digitalización de las asociaciones y federaciones exportadoras y de la Cámara de Comercio de España y Cámaras de Comercio españolas en el extranjero y federaciones de Cámaras con reconocimiento oficial.</a:t>
            </a:r>
          </a:p>
          <a:p>
            <a:pPr algn="just">
              <a:lnSpc>
                <a:spcPct val="110000"/>
              </a:lnSpc>
              <a:spcBef>
                <a:spcPts val="1200"/>
              </a:spcBef>
              <a:buFont typeface="Arial" panose="020B0604020202020204" pitchFamily="34" charset="0"/>
              <a:buChar char="•"/>
            </a:pPr>
            <a:r>
              <a:rPr lang="es-ES" sz="1400" b="1" dirty="0">
                <a:solidFill>
                  <a:srgbClr val="343536"/>
                </a:solidFill>
              </a:rPr>
              <a:t>Convocatoria de ayudas a Cámaras de Comercio españolas en el extranjero y federaciones de Cámaras con reconocimiento oficial.</a:t>
            </a:r>
          </a:p>
          <a:p>
            <a:pPr algn="just">
              <a:lnSpc>
                <a:spcPct val="110000"/>
              </a:lnSpc>
              <a:spcBef>
                <a:spcPts val="1200"/>
              </a:spcBef>
              <a:buFont typeface="Arial" panose="020B0604020202020204" pitchFamily="34" charset="0"/>
              <a:buChar char="•"/>
            </a:pPr>
            <a:r>
              <a:rPr lang="es-ES" sz="1400" dirty="0">
                <a:solidFill>
                  <a:srgbClr val="343536"/>
                </a:solidFill>
              </a:rPr>
              <a:t>Ministerio de Industria, Comercio y Turismo-Secretaría de Estado de Comercio, en colaboración con la Cámara de Comercio de España, ICEX y COFIDES.</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dirty="0">
                <a:solidFill>
                  <a:srgbClr val="343536"/>
                </a:solidFill>
              </a:rPr>
              <a:t>2021-2023: </a:t>
            </a:r>
          </a:p>
          <a:p>
            <a:pPr lvl="2" algn="just">
              <a:lnSpc>
                <a:spcPct val="110000"/>
              </a:lnSpc>
              <a:spcBef>
                <a:spcPts val="1200"/>
              </a:spcBef>
              <a:buFont typeface="Arial" panose="020B0604020202020204" pitchFamily="34" charset="0"/>
              <a:buChar char="•"/>
            </a:pPr>
            <a:r>
              <a:rPr lang="es-ES" sz="1300" dirty="0">
                <a:solidFill>
                  <a:srgbClr val="343536"/>
                </a:solidFill>
              </a:rPr>
              <a:t>2021: Aprobación del Plan de Acción de Internacionalización 2021-2022, que integra los programas.</a:t>
            </a:r>
          </a:p>
          <a:p>
            <a:pPr lvl="2" algn="just">
              <a:lnSpc>
                <a:spcPct val="110000"/>
              </a:lnSpc>
              <a:spcBef>
                <a:spcPts val="1200"/>
              </a:spcBef>
              <a:buFont typeface="Arial" panose="020B0604020202020204" pitchFamily="34" charset="0"/>
              <a:buChar char="•"/>
            </a:pPr>
            <a:r>
              <a:rPr lang="es-ES" sz="1300" dirty="0">
                <a:solidFill>
                  <a:srgbClr val="343536"/>
                </a:solidFill>
              </a:rPr>
              <a:t>2022-2023: Despliegue e implementación de los programas.</a:t>
            </a:r>
          </a:p>
          <a:p>
            <a:pPr lvl="2" algn="just">
              <a:lnSpc>
                <a:spcPct val="110000"/>
              </a:lnSpc>
              <a:spcBef>
                <a:spcPts val="1200"/>
              </a:spcBef>
              <a:buFont typeface="Arial" panose="020B0604020202020204" pitchFamily="34" charset="0"/>
              <a:buChar char="•"/>
            </a:pPr>
            <a:r>
              <a:rPr lang="es-ES" sz="1300" dirty="0">
                <a:solidFill>
                  <a:srgbClr val="343536"/>
                </a:solidFill>
              </a:rPr>
              <a:t>2023: Evaluación de resultados.</a:t>
            </a:r>
          </a:p>
          <a:p>
            <a:pPr lvl="1" algn="just">
              <a:lnSpc>
                <a:spcPct val="110000"/>
              </a:lnSpc>
              <a:spcBef>
                <a:spcPts val="1200"/>
              </a:spcBef>
              <a:buFont typeface="Arial" panose="020B0604020202020204" pitchFamily="34" charset="0"/>
              <a:buChar char="•"/>
            </a:pPr>
            <a:r>
              <a:rPr lang="es-ES" sz="1400" dirty="0">
                <a:solidFill>
                  <a:srgbClr val="343536"/>
                </a:solidFill>
              </a:rPr>
              <a:t>Licitación pública</a:t>
            </a:r>
          </a:p>
          <a:p>
            <a:pPr algn="just">
              <a:lnSpc>
                <a:spcPct val="110000"/>
              </a:lnSpc>
              <a:spcBef>
                <a:spcPts val="1200"/>
              </a:spcBef>
              <a:buFont typeface="Arial" panose="020B0604020202020204" pitchFamily="34" charset="0"/>
              <a:buChar char="•"/>
            </a:pPr>
            <a:r>
              <a:rPr lang="es-ES" sz="1400" dirty="0">
                <a:solidFill>
                  <a:srgbClr val="343536"/>
                </a:solidFill>
              </a:rPr>
              <a:t>El potencial gasto elegible para esta línea será de 2,5 M€.</a:t>
            </a:r>
          </a:p>
          <a:p>
            <a:pPr algn="just">
              <a:lnSpc>
                <a:spcPct val="110000"/>
              </a:lnSpc>
              <a:spcBef>
                <a:spcPts val="1200"/>
              </a:spcBef>
              <a:buFont typeface="Arial" panose="020B0604020202020204" pitchFamily="34" charset="0"/>
              <a:buChar char="•"/>
            </a:pPr>
            <a:r>
              <a:rPr lang="es-ES" sz="1400" dirty="0">
                <a:solidFill>
                  <a:srgbClr val="343536"/>
                </a:solidFill>
              </a:rPr>
              <a:t>Ayuda sujeta al régimen de </a:t>
            </a:r>
            <a:r>
              <a:rPr lang="es-ES" sz="1400" dirty="0" err="1">
                <a:solidFill>
                  <a:srgbClr val="343536"/>
                </a:solidFill>
              </a:rPr>
              <a:t>Mínimis</a:t>
            </a:r>
            <a:r>
              <a:rPr lang="es-ES" sz="1400" dirty="0">
                <a:solidFill>
                  <a:srgbClr val="343536"/>
                </a:solidFill>
              </a:rPr>
              <a:t>.</a:t>
            </a:r>
          </a:p>
          <a:p>
            <a:pPr>
              <a:lnSpc>
                <a:spcPct val="110000"/>
              </a:lnSpc>
              <a:spcBef>
                <a:spcPts val="1200"/>
              </a:spcBef>
              <a:buFont typeface="Arial"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2" name="Grupo 11">
            <a:extLst>
              <a:ext uri="{FF2B5EF4-FFF2-40B4-BE49-F238E27FC236}">
                <a16:creationId xmlns:a16="http://schemas.microsoft.com/office/drawing/2014/main" id="{12E9A291-D873-4C0E-97E1-8317FB1E3CEA}"/>
              </a:ext>
            </a:extLst>
          </p:cNvPr>
          <p:cNvGrpSpPr/>
          <p:nvPr/>
        </p:nvGrpSpPr>
        <p:grpSpPr>
          <a:xfrm>
            <a:off x="10121509" y="3429000"/>
            <a:ext cx="1582220" cy="2147495"/>
            <a:chOff x="8691937" y="1474904"/>
            <a:chExt cx="3500063" cy="4237724"/>
          </a:xfrm>
        </p:grpSpPr>
        <p:sp>
          <p:nvSpPr>
            <p:cNvPr id="13" name="Rectángulo 12">
              <a:extLst>
                <a:ext uri="{FF2B5EF4-FFF2-40B4-BE49-F238E27FC236}">
                  <a16:creationId xmlns:a16="http://schemas.microsoft.com/office/drawing/2014/main" id="{0B27506C-A124-407D-917E-7B40CCF02FF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95F0991-7B00-4192-A97C-E665FF2BF37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90753C3C-1411-4D53-959A-108EB20790E5}"/>
              </a:ext>
            </a:extLst>
          </p:cNvPr>
          <p:cNvPicPr>
            <a:picLocks noChangeAspect="1"/>
          </p:cNvPicPr>
          <p:nvPr/>
        </p:nvPicPr>
        <p:blipFill>
          <a:blip r:embed="rId2"/>
          <a:stretch>
            <a:fillRect/>
          </a:stretch>
        </p:blipFill>
        <p:spPr>
          <a:xfrm>
            <a:off x="10132658" y="3652000"/>
            <a:ext cx="1390009" cy="1755800"/>
          </a:xfrm>
          <a:prstGeom prst="rect">
            <a:avLst/>
          </a:prstGeom>
        </p:spPr>
      </p:pic>
    </p:spTree>
    <p:extLst>
      <p:ext uri="{BB962C8B-B14F-4D97-AF65-F5344CB8AC3E}">
        <p14:creationId xmlns:p14="http://schemas.microsoft.com/office/powerpoint/2010/main" val="2247038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3"/>
            <a:ext cx="9285652" cy="4682046"/>
          </a:xfrm>
        </p:spPr>
        <p:txBody>
          <a:bodyPr vert="horz" lIns="91440" tIns="45720" rIns="91440" bIns="45720" rtlCol="0">
            <a:normAutofit fontScale="92500" lnSpcReduction="20000"/>
          </a:bodyPr>
          <a:lstStyle/>
          <a:p>
            <a:pPr marL="0" indent="0" algn="just">
              <a:lnSpc>
                <a:spcPct val="110000"/>
              </a:lnSpc>
              <a:spcBef>
                <a:spcPts val="1200"/>
              </a:spcBef>
              <a:buClr>
                <a:srgbClr val="BA514C"/>
              </a:buClr>
              <a:buNone/>
            </a:pPr>
            <a:r>
              <a:rPr lang="es-ES" sz="1400" dirty="0">
                <a:solidFill>
                  <a:srgbClr val="BA514C"/>
                </a:solidFill>
              </a:rPr>
              <a:t>Impulso a la digitalización de los servicios de la administración para el apoyo a la internacionalización</a:t>
            </a:r>
          </a:p>
          <a:p>
            <a:pPr algn="just">
              <a:lnSpc>
                <a:spcPct val="110000"/>
              </a:lnSpc>
              <a:spcBef>
                <a:spcPts val="1200"/>
              </a:spcBef>
              <a:buFont typeface="Arial" panose="020B0604020202020204" pitchFamily="34" charset="0"/>
              <a:buChar char="•"/>
            </a:pPr>
            <a:r>
              <a:rPr lang="es-ES" sz="1400" b="1" dirty="0">
                <a:solidFill>
                  <a:srgbClr val="343536"/>
                </a:solidFill>
              </a:rPr>
              <a:t>Proyectos enfocados en el desarrollo herramientas de Big data y modelización, refuerzo servicios de control y seguimiento inversiones internacionales para agilizar los procedimientos, modernización de servicios de apoyo exterior, red de laboratorios de comercio exterior de referencia.</a:t>
            </a:r>
          </a:p>
          <a:p>
            <a:pPr algn="just">
              <a:lnSpc>
                <a:spcPct val="110000"/>
              </a:lnSpc>
              <a:spcBef>
                <a:spcPts val="1200"/>
              </a:spcBef>
              <a:buFont typeface="Arial" panose="020B0604020202020204" pitchFamily="34" charset="0"/>
              <a:buChar char="•"/>
            </a:pPr>
            <a:r>
              <a:rPr lang="es-ES" sz="1400" b="1" dirty="0">
                <a:solidFill>
                  <a:srgbClr val="343536"/>
                </a:solidFill>
              </a:rPr>
              <a:t>Convocatoria de ayudas a Cámaras de Comercio españolas en el extranjero sistema de laboratorios de comercio exterior y federaciones de Cámaras con reconocimiento oficial.</a:t>
            </a:r>
          </a:p>
          <a:p>
            <a:pPr algn="just">
              <a:lnSpc>
                <a:spcPct val="110000"/>
              </a:lnSpc>
              <a:spcBef>
                <a:spcPts val="1200"/>
              </a:spcBef>
              <a:buFont typeface="Arial" panose="020B0604020202020204" pitchFamily="34" charset="0"/>
              <a:buChar char="•"/>
            </a:pPr>
            <a:r>
              <a:rPr lang="es-ES" sz="1400" dirty="0">
                <a:solidFill>
                  <a:srgbClr val="343536"/>
                </a:solidFill>
              </a:rPr>
              <a:t>Ministerio de Industria, Comercio y Turismo-Secretaría de Estado de Comercio, en colaboración con la Cámara de Comercio de España, ICEX y COFIDES.</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dirty="0">
                <a:solidFill>
                  <a:srgbClr val="343536"/>
                </a:solidFill>
              </a:rPr>
              <a:t>2021-2023: </a:t>
            </a:r>
          </a:p>
          <a:p>
            <a:pPr lvl="2" algn="just">
              <a:lnSpc>
                <a:spcPct val="110000"/>
              </a:lnSpc>
              <a:spcBef>
                <a:spcPts val="1200"/>
              </a:spcBef>
              <a:buFont typeface="Arial" panose="020B0604020202020204" pitchFamily="34" charset="0"/>
              <a:buChar char="•"/>
            </a:pPr>
            <a:r>
              <a:rPr lang="es-ES" sz="1300" dirty="0">
                <a:solidFill>
                  <a:srgbClr val="343536"/>
                </a:solidFill>
              </a:rPr>
              <a:t>2021: Aprobación del Plan de Acción de Internacionalización 2021-2022, que integra los programas.</a:t>
            </a:r>
          </a:p>
          <a:p>
            <a:pPr lvl="2" algn="just">
              <a:lnSpc>
                <a:spcPct val="110000"/>
              </a:lnSpc>
              <a:spcBef>
                <a:spcPts val="1200"/>
              </a:spcBef>
              <a:buFont typeface="Arial" panose="020B0604020202020204" pitchFamily="34" charset="0"/>
              <a:buChar char="•"/>
            </a:pPr>
            <a:r>
              <a:rPr lang="es-ES" sz="1300" dirty="0">
                <a:solidFill>
                  <a:srgbClr val="343536"/>
                </a:solidFill>
              </a:rPr>
              <a:t>2022-2023: Despliegue e implementación de los programas.</a:t>
            </a:r>
          </a:p>
          <a:p>
            <a:pPr lvl="2" algn="just">
              <a:lnSpc>
                <a:spcPct val="110000"/>
              </a:lnSpc>
              <a:spcBef>
                <a:spcPts val="1200"/>
              </a:spcBef>
              <a:buFont typeface="Arial" panose="020B0604020202020204" pitchFamily="34" charset="0"/>
              <a:buChar char="•"/>
            </a:pPr>
            <a:r>
              <a:rPr lang="es-ES" sz="1300" dirty="0">
                <a:solidFill>
                  <a:srgbClr val="343536"/>
                </a:solidFill>
              </a:rPr>
              <a:t>2023: Evaluación de resultados.</a:t>
            </a:r>
          </a:p>
          <a:p>
            <a:pPr lvl="1" algn="just">
              <a:lnSpc>
                <a:spcPct val="110000"/>
              </a:lnSpc>
              <a:spcBef>
                <a:spcPts val="1200"/>
              </a:spcBef>
              <a:buFont typeface="Arial" panose="020B0604020202020204" pitchFamily="34" charset="0"/>
              <a:buChar char="•"/>
            </a:pPr>
            <a:r>
              <a:rPr lang="es-ES" sz="1400" dirty="0">
                <a:solidFill>
                  <a:srgbClr val="343536"/>
                </a:solidFill>
              </a:rPr>
              <a:t>Licitación pública</a:t>
            </a:r>
          </a:p>
          <a:p>
            <a:pPr algn="just">
              <a:lnSpc>
                <a:spcPct val="110000"/>
              </a:lnSpc>
              <a:spcBef>
                <a:spcPts val="1200"/>
              </a:spcBef>
              <a:buFont typeface="Arial" panose="020B0604020202020204" pitchFamily="34" charset="0"/>
              <a:buChar char="•"/>
            </a:pPr>
            <a:r>
              <a:rPr lang="es-ES" sz="1400" dirty="0">
                <a:solidFill>
                  <a:srgbClr val="343536"/>
                </a:solidFill>
              </a:rPr>
              <a:t>El potencial gasto elegible para esta línea será de 3 M€ para desarrollo de herramientas de Big data y modelización, 650.000 € para agilizar los procedimientos de control y seguimiento de inversiones internacionales y 5 M€ la mejora de la eficiencia y la seguridad del sistema de laboratorios de comercio exterior</a:t>
            </a:r>
          </a:p>
          <a:p>
            <a:pPr>
              <a:lnSpc>
                <a:spcPct val="110000"/>
              </a:lnSpc>
              <a:spcBef>
                <a:spcPts val="1200"/>
              </a:spcBef>
              <a:buFont typeface="Arial"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2" name="Grupo 11">
            <a:extLst>
              <a:ext uri="{FF2B5EF4-FFF2-40B4-BE49-F238E27FC236}">
                <a16:creationId xmlns:a16="http://schemas.microsoft.com/office/drawing/2014/main" id="{12E9A291-D873-4C0E-97E1-8317FB1E3CEA}"/>
              </a:ext>
            </a:extLst>
          </p:cNvPr>
          <p:cNvGrpSpPr/>
          <p:nvPr/>
        </p:nvGrpSpPr>
        <p:grpSpPr>
          <a:xfrm>
            <a:off x="10121509" y="3429000"/>
            <a:ext cx="1582220" cy="2147495"/>
            <a:chOff x="8691937" y="1474904"/>
            <a:chExt cx="3500063" cy="4237724"/>
          </a:xfrm>
        </p:grpSpPr>
        <p:sp>
          <p:nvSpPr>
            <p:cNvPr id="13" name="Rectángulo 12">
              <a:extLst>
                <a:ext uri="{FF2B5EF4-FFF2-40B4-BE49-F238E27FC236}">
                  <a16:creationId xmlns:a16="http://schemas.microsoft.com/office/drawing/2014/main" id="{0B27506C-A124-407D-917E-7B40CCF02FF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95F0991-7B00-4192-A97C-E665FF2BF37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90753C3C-1411-4D53-959A-108EB20790E5}"/>
              </a:ext>
            </a:extLst>
          </p:cNvPr>
          <p:cNvPicPr>
            <a:picLocks noChangeAspect="1"/>
          </p:cNvPicPr>
          <p:nvPr/>
        </p:nvPicPr>
        <p:blipFill>
          <a:blip r:embed="rId2"/>
          <a:stretch>
            <a:fillRect/>
          </a:stretch>
        </p:blipFill>
        <p:spPr>
          <a:xfrm>
            <a:off x="10132658" y="3652000"/>
            <a:ext cx="1390009" cy="1755800"/>
          </a:xfrm>
          <a:prstGeom prst="rect">
            <a:avLst/>
          </a:prstGeom>
        </p:spPr>
      </p:pic>
    </p:spTree>
    <p:extLst>
      <p:ext uri="{BB962C8B-B14F-4D97-AF65-F5344CB8AC3E}">
        <p14:creationId xmlns:p14="http://schemas.microsoft.com/office/powerpoint/2010/main" val="382109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3"/>
            <a:ext cx="9285652" cy="4682046"/>
          </a:xfrm>
        </p:spPr>
        <p:txBody>
          <a:bodyPr vert="horz" lIns="91440" tIns="45720" rIns="91440" bIns="45720" rtlCol="0">
            <a:normAutofit/>
          </a:bodyPr>
          <a:lstStyle/>
          <a:p>
            <a:pPr marL="0" indent="0" algn="just">
              <a:lnSpc>
                <a:spcPct val="110000"/>
              </a:lnSpc>
              <a:spcBef>
                <a:spcPts val="1200"/>
              </a:spcBef>
              <a:buClr>
                <a:srgbClr val="BA514C"/>
              </a:buClr>
              <a:buNone/>
            </a:pPr>
            <a:r>
              <a:rPr lang="es-ES" sz="1400" dirty="0">
                <a:solidFill>
                  <a:srgbClr val="BA514C"/>
                </a:solidFill>
              </a:rPr>
              <a:t>Digital ICEX</a:t>
            </a:r>
          </a:p>
          <a:p>
            <a:pPr algn="just">
              <a:lnSpc>
                <a:spcPct val="110000"/>
              </a:lnSpc>
              <a:spcBef>
                <a:spcPts val="1200"/>
              </a:spcBef>
              <a:buFont typeface="Arial" panose="020B0604020202020204" pitchFamily="34" charset="0"/>
              <a:buChar char="•"/>
            </a:pPr>
            <a:r>
              <a:rPr lang="es-ES" sz="1400" b="1" dirty="0">
                <a:solidFill>
                  <a:srgbClr val="343536"/>
                </a:solidFill>
              </a:rPr>
              <a:t>Proyectos enfocados para la digitalización de ICEX y creación Campus Virtual.</a:t>
            </a:r>
          </a:p>
          <a:p>
            <a:pPr algn="just">
              <a:lnSpc>
                <a:spcPct val="110000"/>
              </a:lnSpc>
              <a:spcBef>
                <a:spcPts val="1200"/>
              </a:spcBef>
              <a:buFont typeface="Arial" panose="020B0604020202020204" pitchFamily="34" charset="0"/>
              <a:buChar char="•"/>
            </a:pPr>
            <a:r>
              <a:rPr lang="es-ES" sz="1400" b="1" dirty="0">
                <a:solidFill>
                  <a:srgbClr val="343536"/>
                </a:solidFill>
              </a:rPr>
              <a:t>Convocatoria de ayudas a ICEX.</a:t>
            </a:r>
          </a:p>
          <a:p>
            <a:pPr algn="just">
              <a:lnSpc>
                <a:spcPct val="110000"/>
              </a:lnSpc>
              <a:spcBef>
                <a:spcPts val="1200"/>
              </a:spcBef>
              <a:buFont typeface="Arial" panose="020B0604020202020204" pitchFamily="34" charset="0"/>
              <a:buChar char="•"/>
            </a:pPr>
            <a:r>
              <a:rPr lang="es-ES" sz="1400" dirty="0">
                <a:solidFill>
                  <a:srgbClr val="343536"/>
                </a:solidFill>
              </a:rPr>
              <a:t>Ministerio de Industria, Comercio y Turismo-Secretaría de Estado de Comercio, en colaboración con la Cámara de Comercio de España, ICEX y COFIDES.</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dirty="0">
                <a:solidFill>
                  <a:srgbClr val="343536"/>
                </a:solidFill>
              </a:rPr>
              <a:t>2021-2023: </a:t>
            </a:r>
          </a:p>
          <a:p>
            <a:pPr lvl="2" algn="just">
              <a:lnSpc>
                <a:spcPct val="110000"/>
              </a:lnSpc>
              <a:spcBef>
                <a:spcPts val="1200"/>
              </a:spcBef>
              <a:buFont typeface="Arial" panose="020B0604020202020204" pitchFamily="34" charset="0"/>
              <a:buChar char="•"/>
            </a:pPr>
            <a:r>
              <a:rPr lang="es-ES" sz="1300" dirty="0">
                <a:solidFill>
                  <a:srgbClr val="343536"/>
                </a:solidFill>
              </a:rPr>
              <a:t>2021: Aprobación del Plan de Acción de Internacionalización 2021-2022, que integra los programas.</a:t>
            </a:r>
          </a:p>
          <a:p>
            <a:pPr lvl="2" algn="just">
              <a:lnSpc>
                <a:spcPct val="110000"/>
              </a:lnSpc>
              <a:spcBef>
                <a:spcPts val="1200"/>
              </a:spcBef>
              <a:buFont typeface="Arial" panose="020B0604020202020204" pitchFamily="34" charset="0"/>
              <a:buChar char="•"/>
            </a:pPr>
            <a:r>
              <a:rPr lang="es-ES" sz="1300" dirty="0">
                <a:solidFill>
                  <a:srgbClr val="343536"/>
                </a:solidFill>
              </a:rPr>
              <a:t>2022-2023: Despliegue e implementación de los programas.</a:t>
            </a:r>
          </a:p>
          <a:p>
            <a:pPr lvl="2" algn="just">
              <a:lnSpc>
                <a:spcPct val="110000"/>
              </a:lnSpc>
              <a:spcBef>
                <a:spcPts val="1200"/>
              </a:spcBef>
              <a:buFont typeface="Arial" panose="020B0604020202020204" pitchFamily="34" charset="0"/>
              <a:buChar char="•"/>
            </a:pPr>
            <a:r>
              <a:rPr lang="es-ES" sz="1300" dirty="0">
                <a:solidFill>
                  <a:srgbClr val="343536"/>
                </a:solidFill>
              </a:rPr>
              <a:t>2023: Evaluación de resultados.</a:t>
            </a:r>
          </a:p>
          <a:p>
            <a:pPr lvl="1" algn="just">
              <a:lnSpc>
                <a:spcPct val="110000"/>
              </a:lnSpc>
              <a:spcBef>
                <a:spcPts val="1200"/>
              </a:spcBef>
              <a:buFont typeface="Arial" panose="020B0604020202020204" pitchFamily="34" charset="0"/>
              <a:buChar char="•"/>
            </a:pPr>
            <a:r>
              <a:rPr lang="es-ES" sz="1400" dirty="0">
                <a:solidFill>
                  <a:srgbClr val="343536"/>
                </a:solidFill>
              </a:rPr>
              <a:t>Licitación pública</a:t>
            </a:r>
          </a:p>
          <a:p>
            <a:pPr algn="just">
              <a:lnSpc>
                <a:spcPct val="110000"/>
              </a:lnSpc>
              <a:spcBef>
                <a:spcPts val="1200"/>
              </a:spcBef>
              <a:buFont typeface="Arial" panose="020B0604020202020204" pitchFamily="34" charset="0"/>
              <a:buChar char="•"/>
            </a:pPr>
            <a:r>
              <a:rPr lang="es-ES" sz="1400" dirty="0">
                <a:solidFill>
                  <a:srgbClr val="343536"/>
                </a:solidFill>
              </a:rPr>
              <a:t>El potencial gasto elegible para esta línea será de 4 M€.</a:t>
            </a: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2" name="Grupo 11">
            <a:extLst>
              <a:ext uri="{FF2B5EF4-FFF2-40B4-BE49-F238E27FC236}">
                <a16:creationId xmlns:a16="http://schemas.microsoft.com/office/drawing/2014/main" id="{12E9A291-D873-4C0E-97E1-8317FB1E3CEA}"/>
              </a:ext>
            </a:extLst>
          </p:cNvPr>
          <p:cNvGrpSpPr/>
          <p:nvPr/>
        </p:nvGrpSpPr>
        <p:grpSpPr>
          <a:xfrm>
            <a:off x="10121509" y="3429000"/>
            <a:ext cx="1582220" cy="2147495"/>
            <a:chOff x="8691937" y="1474904"/>
            <a:chExt cx="3500063" cy="4237724"/>
          </a:xfrm>
        </p:grpSpPr>
        <p:sp>
          <p:nvSpPr>
            <p:cNvPr id="13" name="Rectángulo 12">
              <a:extLst>
                <a:ext uri="{FF2B5EF4-FFF2-40B4-BE49-F238E27FC236}">
                  <a16:creationId xmlns:a16="http://schemas.microsoft.com/office/drawing/2014/main" id="{0B27506C-A124-407D-917E-7B40CCF02FF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95F0991-7B00-4192-A97C-E665FF2BF37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90753C3C-1411-4D53-959A-108EB20790E5}"/>
              </a:ext>
            </a:extLst>
          </p:cNvPr>
          <p:cNvPicPr>
            <a:picLocks noChangeAspect="1"/>
          </p:cNvPicPr>
          <p:nvPr/>
        </p:nvPicPr>
        <p:blipFill>
          <a:blip r:embed="rId2"/>
          <a:stretch>
            <a:fillRect/>
          </a:stretch>
        </p:blipFill>
        <p:spPr>
          <a:xfrm>
            <a:off x="10132658" y="3652000"/>
            <a:ext cx="1390009" cy="1755800"/>
          </a:xfrm>
          <a:prstGeom prst="rect">
            <a:avLst/>
          </a:prstGeom>
        </p:spPr>
      </p:pic>
    </p:spTree>
    <p:extLst>
      <p:ext uri="{BB962C8B-B14F-4D97-AF65-F5344CB8AC3E}">
        <p14:creationId xmlns:p14="http://schemas.microsoft.com/office/powerpoint/2010/main" val="159298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a:extLst>
              <a:ext uri="{FF2B5EF4-FFF2-40B4-BE49-F238E27FC236}">
                <a16:creationId xmlns:a16="http://schemas.microsoft.com/office/drawing/2014/main" id="{9CBC6AA1-0D07-4E1E-8AF6-C9A6CB8A76A1}"/>
              </a:ext>
            </a:extLst>
          </p:cNvPr>
          <p:cNvGraphicFramePr>
            <a:graphicFrameLocks noGrp="1"/>
          </p:cNvGraphicFramePr>
          <p:nvPr>
            <p:extLst>
              <p:ext uri="{D42A27DB-BD31-4B8C-83A1-F6EECF244321}">
                <p14:modId xmlns:p14="http://schemas.microsoft.com/office/powerpoint/2010/main" val="2999314957"/>
              </p:ext>
            </p:extLst>
          </p:nvPr>
        </p:nvGraphicFramePr>
        <p:xfrm>
          <a:off x="32621" y="3189105"/>
          <a:ext cx="12147306" cy="3104261"/>
        </p:xfrm>
        <a:graphic>
          <a:graphicData uri="http://schemas.openxmlformats.org/drawingml/2006/table">
            <a:tbl>
              <a:tblPr firstRow="1" bandRow="1">
                <a:tableStyleId>{2D5ABB26-0587-4C30-8999-92F81FD0307C}</a:tableStyleId>
              </a:tblPr>
              <a:tblGrid>
                <a:gridCol w="1218379">
                  <a:extLst>
                    <a:ext uri="{9D8B030D-6E8A-4147-A177-3AD203B41FA5}">
                      <a16:colId xmlns:a16="http://schemas.microsoft.com/office/drawing/2014/main" val="20000"/>
                    </a:ext>
                  </a:extLst>
                </a:gridCol>
                <a:gridCol w="1212587">
                  <a:extLst>
                    <a:ext uri="{9D8B030D-6E8A-4147-A177-3AD203B41FA5}">
                      <a16:colId xmlns:a16="http://schemas.microsoft.com/office/drawing/2014/main" val="20001"/>
                    </a:ext>
                  </a:extLst>
                </a:gridCol>
                <a:gridCol w="1213167">
                  <a:extLst>
                    <a:ext uri="{9D8B030D-6E8A-4147-A177-3AD203B41FA5}">
                      <a16:colId xmlns:a16="http://schemas.microsoft.com/office/drawing/2014/main" val="20002"/>
                    </a:ext>
                  </a:extLst>
                </a:gridCol>
                <a:gridCol w="1216643">
                  <a:extLst>
                    <a:ext uri="{9D8B030D-6E8A-4147-A177-3AD203B41FA5}">
                      <a16:colId xmlns:a16="http://schemas.microsoft.com/office/drawing/2014/main" val="20003"/>
                    </a:ext>
                  </a:extLst>
                </a:gridCol>
                <a:gridCol w="1213167">
                  <a:extLst>
                    <a:ext uri="{9D8B030D-6E8A-4147-A177-3AD203B41FA5}">
                      <a16:colId xmlns:a16="http://schemas.microsoft.com/office/drawing/2014/main" val="20004"/>
                    </a:ext>
                  </a:extLst>
                </a:gridCol>
                <a:gridCol w="1213167">
                  <a:extLst>
                    <a:ext uri="{9D8B030D-6E8A-4147-A177-3AD203B41FA5}">
                      <a16:colId xmlns:a16="http://schemas.microsoft.com/office/drawing/2014/main" val="20005"/>
                    </a:ext>
                  </a:extLst>
                </a:gridCol>
                <a:gridCol w="1216642">
                  <a:extLst>
                    <a:ext uri="{9D8B030D-6E8A-4147-A177-3AD203B41FA5}">
                      <a16:colId xmlns:a16="http://schemas.microsoft.com/office/drawing/2014/main" val="20006"/>
                    </a:ext>
                  </a:extLst>
                </a:gridCol>
                <a:gridCol w="1213167">
                  <a:extLst>
                    <a:ext uri="{9D8B030D-6E8A-4147-A177-3AD203B41FA5}">
                      <a16:colId xmlns:a16="http://schemas.microsoft.com/office/drawing/2014/main" val="20007"/>
                    </a:ext>
                  </a:extLst>
                </a:gridCol>
                <a:gridCol w="1213745">
                  <a:extLst>
                    <a:ext uri="{9D8B030D-6E8A-4147-A177-3AD203B41FA5}">
                      <a16:colId xmlns:a16="http://schemas.microsoft.com/office/drawing/2014/main" val="20008"/>
                    </a:ext>
                  </a:extLst>
                </a:gridCol>
                <a:gridCol w="1216642">
                  <a:extLst>
                    <a:ext uri="{9D8B030D-6E8A-4147-A177-3AD203B41FA5}">
                      <a16:colId xmlns:a16="http://schemas.microsoft.com/office/drawing/2014/main" val="20009"/>
                    </a:ext>
                  </a:extLst>
                </a:gridCol>
              </a:tblGrid>
              <a:tr h="2916319">
                <a:tc>
                  <a:txBody>
                    <a:bodyPr/>
                    <a:lstStyle/>
                    <a:p>
                      <a:pPr marL="196850" marR="65405" indent="-144145">
                        <a:lnSpc>
                          <a:spcPct val="92800"/>
                        </a:lnSpc>
                        <a:spcBef>
                          <a:spcPts val="455"/>
                        </a:spcBef>
                      </a:pPr>
                      <a:r>
                        <a:rPr sz="900" b="1" dirty="0">
                          <a:solidFill>
                            <a:srgbClr val="1F86B1"/>
                          </a:solidFill>
                          <a:latin typeface="Trebuchet MS"/>
                          <a:cs typeface="Trebuchet MS"/>
                        </a:rPr>
                        <a:t>C1</a:t>
                      </a:r>
                      <a:r>
                        <a:rPr sz="900" b="1" spc="-30" dirty="0">
                          <a:solidFill>
                            <a:srgbClr val="1F86B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movilidad</a:t>
                      </a:r>
                      <a:r>
                        <a:rPr sz="900" spc="35" dirty="0">
                          <a:solidFill>
                            <a:srgbClr val="4C4D4F"/>
                          </a:solidFill>
                          <a:latin typeface="Calibri"/>
                          <a:cs typeface="Calibri"/>
                        </a:rPr>
                        <a:t> </a:t>
                      </a:r>
                      <a:r>
                        <a:rPr sz="900" spc="5" dirty="0">
                          <a:solidFill>
                            <a:srgbClr val="4C4D4F"/>
                          </a:solidFill>
                          <a:latin typeface="Calibri"/>
                          <a:cs typeface="Calibri"/>
                        </a:rPr>
                        <a:t>sostenible, </a:t>
                      </a:r>
                      <a:r>
                        <a:rPr sz="900" spc="10" dirty="0">
                          <a:solidFill>
                            <a:srgbClr val="4C4D4F"/>
                          </a:solidFill>
                          <a:latin typeface="Calibri"/>
                          <a:cs typeface="Calibri"/>
                        </a:rPr>
                        <a:t> </a:t>
                      </a:r>
                      <a:r>
                        <a:rPr sz="900" spc="5" dirty="0">
                          <a:solidFill>
                            <a:srgbClr val="4C4D4F"/>
                          </a:solidFill>
                          <a:latin typeface="Calibri"/>
                          <a:cs typeface="Calibri"/>
                        </a:rPr>
                        <a:t>segura</a:t>
                      </a:r>
                      <a:r>
                        <a:rPr sz="900" spc="10" dirty="0">
                          <a:solidFill>
                            <a:srgbClr val="4C4D4F"/>
                          </a:solidFill>
                          <a:latin typeface="Calibri"/>
                          <a:cs typeface="Calibri"/>
                        </a:rPr>
                        <a:t> </a:t>
                      </a:r>
                      <a:r>
                        <a:rPr sz="900" dirty="0">
                          <a:solidFill>
                            <a:srgbClr val="4C4D4F"/>
                          </a:solidFill>
                          <a:latin typeface="Calibri"/>
                          <a:cs typeface="Calibri"/>
                        </a:rPr>
                        <a:t>y</a:t>
                      </a:r>
                      <a:r>
                        <a:rPr sz="900" spc="170" dirty="0">
                          <a:solidFill>
                            <a:srgbClr val="4C4D4F"/>
                          </a:solidFill>
                          <a:latin typeface="Calibri"/>
                          <a:cs typeface="Calibri"/>
                        </a:rPr>
                        <a:t> </a:t>
                      </a:r>
                      <a:r>
                        <a:rPr sz="900" spc="-10" dirty="0">
                          <a:solidFill>
                            <a:srgbClr val="4C4D4F"/>
                          </a:solidFill>
                          <a:latin typeface="Calibri"/>
                          <a:cs typeface="Calibri"/>
                        </a:rPr>
                        <a:t>conectada</a:t>
                      </a:r>
                      <a:r>
                        <a:rPr sz="900" spc="-35" dirty="0">
                          <a:solidFill>
                            <a:srgbClr val="4C4D4F"/>
                          </a:solidFill>
                          <a:latin typeface="Calibri"/>
                          <a:cs typeface="Calibri"/>
                        </a:rPr>
                        <a:t> </a:t>
                      </a:r>
                      <a:r>
                        <a:rPr sz="900" spc="-5" dirty="0">
                          <a:solidFill>
                            <a:srgbClr val="4C4D4F"/>
                          </a:solidFill>
                          <a:latin typeface="Calibri"/>
                          <a:cs typeface="Calibri"/>
                        </a:rPr>
                        <a:t>en </a:t>
                      </a:r>
                      <a:r>
                        <a:rPr sz="900" spc="-190" dirty="0">
                          <a:solidFill>
                            <a:srgbClr val="4C4D4F"/>
                          </a:solidFill>
                          <a:latin typeface="Calibri"/>
                          <a:cs typeface="Calibri"/>
                        </a:rPr>
                        <a:t> </a:t>
                      </a:r>
                      <a:r>
                        <a:rPr sz="900" spc="-10" dirty="0">
                          <a:solidFill>
                            <a:srgbClr val="4C4D4F"/>
                          </a:solidFill>
                          <a:latin typeface="Calibri"/>
                          <a:cs typeface="Calibri"/>
                        </a:rPr>
                        <a:t>entornos</a:t>
                      </a:r>
                      <a:r>
                        <a:rPr sz="900" spc="-5" dirty="0">
                          <a:solidFill>
                            <a:srgbClr val="4C4D4F"/>
                          </a:solidFill>
                          <a:latin typeface="Calibri"/>
                          <a:cs typeface="Calibri"/>
                        </a:rPr>
                        <a:t> urbanos </a:t>
                      </a:r>
                      <a:r>
                        <a:rPr sz="900" dirty="0">
                          <a:solidFill>
                            <a:srgbClr val="4C4D4F"/>
                          </a:solidFill>
                          <a:latin typeface="Calibri"/>
                          <a:cs typeface="Calibri"/>
                        </a:rPr>
                        <a:t>y </a:t>
                      </a:r>
                      <a:r>
                        <a:rPr sz="900" spc="5" dirty="0">
                          <a:solidFill>
                            <a:srgbClr val="4C4D4F"/>
                          </a:solidFill>
                          <a:latin typeface="Calibri"/>
                          <a:cs typeface="Calibri"/>
                        </a:rPr>
                        <a:t> </a:t>
                      </a:r>
                      <a:r>
                        <a:rPr sz="900" spc="-10" dirty="0">
                          <a:solidFill>
                            <a:srgbClr val="4C4D4F"/>
                          </a:solidFill>
                          <a:latin typeface="Calibri"/>
                          <a:cs typeface="Calibri"/>
                        </a:rPr>
                        <a:t>metropolitanos</a:t>
                      </a:r>
                      <a:endParaRPr sz="900">
                        <a:latin typeface="Calibri"/>
                        <a:cs typeface="Calibri"/>
                      </a:endParaRPr>
                    </a:p>
                    <a:p>
                      <a:pPr marL="196850" marR="124460" indent="-143510">
                        <a:lnSpc>
                          <a:spcPct val="97800"/>
                        </a:lnSpc>
                        <a:spcBef>
                          <a:spcPts val="145"/>
                        </a:spcBef>
                      </a:pPr>
                      <a:r>
                        <a:rPr sz="900" b="1" dirty="0">
                          <a:solidFill>
                            <a:srgbClr val="1F86B1"/>
                          </a:solidFill>
                          <a:latin typeface="Trebuchet MS"/>
                          <a:cs typeface="Trebuchet MS"/>
                        </a:rPr>
                        <a:t>C2</a:t>
                      </a:r>
                      <a:r>
                        <a:rPr sz="900" b="1" spc="60" dirty="0">
                          <a:solidFill>
                            <a:srgbClr val="1F86B1"/>
                          </a:solidFill>
                          <a:latin typeface="Trebuchet MS"/>
                          <a:cs typeface="Trebuchet MS"/>
                        </a:rPr>
                        <a:t> </a:t>
                      </a:r>
                      <a:r>
                        <a:rPr sz="900" spc="-10" dirty="0">
                          <a:solidFill>
                            <a:srgbClr val="4C4D4F"/>
                          </a:solidFill>
                          <a:latin typeface="Calibri"/>
                          <a:cs typeface="Calibri"/>
                        </a:rPr>
                        <a:t>P</a:t>
                      </a:r>
                      <a:r>
                        <a:rPr sz="900" dirty="0">
                          <a:solidFill>
                            <a:srgbClr val="4C4D4F"/>
                          </a:solidFill>
                          <a:latin typeface="Calibri"/>
                          <a:cs typeface="Calibri"/>
                        </a:rPr>
                        <a:t>l</a:t>
                      </a:r>
                      <a:r>
                        <a:rPr sz="900" spc="-15" dirty="0">
                          <a:solidFill>
                            <a:srgbClr val="4C4D4F"/>
                          </a:solidFill>
                          <a:latin typeface="Calibri"/>
                          <a:cs typeface="Calibri"/>
                        </a:rPr>
                        <a:t>a</a:t>
                      </a:r>
                      <a:r>
                        <a:rPr sz="900" dirty="0">
                          <a:solidFill>
                            <a:srgbClr val="4C4D4F"/>
                          </a:solidFill>
                          <a:latin typeface="Calibri"/>
                          <a:cs typeface="Calibri"/>
                        </a:rPr>
                        <a:t>n</a:t>
                      </a:r>
                      <a:r>
                        <a:rPr sz="900" spc="-25" dirty="0">
                          <a:solidFill>
                            <a:srgbClr val="4C4D4F"/>
                          </a:solidFill>
                          <a:latin typeface="Calibri"/>
                          <a:cs typeface="Calibri"/>
                        </a:rPr>
                        <a:t> </a:t>
                      </a:r>
                      <a:r>
                        <a:rPr sz="900" spc="-5" dirty="0">
                          <a:solidFill>
                            <a:srgbClr val="4C4D4F"/>
                          </a:solidFill>
                          <a:latin typeface="Calibri"/>
                          <a:cs typeface="Calibri"/>
                        </a:rPr>
                        <a:t>d</a:t>
                      </a:r>
                      <a:r>
                        <a:rPr sz="900" dirty="0">
                          <a:solidFill>
                            <a:srgbClr val="4C4D4F"/>
                          </a:solidFill>
                          <a:latin typeface="Calibri"/>
                          <a:cs typeface="Calibri"/>
                        </a:rPr>
                        <a:t>e</a:t>
                      </a:r>
                      <a:r>
                        <a:rPr sz="900" spc="-20" dirty="0">
                          <a:solidFill>
                            <a:srgbClr val="4C4D4F"/>
                          </a:solidFill>
                          <a:latin typeface="Calibri"/>
                          <a:cs typeface="Calibri"/>
                        </a:rPr>
                        <a:t> </a:t>
                      </a:r>
                      <a:r>
                        <a:rPr sz="900" spc="-5" dirty="0">
                          <a:solidFill>
                            <a:srgbClr val="4C4D4F"/>
                          </a:solidFill>
                          <a:latin typeface="Calibri"/>
                          <a:cs typeface="Calibri"/>
                        </a:rPr>
                        <a:t>r</a:t>
                      </a:r>
                      <a:r>
                        <a:rPr sz="900" dirty="0">
                          <a:solidFill>
                            <a:srgbClr val="4C4D4F"/>
                          </a:solidFill>
                          <a:latin typeface="Calibri"/>
                          <a:cs typeface="Calibri"/>
                        </a:rPr>
                        <a:t>eh</a:t>
                      </a:r>
                      <a:r>
                        <a:rPr sz="900" spc="-10" dirty="0">
                          <a:solidFill>
                            <a:srgbClr val="4C4D4F"/>
                          </a:solidFill>
                          <a:latin typeface="Calibri"/>
                          <a:cs typeface="Calibri"/>
                        </a:rPr>
                        <a:t>a</a:t>
                      </a:r>
                      <a:r>
                        <a:rPr sz="900" dirty="0">
                          <a:solidFill>
                            <a:srgbClr val="4C4D4F"/>
                          </a:solidFill>
                          <a:latin typeface="Calibri"/>
                          <a:cs typeface="Calibri"/>
                        </a:rPr>
                        <a:t>b</a:t>
                      </a:r>
                      <a:r>
                        <a:rPr sz="900" spc="5" dirty="0">
                          <a:solidFill>
                            <a:srgbClr val="4C4D4F"/>
                          </a:solidFill>
                          <a:latin typeface="Calibri"/>
                          <a:cs typeface="Calibri"/>
                        </a:rPr>
                        <a:t>ili</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  </a:t>
                      </a:r>
                      <a:r>
                        <a:rPr sz="900" spc="-5" dirty="0">
                          <a:solidFill>
                            <a:srgbClr val="4C4D4F"/>
                          </a:solidFill>
                          <a:latin typeface="Calibri"/>
                          <a:cs typeface="Calibri"/>
                        </a:rPr>
                        <a:t>de </a:t>
                      </a:r>
                      <a:r>
                        <a:rPr sz="900" dirty="0">
                          <a:solidFill>
                            <a:srgbClr val="4C4D4F"/>
                          </a:solidFill>
                          <a:latin typeface="Calibri"/>
                          <a:cs typeface="Calibri"/>
                        </a:rPr>
                        <a:t>vivienda y </a:t>
                      </a:r>
                      <a:r>
                        <a:rPr sz="900" spc="5" dirty="0">
                          <a:solidFill>
                            <a:srgbClr val="4C4D4F"/>
                          </a:solidFill>
                          <a:latin typeface="Calibri"/>
                          <a:cs typeface="Calibri"/>
                        </a:rPr>
                        <a:t> </a:t>
                      </a:r>
                      <a:r>
                        <a:rPr sz="900" spc="-10" dirty="0">
                          <a:solidFill>
                            <a:srgbClr val="4C4D4F"/>
                          </a:solidFill>
                          <a:latin typeface="Calibri"/>
                          <a:cs typeface="Calibri"/>
                        </a:rPr>
                        <a:t>regeneración</a:t>
                      </a:r>
                      <a:r>
                        <a:rPr sz="900" spc="10" dirty="0">
                          <a:solidFill>
                            <a:srgbClr val="4C4D4F"/>
                          </a:solidFill>
                          <a:latin typeface="Calibri"/>
                          <a:cs typeface="Calibri"/>
                        </a:rPr>
                        <a:t> </a:t>
                      </a:r>
                      <a:r>
                        <a:rPr sz="900" spc="-5" dirty="0">
                          <a:solidFill>
                            <a:srgbClr val="4C4D4F"/>
                          </a:solidFill>
                          <a:latin typeface="Calibri"/>
                          <a:cs typeface="Calibri"/>
                        </a:rPr>
                        <a:t>urbana</a:t>
                      </a:r>
                      <a:endParaRPr sz="900">
                        <a:latin typeface="Calibri"/>
                        <a:cs typeface="Calibri"/>
                      </a:endParaRPr>
                    </a:p>
                    <a:p>
                      <a:pPr marL="196850" marR="250825" indent="-144145">
                        <a:lnSpc>
                          <a:spcPct val="92200"/>
                        </a:lnSpc>
                        <a:spcBef>
                          <a:spcPts val="300"/>
                        </a:spcBef>
                      </a:pPr>
                      <a:r>
                        <a:rPr sz="900" b="1" spc="10" dirty="0">
                          <a:solidFill>
                            <a:srgbClr val="1F86B1"/>
                          </a:solidFill>
                          <a:latin typeface="Trebuchet MS"/>
                          <a:cs typeface="Trebuchet MS"/>
                        </a:rPr>
                        <a:t>C</a:t>
                      </a:r>
                      <a:r>
                        <a:rPr sz="900" b="1" dirty="0">
                          <a:solidFill>
                            <a:srgbClr val="1F86B1"/>
                          </a:solidFill>
                          <a:latin typeface="Trebuchet MS"/>
                          <a:cs typeface="Trebuchet MS"/>
                        </a:rPr>
                        <a:t>3</a:t>
                      </a:r>
                      <a:r>
                        <a:rPr sz="900" b="1" spc="-95" dirty="0">
                          <a:solidFill>
                            <a:srgbClr val="1F86B1"/>
                          </a:solidFill>
                          <a:latin typeface="Trebuchet MS"/>
                          <a:cs typeface="Trebuchet MS"/>
                        </a:rPr>
                        <a:t> </a:t>
                      </a:r>
                      <a:r>
                        <a:rPr sz="900" spc="-10" dirty="0">
                          <a:solidFill>
                            <a:srgbClr val="4C4D4F"/>
                          </a:solidFill>
                          <a:latin typeface="Calibri"/>
                          <a:cs typeface="Calibri"/>
                        </a:rPr>
                        <a:t>Tr</a:t>
                      </a:r>
                      <a:r>
                        <a:rPr sz="900" spc="-15" dirty="0">
                          <a:solidFill>
                            <a:srgbClr val="4C4D4F"/>
                          </a:solidFill>
                          <a:latin typeface="Calibri"/>
                          <a:cs typeface="Calibri"/>
                        </a:rPr>
                        <a:t>a</a:t>
                      </a:r>
                      <a:r>
                        <a:rPr sz="900" spc="-5" dirty="0">
                          <a:solidFill>
                            <a:srgbClr val="4C4D4F"/>
                          </a:solidFill>
                          <a:latin typeface="Calibri"/>
                          <a:cs typeface="Calibri"/>
                        </a:rPr>
                        <a:t>n</a:t>
                      </a:r>
                      <a:r>
                        <a:rPr sz="900" spc="-10" dirty="0">
                          <a:solidFill>
                            <a:srgbClr val="4C4D4F"/>
                          </a:solidFill>
                          <a:latin typeface="Calibri"/>
                          <a:cs typeface="Calibri"/>
                        </a:rPr>
                        <a:t>s</a:t>
                      </a:r>
                      <a:r>
                        <a:rPr sz="900" spc="-5" dirty="0">
                          <a:solidFill>
                            <a:srgbClr val="4C4D4F"/>
                          </a:solidFill>
                          <a:latin typeface="Calibri"/>
                          <a:cs typeface="Calibri"/>
                        </a:rPr>
                        <a:t>fo</a:t>
                      </a:r>
                      <a:r>
                        <a:rPr sz="900" spc="-10" dirty="0">
                          <a:solidFill>
                            <a:srgbClr val="4C4D4F"/>
                          </a:solidFill>
                          <a:latin typeface="Calibri"/>
                          <a:cs typeface="Calibri"/>
                        </a:rPr>
                        <a:t>r</a:t>
                      </a:r>
                      <a:r>
                        <a:rPr sz="900" dirty="0">
                          <a:solidFill>
                            <a:srgbClr val="4C4D4F"/>
                          </a:solidFill>
                          <a:latin typeface="Calibri"/>
                          <a:cs typeface="Calibri"/>
                        </a:rPr>
                        <a:t>m</a:t>
                      </a:r>
                      <a:r>
                        <a:rPr sz="900" spc="-15" dirty="0">
                          <a:solidFill>
                            <a:srgbClr val="4C4D4F"/>
                          </a:solidFill>
                          <a:latin typeface="Calibri"/>
                          <a:cs typeface="Calibri"/>
                        </a:rPr>
                        <a:t>ac</a:t>
                      </a:r>
                      <a:r>
                        <a:rPr sz="90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a:t>
                      </a:r>
                      <a:r>
                        <a:rPr sz="900" spc="-5" dirty="0">
                          <a:solidFill>
                            <a:srgbClr val="4C4D4F"/>
                          </a:solidFill>
                          <a:latin typeface="Calibri"/>
                          <a:cs typeface="Calibri"/>
                        </a:rPr>
                        <a:t>ambiental</a:t>
                      </a:r>
                      <a:r>
                        <a:rPr sz="900" spc="155" dirty="0">
                          <a:solidFill>
                            <a:srgbClr val="4C4D4F"/>
                          </a:solidFill>
                          <a:latin typeface="Calibri"/>
                          <a:cs typeface="Calibri"/>
                        </a:rPr>
                        <a:t> </a:t>
                      </a:r>
                      <a:r>
                        <a:rPr sz="900" dirty="0">
                          <a:solidFill>
                            <a:srgbClr val="4C4D4F"/>
                          </a:solidFill>
                          <a:latin typeface="Calibri"/>
                          <a:cs typeface="Calibri"/>
                        </a:rPr>
                        <a:t>y</a:t>
                      </a:r>
                      <a:r>
                        <a:rPr sz="900" spc="-35" dirty="0">
                          <a:solidFill>
                            <a:srgbClr val="4C4D4F"/>
                          </a:solidFill>
                          <a:latin typeface="Calibri"/>
                          <a:cs typeface="Calibri"/>
                        </a:rPr>
                        <a:t> </a:t>
                      </a:r>
                      <a:r>
                        <a:rPr sz="900" spc="-5" dirty="0">
                          <a:solidFill>
                            <a:srgbClr val="4C4D4F"/>
                          </a:solidFill>
                          <a:latin typeface="Calibri"/>
                          <a:cs typeface="Calibri"/>
                        </a:rPr>
                        <a:t>digital </a:t>
                      </a:r>
                      <a:r>
                        <a:rPr sz="900" spc="-185" dirty="0">
                          <a:solidFill>
                            <a:srgbClr val="4C4D4F"/>
                          </a:solidFill>
                          <a:latin typeface="Calibri"/>
                          <a:cs typeface="Calibri"/>
                        </a:rPr>
                        <a:t> </a:t>
                      </a:r>
                      <a:r>
                        <a:rPr sz="900" spc="-5" dirty="0">
                          <a:solidFill>
                            <a:srgbClr val="4C4D4F"/>
                          </a:solidFill>
                          <a:latin typeface="Calibri"/>
                          <a:cs typeface="Calibri"/>
                        </a:rPr>
                        <a:t>del sistema </a:t>
                      </a:r>
                      <a:r>
                        <a:rPr sz="900" dirty="0">
                          <a:solidFill>
                            <a:srgbClr val="4C4D4F"/>
                          </a:solidFill>
                          <a:latin typeface="Calibri"/>
                          <a:cs typeface="Calibri"/>
                        </a:rPr>
                        <a:t> </a:t>
                      </a:r>
                      <a:r>
                        <a:rPr sz="900" spc="-5" dirty="0">
                          <a:solidFill>
                            <a:srgbClr val="4C4D4F"/>
                          </a:solidFill>
                          <a:latin typeface="Calibri"/>
                          <a:cs typeface="Calibri"/>
                        </a:rPr>
                        <a:t>agroalimentario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pesquero</a:t>
                      </a:r>
                      <a:endParaRPr sz="900">
                        <a:latin typeface="Calibri"/>
                        <a:cs typeface="Calibri"/>
                      </a:endParaRPr>
                    </a:p>
                  </a:txBody>
                  <a:tcPr marL="0" marR="0" marT="57785" marB="0">
                    <a:lnB w="57150">
                      <a:solidFill>
                        <a:srgbClr val="FFFFFF"/>
                      </a:solidFill>
                      <a:prstDash val="solid"/>
                    </a:lnB>
                    <a:solidFill>
                      <a:srgbClr val="CFE3EF"/>
                    </a:solidFill>
                  </a:tcPr>
                </a:tc>
                <a:tc>
                  <a:txBody>
                    <a:bodyPr/>
                    <a:lstStyle/>
                    <a:p>
                      <a:pPr marL="196850" marR="354965" indent="-144145">
                        <a:lnSpc>
                          <a:spcPct val="92600"/>
                        </a:lnSpc>
                        <a:spcBef>
                          <a:spcPts val="459"/>
                        </a:spcBef>
                      </a:pPr>
                      <a:r>
                        <a:rPr sz="900" b="1" spc="-5" dirty="0">
                          <a:solidFill>
                            <a:srgbClr val="25919A"/>
                          </a:solidFill>
                          <a:latin typeface="Trebuchet MS"/>
                          <a:cs typeface="Trebuchet MS"/>
                        </a:rPr>
                        <a:t>C</a:t>
                      </a:r>
                      <a:r>
                        <a:rPr sz="900" b="1" dirty="0">
                          <a:solidFill>
                            <a:srgbClr val="25919A"/>
                          </a:solidFill>
                          <a:latin typeface="Trebuchet MS"/>
                          <a:cs typeface="Trebuchet MS"/>
                        </a:rPr>
                        <a:t>4</a:t>
                      </a:r>
                      <a:r>
                        <a:rPr sz="900" b="1" spc="-70" dirty="0">
                          <a:solidFill>
                            <a:srgbClr val="25919A"/>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3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restauración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ecosistemas</a:t>
                      </a:r>
                      <a:r>
                        <a:rPr sz="900" spc="225"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su</a:t>
                      </a:r>
                      <a:r>
                        <a:rPr sz="900" spc="-30" dirty="0">
                          <a:solidFill>
                            <a:srgbClr val="4C4D4F"/>
                          </a:solidFill>
                          <a:latin typeface="Calibri"/>
                          <a:cs typeface="Calibri"/>
                        </a:rPr>
                        <a:t> </a:t>
                      </a:r>
                      <a:r>
                        <a:rPr sz="900" dirty="0">
                          <a:solidFill>
                            <a:srgbClr val="4C4D4F"/>
                          </a:solidFill>
                          <a:latin typeface="Calibri"/>
                          <a:cs typeface="Calibri"/>
                        </a:rPr>
                        <a:t>biodiversidad</a:t>
                      </a:r>
                      <a:endParaRPr sz="900">
                        <a:latin typeface="Calibri"/>
                        <a:cs typeface="Calibri"/>
                      </a:endParaRPr>
                    </a:p>
                    <a:p>
                      <a:pPr marL="196850" marR="207010" indent="-144145">
                        <a:lnSpc>
                          <a:spcPct val="92200"/>
                        </a:lnSpc>
                        <a:spcBef>
                          <a:spcPts val="325"/>
                        </a:spcBef>
                      </a:pPr>
                      <a:r>
                        <a:rPr sz="900" b="1" spc="-5" dirty="0">
                          <a:solidFill>
                            <a:srgbClr val="25919A"/>
                          </a:solidFill>
                          <a:latin typeface="Trebuchet MS"/>
                          <a:cs typeface="Trebuchet MS"/>
                        </a:rPr>
                        <a:t>C</a:t>
                      </a:r>
                      <a:r>
                        <a:rPr sz="900" b="1" dirty="0">
                          <a:solidFill>
                            <a:srgbClr val="25919A"/>
                          </a:solidFill>
                          <a:latin typeface="Trebuchet MS"/>
                          <a:cs typeface="Trebuchet MS"/>
                        </a:rPr>
                        <a:t>5</a:t>
                      </a:r>
                      <a:r>
                        <a:rPr sz="900" b="1" spc="5" dirty="0">
                          <a:solidFill>
                            <a:srgbClr val="25919A"/>
                          </a:solidFill>
                          <a:latin typeface="Trebuchet MS"/>
                          <a:cs typeface="Trebuchet MS"/>
                        </a:rPr>
                        <a:t> </a:t>
                      </a:r>
                      <a:r>
                        <a:rPr sz="900" spc="-5" dirty="0">
                          <a:solidFill>
                            <a:srgbClr val="4C4D4F"/>
                          </a:solidFill>
                          <a:latin typeface="Calibri"/>
                          <a:cs typeface="Calibri"/>
                        </a:rPr>
                        <a:t>Pr</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espacio</a:t>
                      </a:r>
                      <a:r>
                        <a:rPr sz="900" spc="5" dirty="0">
                          <a:solidFill>
                            <a:srgbClr val="4C4D4F"/>
                          </a:solidFill>
                          <a:latin typeface="Calibri"/>
                          <a:cs typeface="Calibri"/>
                        </a:rPr>
                        <a:t> </a:t>
                      </a:r>
                      <a:r>
                        <a:rPr sz="900" spc="-5" dirty="0">
                          <a:solidFill>
                            <a:srgbClr val="4C4D4F"/>
                          </a:solidFill>
                          <a:latin typeface="Calibri"/>
                          <a:cs typeface="Calibri"/>
                        </a:rPr>
                        <a:t>litoral </a:t>
                      </a:r>
                      <a:r>
                        <a:rPr sz="900" dirty="0">
                          <a:solidFill>
                            <a:srgbClr val="4C4D4F"/>
                          </a:solidFill>
                          <a:latin typeface="Calibri"/>
                          <a:cs typeface="Calibri"/>
                        </a:rPr>
                        <a:t>y los </a:t>
                      </a:r>
                      <a:r>
                        <a:rPr sz="900" spc="-190" dirty="0">
                          <a:solidFill>
                            <a:srgbClr val="4C4D4F"/>
                          </a:solidFill>
                          <a:latin typeface="Calibri"/>
                          <a:cs typeface="Calibri"/>
                        </a:rPr>
                        <a:t> </a:t>
                      </a:r>
                      <a:r>
                        <a:rPr sz="900" spc="-5" dirty="0">
                          <a:solidFill>
                            <a:srgbClr val="4C4D4F"/>
                          </a:solidFill>
                          <a:latin typeface="Calibri"/>
                          <a:cs typeface="Calibri"/>
                        </a:rPr>
                        <a:t>recursos</a:t>
                      </a:r>
                      <a:r>
                        <a:rPr sz="900" spc="-10" dirty="0">
                          <a:solidFill>
                            <a:srgbClr val="4C4D4F"/>
                          </a:solidFill>
                          <a:latin typeface="Calibri"/>
                          <a:cs typeface="Calibri"/>
                        </a:rPr>
                        <a:t> </a:t>
                      </a:r>
                      <a:r>
                        <a:rPr sz="900" dirty="0">
                          <a:solidFill>
                            <a:srgbClr val="4C4D4F"/>
                          </a:solidFill>
                          <a:latin typeface="Calibri"/>
                          <a:cs typeface="Calibri"/>
                        </a:rPr>
                        <a:t>hídricos</a:t>
                      </a:r>
                      <a:endParaRPr sz="900">
                        <a:latin typeface="Calibri"/>
                        <a:cs typeface="Calibri"/>
                      </a:endParaRPr>
                    </a:p>
                    <a:p>
                      <a:pPr marL="196850" marR="614045" indent="-144780">
                        <a:lnSpc>
                          <a:spcPct val="92600"/>
                        </a:lnSpc>
                        <a:spcBef>
                          <a:spcPts val="295"/>
                        </a:spcBef>
                      </a:pPr>
                      <a:r>
                        <a:rPr sz="900" b="1" spc="-5" dirty="0">
                          <a:solidFill>
                            <a:srgbClr val="25919A"/>
                          </a:solidFill>
                          <a:latin typeface="Trebuchet MS"/>
                          <a:cs typeface="Trebuchet MS"/>
                        </a:rPr>
                        <a:t>C</a:t>
                      </a:r>
                      <a:r>
                        <a:rPr sz="900" b="1" dirty="0">
                          <a:solidFill>
                            <a:srgbClr val="25919A"/>
                          </a:solidFill>
                          <a:latin typeface="Trebuchet MS"/>
                          <a:cs typeface="Trebuchet MS"/>
                        </a:rPr>
                        <a:t>6</a:t>
                      </a:r>
                      <a:r>
                        <a:rPr sz="900" b="1" spc="-20" dirty="0">
                          <a:solidFill>
                            <a:srgbClr val="25919A"/>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a:t>
                      </a:r>
                      <a:r>
                        <a:rPr sz="900" spc="5" dirty="0">
                          <a:solidFill>
                            <a:srgbClr val="4C4D4F"/>
                          </a:solidFill>
                          <a:latin typeface="Calibri"/>
                          <a:cs typeface="Calibri"/>
                        </a:rPr>
                        <a:t>vili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s</a:t>
                      </a:r>
                      <a:r>
                        <a:rPr sz="900" spc="5" dirty="0">
                          <a:solidFill>
                            <a:srgbClr val="4C4D4F"/>
                          </a:solidFill>
                          <a:latin typeface="Calibri"/>
                          <a:cs typeface="Calibri"/>
                        </a:rPr>
                        <a:t>o</a:t>
                      </a:r>
                      <a:r>
                        <a:rPr sz="900" dirty="0">
                          <a:solidFill>
                            <a:srgbClr val="4C4D4F"/>
                          </a:solidFill>
                          <a:latin typeface="Calibri"/>
                          <a:cs typeface="Calibri"/>
                        </a:rPr>
                        <a:t>st</a:t>
                      </a:r>
                      <a:r>
                        <a:rPr sz="900" spc="5" dirty="0">
                          <a:solidFill>
                            <a:srgbClr val="4C4D4F"/>
                          </a:solidFill>
                          <a:latin typeface="Calibri"/>
                          <a:cs typeface="Calibri"/>
                        </a:rPr>
                        <a:t>en</a:t>
                      </a:r>
                      <a:r>
                        <a:rPr sz="900" spc="10" dirty="0">
                          <a:solidFill>
                            <a:srgbClr val="4C4D4F"/>
                          </a:solidFill>
                          <a:latin typeface="Calibri"/>
                          <a:cs typeface="Calibri"/>
                        </a:rPr>
                        <a:t>i</a:t>
                      </a:r>
                      <a:r>
                        <a:rPr sz="900" spc="5" dirty="0">
                          <a:solidFill>
                            <a:srgbClr val="4C4D4F"/>
                          </a:solidFill>
                          <a:latin typeface="Calibri"/>
                          <a:cs typeface="Calibri"/>
                        </a:rPr>
                        <a:t>b</a:t>
                      </a:r>
                      <a:r>
                        <a:rPr sz="900" spc="10" dirty="0">
                          <a:solidFill>
                            <a:srgbClr val="4C4D4F"/>
                          </a:solidFill>
                          <a:latin typeface="Calibri"/>
                          <a:cs typeface="Calibri"/>
                        </a:rPr>
                        <a:t>l</a:t>
                      </a:r>
                      <a:r>
                        <a:rPr sz="900" spc="5" dirty="0">
                          <a:solidFill>
                            <a:srgbClr val="4C4D4F"/>
                          </a:solidFill>
                          <a:latin typeface="Calibri"/>
                          <a:cs typeface="Calibri"/>
                        </a:rPr>
                        <a:t>e</a:t>
                      </a:r>
                      <a:r>
                        <a:rPr sz="900" dirty="0">
                          <a:solidFill>
                            <a:srgbClr val="4C4D4F"/>
                          </a:solidFill>
                          <a:latin typeface="Calibri"/>
                          <a:cs typeface="Calibri"/>
                        </a:rPr>
                        <a:t>,  </a:t>
                      </a:r>
                      <a:r>
                        <a:rPr sz="900" spc="-5" dirty="0">
                          <a:solidFill>
                            <a:srgbClr val="4C4D4F"/>
                          </a:solidFill>
                          <a:latin typeface="Calibri"/>
                          <a:cs typeface="Calibri"/>
                        </a:rPr>
                        <a:t>segura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conectada</a:t>
                      </a:r>
                      <a:endParaRPr sz="900">
                        <a:latin typeface="Calibri"/>
                        <a:cs typeface="Calibri"/>
                      </a:endParaRPr>
                    </a:p>
                  </a:txBody>
                  <a:tcPr marL="0" marR="0" marT="58419" marB="0">
                    <a:lnB w="57150">
                      <a:solidFill>
                        <a:srgbClr val="FFFFFF"/>
                      </a:solidFill>
                      <a:prstDash val="solid"/>
                    </a:lnB>
                    <a:solidFill>
                      <a:srgbClr val="CDE0E3"/>
                    </a:solidFill>
                  </a:tcPr>
                </a:tc>
                <a:tc>
                  <a:txBody>
                    <a:bodyPr/>
                    <a:lstStyle/>
                    <a:p>
                      <a:pPr marL="196850" marR="186055" indent="-144145">
                        <a:lnSpc>
                          <a:spcPts val="1010"/>
                        </a:lnSpc>
                        <a:spcBef>
                          <a:spcPts val="470"/>
                        </a:spcBef>
                      </a:pPr>
                      <a:r>
                        <a:rPr sz="900" b="1" spc="-5" dirty="0">
                          <a:solidFill>
                            <a:srgbClr val="698B35"/>
                          </a:solidFill>
                          <a:latin typeface="Trebuchet MS"/>
                          <a:cs typeface="Trebuchet MS"/>
                        </a:rPr>
                        <a:t>C</a:t>
                      </a:r>
                      <a:r>
                        <a:rPr sz="900" b="1" dirty="0">
                          <a:solidFill>
                            <a:srgbClr val="698B35"/>
                          </a:solidFill>
                          <a:latin typeface="Trebuchet MS"/>
                          <a:cs typeface="Trebuchet MS"/>
                        </a:rPr>
                        <a:t>7</a:t>
                      </a:r>
                      <a:r>
                        <a:rPr sz="900" b="1" spc="-10" dirty="0">
                          <a:solidFill>
                            <a:srgbClr val="698B35"/>
                          </a:solidFill>
                          <a:latin typeface="Trebuchet MS"/>
                          <a:cs typeface="Trebuchet MS"/>
                        </a:rPr>
                        <a:t> </a:t>
                      </a:r>
                      <a:r>
                        <a:rPr sz="900" spc="-5" dirty="0">
                          <a:solidFill>
                            <a:srgbClr val="4C4D4F"/>
                          </a:solidFill>
                          <a:latin typeface="Calibri"/>
                          <a:cs typeface="Calibri"/>
                        </a:rPr>
                        <a:t>D</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p</a:t>
                      </a:r>
                      <a:r>
                        <a:rPr sz="900" spc="5" dirty="0">
                          <a:solidFill>
                            <a:srgbClr val="4C4D4F"/>
                          </a:solidFill>
                          <a:latin typeface="Calibri"/>
                          <a:cs typeface="Calibri"/>
                        </a:rPr>
                        <a:t>li</a:t>
                      </a:r>
                      <a:r>
                        <a:rPr sz="900" dirty="0">
                          <a:solidFill>
                            <a:srgbClr val="4C4D4F"/>
                          </a:solidFill>
                          <a:latin typeface="Calibri"/>
                          <a:cs typeface="Calibri"/>
                        </a:rPr>
                        <a:t>egue</a:t>
                      </a:r>
                      <a:r>
                        <a:rPr sz="900" spc="-5" dirty="0">
                          <a:solidFill>
                            <a:srgbClr val="4C4D4F"/>
                          </a:solidFill>
                          <a:latin typeface="Calibri"/>
                          <a:cs typeface="Calibri"/>
                        </a:rPr>
                        <a:t> </a:t>
                      </a:r>
                      <a:r>
                        <a:rPr sz="900" dirty="0">
                          <a:solidFill>
                            <a:srgbClr val="4C4D4F"/>
                          </a:solidFill>
                          <a:latin typeface="Calibri"/>
                          <a:cs typeface="Calibri"/>
                        </a:rPr>
                        <a:t>e  integración</a:t>
                      </a:r>
                      <a:r>
                        <a:rPr sz="900" spc="4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energías</a:t>
                      </a:r>
                      <a:r>
                        <a:rPr sz="900" spc="-30" dirty="0">
                          <a:solidFill>
                            <a:srgbClr val="4C4D4F"/>
                          </a:solidFill>
                          <a:latin typeface="Calibri"/>
                          <a:cs typeface="Calibri"/>
                        </a:rPr>
                        <a:t> </a:t>
                      </a:r>
                      <a:r>
                        <a:rPr sz="900" dirty="0">
                          <a:solidFill>
                            <a:srgbClr val="4C4D4F"/>
                          </a:solidFill>
                          <a:latin typeface="Calibri"/>
                          <a:cs typeface="Calibri"/>
                        </a:rPr>
                        <a:t>renovables</a:t>
                      </a:r>
                      <a:endParaRPr sz="900" dirty="0">
                        <a:latin typeface="Calibri"/>
                        <a:cs typeface="Calibri"/>
                      </a:endParaRPr>
                    </a:p>
                    <a:p>
                      <a:pPr marL="196850" marR="184150" indent="-144145">
                        <a:lnSpc>
                          <a:spcPct val="92400"/>
                        </a:lnSpc>
                        <a:spcBef>
                          <a:spcPts val="275"/>
                        </a:spcBef>
                      </a:pPr>
                      <a:r>
                        <a:rPr sz="900" b="1" spc="-5" dirty="0">
                          <a:solidFill>
                            <a:srgbClr val="698B35"/>
                          </a:solidFill>
                          <a:latin typeface="Trebuchet MS"/>
                          <a:cs typeface="Trebuchet MS"/>
                        </a:rPr>
                        <a:t>C</a:t>
                      </a:r>
                      <a:r>
                        <a:rPr sz="900" b="1" dirty="0">
                          <a:solidFill>
                            <a:srgbClr val="698B35"/>
                          </a:solidFill>
                          <a:latin typeface="Trebuchet MS"/>
                          <a:cs typeface="Trebuchet MS"/>
                        </a:rPr>
                        <a:t>8 </a:t>
                      </a:r>
                      <a:r>
                        <a:rPr sz="900" spc="-5" dirty="0">
                          <a:solidFill>
                            <a:srgbClr val="4C4D4F"/>
                          </a:solidFill>
                          <a:latin typeface="Calibri"/>
                          <a:cs typeface="Calibri"/>
                        </a:rPr>
                        <a:t>I</a:t>
                      </a:r>
                      <a:r>
                        <a:rPr sz="900" dirty="0">
                          <a:solidFill>
                            <a:srgbClr val="4C4D4F"/>
                          </a:solidFill>
                          <a:latin typeface="Calibri"/>
                          <a:cs typeface="Calibri"/>
                        </a:rPr>
                        <a:t>nf</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e</a:t>
                      </a:r>
                      <a:r>
                        <a:rPr sz="900" spc="-5" dirty="0">
                          <a:solidFill>
                            <a:srgbClr val="4C4D4F"/>
                          </a:solidFill>
                          <a:latin typeface="Calibri"/>
                          <a:cs typeface="Calibri"/>
                        </a:rPr>
                        <a:t>str</a:t>
                      </a:r>
                      <a:r>
                        <a:rPr sz="900" dirty="0">
                          <a:solidFill>
                            <a:srgbClr val="4C4D4F"/>
                          </a:solidFill>
                          <a:latin typeface="Calibri"/>
                          <a:cs typeface="Calibri"/>
                        </a:rPr>
                        <a:t>u</a:t>
                      </a:r>
                      <a:r>
                        <a:rPr sz="900" spc="-10" dirty="0">
                          <a:solidFill>
                            <a:srgbClr val="4C4D4F"/>
                          </a:solidFill>
                          <a:latin typeface="Calibri"/>
                          <a:cs typeface="Calibri"/>
                        </a:rPr>
                        <a:t>c</a:t>
                      </a:r>
                      <a:r>
                        <a:rPr sz="900" spc="-5" dirty="0">
                          <a:solidFill>
                            <a:srgbClr val="4C4D4F"/>
                          </a:solidFill>
                          <a:latin typeface="Calibri"/>
                          <a:cs typeface="Calibri"/>
                        </a:rPr>
                        <a:t>t</a:t>
                      </a:r>
                      <a:r>
                        <a:rPr sz="900" dirty="0">
                          <a:solidFill>
                            <a:srgbClr val="4C4D4F"/>
                          </a:solidFill>
                          <a:latin typeface="Calibri"/>
                          <a:cs typeface="Calibri"/>
                        </a:rPr>
                        <a:t>u</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s  eléctricas, </a:t>
                      </a:r>
                      <a:r>
                        <a:rPr sz="900" spc="5" dirty="0">
                          <a:solidFill>
                            <a:srgbClr val="4C4D4F"/>
                          </a:solidFill>
                          <a:latin typeface="Calibri"/>
                          <a:cs typeface="Calibri"/>
                        </a:rPr>
                        <a:t> </a:t>
                      </a:r>
                      <a:r>
                        <a:rPr sz="900" spc="-5" dirty="0">
                          <a:solidFill>
                            <a:srgbClr val="4C4D4F"/>
                          </a:solidFill>
                          <a:latin typeface="Calibri"/>
                          <a:cs typeface="Calibri"/>
                        </a:rPr>
                        <a:t>promoción </a:t>
                      </a:r>
                      <a:r>
                        <a:rPr sz="900" dirty="0">
                          <a:solidFill>
                            <a:srgbClr val="4C4D4F"/>
                          </a:solidFill>
                          <a:latin typeface="Calibri"/>
                          <a:cs typeface="Calibri"/>
                        </a:rPr>
                        <a:t>de redes </a:t>
                      </a:r>
                      <a:r>
                        <a:rPr sz="900" spc="-190" dirty="0">
                          <a:solidFill>
                            <a:srgbClr val="4C4D4F"/>
                          </a:solidFill>
                          <a:latin typeface="Calibri"/>
                          <a:cs typeface="Calibri"/>
                        </a:rPr>
                        <a:t> </a:t>
                      </a:r>
                      <a:r>
                        <a:rPr sz="900" dirty="0">
                          <a:solidFill>
                            <a:srgbClr val="4C4D4F"/>
                          </a:solidFill>
                          <a:latin typeface="Calibri"/>
                          <a:cs typeface="Calibri"/>
                        </a:rPr>
                        <a:t>inteligentes y </a:t>
                      </a:r>
                      <a:r>
                        <a:rPr sz="900" spc="5" dirty="0">
                          <a:solidFill>
                            <a:srgbClr val="4C4D4F"/>
                          </a:solidFill>
                          <a:latin typeface="Calibri"/>
                          <a:cs typeface="Calibri"/>
                        </a:rPr>
                        <a:t> despliegue</a:t>
                      </a:r>
                      <a:r>
                        <a:rPr sz="900" spc="1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flexibilidad</a:t>
                      </a:r>
                      <a:r>
                        <a:rPr sz="900" spc="-5"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196850">
                        <a:lnSpc>
                          <a:spcPts val="1010"/>
                        </a:lnSpc>
                      </a:pPr>
                      <a:r>
                        <a:rPr sz="900" dirty="0">
                          <a:solidFill>
                            <a:srgbClr val="4C4D4F"/>
                          </a:solidFill>
                          <a:latin typeface="Calibri"/>
                          <a:cs typeface="Calibri"/>
                        </a:rPr>
                        <a:t>el</a:t>
                      </a:r>
                      <a:r>
                        <a:rPr sz="900" spc="-30" dirty="0">
                          <a:solidFill>
                            <a:srgbClr val="4C4D4F"/>
                          </a:solidFill>
                          <a:latin typeface="Calibri"/>
                          <a:cs typeface="Calibri"/>
                        </a:rPr>
                        <a:t> </a:t>
                      </a:r>
                      <a:r>
                        <a:rPr sz="900" dirty="0">
                          <a:solidFill>
                            <a:srgbClr val="4C4D4F"/>
                          </a:solidFill>
                          <a:latin typeface="Calibri"/>
                          <a:cs typeface="Calibri"/>
                        </a:rPr>
                        <a:t>almacenamiento</a:t>
                      </a:r>
                      <a:endParaRPr sz="900" dirty="0">
                        <a:latin typeface="Calibri"/>
                        <a:cs typeface="Calibri"/>
                      </a:endParaRPr>
                    </a:p>
                    <a:p>
                      <a:pPr marL="196850" marR="118745" indent="-144145">
                        <a:lnSpc>
                          <a:spcPct val="92600"/>
                        </a:lnSpc>
                        <a:spcBef>
                          <a:spcPts val="295"/>
                        </a:spcBef>
                      </a:pPr>
                      <a:r>
                        <a:rPr sz="900" b="1" spc="-5" dirty="0">
                          <a:solidFill>
                            <a:srgbClr val="698B35"/>
                          </a:solidFill>
                          <a:latin typeface="Trebuchet MS"/>
                          <a:cs typeface="Trebuchet MS"/>
                        </a:rPr>
                        <a:t>C</a:t>
                      </a:r>
                      <a:r>
                        <a:rPr sz="900" b="1" dirty="0">
                          <a:solidFill>
                            <a:srgbClr val="698B35"/>
                          </a:solidFill>
                          <a:latin typeface="Trebuchet MS"/>
                          <a:cs typeface="Trebuchet MS"/>
                        </a:rPr>
                        <a:t>9</a:t>
                      </a:r>
                      <a:r>
                        <a:rPr sz="900" b="1" spc="-55" dirty="0">
                          <a:solidFill>
                            <a:srgbClr val="698B35"/>
                          </a:solidFill>
                          <a:latin typeface="Trebuchet MS"/>
                          <a:cs typeface="Trebuchet MS"/>
                        </a:rPr>
                        <a:t> </a:t>
                      </a:r>
                      <a:r>
                        <a:rPr sz="900" dirty="0">
                          <a:solidFill>
                            <a:srgbClr val="4C4D4F"/>
                          </a:solidFill>
                          <a:latin typeface="Calibri"/>
                          <a:cs typeface="Calibri"/>
                        </a:rPr>
                        <a:t>Ho</a:t>
                      </a:r>
                      <a:r>
                        <a:rPr sz="900" spc="-5" dirty="0">
                          <a:solidFill>
                            <a:srgbClr val="4C4D4F"/>
                          </a:solidFill>
                          <a:latin typeface="Calibri"/>
                          <a:cs typeface="Calibri"/>
                        </a:rPr>
                        <a:t>j</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a:t>
                      </a:r>
                      <a:r>
                        <a:rPr sz="900" spc="-5" dirty="0">
                          <a:solidFill>
                            <a:srgbClr val="4C4D4F"/>
                          </a:solidFill>
                          <a:latin typeface="Calibri"/>
                          <a:cs typeface="Calibri"/>
                        </a:rPr>
                        <a:t> r</a:t>
                      </a:r>
                      <a:r>
                        <a:rPr sz="900" dirty="0">
                          <a:solidFill>
                            <a:srgbClr val="4C4D4F"/>
                          </a:solidFill>
                          <a:latin typeface="Calibri"/>
                          <a:cs typeface="Calibri"/>
                        </a:rPr>
                        <a:t>u</a:t>
                      </a:r>
                      <a:r>
                        <a:rPr sz="900" spc="-5" dirty="0">
                          <a:solidFill>
                            <a:srgbClr val="4C4D4F"/>
                          </a:solidFill>
                          <a:latin typeface="Calibri"/>
                          <a:cs typeface="Calibri"/>
                        </a:rPr>
                        <a:t>t</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del  hidrógeno</a:t>
                      </a:r>
                      <a:r>
                        <a:rPr sz="900" spc="5" dirty="0">
                          <a:solidFill>
                            <a:srgbClr val="4C4D4F"/>
                          </a:solidFill>
                          <a:latin typeface="Calibri"/>
                          <a:cs typeface="Calibri"/>
                        </a:rPr>
                        <a:t> </a:t>
                      </a:r>
                      <a:r>
                        <a:rPr sz="900" spc="-5" dirty="0">
                          <a:solidFill>
                            <a:srgbClr val="4C4D4F"/>
                          </a:solidFill>
                          <a:latin typeface="Calibri"/>
                          <a:cs typeface="Calibri"/>
                        </a:rPr>
                        <a:t>renovable </a:t>
                      </a:r>
                      <a:r>
                        <a:rPr sz="900" spc="-19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su </a:t>
                      </a:r>
                      <a:r>
                        <a:rPr sz="900" dirty="0">
                          <a:solidFill>
                            <a:srgbClr val="4C4D4F"/>
                          </a:solidFill>
                          <a:latin typeface="Calibri"/>
                          <a:cs typeface="Calibri"/>
                        </a:rPr>
                        <a:t>integración </a:t>
                      </a:r>
                      <a:r>
                        <a:rPr sz="900" spc="5" dirty="0">
                          <a:solidFill>
                            <a:srgbClr val="4C4D4F"/>
                          </a:solidFill>
                          <a:latin typeface="Calibri"/>
                          <a:cs typeface="Calibri"/>
                        </a:rPr>
                        <a:t> </a:t>
                      </a:r>
                      <a:r>
                        <a:rPr sz="900" dirty="0">
                          <a:solidFill>
                            <a:srgbClr val="4C4D4F"/>
                          </a:solidFill>
                          <a:latin typeface="Calibri"/>
                          <a:cs typeface="Calibri"/>
                        </a:rPr>
                        <a:t>sectorial</a:t>
                      </a:r>
                      <a:endParaRPr sz="900" dirty="0">
                        <a:latin typeface="Calibri"/>
                        <a:cs typeface="Calibri"/>
                      </a:endParaRPr>
                    </a:p>
                    <a:p>
                      <a:pPr marL="250825" marR="299085" indent="-198120">
                        <a:lnSpc>
                          <a:spcPts val="1010"/>
                        </a:lnSpc>
                        <a:spcBef>
                          <a:spcPts val="309"/>
                        </a:spcBef>
                      </a:pPr>
                      <a:r>
                        <a:rPr sz="900" b="1" spc="-35" dirty="0">
                          <a:solidFill>
                            <a:srgbClr val="698B35"/>
                          </a:solidFill>
                          <a:latin typeface="Trebuchet MS"/>
                          <a:cs typeface="Trebuchet MS"/>
                        </a:rPr>
                        <a:t>C10</a:t>
                      </a:r>
                      <a:r>
                        <a:rPr sz="900" spc="-35" dirty="0">
                          <a:solidFill>
                            <a:srgbClr val="4C4D4F"/>
                          </a:solidFill>
                          <a:latin typeface="Calibri"/>
                          <a:cs typeface="Calibri"/>
                        </a:rPr>
                        <a:t>Estrategia</a:t>
                      </a:r>
                      <a:r>
                        <a:rPr sz="900" spc="-1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Transición</a:t>
                      </a:r>
                      <a:r>
                        <a:rPr sz="900" spc="155" dirty="0">
                          <a:solidFill>
                            <a:srgbClr val="4C4D4F"/>
                          </a:solidFill>
                          <a:latin typeface="Calibri"/>
                          <a:cs typeface="Calibri"/>
                        </a:rPr>
                        <a:t> </a:t>
                      </a:r>
                      <a:r>
                        <a:rPr sz="900" dirty="0">
                          <a:solidFill>
                            <a:srgbClr val="4C4D4F"/>
                          </a:solidFill>
                          <a:latin typeface="Calibri"/>
                          <a:cs typeface="Calibri"/>
                        </a:rPr>
                        <a:t>Justa</a:t>
                      </a:r>
                      <a:endParaRPr sz="900" dirty="0">
                        <a:latin typeface="Calibri"/>
                        <a:cs typeface="Calibri"/>
                      </a:endParaRPr>
                    </a:p>
                  </a:txBody>
                  <a:tcPr marL="0" marR="0" marT="59690" marB="0">
                    <a:lnB w="57150">
                      <a:solidFill>
                        <a:srgbClr val="FFFFFF"/>
                      </a:solidFill>
                      <a:prstDash val="solid"/>
                    </a:lnB>
                    <a:solidFill>
                      <a:srgbClr val="DAE5D0"/>
                    </a:solidFill>
                  </a:tcPr>
                </a:tc>
                <a:tc>
                  <a:txBody>
                    <a:bodyPr/>
                    <a:lstStyle/>
                    <a:p>
                      <a:pPr marL="250825" marR="84455" indent="-198120">
                        <a:lnSpc>
                          <a:spcPts val="1010"/>
                        </a:lnSpc>
                        <a:spcBef>
                          <a:spcPts val="470"/>
                        </a:spcBef>
                      </a:pPr>
                      <a:r>
                        <a:rPr sz="900" b="1" spc="-5" dirty="0">
                          <a:solidFill>
                            <a:srgbClr val="A27D25"/>
                          </a:solidFill>
                          <a:latin typeface="Trebuchet MS"/>
                          <a:cs typeface="Trebuchet MS"/>
                        </a:rPr>
                        <a:t>C1</a:t>
                      </a:r>
                      <a:r>
                        <a:rPr sz="900" b="1" dirty="0">
                          <a:solidFill>
                            <a:srgbClr val="A27D25"/>
                          </a:solidFill>
                          <a:latin typeface="Trebuchet MS"/>
                          <a:cs typeface="Trebuchet MS"/>
                        </a:rPr>
                        <a:t>1</a:t>
                      </a:r>
                      <a:r>
                        <a:rPr sz="900" b="1" spc="5" dirty="0">
                          <a:solidFill>
                            <a:srgbClr val="A27D25"/>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l</a:t>
                      </a:r>
                      <a:r>
                        <a:rPr sz="900" spc="-5" dirty="0">
                          <a:solidFill>
                            <a:srgbClr val="4C4D4F"/>
                          </a:solidFill>
                          <a:latin typeface="Calibri"/>
                          <a:cs typeface="Calibri"/>
                        </a:rPr>
                        <a:t>a</a:t>
                      </a:r>
                      <a:r>
                        <a:rPr sz="900" dirty="0">
                          <a:solidFill>
                            <a:srgbClr val="4C4D4F"/>
                          </a:solidFill>
                          <a:latin typeface="Calibri"/>
                          <a:cs typeface="Calibri"/>
                        </a:rPr>
                        <a:t>s  </a:t>
                      </a:r>
                      <a:r>
                        <a:rPr sz="900" spc="-5" dirty="0">
                          <a:solidFill>
                            <a:srgbClr val="4C4D4F"/>
                          </a:solidFill>
                          <a:latin typeface="Calibri"/>
                          <a:cs typeface="Calibri"/>
                        </a:rPr>
                        <a:t>Administraciones </a:t>
                      </a:r>
                      <a:r>
                        <a:rPr sz="900" dirty="0">
                          <a:solidFill>
                            <a:srgbClr val="4C4D4F"/>
                          </a:solidFill>
                          <a:latin typeface="Calibri"/>
                          <a:cs typeface="Calibri"/>
                        </a:rPr>
                        <a:t> públicas</a:t>
                      </a:r>
                      <a:endParaRPr sz="900" dirty="0">
                        <a:latin typeface="Calibri"/>
                        <a:cs typeface="Calibri"/>
                      </a:endParaRPr>
                    </a:p>
                  </a:txBody>
                  <a:tcPr marL="0" marR="0" marT="59690" marB="0">
                    <a:lnB w="57150">
                      <a:solidFill>
                        <a:srgbClr val="FFFFFF"/>
                      </a:solidFill>
                      <a:prstDash val="solid"/>
                    </a:lnB>
                    <a:solidFill>
                      <a:srgbClr val="E2DCC5"/>
                    </a:solidFill>
                  </a:tcPr>
                </a:tc>
                <a:tc>
                  <a:txBody>
                    <a:bodyPr/>
                    <a:lstStyle/>
                    <a:p>
                      <a:pPr marL="53340">
                        <a:lnSpc>
                          <a:spcPts val="1045"/>
                        </a:lnSpc>
                        <a:spcBef>
                          <a:spcPts val="620"/>
                        </a:spcBef>
                      </a:pPr>
                      <a:r>
                        <a:rPr sz="900" b="1" spc="-5" dirty="0">
                          <a:solidFill>
                            <a:srgbClr val="C98734"/>
                          </a:solidFill>
                          <a:latin typeface="Trebuchet MS"/>
                          <a:cs typeface="Trebuchet MS"/>
                        </a:rPr>
                        <a:t>C1</a:t>
                      </a:r>
                      <a:r>
                        <a:rPr sz="900" b="1" dirty="0">
                          <a:solidFill>
                            <a:srgbClr val="C98734"/>
                          </a:solidFill>
                          <a:latin typeface="Trebuchet MS"/>
                          <a:cs typeface="Trebuchet MS"/>
                        </a:rPr>
                        <a:t>2</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dirty="0">
                          <a:solidFill>
                            <a:srgbClr val="4C4D4F"/>
                          </a:solidFill>
                          <a:latin typeface="Calibri"/>
                          <a:cs typeface="Calibri"/>
                        </a:rPr>
                        <a:t>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a</a:t>
                      </a:r>
                      <a:endParaRPr sz="900" dirty="0">
                        <a:latin typeface="Calibri"/>
                        <a:cs typeface="Calibri"/>
                      </a:endParaRPr>
                    </a:p>
                    <a:p>
                      <a:pPr marL="250825" marR="485140">
                        <a:lnSpc>
                          <a:spcPts val="980"/>
                        </a:lnSpc>
                        <a:spcBef>
                          <a:spcPts val="80"/>
                        </a:spcBef>
                      </a:pPr>
                      <a:r>
                        <a:rPr sz="900" dirty="0">
                          <a:solidFill>
                            <a:srgbClr val="4C4D4F"/>
                          </a:solidFill>
                          <a:latin typeface="Calibri"/>
                          <a:cs typeface="Calibri"/>
                        </a:rPr>
                        <a:t>Industrial </a:t>
                      </a:r>
                      <a:r>
                        <a:rPr sz="900" spc="5" dirty="0">
                          <a:solidFill>
                            <a:srgbClr val="4C4D4F"/>
                          </a:solidFill>
                          <a:latin typeface="Calibri"/>
                          <a:cs typeface="Calibri"/>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2030</a:t>
                      </a:r>
                      <a:endParaRPr sz="900" dirty="0">
                        <a:latin typeface="Calibri"/>
                        <a:cs typeface="Calibri"/>
                      </a:endParaRPr>
                    </a:p>
                    <a:p>
                      <a:pPr marL="53975">
                        <a:lnSpc>
                          <a:spcPct val="100000"/>
                        </a:lnSpc>
                        <a:spcBef>
                          <a:spcPts val="105"/>
                        </a:spcBef>
                      </a:pPr>
                      <a:r>
                        <a:rPr sz="900" b="1" spc="-5" dirty="0">
                          <a:solidFill>
                            <a:srgbClr val="C98734"/>
                          </a:solidFill>
                          <a:latin typeface="Trebuchet MS"/>
                          <a:cs typeface="Trebuchet MS"/>
                        </a:rPr>
                        <a:t>C1</a:t>
                      </a:r>
                      <a:r>
                        <a:rPr sz="900" b="1" dirty="0">
                          <a:solidFill>
                            <a:srgbClr val="C98734"/>
                          </a:solidFill>
                          <a:latin typeface="Trebuchet MS"/>
                          <a:cs typeface="Trebuchet MS"/>
                        </a:rPr>
                        <a:t>3 </a:t>
                      </a:r>
                      <a:r>
                        <a:rPr sz="900" spc="-5" dirty="0">
                          <a:solidFill>
                            <a:srgbClr val="4C4D4F"/>
                          </a:solidFill>
                          <a:latin typeface="Calibri"/>
                          <a:cs typeface="Calibri"/>
                        </a:rPr>
                        <a:t>I</a:t>
                      </a:r>
                      <a:r>
                        <a:rPr sz="900" spc="5" dirty="0">
                          <a:solidFill>
                            <a:srgbClr val="4C4D4F"/>
                          </a:solidFill>
                          <a:latin typeface="Calibri"/>
                          <a:cs typeface="Calibri"/>
                        </a:rPr>
                        <a:t>m</a:t>
                      </a:r>
                      <a:r>
                        <a:rPr sz="900" dirty="0">
                          <a:solidFill>
                            <a:srgbClr val="4C4D4F"/>
                          </a:solidFill>
                          <a:latin typeface="Calibri"/>
                          <a:cs typeface="Calibri"/>
                        </a:rPr>
                        <a:t>pu</a:t>
                      </a:r>
                      <a:r>
                        <a:rPr sz="900" spc="5" dirty="0">
                          <a:solidFill>
                            <a:srgbClr val="4C4D4F"/>
                          </a:solidFill>
                          <a:latin typeface="Calibri"/>
                          <a:cs typeface="Calibri"/>
                        </a:rPr>
                        <a:t>l</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a:t>
                      </a:r>
                      <a:r>
                        <a:rPr sz="900" spc="5" dirty="0">
                          <a:solidFill>
                            <a:srgbClr val="4C4D4F"/>
                          </a:solidFill>
                          <a:latin typeface="Calibri"/>
                          <a:cs typeface="Calibri"/>
                        </a:rPr>
                        <a:t>l</a:t>
                      </a:r>
                      <a:r>
                        <a:rPr sz="900" dirty="0">
                          <a:solidFill>
                            <a:srgbClr val="4C4D4F"/>
                          </a:solidFill>
                          <a:latin typeface="Calibri"/>
                          <a:cs typeface="Calibri"/>
                        </a:rPr>
                        <a:t>a </a:t>
                      </a:r>
                      <a:r>
                        <a:rPr sz="900" spc="5" dirty="0">
                          <a:solidFill>
                            <a:srgbClr val="4C4D4F"/>
                          </a:solidFill>
                          <a:latin typeface="Calibri"/>
                          <a:cs typeface="Calibri"/>
                        </a:rPr>
                        <a:t>py</a:t>
                      </a:r>
                      <a:r>
                        <a:rPr sz="900" spc="10" dirty="0">
                          <a:solidFill>
                            <a:srgbClr val="4C4D4F"/>
                          </a:solidFill>
                          <a:latin typeface="Calibri"/>
                          <a:cs typeface="Calibri"/>
                        </a:rPr>
                        <a:t>m</a:t>
                      </a:r>
                      <a:r>
                        <a:rPr sz="900" dirty="0">
                          <a:solidFill>
                            <a:srgbClr val="4C4D4F"/>
                          </a:solidFill>
                          <a:latin typeface="Calibri"/>
                          <a:cs typeface="Calibri"/>
                        </a:rPr>
                        <a:t>e</a:t>
                      </a:r>
                      <a:endParaRPr sz="900" dirty="0">
                        <a:latin typeface="Calibri"/>
                        <a:cs typeface="Calibri"/>
                      </a:endParaRPr>
                    </a:p>
                    <a:p>
                      <a:pPr marL="53340">
                        <a:lnSpc>
                          <a:spcPts val="1045"/>
                        </a:lnSpc>
                        <a:spcBef>
                          <a:spcPts val="219"/>
                        </a:spcBef>
                      </a:pPr>
                      <a:r>
                        <a:rPr sz="900" b="1" spc="-5" dirty="0">
                          <a:solidFill>
                            <a:srgbClr val="C98734"/>
                          </a:solidFill>
                          <a:latin typeface="Trebuchet MS"/>
                          <a:cs typeface="Trebuchet MS"/>
                        </a:rPr>
                        <a:t>C1</a:t>
                      </a:r>
                      <a:r>
                        <a:rPr sz="900" b="1" dirty="0">
                          <a:solidFill>
                            <a:srgbClr val="C98734"/>
                          </a:solidFill>
                          <a:latin typeface="Trebuchet MS"/>
                          <a:cs typeface="Trebuchet MS"/>
                        </a:rPr>
                        <a:t>4</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endParaRPr sz="900" dirty="0">
                        <a:latin typeface="Calibri"/>
                        <a:cs typeface="Calibri"/>
                      </a:endParaRPr>
                    </a:p>
                    <a:p>
                      <a:pPr marL="250825" marR="200025">
                        <a:lnSpc>
                          <a:spcPct val="92200"/>
                        </a:lnSpc>
                        <a:spcBef>
                          <a:spcPts val="45"/>
                        </a:spcBef>
                      </a:pPr>
                      <a:r>
                        <a:rPr sz="900" spc="-5" dirty="0">
                          <a:solidFill>
                            <a:srgbClr val="4C4D4F"/>
                          </a:solidFill>
                          <a:latin typeface="Calibri"/>
                          <a:cs typeface="Calibri"/>
                        </a:rPr>
                        <a:t>modernización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competitividad </a:t>
                      </a:r>
                      <a:r>
                        <a:rPr sz="900" dirty="0">
                          <a:solidFill>
                            <a:srgbClr val="4C4D4F"/>
                          </a:solidFill>
                          <a:latin typeface="Calibri"/>
                          <a:cs typeface="Calibri"/>
                        </a:rPr>
                        <a:t>del </a:t>
                      </a:r>
                      <a:r>
                        <a:rPr sz="900" spc="-190" dirty="0">
                          <a:solidFill>
                            <a:srgbClr val="4C4D4F"/>
                          </a:solidFill>
                          <a:latin typeface="Calibri"/>
                          <a:cs typeface="Calibri"/>
                        </a:rPr>
                        <a:t> </a:t>
                      </a:r>
                      <a:r>
                        <a:rPr sz="900" dirty="0">
                          <a:solidFill>
                            <a:srgbClr val="4C4D4F"/>
                          </a:solidFill>
                          <a:latin typeface="Calibri"/>
                          <a:cs typeface="Calibri"/>
                        </a:rPr>
                        <a:t>sector</a:t>
                      </a:r>
                      <a:r>
                        <a:rPr sz="900" spc="35" dirty="0">
                          <a:solidFill>
                            <a:srgbClr val="4C4D4F"/>
                          </a:solidFill>
                          <a:latin typeface="Calibri"/>
                          <a:cs typeface="Calibri"/>
                        </a:rPr>
                        <a:t> </a:t>
                      </a:r>
                      <a:r>
                        <a:rPr sz="900" dirty="0">
                          <a:solidFill>
                            <a:srgbClr val="4C4D4F"/>
                          </a:solidFill>
                          <a:latin typeface="Calibri"/>
                          <a:cs typeface="Calibri"/>
                        </a:rPr>
                        <a:t>turístico</a:t>
                      </a:r>
                      <a:endParaRPr sz="900" dirty="0">
                        <a:latin typeface="Calibri"/>
                        <a:cs typeface="Calibri"/>
                      </a:endParaRPr>
                    </a:p>
                    <a:p>
                      <a:pPr marL="250825" marR="478790" indent="-198120">
                        <a:lnSpc>
                          <a:spcPts val="980"/>
                        </a:lnSpc>
                        <a:spcBef>
                          <a:spcPts val="359"/>
                        </a:spcBef>
                      </a:pPr>
                      <a:r>
                        <a:rPr sz="900" b="1" spc="-5" dirty="0">
                          <a:solidFill>
                            <a:srgbClr val="C98734"/>
                          </a:solidFill>
                          <a:latin typeface="Trebuchet MS"/>
                          <a:cs typeface="Trebuchet MS"/>
                        </a:rPr>
                        <a:t>C1</a:t>
                      </a:r>
                      <a:r>
                        <a:rPr sz="900" b="1" dirty="0">
                          <a:solidFill>
                            <a:srgbClr val="C98734"/>
                          </a:solidFill>
                          <a:latin typeface="Trebuchet MS"/>
                          <a:cs typeface="Trebuchet MS"/>
                        </a:rPr>
                        <a:t>5</a:t>
                      </a:r>
                      <a:r>
                        <a:rPr sz="900" b="1" spc="-55" dirty="0">
                          <a:solidFill>
                            <a:srgbClr val="C98734"/>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one</a:t>
                      </a:r>
                      <a:r>
                        <a:rPr sz="900" spc="-10" dirty="0">
                          <a:solidFill>
                            <a:srgbClr val="4C4D4F"/>
                          </a:solidFill>
                          <a:latin typeface="Calibri"/>
                          <a:cs typeface="Calibri"/>
                        </a:rPr>
                        <a:t>c</a:t>
                      </a:r>
                      <a:r>
                        <a:rPr sz="900" spc="-5" dirty="0">
                          <a:solidFill>
                            <a:srgbClr val="4C4D4F"/>
                          </a:solidFill>
                          <a:latin typeface="Calibri"/>
                          <a:cs typeface="Calibri"/>
                        </a:rPr>
                        <a:t>t</a:t>
                      </a:r>
                      <a:r>
                        <a:rPr sz="900" spc="5" dirty="0">
                          <a:solidFill>
                            <a:srgbClr val="4C4D4F"/>
                          </a:solidFill>
                          <a:latin typeface="Calibri"/>
                          <a:cs typeface="Calibri"/>
                        </a:rPr>
                        <a:t>ivi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Digital,</a:t>
                      </a:r>
                      <a:endParaRPr sz="900" dirty="0">
                        <a:latin typeface="Calibri"/>
                        <a:cs typeface="Calibri"/>
                      </a:endParaRPr>
                    </a:p>
                    <a:p>
                      <a:pPr marL="250825" marR="304800" indent="4445">
                        <a:lnSpc>
                          <a:spcPct val="92600"/>
                        </a:lnSpc>
                        <a:spcBef>
                          <a:spcPts val="280"/>
                        </a:spcBef>
                      </a:pPr>
                      <a:r>
                        <a:rPr sz="900" dirty="0">
                          <a:solidFill>
                            <a:srgbClr val="4C4D4F"/>
                          </a:solidFill>
                          <a:latin typeface="Calibri"/>
                          <a:cs typeface="Calibri"/>
                        </a:rPr>
                        <a:t>impulso de </a:t>
                      </a:r>
                      <a:r>
                        <a:rPr sz="900" spc="-5" dirty="0">
                          <a:solidFill>
                            <a:srgbClr val="4C4D4F"/>
                          </a:solidFill>
                          <a:latin typeface="Calibri"/>
                          <a:cs typeface="Calibri"/>
                        </a:rPr>
                        <a:t>La </a:t>
                      </a:r>
                      <a:r>
                        <a:rPr sz="900" dirty="0">
                          <a:solidFill>
                            <a:srgbClr val="4C4D4F"/>
                          </a:solidFill>
                          <a:latin typeface="Calibri"/>
                          <a:cs typeface="Calibri"/>
                        </a:rPr>
                        <a:t> </a:t>
                      </a:r>
                      <a:r>
                        <a:rPr sz="900" spc="-10" dirty="0">
                          <a:solidFill>
                            <a:srgbClr val="4C4D4F"/>
                          </a:solidFill>
                          <a:latin typeface="Calibri"/>
                          <a:cs typeface="Calibri"/>
                        </a:rPr>
                        <a:t>c</a:t>
                      </a:r>
                      <a:r>
                        <a:rPr sz="900" spc="5" dirty="0">
                          <a:solidFill>
                            <a:srgbClr val="4C4D4F"/>
                          </a:solidFill>
                          <a:latin typeface="Calibri"/>
                          <a:cs typeface="Calibri"/>
                        </a:rPr>
                        <a:t>i</a:t>
                      </a:r>
                      <a:r>
                        <a:rPr sz="900" dirty="0">
                          <a:solidFill>
                            <a:srgbClr val="4C4D4F"/>
                          </a:solidFill>
                          <a:latin typeface="Calibri"/>
                          <a:cs typeface="Calibri"/>
                        </a:rPr>
                        <a:t>be</a:t>
                      </a:r>
                      <a:r>
                        <a:rPr sz="900" spc="-5" dirty="0">
                          <a:solidFill>
                            <a:srgbClr val="4C4D4F"/>
                          </a:solidFill>
                          <a:latin typeface="Calibri"/>
                          <a:cs typeface="Calibri"/>
                        </a:rPr>
                        <a:t>rs</a:t>
                      </a:r>
                      <a:r>
                        <a:rPr sz="900" dirty="0">
                          <a:solidFill>
                            <a:srgbClr val="4C4D4F"/>
                          </a:solidFill>
                          <a:latin typeface="Calibri"/>
                          <a:cs typeface="Calibri"/>
                        </a:rPr>
                        <a:t>egu</a:t>
                      </a:r>
                      <a:r>
                        <a:rPr sz="900" spc="-5" dirty="0">
                          <a:solidFill>
                            <a:srgbClr val="4C4D4F"/>
                          </a:solidFill>
                          <a:latin typeface="Calibri"/>
                          <a:cs typeface="Calibri"/>
                        </a:rPr>
                        <a:t>r</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5" dirty="0">
                          <a:solidFill>
                            <a:srgbClr val="4C4D4F"/>
                          </a:solidFill>
                          <a:latin typeface="Calibri"/>
                          <a:cs typeface="Calibri"/>
                        </a:rPr>
                        <a:t> </a:t>
                      </a:r>
                      <a:r>
                        <a:rPr sz="900" dirty="0">
                          <a:solidFill>
                            <a:srgbClr val="4C4D4F"/>
                          </a:solidFill>
                          <a:latin typeface="Calibri"/>
                          <a:cs typeface="Calibri"/>
                        </a:rPr>
                        <a:t>y  despliegue del </a:t>
                      </a:r>
                      <a:r>
                        <a:rPr sz="900" spc="5" dirty="0">
                          <a:solidFill>
                            <a:srgbClr val="4C4D4F"/>
                          </a:solidFill>
                          <a:latin typeface="Calibri"/>
                          <a:cs typeface="Calibri"/>
                        </a:rPr>
                        <a:t> </a:t>
                      </a:r>
                      <a:r>
                        <a:rPr sz="900" spc="-5" dirty="0">
                          <a:solidFill>
                            <a:srgbClr val="4C4D4F"/>
                          </a:solidFill>
                          <a:latin typeface="Calibri"/>
                          <a:cs typeface="Calibri"/>
                        </a:rPr>
                        <a:t>5G</a:t>
                      </a:r>
                      <a:endParaRPr sz="900" dirty="0">
                        <a:latin typeface="Calibri"/>
                        <a:cs typeface="Calibri"/>
                      </a:endParaRPr>
                    </a:p>
                  </a:txBody>
                  <a:tcPr marL="0" marR="0" marT="78740" marB="0">
                    <a:lnB w="57150">
                      <a:solidFill>
                        <a:srgbClr val="FFFFFF"/>
                      </a:solidFill>
                      <a:prstDash val="solid"/>
                    </a:lnB>
                    <a:solidFill>
                      <a:srgbClr val="F2DFC9"/>
                    </a:solidFill>
                  </a:tcPr>
                </a:tc>
                <a:tc>
                  <a:txBody>
                    <a:bodyPr/>
                    <a:lstStyle/>
                    <a:p>
                      <a:pPr marL="250825" marR="180975" indent="-197485">
                        <a:lnSpc>
                          <a:spcPct val="92200"/>
                        </a:lnSpc>
                        <a:spcBef>
                          <a:spcPts val="610"/>
                        </a:spcBef>
                      </a:pPr>
                      <a:r>
                        <a:rPr sz="900" b="1" spc="-5" dirty="0">
                          <a:solidFill>
                            <a:srgbClr val="C6692A"/>
                          </a:solidFill>
                          <a:latin typeface="Trebuchet MS"/>
                          <a:cs typeface="Trebuchet MS"/>
                        </a:rPr>
                        <a:t>C1</a:t>
                      </a:r>
                      <a:r>
                        <a:rPr sz="900" b="1" dirty="0">
                          <a:solidFill>
                            <a:srgbClr val="C6692A"/>
                          </a:solidFill>
                          <a:latin typeface="Trebuchet MS"/>
                          <a:cs typeface="Trebuchet MS"/>
                        </a:rPr>
                        <a:t>6 </a:t>
                      </a:r>
                      <a:r>
                        <a:rPr sz="900" spc="-5" dirty="0">
                          <a:solidFill>
                            <a:srgbClr val="4C4D4F"/>
                          </a:solidFill>
                          <a:latin typeface="Calibri"/>
                          <a:cs typeface="Calibri"/>
                        </a:rPr>
                        <a:t>Estr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eg</a:t>
                      </a:r>
                      <a:r>
                        <a:rPr sz="900" spc="5" dirty="0">
                          <a:solidFill>
                            <a:srgbClr val="4C4D4F"/>
                          </a:solidFill>
                          <a:latin typeface="Calibri"/>
                          <a:cs typeface="Calibri"/>
                        </a:rPr>
                        <a:t>i</a:t>
                      </a:r>
                      <a:r>
                        <a:rPr sz="900" dirty="0">
                          <a:solidFill>
                            <a:srgbClr val="4C4D4F"/>
                          </a:solidFill>
                          <a:latin typeface="Calibri"/>
                          <a:cs typeface="Calibri"/>
                        </a:rPr>
                        <a:t>a</a:t>
                      </a:r>
                      <a:r>
                        <a:rPr sz="900" spc="-5" dirty="0">
                          <a:solidFill>
                            <a:srgbClr val="4C4D4F"/>
                          </a:solidFill>
                          <a:latin typeface="Calibri"/>
                          <a:cs typeface="Calibri"/>
                        </a:rPr>
                        <a:t> 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  </a:t>
                      </a:r>
                      <a:r>
                        <a:rPr sz="900" dirty="0">
                          <a:solidFill>
                            <a:srgbClr val="4C4D4F"/>
                          </a:solidFill>
                          <a:latin typeface="Calibri"/>
                          <a:cs typeface="Calibri"/>
                        </a:rPr>
                        <a:t>de </a:t>
                      </a:r>
                      <a:r>
                        <a:rPr sz="900" spc="-5" dirty="0">
                          <a:solidFill>
                            <a:srgbClr val="4C4D4F"/>
                          </a:solidFill>
                          <a:latin typeface="Calibri"/>
                          <a:cs typeface="Calibri"/>
                        </a:rPr>
                        <a:t>Inteligencia </a:t>
                      </a:r>
                      <a:r>
                        <a:rPr sz="900" dirty="0">
                          <a:solidFill>
                            <a:srgbClr val="4C4D4F"/>
                          </a:solidFill>
                          <a:latin typeface="Calibri"/>
                          <a:cs typeface="Calibri"/>
                        </a:rPr>
                        <a:t> </a:t>
                      </a:r>
                      <a:r>
                        <a:rPr sz="900" spc="-5" dirty="0">
                          <a:solidFill>
                            <a:srgbClr val="4C4D4F"/>
                          </a:solidFill>
                          <a:latin typeface="Calibri"/>
                          <a:cs typeface="Calibri"/>
                        </a:rPr>
                        <a:t>Artificial</a:t>
                      </a:r>
                      <a:endParaRPr sz="900" dirty="0">
                        <a:latin typeface="Calibri"/>
                        <a:cs typeface="Calibri"/>
                      </a:endParaRPr>
                    </a:p>
                    <a:p>
                      <a:pPr marL="52705">
                        <a:lnSpc>
                          <a:spcPts val="1045"/>
                        </a:lnSpc>
                        <a:spcBef>
                          <a:spcPts val="215"/>
                        </a:spcBef>
                      </a:pPr>
                      <a:r>
                        <a:rPr sz="900" b="1" spc="-5" dirty="0">
                          <a:solidFill>
                            <a:srgbClr val="C6692A"/>
                          </a:solidFill>
                          <a:latin typeface="Trebuchet MS"/>
                          <a:cs typeface="Trebuchet MS"/>
                        </a:rPr>
                        <a:t>C1</a:t>
                      </a:r>
                      <a:r>
                        <a:rPr sz="900" b="1" dirty="0">
                          <a:solidFill>
                            <a:srgbClr val="C6692A"/>
                          </a:solidFill>
                          <a:latin typeface="Trebuchet MS"/>
                          <a:cs typeface="Trebuchet MS"/>
                        </a:rPr>
                        <a:t>7</a:t>
                      </a:r>
                      <a:r>
                        <a:rPr sz="900" b="1" spc="10"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efo</a:t>
                      </a:r>
                      <a:r>
                        <a:rPr sz="900" spc="-5" dirty="0">
                          <a:solidFill>
                            <a:srgbClr val="4C4D4F"/>
                          </a:solidFill>
                          <a:latin typeface="Calibri"/>
                          <a:cs typeface="Calibri"/>
                        </a:rPr>
                        <a:t>r</a:t>
                      </a:r>
                      <a:r>
                        <a:rPr sz="900" spc="5" dirty="0">
                          <a:solidFill>
                            <a:srgbClr val="4C4D4F"/>
                          </a:solidFill>
                          <a:latin typeface="Calibri"/>
                          <a:cs typeface="Calibri"/>
                        </a:rPr>
                        <a:t>m</a:t>
                      </a:r>
                      <a:r>
                        <a:rPr sz="900" dirty="0">
                          <a:solidFill>
                            <a:srgbClr val="4C4D4F"/>
                          </a:solidFill>
                          <a:latin typeface="Calibri"/>
                          <a:cs typeface="Calibri"/>
                        </a:rPr>
                        <a:t>a</a:t>
                      </a:r>
                      <a:endParaRPr sz="900" dirty="0">
                        <a:latin typeface="Calibri"/>
                        <a:cs typeface="Calibri"/>
                      </a:endParaRPr>
                    </a:p>
                    <a:p>
                      <a:pPr marL="250825" marR="95250">
                        <a:lnSpc>
                          <a:spcPct val="92400"/>
                        </a:lnSpc>
                        <a:spcBef>
                          <a:spcPts val="45"/>
                        </a:spcBef>
                      </a:pPr>
                      <a:r>
                        <a:rPr sz="900" spc="-5" dirty="0">
                          <a:solidFill>
                            <a:srgbClr val="4C4D4F"/>
                          </a:solidFill>
                          <a:latin typeface="Calibri"/>
                          <a:cs typeface="Calibri"/>
                        </a:rPr>
                        <a:t>institucional</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fortalecimiento</a:t>
                      </a:r>
                      <a:r>
                        <a:rPr sz="900" spc="5" dirty="0">
                          <a:solidFill>
                            <a:srgbClr val="4C4D4F"/>
                          </a:solidFill>
                          <a:latin typeface="Calibri"/>
                          <a:cs typeface="Calibri"/>
                        </a:rPr>
                        <a:t> de </a:t>
                      </a:r>
                      <a:r>
                        <a:rPr sz="900" spc="10" dirty="0">
                          <a:solidFill>
                            <a:srgbClr val="4C4D4F"/>
                          </a:solidFill>
                          <a:latin typeface="Calibri"/>
                          <a:cs typeface="Calibri"/>
                        </a:rPr>
                        <a:t> </a:t>
                      </a:r>
                      <a:r>
                        <a:rPr sz="900" spc="-5" dirty="0">
                          <a:solidFill>
                            <a:srgbClr val="4C4D4F"/>
                          </a:solidFill>
                          <a:latin typeface="Calibri"/>
                          <a:cs typeface="Calibri"/>
                        </a:rPr>
                        <a:t>las capacidades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25" dirty="0">
                          <a:solidFill>
                            <a:srgbClr val="4C4D4F"/>
                          </a:solidFill>
                          <a:latin typeface="Calibri"/>
                          <a:cs typeface="Calibri"/>
                        </a:rPr>
                        <a:t> </a:t>
                      </a:r>
                      <a:r>
                        <a:rPr sz="900" spc="-5" dirty="0">
                          <a:solidFill>
                            <a:srgbClr val="4C4D4F"/>
                          </a:solidFill>
                          <a:latin typeface="Calibri"/>
                          <a:cs typeface="Calibri"/>
                        </a:rPr>
                        <a:t>nacional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ciencia,</a:t>
                      </a:r>
                      <a:r>
                        <a:rPr sz="900" spc="5" dirty="0">
                          <a:solidFill>
                            <a:srgbClr val="4C4D4F"/>
                          </a:solidFill>
                          <a:latin typeface="Calibri"/>
                          <a:cs typeface="Calibri"/>
                        </a:rPr>
                        <a:t> </a:t>
                      </a:r>
                      <a:r>
                        <a:rPr sz="900" spc="-5" dirty="0">
                          <a:solidFill>
                            <a:srgbClr val="4C4D4F"/>
                          </a:solidFill>
                          <a:latin typeface="Calibri"/>
                          <a:cs typeface="Calibri"/>
                        </a:rPr>
                        <a:t>tecnología </a:t>
                      </a:r>
                      <a:r>
                        <a:rPr sz="900" dirty="0">
                          <a:solidFill>
                            <a:srgbClr val="4C4D4F"/>
                          </a:solidFill>
                          <a:latin typeface="Calibri"/>
                          <a:cs typeface="Calibri"/>
                        </a:rPr>
                        <a:t>e </a:t>
                      </a:r>
                      <a:r>
                        <a:rPr sz="900" spc="-190" dirty="0">
                          <a:solidFill>
                            <a:srgbClr val="4C4D4F"/>
                          </a:solidFill>
                          <a:latin typeface="Calibri"/>
                          <a:cs typeface="Calibri"/>
                        </a:rPr>
                        <a:t> </a:t>
                      </a:r>
                      <a:r>
                        <a:rPr sz="900" dirty="0">
                          <a:solidFill>
                            <a:srgbClr val="4C4D4F"/>
                          </a:solidFill>
                          <a:latin typeface="Calibri"/>
                          <a:cs typeface="Calibri"/>
                        </a:rPr>
                        <a:t>innovación</a:t>
                      </a:r>
                      <a:endParaRPr sz="900" dirty="0">
                        <a:latin typeface="Calibri"/>
                        <a:cs typeface="Calibri"/>
                      </a:endParaRPr>
                    </a:p>
                    <a:p>
                      <a:pPr marL="251460" marR="132715" indent="-198755">
                        <a:lnSpc>
                          <a:spcPct val="92800"/>
                        </a:lnSpc>
                        <a:spcBef>
                          <a:spcPts val="295"/>
                        </a:spcBef>
                      </a:pPr>
                      <a:r>
                        <a:rPr sz="900" b="1" spc="-5" dirty="0">
                          <a:solidFill>
                            <a:srgbClr val="C6692A"/>
                          </a:solidFill>
                          <a:latin typeface="Trebuchet MS"/>
                          <a:cs typeface="Trebuchet MS"/>
                        </a:rPr>
                        <a:t>C1</a:t>
                      </a:r>
                      <a:r>
                        <a:rPr sz="900" b="1" dirty="0">
                          <a:solidFill>
                            <a:srgbClr val="C6692A"/>
                          </a:solidFill>
                          <a:latin typeface="Trebuchet MS"/>
                          <a:cs typeface="Trebuchet MS"/>
                        </a:rPr>
                        <a:t>8</a:t>
                      </a:r>
                      <a:r>
                        <a:rPr sz="900" b="1" spc="5"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eno</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20" dirty="0">
                          <a:solidFill>
                            <a:srgbClr val="4C4D4F"/>
                          </a:solidFill>
                          <a:latin typeface="Calibri"/>
                          <a:cs typeface="Calibri"/>
                        </a:rPr>
                        <a:t> </a:t>
                      </a:r>
                      <a:r>
                        <a:rPr sz="900" dirty="0">
                          <a:solidFill>
                            <a:srgbClr val="4C4D4F"/>
                          </a:solidFill>
                          <a:latin typeface="Calibri"/>
                          <a:cs typeface="Calibri"/>
                        </a:rPr>
                        <a:t>y  ampliación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las </a:t>
                      </a:r>
                      <a:r>
                        <a:rPr sz="900" dirty="0">
                          <a:solidFill>
                            <a:srgbClr val="4C4D4F"/>
                          </a:solidFill>
                          <a:latin typeface="Calibri"/>
                          <a:cs typeface="Calibri"/>
                        </a:rPr>
                        <a:t> </a:t>
                      </a:r>
                      <a:r>
                        <a:rPr sz="900" spc="-5" dirty="0">
                          <a:solidFill>
                            <a:srgbClr val="4C4D4F"/>
                          </a:solidFill>
                          <a:latin typeface="Calibri"/>
                          <a:cs typeface="Calibri"/>
                        </a:rPr>
                        <a:t>capacidades </a:t>
                      </a:r>
                      <a:r>
                        <a:rPr sz="900" dirty="0">
                          <a:solidFill>
                            <a:srgbClr val="4C4D4F"/>
                          </a:solidFill>
                          <a:latin typeface="Calibri"/>
                          <a:cs typeface="Calibri"/>
                        </a:rPr>
                        <a:t>del </a:t>
                      </a:r>
                      <a:r>
                        <a:rPr sz="900" spc="5" dirty="0">
                          <a:solidFill>
                            <a:srgbClr val="4C4D4F"/>
                          </a:solidFill>
                          <a:latin typeface="Calibri"/>
                          <a:cs typeface="Calibri"/>
                        </a:rPr>
                        <a:t> </a:t>
                      </a:r>
                      <a:r>
                        <a:rPr sz="900" spc="-5" dirty="0">
                          <a:solidFill>
                            <a:srgbClr val="4C4D4F"/>
                          </a:solidFill>
                          <a:latin typeface="Calibri"/>
                          <a:cs typeface="Calibri"/>
                        </a:rPr>
                        <a:t>Sistema</a:t>
                      </a:r>
                      <a:r>
                        <a:rPr sz="900" spc="-40" dirty="0">
                          <a:solidFill>
                            <a:srgbClr val="4C4D4F"/>
                          </a:solidFill>
                          <a:latin typeface="Calibri"/>
                          <a:cs typeface="Calibri"/>
                        </a:rPr>
                        <a:t> </a:t>
                      </a:r>
                      <a:r>
                        <a:rPr sz="900" spc="-5" dirty="0">
                          <a:solidFill>
                            <a:srgbClr val="4C4D4F"/>
                          </a:solidFill>
                          <a:latin typeface="Calibri"/>
                          <a:cs typeface="Calibri"/>
                        </a:rPr>
                        <a:t>Nacional</a:t>
                      </a:r>
                      <a:r>
                        <a:rPr sz="900" spc="-20"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Salud</a:t>
                      </a:r>
                      <a:endParaRPr sz="900" dirty="0">
                        <a:latin typeface="Calibri"/>
                        <a:cs typeface="Calibri"/>
                      </a:endParaRPr>
                    </a:p>
                  </a:txBody>
                  <a:tcPr marL="0" marR="0" marT="77470" marB="0">
                    <a:lnB w="57150">
                      <a:solidFill>
                        <a:srgbClr val="FFFFFF"/>
                      </a:solidFill>
                      <a:prstDash val="solid"/>
                    </a:lnB>
                    <a:solidFill>
                      <a:srgbClr val="F1D7C4"/>
                    </a:solidFill>
                  </a:tcPr>
                </a:tc>
                <a:tc>
                  <a:txBody>
                    <a:bodyPr/>
                    <a:lstStyle/>
                    <a:p>
                      <a:pPr marL="53975">
                        <a:lnSpc>
                          <a:spcPts val="1030"/>
                        </a:lnSpc>
                        <a:spcBef>
                          <a:spcPts val="525"/>
                        </a:spcBef>
                      </a:pPr>
                      <a:r>
                        <a:rPr sz="900" b="1" spc="-5" dirty="0">
                          <a:solidFill>
                            <a:srgbClr val="BE3631"/>
                          </a:solidFill>
                          <a:latin typeface="Trebuchet MS"/>
                          <a:cs typeface="Trebuchet MS"/>
                        </a:rPr>
                        <a:t>C1</a:t>
                      </a:r>
                      <a:r>
                        <a:rPr sz="900" b="1" dirty="0">
                          <a:solidFill>
                            <a:srgbClr val="BE3631"/>
                          </a:solidFill>
                          <a:latin typeface="Trebuchet MS"/>
                          <a:cs typeface="Trebuchet MS"/>
                        </a:rPr>
                        <a:t>9</a:t>
                      </a:r>
                      <a:r>
                        <a:rPr sz="900" b="1" spc="-10" dirty="0">
                          <a:solidFill>
                            <a:srgbClr val="BE363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a:t>
                      </a:r>
                      <a:r>
                        <a:rPr sz="900" spc="-5" dirty="0">
                          <a:solidFill>
                            <a:srgbClr val="4C4D4F"/>
                          </a:solidFill>
                          <a:latin typeface="Calibri"/>
                          <a:cs typeface="Calibri"/>
                        </a:rPr>
                        <a:t>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a:t>
                      </a:r>
                      <a:endParaRPr sz="900" dirty="0">
                        <a:latin typeface="Calibri"/>
                        <a:cs typeface="Calibri"/>
                      </a:endParaRPr>
                    </a:p>
                    <a:p>
                      <a:pPr marL="251460" marR="271780">
                        <a:lnSpc>
                          <a:spcPts val="1010"/>
                        </a:lnSpc>
                        <a:spcBef>
                          <a:spcPts val="40"/>
                        </a:spcBef>
                      </a:pPr>
                      <a:r>
                        <a:rPr sz="900" dirty="0">
                          <a:solidFill>
                            <a:srgbClr val="4C4D4F"/>
                          </a:solidFill>
                          <a:latin typeface="Calibri"/>
                          <a:cs typeface="Calibri"/>
                        </a:rPr>
                        <a:t>de</a:t>
                      </a:r>
                      <a:r>
                        <a:rPr sz="900" spc="-50" dirty="0">
                          <a:solidFill>
                            <a:srgbClr val="4C4D4F"/>
                          </a:solidFill>
                          <a:latin typeface="Calibri"/>
                          <a:cs typeface="Calibri"/>
                        </a:rPr>
                        <a:t> </a:t>
                      </a:r>
                      <a:r>
                        <a:rPr sz="900" spc="-5" dirty="0">
                          <a:solidFill>
                            <a:srgbClr val="4C4D4F"/>
                          </a:solidFill>
                          <a:latin typeface="Calibri"/>
                          <a:cs typeface="Calibri"/>
                        </a:rPr>
                        <a:t>Competencias </a:t>
                      </a:r>
                      <a:r>
                        <a:rPr sz="900" spc="-190" dirty="0">
                          <a:solidFill>
                            <a:srgbClr val="4C4D4F"/>
                          </a:solidFill>
                          <a:latin typeface="Calibri"/>
                          <a:cs typeface="Calibri"/>
                        </a:rPr>
                        <a:t> </a:t>
                      </a:r>
                      <a:r>
                        <a:rPr sz="900" dirty="0">
                          <a:solidFill>
                            <a:srgbClr val="4C4D4F"/>
                          </a:solidFill>
                          <a:latin typeface="Calibri"/>
                          <a:cs typeface="Calibri"/>
                        </a:rPr>
                        <a:t>Digitales</a:t>
                      </a:r>
                      <a:endParaRPr sz="900" dirty="0">
                        <a:latin typeface="Calibri"/>
                        <a:cs typeface="Calibri"/>
                      </a:endParaRPr>
                    </a:p>
                    <a:p>
                      <a:pPr marL="251460">
                        <a:lnSpc>
                          <a:spcPts val="985"/>
                        </a:lnSpc>
                      </a:pPr>
                      <a:r>
                        <a:rPr sz="900" spc="-5" dirty="0">
                          <a:solidFill>
                            <a:srgbClr val="4C4D4F"/>
                          </a:solidFill>
                          <a:latin typeface="Calibri"/>
                          <a:cs typeface="Calibri"/>
                        </a:rPr>
                        <a:t>(digital</a:t>
                      </a:r>
                      <a:r>
                        <a:rPr sz="900" spc="-30" dirty="0">
                          <a:solidFill>
                            <a:srgbClr val="4C4D4F"/>
                          </a:solidFill>
                          <a:latin typeface="Calibri"/>
                          <a:cs typeface="Calibri"/>
                        </a:rPr>
                        <a:t> </a:t>
                      </a:r>
                      <a:r>
                        <a:rPr sz="900" spc="5" dirty="0">
                          <a:solidFill>
                            <a:srgbClr val="4C4D4F"/>
                          </a:solidFill>
                          <a:latin typeface="Calibri"/>
                          <a:cs typeface="Calibri"/>
                        </a:rPr>
                        <a:t>skills)</a:t>
                      </a:r>
                      <a:endParaRPr sz="900" dirty="0">
                        <a:latin typeface="Calibri"/>
                        <a:cs typeface="Calibri"/>
                      </a:endParaRPr>
                    </a:p>
                    <a:p>
                      <a:pPr marL="250825" marR="26034" indent="-198120">
                        <a:lnSpc>
                          <a:spcPct val="92200"/>
                        </a:lnSpc>
                        <a:spcBef>
                          <a:spcPts val="305"/>
                        </a:spcBef>
                      </a:pPr>
                      <a:r>
                        <a:rPr sz="900" b="1" spc="-5" dirty="0">
                          <a:solidFill>
                            <a:srgbClr val="BE3631"/>
                          </a:solidFill>
                          <a:latin typeface="Trebuchet MS"/>
                          <a:cs typeface="Trebuchet MS"/>
                        </a:rPr>
                        <a:t>C2</a:t>
                      </a:r>
                      <a:r>
                        <a:rPr sz="900" b="1" dirty="0">
                          <a:solidFill>
                            <a:srgbClr val="BE3631"/>
                          </a:solidFill>
                          <a:latin typeface="Trebuchet MS"/>
                          <a:cs typeface="Trebuchet MS"/>
                        </a:rPr>
                        <a:t>0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10" dirty="0">
                          <a:solidFill>
                            <a:srgbClr val="4C4D4F"/>
                          </a:solidFill>
                          <a:latin typeface="Calibri"/>
                          <a:cs typeface="Calibri"/>
                        </a:rPr>
                        <a:t> </a:t>
                      </a:r>
                      <a:r>
                        <a:rPr sz="900" dirty="0">
                          <a:solidFill>
                            <a:srgbClr val="4C4D4F"/>
                          </a:solidFill>
                          <a:latin typeface="Calibri"/>
                          <a:cs typeface="Calibri"/>
                        </a:rPr>
                        <a:t>e</a:t>
                      </a:r>
                      <a:r>
                        <a:rPr sz="900" spc="-5" dirty="0">
                          <a:solidFill>
                            <a:srgbClr val="4C4D4F"/>
                          </a:solidFill>
                          <a:latin typeface="Calibri"/>
                          <a:cs typeface="Calibri"/>
                        </a:rPr>
                        <a:t>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ég</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impulso</a:t>
                      </a:r>
                      <a:r>
                        <a:rPr sz="900" spc="10" dirty="0">
                          <a:solidFill>
                            <a:srgbClr val="4C4D4F"/>
                          </a:solidFill>
                          <a:latin typeface="Calibri"/>
                          <a:cs typeface="Calibri"/>
                        </a:rPr>
                        <a:t> </a:t>
                      </a:r>
                      <a:r>
                        <a:rPr sz="900" dirty="0">
                          <a:solidFill>
                            <a:srgbClr val="4C4D4F"/>
                          </a:solidFill>
                          <a:latin typeface="Calibri"/>
                          <a:cs typeface="Calibri"/>
                        </a:rPr>
                        <a:t>de la </a:t>
                      </a:r>
                      <a:r>
                        <a:rPr sz="900" spc="5" dirty="0">
                          <a:solidFill>
                            <a:srgbClr val="4C4D4F"/>
                          </a:solidFill>
                          <a:latin typeface="Calibri"/>
                          <a:cs typeface="Calibri"/>
                        </a:rPr>
                        <a:t> </a:t>
                      </a:r>
                      <a:r>
                        <a:rPr sz="900" spc="-5" dirty="0">
                          <a:solidFill>
                            <a:srgbClr val="4C4D4F"/>
                          </a:solidFill>
                          <a:latin typeface="Calibri"/>
                          <a:cs typeface="Calibri"/>
                        </a:rPr>
                        <a:t>Formación</a:t>
                      </a:r>
                      <a:r>
                        <a:rPr sz="900" spc="-40" dirty="0">
                          <a:solidFill>
                            <a:srgbClr val="4C4D4F"/>
                          </a:solidFill>
                          <a:latin typeface="Calibri"/>
                          <a:cs typeface="Calibri"/>
                        </a:rPr>
                        <a:t> </a:t>
                      </a:r>
                      <a:r>
                        <a:rPr sz="900" dirty="0">
                          <a:solidFill>
                            <a:srgbClr val="4C4D4F"/>
                          </a:solidFill>
                          <a:latin typeface="Calibri"/>
                          <a:cs typeface="Calibri"/>
                        </a:rPr>
                        <a:t>Profesional</a:t>
                      </a:r>
                      <a:endParaRPr sz="900" dirty="0">
                        <a:latin typeface="Calibri"/>
                        <a:cs typeface="Calibri"/>
                      </a:endParaRPr>
                    </a:p>
                    <a:p>
                      <a:pPr marL="251460" marR="195580" indent="-198755">
                        <a:lnSpc>
                          <a:spcPct val="92600"/>
                        </a:lnSpc>
                        <a:spcBef>
                          <a:spcPts val="295"/>
                        </a:spcBef>
                      </a:pPr>
                      <a:r>
                        <a:rPr sz="900" b="1" spc="-5" dirty="0">
                          <a:solidFill>
                            <a:srgbClr val="BE3631"/>
                          </a:solidFill>
                          <a:latin typeface="Trebuchet MS"/>
                          <a:cs typeface="Trebuchet MS"/>
                        </a:rPr>
                        <a:t>C2</a:t>
                      </a:r>
                      <a:r>
                        <a:rPr sz="900" b="1" dirty="0">
                          <a:solidFill>
                            <a:srgbClr val="BE3631"/>
                          </a:solidFill>
                          <a:latin typeface="Trebuchet MS"/>
                          <a:cs typeface="Trebuchet MS"/>
                        </a:rPr>
                        <a:t>1</a:t>
                      </a:r>
                      <a:r>
                        <a:rPr sz="900" b="1" spc="5" dirty="0">
                          <a:solidFill>
                            <a:srgbClr val="BE3631"/>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digitalización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10" dirty="0">
                          <a:solidFill>
                            <a:srgbClr val="4C4D4F"/>
                          </a:solidFill>
                          <a:latin typeface="Calibri"/>
                          <a:cs typeface="Calibri"/>
                        </a:rPr>
                        <a:t> </a:t>
                      </a:r>
                      <a:r>
                        <a:rPr sz="900" spc="-5" dirty="0">
                          <a:solidFill>
                            <a:srgbClr val="4C4D4F"/>
                          </a:solidFill>
                          <a:latin typeface="Calibri"/>
                          <a:cs typeface="Calibri"/>
                        </a:rPr>
                        <a:t>educativo, </a:t>
                      </a:r>
                      <a:r>
                        <a:rPr sz="900" spc="-190" dirty="0">
                          <a:solidFill>
                            <a:srgbClr val="4C4D4F"/>
                          </a:solidFill>
                          <a:latin typeface="Calibri"/>
                          <a:cs typeface="Calibri"/>
                        </a:rPr>
                        <a:t> </a:t>
                      </a:r>
                      <a:r>
                        <a:rPr sz="900" spc="5" dirty="0">
                          <a:solidFill>
                            <a:srgbClr val="4C4D4F"/>
                          </a:solidFill>
                          <a:latin typeface="Calibri"/>
                          <a:cs typeface="Calibri"/>
                        </a:rPr>
                        <a:t>incluida</a:t>
                      </a:r>
                      <a:endParaRPr sz="900" dirty="0">
                        <a:latin typeface="Calibri"/>
                        <a:cs typeface="Calibri"/>
                      </a:endParaRPr>
                    </a:p>
                    <a:p>
                      <a:pPr marL="251460" marR="215900">
                        <a:lnSpc>
                          <a:spcPct val="92200"/>
                        </a:lnSpc>
                        <a:spcBef>
                          <a:spcPts val="10"/>
                        </a:spcBef>
                      </a:pPr>
                      <a:r>
                        <a:rPr sz="900" dirty="0">
                          <a:solidFill>
                            <a:srgbClr val="4C4D4F"/>
                          </a:solidFill>
                          <a:latin typeface="Calibri"/>
                          <a:cs typeface="Calibri"/>
                        </a:rPr>
                        <a:t>la </a:t>
                      </a:r>
                      <a:r>
                        <a:rPr sz="900" spc="-5" dirty="0">
                          <a:solidFill>
                            <a:srgbClr val="4C4D4F"/>
                          </a:solidFill>
                          <a:latin typeface="Calibri"/>
                          <a:cs typeface="Calibri"/>
                        </a:rPr>
                        <a:t>educación </a:t>
                      </a:r>
                      <a:r>
                        <a:rPr sz="900" dirty="0">
                          <a:solidFill>
                            <a:srgbClr val="4C4D4F"/>
                          </a:solidFill>
                          <a:latin typeface="Calibri"/>
                          <a:cs typeface="Calibri"/>
                        </a:rPr>
                        <a:t> temprana</a:t>
                      </a:r>
                      <a:r>
                        <a:rPr sz="900" spc="20" dirty="0">
                          <a:solidFill>
                            <a:srgbClr val="4C4D4F"/>
                          </a:solidFill>
                          <a:latin typeface="Calibri"/>
                          <a:cs typeface="Calibri"/>
                        </a:rPr>
                        <a:t> </a:t>
                      </a:r>
                      <a:r>
                        <a:rPr sz="900" dirty="0">
                          <a:solidFill>
                            <a:srgbClr val="4C4D4F"/>
                          </a:solidFill>
                          <a:latin typeface="Calibri"/>
                          <a:cs typeface="Calibri"/>
                        </a:rPr>
                        <a:t>de</a:t>
                      </a:r>
                      <a:r>
                        <a:rPr sz="900" spc="-15" dirty="0">
                          <a:solidFill>
                            <a:srgbClr val="4C4D4F"/>
                          </a:solidFill>
                          <a:latin typeface="Calibri"/>
                          <a:cs typeface="Calibri"/>
                        </a:rPr>
                        <a:t> </a:t>
                      </a:r>
                      <a:r>
                        <a:rPr sz="900" dirty="0">
                          <a:solidFill>
                            <a:srgbClr val="4C4D4F"/>
                          </a:solidFill>
                          <a:latin typeface="Calibri"/>
                          <a:cs typeface="Calibri"/>
                        </a:rPr>
                        <a:t>0</a:t>
                      </a:r>
                      <a:r>
                        <a:rPr sz="900" spc="-15" dirty="0">
                          <a:solidFill>
                            <a:srgbClr val="4C4D4F"/>
                          </a:solidFill>
                          <a:latin typeface="Calibri"/>
                          <a:cs typeface="Calibri"/>
                        </a:rPr>
                        <a:t> </a:t>
                      </a:r>
                      <a:r>
                        <a:rPr sz="900" dirty="0">
                          <a:solidFill>
                            <a:srgbClr val="4C4D4F"/>
                          </a:solidFill>
                          <a:latin typeface="Calibri"/>
                          <a:cs typeface="Calibri"/>
                        </a:rPr>
                        <a:t>a</a:t>
                      </a:r>
                      <a:r>
                        <a:rPr sz="900" spc="-20" dirty="0">
                          <a:solidFill>
                            <a:srgbClr val="4C4D4F"/>
                          </a:solidFill>
                          <a:latin typeface="Calibri"/>
                          <a:cs typeface="Calibri"/>
                        </a:rPr>
                        <a:t> </a:t>
                      </a:r>
                      <a:r>
                        <a:rPr sz="900" dirty="0">
                          <a:solidFill>
                            <a:srgbClr val="4C4D4F"/>
                          </a:solidFill>
                          <a:latin typeface="Calibri"/>
                          <a:cs typeface="Calibri"/>
                        </a:rPr>
                        <a:t>3 </a:t>
                      </a:r>
                      <a:r>
                        <a:rPr sz="900" spc="-190" dirty="0">
                          <a:solidFill>
                            <a:srgbClr val="4C4D4F"/>
                          </a:solidFill>
                          <a:latin typeface="Calibri"/>
                          <a:cs typeface="Calibri"/>
                        </a:rPr>
                        <a:t> </a:t>
                      </a:r>
                      <a:r>
                        <a:rPr sz="900" dirty="0">
                          <a:solidFill>
                            <a:srgbClr val="4C4D4F"/>
                          </a:solidFill>
                          <a:latin typeface="Calibri"/>
                          <a:cs typeface="Calibri"/>
                        </a:rPr>
                        <a:t>años</a:t>
                      </a:r>
                      <a:endParaRPr sz="900" dirty="0">
                        <a:latin typeface="Calibri"/>
                        <a:cs typeface="Calibri"/>
                      </a:endParaRPr>
                    </a:p>
                  </a:txBody>
                  <a:tcPr marL="0" marR="0" marT="66675" marB="0">
                    <a:lnB w="57150">
                      <a:solidFill>
                        <a:srgbClr val="FFFFFF"/>
                      </a:solidFill>
                      <a:prstDash val="solid"/>
                    </a:lnB>
                    <a:solidFill>
                      <a:srgbClr val="EECDC1"/>
                    </a:solidFill>
                  </a:tcPr>
                </a:tc>
                <a:tc>
                  <a:txBody>
                    <a:bodyPr/>
                    <a:lstStyle/>
                    <a:p>
                      <a:pPr marL="251460" marR="123189" indent="-198755">
                        <a:lnSpc>
                          <a:spcPct val="92600"/>
                        </a:lnSpc>
                        <a:spcBef>
                          <a:spcPts val="700"/>
                        </a:spcBef>
                      </a:pPr>
                      <a:r>
                        <a:rPr sz="900" b="1" spc="-5" dirty="0">
                          <a:solidFill>
                            <a:srgbClr val="933F80"/>
                          </a:solidFill>
                          <a:latin typeface="Trebuchet MS"/>
                          <a:cs typeface="Trebuchet MS"/>
                        </a:rPr>
                        <a:t>C2</a:t>
                      </a:r>
                      <a:r>
                        <a:rPr sz="900" b="1" dirty="0">
                          <a:solidFill>
                            <a:srgbClr val="933F80"/>
                          </a:solidFill>
                          <a:latin typeface="Trebuchet MS"/>
                          <a:cs typeface="Trebuchet MS"/>
                        </a:rPr>
                        <a:t>2</a:t>
                      </a:r>
                      <a:r>
                        <a:rPr sz="900" b="1" spc="5" dirty="0">
                          <a:solidFill>
                            <a:srgbClr val="933F80"/>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p</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a  </a:t>
                      </a:r>
                      <a:r>
                        <a:rPr sz="900" spc="5" dirty="0">
                          <a:solidFill>
                            <a:srgbClr val="4C4D4F"/>
                          </a:solidFill>
                          <a:latin typeface="Calibri"/>
                          <a:cs typeface="Calibri"/>
                        </a:rPr>
                        <a:t>la</a:t>
                      </a:r>
                      <a:r>
                        <a:rPr sz="900" spc="10" dirty="0">
                          <a:solidFill>
                            <a:srgbClr val="4C4D4F"/>
                          </a:solidFill>
                          <a:latin typeface="Calibri"/>
                          <a:cs typeface="Calibri"/>
                        </a:rPr>
                        <a:t> </a:t>
                      </a:r>
                      <a:r>
                        <a:rPr sz="900" dirty="0">
                          <a:solidFill>
                            <a:srgbClr val="4C4D4F"/>
                          </a:solidFill>
                          <a:latin typeface="Calibri"/>
                          <a:cs typeface="Calibri"/>
                        </a:rPr>
                        <a:t>economía de los </a:t>
                      </a:r>
                      <a:r>
                        <a:rPr sz="900" spc="5" dirty="0">
                          <a:solidFill>
                            <a:srgbClr val="4C4D4F"/>
                          </a:solidFill>
                          <a:latin typeface="Calibri"/>
                          <a:cs typeface="Calibri"/>
                        </a:rPr>
                        <a:t> </a:t>
                      </a:r>
                      <a:r>
                        <a:rPr sz="900" spc="-5" dirty="0">
                          <a:solidFill>
                            <a:srgbClr val="4C4D4F"/>
                          </a:solidFill>
                          <a:latin typeface="Calibri"/>
                          <a:cs typeface="Calibri"/>
                        </a:rPr>
                        <a:t>cuidados</a:t>
                      </a:r>
                      <a:r>
                        <a:rPr sz="900" spc="-15" dirty="0">
                          <a:solidFill>
                            <a:srgbClr val="4C4D4F"/>
                          </a:solidFill>
                          <a:latin typeface="Calibri"/>
                          <a:cs typeface="Calibri"/>
                        </a:rPr>
                        <a:t> </a:t>
                      </a:r>
                      <a:r>
                        <a:rPr sz="900" dirty="0">
                          <a:solidFill>
                            <a:srgbClr val="4C4D4F"/>
                          </a:solidFill>
                          <a:latin typeface="Calibri"/>
                          <a:cs typeface="Calibri"/>
                        </a:rPr>
                        <a:t>y</a:t>
                      </a:r>
                      <a:r>
                        <a:rPr sz="900" spc="25" dirty="0">
                          <a:solidFill>
                            <a:srgbClr val="4C4D4F"/>
                          </a:solidFill>
                          <a:latin typeface="Calibri"/>
                          <a:cs typeface="Calibri"/>
                        </a:rPr>
                        <a:t> </a:t>
                      </a:r>
                      <a:r>
                        <a:rPr sz="900" spc="-5" dirty="0">
                          <a:solidFill>
                            <a:srgbClr val="4C4D4F"/>
                          </a:solidFill>
                          <a:latin typeface="Calibri"/>
                          <a:cs typeface="Calibri"/>
                        </a:rPr>
                        <a:t>refuerzo </a:t>
                      </a:r>
                      <a:r>
                        <a:rPr sz="900" dirty="0">
                          <a:solidFill>
                            <a:srgbClr val="4C4D4F"/>
                          </a:solidFill>
                          <a:latin typeface="Calibri"/>
                          <a:cs typeface="Calibri"/>
                        </a:rPr>
                        <a:t> de </a:t>
                      </a:r>
                      <a:r>
                        <a:rPr sz="900" spc="-5" dirty="0">
                          <a:solidFill>
                            <a:srgbClr val="4C4D4F"/>
                          </a:solidFill>
                          <a:latin typeface="Calibri"/>
                          <a:cs typeface="Calibri"/>
                        </a:rPr>
                        <a:t>las </a:t>
                      </a:r>
                      <a:r>
                        <a:rPr sz="900" dirty="0">
                          <a:solidFill>
                            <a:srgbClr val="4C4D4F"/>
                          </a:solidFill>
                          <a:latin typeface="Calibri"/>
                          <a:cs typeface="Calibri"/>
                        </a:rPr>
                        <a:t>políticas</a:t>
                      </a:r>
                      <a:endParaRPr sz="900">
                        <a:latin typeface="Calibri"/>
                        <a:cs typeface="Calibri"/>
                      </a:endParaRPr>
                    </a:p>
                    <a:p>
                      <a:pPr marL="251460">
                        <a:lnSpc>
                          <a:spcPts val="1010"/>
                        </a:lnSpc>
                      </a:pPr>
                      <a:r>
                        <a:rPr sz="900" dirty="0">
                          <a:solidFill>
                            <a:srgbClr val="4C4D4F"/>
                          </a:solidFill>
                          <a:latin typeface="Calibri"/>
                          <a:cs typeface="Calibri"/>
                        </a:rPr>
                        <a:t>de</a:t>
                      </a:r>
                      <a:r>
                        <a:rPr sz="900" spc="-35" dirty="0">
                          <a:solidFill>
                            <a:srgbClr val="4C4D4F"/>
                          </a:solidFill>
                          <a:latin typeface="Calibri"/>
                          <a:cs typeface="Calibri"/>
                        </a:rPr>
                        <a:t> </a:t>
                      </a:r>
                      <a:r>
                        <a:rPr sz="900" dirty="0">
                          <a:solidFill>
                            <a:srgbClr val="4C4D4F"/>
                          </a:solidFill>
                          <a:latin typeface="Calibri"/>
                          <a:cs typeface="Calibri"/>
                        </a:rPr>
                        <a:t>inclusión</a:t>
                      </a:r>
                      <a:endParaRPr sz="900">
                        <a:latin typeface="Calibri"/>
                        <a:cs typeface="Calibri"/>
                      </a:endParaRPr>
                    </a:p>
                    <a:p>
                      <a:pPr marL="250825" marR="67945" indent="-198120">
                        <a:lnSpc>
                          <a:spcPct val="92200"/>
                        </a:lnSpc>
                        <a:spcBef>
                          <a:spcPts val="300"/>
                        </a:spcBef>
                      </a:pPr>
                      <a:r>
                        <a:rPr sz="900" b="1" spc="-5" dirty="0">
                          <a:solidFill>
                            <a:srgbClr val="933F80"/>
                          </a:solidFill>
                          <a:latin typeface="Trebuchet MS"/>
                          <a:cs typeface="Trebuchet MS"/>
                        </a:rPr>
                        <a:t>C2</a:t>
                      </a:r>
                      <a:r>
                        <a:rPr sz="900" b="1" dirty="0">
                          <a:solidFill>
                            <a:srgbClr val="933F80"/>
                          </a:solidFill>
                          <a:latin typeface="Trebuchet MS"/>
                          <a:cs typeface="Trebuchet MS"/>
                        </a:rPr>
                        <a:t>3</a:t>
                      </a:r>
                      <a:r>
                        <a:rPr sz="900" b="1" spc="5" dirty="0">
                          <a:solidFill>
                            <a:srgbClr val="933F80"/>
                          </a:solidFill>
                          <a:latin typeface="Trebuchet MS"/>
                          <a:cs typeface="Trebuchet MS"/>
                        </a:rPr>
                        <a:t> </a:t>
                      </a:r>
                      <a:r>
                        <a:rPr sz="900" spc="-10" dirty="0">
                          <a:solidFill>
                            <a:srgbClr val="4C4D4F"/>
                          </a:solidFill>
                          <a:latin typeface="Calibri"/>
                          <a:cs typeface="Calibri"/>
                        </a:rPr>
                        <a:t>N</a:t>
                      </a:r>
                      <a:r>
                        <a:rPr sz="900" dirty="0">
                          <a:solidFill>
                            <a:srgbClr val="4C4D4F"/>
                          </a:solidFill>
                          <a:latin typeface="Calibri"/>
                          <a:cs typeface="Calibri"/>
                        </a:rPr>
                        <a:t>ue</a:t>
                      </a:r>
                      <a:r>
                        <a:rPr sz="900" spc="5" dirty="0">
                          <a:solidFill>
                            <a:srgbClr val="4C4D4F"/>
                          </a:solidFill>
                          <a:latin typeface="Calibri"/>
                          <a:cs typeface="Calibri"/>
                        </a:rPr>
                        <a:t>v</a:t>
                      </a:r>
                      <a:r>
                        <a:rPr sz="900" spc="-10" dirty="0">
                          <a:solidFill>
                            <a:srgbClr val="4C4D4F"/>
                          </a:solidFill>
                          <a:latin typeface="Calibri"/>
                          <a:cs typeface="Calibri"/>
                        </a:rPr>
                        <a:t>a</a:t>
                      </a:r>
                      <a:r>
                        <a:rPr sz="900" dirty="0">
                          <a:solidFill>
                            <a:srgbClr val="4C4D4F"/>
                          </a:solidFill>
                          <a:latin typeface="Calibri"/>
                          <a:cs typeface="Calibri"/>
                        </a:rPr>
                        <a:t>s po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a:t>
                      </a:r>
                      <a:r>
                        <a:rPr sz="900" dirty="0">
                          <a:solidFill>
                            <a:srgbClr val="4C4D4F"/>
                          </a:solidFill>
                          <a:latin typeface="Calibri"/>
                          <a:cs typeface="Calibri"/>
                        </a:rPr>
                        <a:t>s  públicas</a:t>
                      </a:r>
                      <a:r>
                        <a:rPr sz="900" spc="5" dirty="0">
                          <a:solidFill>
                            <a:srgbClr val="4C4D4F"/>
                          </a:solidFill>
                          <a:latin typeface="Calibri"/>
                          <a:cs typeface="Calibri"/>
                        </a:rPr>
                        <a:t> </a:t>
                      </a:r>
                      <a:r>
                        <a:rPr sz="900" spc="-5" dirty="0">
                          <a:solidFill>
                            <a:srgbClr val="4C4D4F"/>
                          </a:solidFill>
                          <a:latin typeface="Calibri"/>
                          <a:cs typeface="Calibri"/>
                        </a:rPr>
                        <a:t>para </a:t>
                      </a:r>
                      <a:r>
                        <a:rPr sz="900" dirty="0">
                          <a:solidFill>
                            <a:srgbClr val="4C4D4F"/>
                          </a:solidFill>
                          <a:latin typeface="Calibri"/>
                          <a:cs typeface="Calibri"/>
                        </a:rPr>
                        <a:t>un </a:t>
                      </a:r>
                      <a:r>
                        <a:rPr sz="900" spc="5" dirty="0">
                          <a:solidFill>
                            <a:srgbClr val="4C4D4F"/>
                          </a:solidFill>
                          <a:latin typeface="Calibri"/>
                          <a:cs typeface="Calibri"/>
                        </a:rPr>
                        <a:t> </a:t>
                      </a:r>
                      <a:r>
                        <a:rPr sz="900" spc="-5" dirty="0">
                          <a:solidFill>
                            <a:srgbClr val="4C4D4F"/>
                          </a:solidFill>
                          <a:latin typeface="Calibri"/>
                          <a:cs typeface="Calibri"/>
                        </a:rPr>
                        <a:t>mercado </a:t>
                      </a:r>
                      <a:r>
                        <a:rPr sz="900" dirty="0">
                          <a:solidFill>
                            <a:srgbClr val="4C4D4F"/>
                          </a:solidFill>
                          <a:latin typeface="Calibri"/>
                          <a:cs typeface="Calibri"/>
                        </a:rPr>
                        <a:t>de </a:t>
                      </a:r>
                      <a:r>
                        <a:rPr sz="900" spc="-5" dirty="0">
                          <a:solidFill>
                            <a:srgbClr val="4C4D4F"/>
                          </a:solidFill>
                          <a:latin typeface="Calibri"/>
                          <a:cs typeface="Calibri"/>
                        </a:rPr>
                        <a:t>trabajo </a:t>
                      </a:r>
                      <a:r>
                        <a:rPr sz="900" dirty="0">
                          <a:solidFill>
                            <a:srgbClr val="4C4D4F"/>
                          </a:solidFill>
                          <a:latin typeface="Calibri"/>
                          <a:cs typeface="Calibri"/>
                        </a:rPr>
                        <a:t> </a:t>
                      </a:r>
                      <a:r>
                        <a:rPr sz="900" spc="-5" dirty="0">
                          <a:solidFill>
                            <a:srgbClr val="4C4D4F"/>
                          </a:solidFill>
                          <a:latin typeface="Calibri"/>
                          <a:cs typeface="Calibri"/>
                        </a:rPr>
                        <a:t>dinámico, </a:t>
                      </a:r>
                      <a:r>
                        <a:rPr sz="900" dirty="0">
                          <a:solidFill>
                            <a:srgbClr val="4C4D4F"/>
                          </a:solidFill>
                          <a:latin typeface="Calibri"/>
                          <a:cs typeface="Calibri"/>
                        </a:rPr>
                        <a:t>resiliente e </a:t>
                      </a:r>
                      <a:r>
                        <a:rPr sz="900" spc="-190" dirty="0">
                          <a:solidFill>
                            <a:srgbClr val="4C4D4F"/>
                          </a:solidFill>
                          <a:latin typeface="Calibri"/>
                          <a:cs typeface="Calibri"/>
                        </a:rPr>
                        <a:t> </a:t>
                      </a:r>
                      <a:r>
                        <a:rPr sz="900" spc="5" dirty="0">
                          <a:solidFill>
                            <a:srgbClr val="4C4D4F"/>
                          </a:solidFill>
                          <a:latin typeface="Calibri"/>
                          <a:cs typeface="Calibri"/>
                        </a:rPr>
                        <a:t>inclusivo</a:t>
                      </a:r>
                      <a:endParaRPr sz="900">
                        <a:latin typeface="Calibri"/>
                        <a:cs typeface="Calibri"/>
                      </a:endParaRPr>
                    </a:p>
                  </a:txBody>
                  <a:tcPr marL="0" marR="0" marT="88900" marB="0">
                    <a:lnB w="57150">
                      <a:solidFill>
                        <a:srgbClr val="FFFFFF"/>
                      </a:solidFill>
                      <a:prstDash val="solid"/>
                    </a:lnB>
                    <a:solidFill>
                      <a:srgbClr val="DECCDD"/>
                    </a:solidFill>
                  </a:tcPr>
                </a:tc>
                <a:tc>
                  <a:txBody>
                    <a:bodyPr/>
                    <a:lstStyle/>
                    <a:p>
                      <a:pPr marL="254000" marR="396875" indent="-200660" algn="just">
                        <a:lnSpc>
                          <a:spcPct val="92200"/>
                        </a:lnSpc>
                        <a:spcBef>
                          <a:spcPts val="610"/>
                        </a:spcBef>
                      </a:pPr>
                      <a:r>
                        <a:rPr sz="900" b="1" spc="-5" dirty="0">
                          <a:solidFill>
                            <a:srgbClr val="4D4D8C"/>
                          </a:solidFill>
                          <a:latin typeface="Trebuchet MS"/>
                          <a:cs typeface="Trebuchet MS"/>
                        </a:rPr>
                        <a:t>C2</a:t>
                      </a:r>
                      <a:r>
                        <a:rPr sz="900" b="1" dirty="0">
                          <a:solidFill>
                            <a:srgbClr val="4D4D8C"/>
                          </a:solidFill>
                          <a:latin typeface="Trebuchet MS"/>
                          <a:cs typeface="Trebuchet MS"/>
                        </a:rPr>
                        <a:t>4</a:t>
                      </a:r>
                      <a:r>
                        <a:rPr sz="900" b="1" spc="-15" dirty="0">
                          <a:solidFill>
                            <a:srgbClr val="4D4D8C"/>
                          </a:solidFill>
                          <a:latin typeface="Trebuchet MS"/>
                          <a:cs typeface="Trebuchet MS"/>
                        </a:rPr>
                        <a:t> </a:t>
                      </a:r>
                      <a:r>
                        <a:rPr sz="900" dirty="0">
                          <a:solidFill>
                            <a:srgbClr val="4C4D4F"/>
                          </a:solidFill>
                          <a:latin typeface="Calibri"/>
                          <a:cs typeface="Calibri"/>
                        </a:rPr>
                        <a:t>R</a:t>
                      </a:r>
                      <a:r>
                        <a:rPr sz="900" spc="5" dirty="0">
                          <a:solidFill>
                            <a:srgbClr val="4C4D4F"/>
                          </a:solidFill>
                          <a:latin typeface="Calibri"/>
                          <a:cs typeface="Calibri"/>
                        </a:rPr>
                        <a:t>e</a:t>
                      </a:r>
                      <a:r>
                        <a:rPr sz="900" spc="10" dirty="0">
                          <a:solidFill>
                            <a:srgbClr val="4C4D4F"/>
                          </a:solidFill>
                          <a:latin typeface="Calibri"/>
                          <a:cs typeface="Calibri"/>
                        </a:rPr>
                        <a:t>v</a:t>
                      </a:r>
                      <a:r>
                        <a:rPr sz="900" spc="-5" dirty="0">
                          <a:solidFill>
                            <a:srgbClr val="4C4D4F"/>
                          </a:solidFill>
                          <a:latin typeface="Calibri"/>
                          <a:cs typeface="Calibri"/>
                        </a:rPr>
                        <a:t>a</a:t>
                      </a:r>
                      <a:r>
                        <a:rPr sz="900" spc="10" dirty="0">
                          <a:solidFill>
                            <a:srgbClr val="4C4D4F"/>
                          </a:solidFill>
                          <a:latin typeface="Calibri"/>
                          <a:cs typeface="Calibri"/>
                        </a:rPr>
                        <a:t>l</a:t>
                      </a:r>
                      <a:r>
                        <a:rPr sz="900" spc="5" dirty="0">
                          <a:solidFill>
                            <a:srgbClr val="4C4D4F"/>
                          </a:solidFill>
                          <a:latin typeface="Calibri"/>
                          <a:cs typeface="Calibri"/>
                        </a:rPr>
                        <a:t>o</a:t>
                      </a:r>
                      <a:r>
                        <a:rPr sz="900" dirty="0">
                          <a:solidFill>
                            <a:srgbClr val="4C4D4F"/>
                          </a:solidFill>
                          <a:latin typeface="Calibri"/>
                          <a:cs typeface="Calibri"/>
                        </a:rPr>
                        <a:t>r</a:t>
                      </a:r>
                      <a:r>
                        <a:rPr sz="900" spc="10" dirty="0">
                          <a:solidFill>
                            <a:srgbClr val="4C4D4F"/>
                          </a:solidFill>
                          <a:latin typeface="Calibri"/>
                          <a:cs typeface="Calibri"/>
                        </a:rPr>
                        <a:t>i</a:t>
                      </a:r>
                      <a:r>
                        <a:rPr sz="900" spc="-5" dirty="0">
                          <a:solidFill>
                            <a:srgbClr val="4C4D4F"/>
                          </a:solidFill>
                          <a:latin typeface="Calibri"/>
                          <a:cs typeface="Calibri"/>
                        </a:rPr>
                        <a:t>zac</a:t>
                      </a:r>
                      <a:r>
                        <a:rPr sz="900" spc="1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de la industria </a:t>
                      </a:r>
                      <a:r>
                        <a:rPr sz="900" spc="-195" dirty="0">
                          <a:solidFill>
                            <a:srgbClr val="4C4D4F"/>
                          </a:solidFill>
                          <a:latin typeface="Calibri"/>
                          <a:cs typeface="Calibri"/>
                        </a:rPr>
                        <a:t> </a:t>
                      </a:r>
                      <a:r>
                        <a:rPr sz="900" dirty="0">
                          <a:solidFill>
                            <a:srgbClr val="4C4D4F"/>
                          </a:solidFill>
                          <a:latin typeface="Calibri"/>
                          <a:cs typeface="Calibri"/>
                        </a:rPr>
                        <a:t>cultural</a:t>
                      </a:r>
                      <a:endParaRPr sz="900" dirty="0">
                        <a:latin typeface="Calibri"/>
                        <a:cs typeface="Calibri"/>
                      </a:endParaRPr>
                    </a:p>
                    <a:p>
                      <a:pPr>
                        <a:lnSpc>
                          <a:spcPct val="100000"/>
                        </a:lnSpc>
                        <a:spcBef>
                          <a:spcPts val="25"/>
                        </a:spcBef>
                      </a:pPr>
                      <a:endParaRPr sz="850" dirty="0">
                        <a:latin typeface="Times New Roman"/>
                        <a:cs typeface="Times New Roman"/>
                      </a:endParaRPr>
                    </a:p>
                    <a:p>
                      <a:pPr marL="259715" marR="384810" indent="-203200">
                        <a:lnSpc>
                          <a:spcPts val="1010"/>
                        </a:lnSpc>
                      </a:pPr>
                      <a:r>
                        <a:rPr sz="900" b="1" spc="-5" dirty="0">
                          <a:solidFill>
                            <a:srgbClr val="4D4D8C"/>
                          </a:solidFill>
                          <a:latin typeface="Trebuchet MS"/>
                          <a:cs typeface="Trebuchet MS"/>
                        </a:rPr>
                        <a:t>C2</a:t>
                      </a:r>
                      <a:r>
                        <a:rPr sz="900" b="1" dirty="0">
                          <a:solidFill>
                            <a:srgbClr val="4D4D8C"/>
                          </a:solidFill>
                          <a:latin typeface="Trebuchet MS"/>
                          <a:cs typeface="Trebuchet MS"/>
                        </a:rPr>
                        <a:t>5</a:t>
                      </a:r>
                      <a:r>
                        <a:rPr sz="900" b="1" spc="-5" dirty="0">
                          <a:solidFill>
                            <a:srgbClr val="4D4D8C"/>
                          </a:solidFill>
                          <a:latin typeface="Trebuchet MS"/>
                          <a:cs typeface="Trebuchet MS"/>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a:t>
                      </a:r>
                      <a:r>
                        <a:rPr sz="900" dirty="0">
                          <a:solidFill>
                            <a:srgbClr val="4C4D4F"/>
                          </a:solidFill>
                          <a:latin typeface="Calibri"/>
                          <a:cs typeface="Calibri"/>
                        </a:rPr>
                        <a:t>hub  audiovisual</a:t>
                      </a:r>
                      <a:r>
                        <a:rPr sz="900" spc="-4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spc="-5" dirty="0">
                          <a:solidFill>
                            <a:srgbClr val="4C4D4F"/>
                          </a:solidFill>
                          <a:latin typeface="Calibri"/>
                          <a:cs typeface="Calibri"/>
                        </a:rPr>
                        <a:t>Europa</a:t>
                      </a:r>
                      <a:endParaRPr sz="900" dirty="0">
                        <a:latin typeface="Calibri"/>
                        <a:cs typeface="Calibri"/>
                      </a:endParaRPr>
                    </a:p>
                    <a:p>
                      <a:pPr marL="266700">
                        <a:lnSpc>
                          <a:spcPts val="960"/>
                        </a:lnSpc>
                      </a:pPr>
                      <a:r>
                        <a:rPr sz="900" spc="-5" dirty="0">
                          <a:solidFill>
                            <a:srgbClr val="4C4D4F"/>
                          </a:solidFill>
                          <a:latin typeface="Calibri"/>
                          <a:cs typeface="Calibri"/>
                        </a:rPr>
                        <a:t>(Spain</a:t>
                      </a:r>
                      <a:r>
                        <a:rPr sz="900" spc="-30" dirty="0">
                          <a:solidFill>
                            <a:srgbClr val="4C4D4F"/>
                          </a:solidFill>
                          <a:latin typeface="Calibri"/>
                          <a:cs typeface="Calibri"/>
                        </a:rPr>
                        <a:t> </a:t>
                      </a:r>
                      <a:r>
                        <a:rPr sz="900" dirty="0">
                          <a:solidFill>
                            <a:srgbClr val="4C4D4F"/>
                          </a:solidFill>
                          <a:latin typeface="Calibri"/>
                          <a:cs typeface="Calibri"/>
                        </a:rPr>
                        <a:t>AVS</a:t>
                      </a:r>
                      <a:r>
                        <a:rPr sz="900" spc="-30" dirty="0">
                          <a:solidFill>
                            <a:srgbClr val="4C4D4F"/>
                          </a:solidFill>
                          <a:latin typeface="Calibri"/>
                          <a:cs typeface="Calibri"/>
                        </a:rPr>
                        <a:t> </a:t>
                      </a:r>
                      <a:r>
                        <a:rPr sz="900" dirty="0">
                          <a:solidFill>
                            <a:srgbClr val="4C4D4F"/>
                          </a:solidFill>
                          <a:latin typeface="Calibri"/>
                          <a:cs typeface="Calibri"/>
                        </a:rPr>
                        <a:t>Hub)</a:t>
                      </a:r>
                      <a:endParaRPr sz="900" dirty="0">
                        <a:latin typeface="Calibri"/>
                        <a:cs typeface="Calibri"/>
                      </a:endParaRPr>
                    </a:p>
                    <a:p>
                      <a:pPr>
                        <a:lnSpc>
                          <a:spcPct val="100000"/>
                        </a:lnSpc>
                        <a:spcBef>
                          <a:spcPts val="55"/>
                        </a:spcBef>
                      </a:pPr>
                      <a:endParaRPr sz="1100" dirty="0">
                        <a:latin typeface="Times New Roman"/>
                        <a:cs typeface="Times New Roman"/>
                      </a:endParaRPr>
                    </a:p>
                    <a:p>
                      <a:pPr marL="53975">
                        <a:lnSpc>
                          <a:spcPts val="1045"/>
                        </a:lnSpc>
                      </a:pPr>
                      <a:r>
                        <a:rPr sz="900" b="1" spc="-5" dirty="0">
                          <a:solidFill>
                            <a:srgbClr val="4D4D8C"/>
                          </a:solidFill>
                          <a:latin typeface="Trebuchet MS"/>
                          <a:cs typeface="Trebuchet MS"/>
                        </a:rPr>
                        <a:t>C2</a:t>
                      </a:r>
                      <a:r>
                        <a:rPr sz="900" b="1" dirty="0">
                          <a:solidFill>
                            <a:srgbClr val="4D4D8C"/>
                          </a:solidFill>
                          <a:latin typeface="Trebuchet MS"/>
                          <a:cs typeface="Trebuchet MS"/>
                        </a:rPr>
                        <a:t>6</a:t>
                      </a:r>
                      <a:r>
                        <a:rPr sz="900" b="1" spc="-5" dirty="0">
                          <a:solidFill>
                            <a:srgbClr val="4D4D8C"/>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de</a:t>
                      </a:r>
                      <a:r>
                        <a:rPr sz="900" spc="5" dirty="0">
                          <a:solidFill>
                            <a:srgbClr val="4C4D4F"/>
                          </a:solidFill>
                          <a:latin typeface="Calibri"/>
                          <a:cs typeface="Calibri"/>
                        </a:rPr>
                        <a:t> fo</a:t>
                      </a:r>
                      <a:r>
                        <a:rPr sz="900" spc="10" dirty="0">
                          <a:solidFill>
                            <a:srgbClr val="4C4D4F"/>
                          </a:solidFill>
                          <a:latin typeface="Calibri"/>
                          <a:cs typeface="Calibri"/>
                        </a:rPr>
                        <a:t>m</a:t>
                      </a:r>
                      <a:r>
                        <a:rPr sz="900" spc="5" dirty="0">
                          <a:solidFill>
                            <a:srgbClr val="4C4D4F"/>
                          </a:solidFill>
                          <a:latin typeface="Calibri"/>
                          <a:cs typeface="Calibri"/>
                        </a:rPr>
                        <a:t>en</a:t>
                      </a:r>
                      <a:r>
                        <a:rPr sz="900" dirty="0">
                          <a:solidFill>
                            <a:srgbClr val="4C4D4F"/>
                          </a:solidFill>
                          <a:latin typeface="Calibri"/>
                          <a:cs typeface="Calibri"/>
                        </a:rPr>
                        <a:t>to</a:t>
                      </a:r>
                      <a:endParaRPr sz="900" dirty="0">
                        <a:latin typeface="Calibri"/>
                        <a:cs typeface="Calibri"/>
                      </a:endParaRPr>
                    </a:p>
                    <a:p>
                      <a:pPr marL="250825">
                        <a:lnSpc>
                          <a:spcPts val="1045"/>
                        </a:lnSpc>
                      </a:pPr>
                      <a:r>
                        <a:rPr sz="900" dirty="0">
                          <a:solidFill>
                            <a:srgbClr val="4C4D4F"/>
                          </a:solidFill>
                          <a:latin typeface="Calibri"/>
                          <a:cs typeface="Calibri"/>
                        </a:rPr>
                        <a:t>del</a:t>
                      </a:r>
                      <a:r>
                        <a:rPr sz="900" spc="-15" dirty="0">
                          <a:solidFill>
                            <a:srgbClr val="4C4D4F"/>
                          </a:solidFill>
                          <a:latin typeface="Calibri"/>
                          <a:cs typeface="Calibri"/>
                        </a:rPr>
                        <a:t> </a:t>
                      </a:r>
                      <a:r>
                        <a:rPr sz="900" spc="-5" dirty="0">
                          <a:solidFill>
                            <a:srgbClr val="4C4D4F"/>
                          </a:solidFill>
                          <a:latin typeface="Calibri"/>
                          <a:cs typeface="Calibri"/>
                        </a:rPr>
                        <a:t>sector</a:t>
                      </a:r>
                      <a:r>
                        <a:rPr sz="900" spc="-10" dirty="0">
                          <a:solidFill>
                            <a:srgbClr val="4C4D4F"/>
                          </a:solidFill>
                          <a:latin typeface="Calibri"/>
                          <a:cs typeface="Calibri"/>
                        </a:rPr>
                        <a:t> </a:t>
                      </a:r>
                      <a:r>
                        <a:rPr sz="900" dirty="0">
                          <a:solidFill>
                            <a:srgbClr val="4C4D4F"/>
                          </a:solidFill>
                          <a:latin typeface="Calibri"/>
                          <a:cs typeface="Calibri"/>
                        </a:rPr>
                        <a:t>del</a:t>
                      </a:r>
                      <a:r>
                        <a:rPr sz="900" spc="-10" dirty="0">
                          <a:solidFill>
                            <a:srgbClr val="4C4D4F"/>
                          </a:solidFill>
                          <a:latin typeface="Calibri"/>
                          <a:cs typeface="Calibri"/>
                        </a:rPr>
                        <a:t> </a:t>
                      </a:r>
                      <a:r>
                        <a:rPr sz="900" dirty="0">
                          <a:solidFill>
                            <a:srgbClr val="4C4D4F"/>
                          </a:solidFill>
                          <a:latin typeface="Calibri"/>
                          <a:cs typeface="Calibri"/>
                        </a:rPr>
                        <a:t>deporte</a:t>
                      </a:r>
                      <a:endParaRPr sz="900" dirty="0">
                        <a:latin typeface="Calibri"/>
                        <a:cs typeface="Calibri"/>
                      </a:endParaRPr>
                    </a:p>
                  </a:txBody>
                  <a:tcPr marL="0" marR="0" marT="77470" marB="0">
                    <a:lnB w="57150">
                      <a:solidFill>
                        <a:srgbClr val="FFFFFF"/>
                      </a:solidFill>
                      <a:prstDash val="solid"/>
                    </a:lnB>
                    <a:solidFill>
                      <a:srgbClr val="CBCADE"/>
                    </a:solidFill>
                  </a:tcPr>
                </a:tc>
                <a:tc>
                  <a:txBody>
                    <a:bodyPr/>
                    <a:lstStyle/>
                    <a:p>
                      <a:pPr marL="53340">
                        <a:lnSpc>
                          <a:spcPts val="1045"/>
                        </a:lnSpc>
                        <a:spcBef>
                          <a:spcPts val="620"/>
                        </a:spcBef>
                      </a:pPr>
                      <a:r>
                        <a:rPr sz="900" b="1" spc="-5" dirty="0">
                          <a:solidFill>
                            <a:srgbClr val="186EA4"/>
                          </a:solidFill>
                          <a:latin typeface="Trebuchet MS"/>
                          <a:cs typeface="Trebuchet MS"/>
                        </a:rPr>
                        <a:t>C27</a:t>
                      </a:r>
                      <a:r>
                        <a:rPr sz="900" spc="5" dirty="0">
                          <a:solidFill>
                            <a:srgbClr val="4C4D4F"/>
                          </a:solidFill>
                          <a:latin typeface="Calibri"/>
                          <a:cs typeface="Calibri"/>
                        </a:rPr>
                        <a:t>M</a:t>
                      </a:r>
                      <a:r>
                        <a:rPr sz="900" dirty="0">
                          <a:solidFill>
                            <a:srgbClr val="4C4D4F"/>
                          </a:solidFill>
                          <a:latin typeface="Calibri"/>
                          <a:cs typeface="Calibri"/>
                        </a:rPr>
                        <a:t>ed</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s</a:t>
                      </a:r>
                      <a:r>
                        <a:rPr sz="900" spc="-10"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250825" marR="360045">
                        <a:lnSpc>
                          <a:spcPct val="92600"/>
                        </a:lnSpc>
                        <a:spcBef>
                          <a:spcPts val="45"/>
                        </a:spcBef>
                      </a:pPr>
                      <a:r>
                        <a:rPr sz="900" dirty="0">
                          <a:solidFill>
                            <a:srgbClr val="4C4D4F"/>
                          </a:solidFill>
                          <a:latin typeface="Calibri"/>
                          <a:cs typeface="Calibri"/>
                        </a:rPr>
                        <a:t>actuaciones de </a:t>
                      </a:r>
                      <a:r>
                        <a:rPr sz="900" spc="-190" dirty="0">
                          <a:solidFill>
                            <a:srgbClr val="4C4D4F"/>
                          </a:solidFill>
                          <a:latin typeface="Calibri"/>
                          <a:cs typeface="Calibri"/>
                        </a:rPr>
                        <a:t> </a:t>
                      </a:r>
                      <a:r>
                        <a:rPr sz="900" spc="-5" dirty="0">
                          <a:solidFill>
                            <a:srgbClr val="4C4D4F"/>
                          </a:solidFill>
                          <a:latin typeface="Calibri"/>
                          <a:cs typeface="Calibri"/>
                        </a:rPr>
                        <a:t>prevención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lucha</a:t>
                      </a:r>
                      <a:r>
                        <a:rPr sz="900" spc="160" dirty="0">
                          <a:solidFill>
                            <a:srgbClr val="4C4D4F"/>
                          </a:solidFill>
                          <a:latin typeface="Calibri"/>
                          <a:cs typeface="Calibri"/>
                        </a:rPr>
                        <a:t> </a:t>
                      </a:r>
                      <a:r>
                        <a:rPr sz="900" spc="-5" dirty="0">
                          <a:solidFill>
                            <a:srgbClr val="4C4D4F"/>
                          </a:solidFill>
                          <a:latin typeface="Calibri"/>
                          <a:cs typeface="Calibri"/>
                        </a:rPr>
                        <a:t>contra</a:t>
                      </a:r>
                      <a:r>
                        <a:rPr sz="900" spc="-35" dirty="0">
                          <a:solidFill>
                            <a:srgbClr val="4C4D4F"/>
                          </a:solidFill>
                          <a:latin typeface="Calibri"/>
                          <a:cs typeface="Calibri"/>
                        </a:rPr>
                        <a:t> </a:t>
                      </a:r>
                      <a:r>
                        <a:rPr sz="900" dirty="0">
                          <a:solidFill>
                            <a:srgbClr val="4C4D4F"/>
                          </a:solidFill>
                          <a:latin typeface="Calibri"/>
                          <a:cs typeface="Calibri"/>
                        </a:rPr>
                        <a:t>el </a:t>
                      </a:r>
                      <a:r>
                        <a:rPr sz="900" spc="-185" dirty="0">
                          <a:solidFill>
                            <a:srgbClr val="4C4D4F"/>
                          </a:solidFill>
                          <a:latin typeface="Calibri"/>
                          <a:cs typeface="Calibri"/>
                        </a:rPr>
                        <a:t> </a:t>
                      </a:r>
                      <a:r>
                        <a:rPr sz="900" spc="-5" dirty="0">
                          <a:solidFill>
                            <a:srgbClr val="4C4D4F"/>
                          </a:solidFill>
                          <a:latin typeface="Calibri"/>
                          <a:cs typeface="Calibri"/>
                        </a:rPr>
                        <a:t>fraude</a:t>
                      </a:r>
                      <a:r>
                        <a:rPr sz="900" spc="-15" dirty="0">
                          <a:solidFill>
                            <a:srgbClr val="4C4D4F"/>
                          </a:solidFill>
                          <a:latin typeface="Calibri"/>
                          <a:cs typeface="Calibri"/>
                        </a:rPr>
                        <a:t> </a:t>
                      </a:r>
                      <a:r>
                        <a:rPr sz="900" dirty="0">
                          <a:solidFill>
                            <a:srgbClr val="4C4D4F"/>
                          </a:solidFill>
                          <a:latin typeface="Calibri"/>
                          <a:cs typeface="Calibri"/>
                        </a:rPr>
                        <a:t>fiscal</a:t>
                      </a:r>
                      <a:endParaRPr sz="900" dirty="0">
                        <a:latin typeface="Calibri"/>
                        <a:cs typeface="Calibri"/>
                      </a:endParaRPr>
                    </a:p>
                    <a:p>
                      <a:pPr marL="250825" marR="274955" indent="-198120">
                        <a:lnSpc>
                          <a:spcPct val="92200"/>
                        </a:lnSpc>
                        <a:spcBef>
                          <a:spcPts val="300"/>
                        </a:spcBef>
                      </a:pPr>
                      <a:r>
                        <a:rPr sz="900" b="1" spc="-5" dirty="0">
                          <a:solidFill>
                            <a:srgbClr val="186EA4"/>
                          </a:solidFill>
                          <a:latin typeface="Trebuchet MS"/>
                          <a:cs typeface="Trebuchet MS"/>
                        </a:rPr>
                        <a:t>C2</a:t>
                      </a:r>
                      <a:r>
                        <a:rPr sz="900" b="1" dirty="0">
                          <a:solidFill>
                            <a:srgbClr val="186EA4"/>
                          </a:solidFill>
                          <a:latin typeface="Trebuchet MS"/>
                          <a:cs typeface="Trebuchet MS"/>
                        </a:rPr>
                        <a:t>8</a:t>
                      </a:r>
                      <a:r>
                        <a:rPr sz="900" b="1" spc="-55" dirty="0">
                          <a:solidFill>
                            <a:srgbClr val="186EA4"/>
                          </a:solidFill>
                          <a:latin typeface="Trebuchet MS"/>
                          <a:cs typeface="Trebuchet MS"/>
                        </a:rPr>
                        <a:t> </a:t>
                      </a:r>
                      <a:r>
                        <a:rPr sz="900" dirty="0">
                          <a:solidFill>
                            <a:srgbClr val="4C4D4F"/>
                          </a:solidFill>
                          <a:latin typeface="Calibri"/>
                          <a:cs typeface="Calibri"/>
                        </a:rPr>
                        <a:t>Ad</a:t>
                      </a:r>
                      <a:r>
                        <a:rPr sz="900" spc="-10" dirty="0">
                          <a:solidFill>
                            <a:srgbClr val="4C4D4F"/>
                          </a:solidFill>
                          <a:latin typeface="Calibri"/>
                          <a:cs typeface="Calibri"/>
                        </a:rPr>
                        <a:t>a</a:t>
                      </a:r>
                      <a:r>
                        <a:rPr sz="900" dirty="0">
                          <a:solidFill>
                            <a:srgbClr val="4C4D4F"/>
                          </a:solidFill>
                          <a:latin typeface="Calibri"/>
                          <a:cs typeface="Calibri"/>
                        </a:rPr>
                        <a:t>p</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sistema </a:t>
                      </a:r>
                      <a:r>
                        <a:rPr sz="900" spc="5" dirty="0">
                          <a:solidFill>
                            <a:srgbClr val="4C4D4F"/>
                          </a:solidFill>
                          <a:latin typeface="Calibri"/>
                          <a:cs typeface="Calibri"/>
                        </a:rPr>
                        <a:t> </a:t>
                      </a:r>
                      <a:r>
                        <a:rPr sz="900" dirty="0">
                          <a:solidFill>
                            <a:srgbClr val="4C4D4F"/>
                          </a:solidFill>
                          <a:latin typeface="Calibri"/>
                          <a:cs typeface="Calibri"/>
                        </a:rPr>
                        <a:t>impositivo a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realidad del siglo </a:t>
                      </a:r>
                      <a:r>
                        <a:rPr sz="900" spc="-190" dirty="0">
                          <a:solidFill>
                            <a:srgbClr val="4C4D4F"/>
                          </a:solidFill>
                          <a:latin typeface="Calibri"/>
                          <a:cs typeface="Calibri"/>
                        </a:rPr>
                        <a:t> </a:t>
                      </a:r>
                      <a:r>
                        <a:rPr sz="900" dirty="0">
                          <a:solidFill>
                            <a:srgbClr val="4C4D4F"/>
                          </a:solidFill>
                          <a:latin typeface="Calibri"/>
                          <a:cs typeface="Calibri"/>
                        </a:rPr>
                        <a:t>XXI</a:t>
                      </a:r>
                      <a:endParaRPr sz="900" dirty="0">
                        <a:latin typeface="Calibri"/>
                        <a:cs typeface="Calibri"/>
                      </a:endParaRPr>
                    </a:p>
                    <a:p>
                      <a:pPr marL="250825" marR="451484" indent="-198755">
                        <a:lnSpc>
                          <a:spcPct val="92200"/>
                        </a:lnSpc>
                        <a:spcBef>
                          <a:spcPts val="325"/>
                        </a:spcBef>
                      </a:pPr>
                      <a:r>
                        <a:rPr sz="900" b="1" spc="-5" dirty="0">
                          <a:solidFill>
                            <a:srgbClr val="186EA4"/>
                          </a:solidFill>
                          <a:latin typeface="Trebuchet MS"/>
                          <a:cs typeface="Trebuchet MS"/>
                        </a:rPr>
                        <a:t>C2</a:t>
                      </a:r>
                      <a:r>
                        <a:rPr sz="900" b="1" dirty="0">
                          <a:solidFill>
                            <a:srgbClr val="186EA4"/>
                          </a:solidFill>
                          <a:latin typeface="Trebuchet MS"/>
                          <a:cs typeface="Trebuchet MS"/>
                        </a:rPr>
                        <a:t>9</a:t>
                      </a:r>
                      <a:r>
                        <a:rPr sz="900" b="1" spc="-10" dirty="0">
                          <a:solidFill>
                            <a:srgbClr val="186EA4"/>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e</a:t>
                      </a:r>
                      <a:r>
                        <a:rPr sz="900" spc="-5" dirty="0">
                          <a:solidFill>
                            <a:srgbClr val="4C4D4F"/>
                          </a:solidFill>
                          <a:latin typeface="Calibri"/>
                          <a:cs typeface="Calibri"/>
                        </a:rPr>
                        <a:t>j</a:t>
                      </a:r>
                      <a:r>
                        <a:rPr sz="900" dirty="0">
                          <a:solidFill>
                            <a:srgbClr val="4C4D4F"/>
                          </a:solidFill>
                          <a:latin typeface="Calibri"/>
                          <a:cs typeface="Calibri"/>
                        </a:rPr>
                        <a:t>o</a:t>
                      </a:r>
                      <a:r>
                        <a:rPr sz="900" spc="-5" dirty="0">
                          <a:solidFill>
                            <a:srgbClr val="4C4D4F"/>
                          </a:solidFill>
                          <a:latin typeface="Calibri"/>
                          <a:cs typeface="Calibri"/>
                        </a:rPr>
                        <a:t>r</a:t>
                      </a:r>
                      <a:r>
                        <a:rPr sz="900" dirty="0">
                          <a:solidFill>
                            <a:srgbClr val="4C4D4F"/>
                          </a:solidFill>
                          <a:latin typeface="Calibri"/>
                          <a:cs typeface="Calibri"/>
                        </a:rPr>
                        <a:t>a</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dirty="0">
                          <a:solidFill>
                            <a:srgbClr val="4C4D4F"/>
                          </a:solidFill>
                          <a:latin typeface="Calibri"/>
                          <a:cs typeface="Calibri"/>
                        </a:rPr>
                        <a:t>eficacia</a:t>
                      </a:r>
                      <a:r>
                        <a:rPr sz="900" spc="2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g</a:t>
                      </a:r>
                      <a:r>
                        <a:rPr sz="900" spc="-10" dirty="0">
                          <a:solidFill>
                            <a:srgbClr val="4C4D4F"/>
                          </a:solidFill>
                          <a:latin typeface="Calibri"/>
                          <a:cs typeface="Calibri"/>
                        </a:rPr>
                        <a:t>a</a:t>
                      </a:r>
                      <a:r>
                        <a:rPr sz="900" spc="-5" dirty="0">
                          <a:solidFill>
                            <a:srgbClr val="4C4D4F"/>
                          </a:solidFill>
                          <a:latin typeface="Calibri"/>
                          <a:cs typeface="Calibri"/>
                        </a:rPr>
                        <a:t>st</a:t>
                      </a:r>
                      <a:r>
                        <a:rPr sz="900" dirty="0">
                          <a:solidFill>
                            <a:srgbClr val="4C4D4F"/>
                          </a:solidFill>
                          <a:latin typeface="Calibri"/>
                          <a:cs typeface="Calibri"/>
                        </a:rPr>
                        <a:t>o </a:t>
                      </a:r>
                      <a:r>
                        <a:rPr sz="900" spc="5" dirty="0">
                          <a:solidFill>
                            <a:srgbClr val="4C4D4F"/>
                          </a:solidFill>
                          <a:latin typeface="Calibri"/>
                          <a:cs typeface="Calibri"/>
                        </a:rPr>
                        <a:t>púb</a:t>
                      </a:r>
                      <a:r>
                        <a:rPr sz="900" spc="10" dirty="0">
                          <a:solidFill>
                            <a:srgbClr val="4C4D4F"/>
                          </a:solidFill>
                          <a:latin typeface="Calibri"/>
                          <a:cs typeface="Calibri"/>
                        </a:rPr>
                        <a:t>li</a:t>
                      </a:r>
                      <a:r>
                        <a:rPr sz="900" spc="-5" dirty="0">
                          <a:solidFill>
                            <a:srgbClr val="4C4D4F"/>
                          </a:solidFill>
                          <a:latin typeface="Calibri"/>
                          <a:cs typeface="Calibri"/>
                        </a:rPr>
                        <a:t>c</a:t>
                      </a:r>
                      <a:r>
                        <a:rPr sz="900" dirty="0">
                          <a:solidFill>
                            <a:srgbClr val="4C4D4F"/>
                          </a:solidFill>
                          <a:latin typeface="Calibri"/>
                          <a:cs typeface="Calibri"/>
                        </a:rPr>
                        <a:t>o</a:t>
                      </a:r>
                      <a:endParaRPr sz="900" dirty="0">
                        <a:latin typeface="Calibri"/>
                        <a:cs typeface="Calibri"/>
                      </a:endParaRPr>
                    </a:p>
                    <a:p>
                      <a:pPr marL="250825" marR="80645" indent="-198120">
                        <a:lnSpc>
                          <a:spcPct val="92200"/>
                        </a:lnSpc>
                        <a:spcBef>
                          <a:spcPts val="300"/>
                        </a:spcBef>
                      </a:pPr>
                      <a:r>
                        <a:rPr sz="900" b="1" spc="-5" dirty="0">
                          <a:solidFill>
                            <a:srgbClr val="186EA4"/>
                          </a:solidFill>
                          <a:latin typeface="Trebuchet MS"/>
                          <a:cs typeface="Trebuchet MS"/>
                        </a:rPr>
                        <a:t>C3</a:t>
                      </a:r>
                      <a:r>
                        <a:rPr sz="900" b="1" dirty="0">
                          <a:solidFill>
                            <a:srgbClr val="186EA4"/>
                          </a:solidFill>
                          <a:latin typeface="Trebuchet MS"/>
                          <a:cs typeface="Trebuchet MS"/>
                        </a:rPr>
                        <a:t>0</a:t>
                      </a:r>
                      <a:r>
                        <a:rPr sz="900" b="1" spc="10" dirty="0">
                          <a:solidFill>
                            <a:srgbClr val="186EA4"/>
                          </a:solidFill>
                          <a:latin typeface="Trebuchet MS"/>
                          <a:cs typeface="Trebuchet MS"/>
                        </a:rPr>
                        <a:t> </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st</a:t>
                      </a:r>
                      <a:r>
                        <a:rPr sz="900" dirty="0">
                          <a:solidFill>
                            <a:srgbClr val="4C4D4F"/>
                          </a:solidFill>
                          <a:latin typeface="Calibri"/>
                          <a:cs typeface="Calibri"/>
                        </a:rPr>
                        <a:t>en</a:t>
                      </a:r>
                      <a:r>
                        <a:rPr sz="900" spc="5" dirty="0">
                          <a:solidFill>
                            <a:srgbClr val="4C4D4F"/>
                          </a:solidFill>
                          <a:latin typeface="Calibri"/>
                          <a:cs typeface="Calibri"/>
                        </a:rPr>
                        <a:t>i</a:t>
                      </a:r>
                      <a:r>
                        <a:rPr sz="900" dirty="0">
                          <a:solidFill>
                            <a:srgbClr val="4C4D4F"/>
                          </a:solidFill>
                          <a:latin typeface="Calibri"/>
                          <a:cs typeface="Calibri"/>
                        </a:rPr>
                        <a:t>b</a:t>
                      </a:r>
                      <a:r>
                        <a:rPr sz="900" spc="5" dirty="0">
                          <a:solidFill>
                            <a:srgbClr val="4C4D4F"/>
                          </a:solidFill>
                          <a:latin typeface="Calibri"/>
                          <a:cs typeface="Calibri"/>
                        </a:rPr>
                        <a:t>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10"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l</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go  plazo</a:t>
                      </a:r>
                      <a:r>
                        <a:rPr sz="900" spc="4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sistema </a:t>
                      </a:r>
                      <a:r>
                        <a:rPr sz="900" dirty="0">
                          <a:solidFill>
                            <a:srgbClr val="4C4D4F"/>
                          </a:solidFill>
                          <a:latin typeface="Calibri"/>
                          <a:cs typeface="Calibri"/>
                        </a:rPr>
                        <a:t> público</a:t>
                      </a:r>
                      <a:endParaRPr sz="900" dirty="0">
                        <a:latin typeface="Calibri"/>
                        <a:cs typeface="Calibri"/>
                      </a:endParaRPr>
                    </a:p>
                    <a:p>
                      <a:pPr marL="250825" marR="172085" indent="-1270">
                        <a:lnSpc>
                          <a:spcPct val="92200"/>
                        </a:lnSpc>
                        <a:spcBef>
                          <a:spcPts val="10"/>
                        </a:spcBef>
                      </a:pPr>
                      <a:r>
                        <a:rPr sz="900" dirty="0">
                          <a:solidFill>
                            <a:srgbClr val="4C4D4F"/>
                          </a:solidFill>
                          <a:latin typeface="Calibri"/>
                          <a:cs typeface="Calibri"/>
                        </a:rPr>
                        <a:t>de pensiones en el </a:t>
                      </a:r>
                      <a:r>
                        <a:rPr sz="900" spc="5" dirty="0">
                          <a:solidFill>
                            <a:srgbClr val="4C4D4F"/>
                          </a:solidFill>
                          <a:latin typeface="Calibri"/>
                          <a:cs typeface="Calibri"/>
                        </a:rPr>
                        <a:t> </a:t>
                      </a:r>
                      <a:r>
                        <a:rPr sz="900" dirty="0">
                          <a:solidFill>
                            <a:srgbClr val="4C4D4F"/>
                          </a:solidFill>
                          <a:latin typeface="Calibri"/>
                          <a:cs typeface="Calibri"/>
                        </a:rPr>
                        <a:t>marco</a:t>
                      </a:r>
                      <a:r>
                        <a:rPr sz="900" spc="20" dirty="0">
                          <a:solidFill>
                            <a:srgbClr val="4C4D4F"/>
                          </a:solidFill>
                          <a:latin typeface="Calibri"/>
                          <a:cs typeface="Calibri"/>
                        </a:rPr>
                        <a:t> </a:t>
                      </a:r>
                      <a:r>
                        <a:rPr sz="900" dirty="0">
                          <a:solidFill>
                            <a:srgbClr val="4C4D4F"/>
                          </a:solidFill>
                          <a:latin typeface="Calibri"/>
                          <a:cs typeface="Calibri"/>
                        </a:rPr>
                        <a:t>del</a:t>
                      </a:r>
                      <a:r>
                        <a:rPr sz="900" spc="-15" dirty="0">
                          <a:solidFill>
                            <a:srgbClr val="4C4D4F"/>
                          </a:solidFill>
                          <a:latin typeface="Calibri"/>
                          <a:cs typeface="Calibri"/>
                        </a:rPr>
                        <a:t> </a:t>
                      </a:r>
                      <a:r>
                        <a:rPr sz="900" spc="-10" dirty="0">
                          <a:solidFill>
                            <a:srgbClr val="4C4D4F"/>
                          </a:solidFill>
                          <a:latin typeface="Calibri"/>
                          <a:cs typeface="Calibri"/>
                        </a:rPr>
                        <a:t>Pacto</a:t>
                      </a:r>
                      <a:r>
                        <a:rPr sz="900" spc="-1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Toledo</a:t>
                      </a:r>
                      <a:endParaRPr sz="900" dirty="0">
                        <a:latin typeface="Calibri"/>
                        <a:cs typeface="Calibri"/>
                      </a:endParaRPr>
                    </a:p>
                  </a:txBody>
                  <a:tcPr marL="0" marR="0" marT="78740" marB="0">
                    <a:lnB w="57150">
                      <a:solidFill>
                        <a:srgbClr val="FFFFFF"/>
                      </a:solidFill>
                      <a:prstDash val="solid"/>
                    </a:lnB>
                    <a:solidFill>
                      <a:srgbClr val="C8D3E5"/>
                    </a:solidFill>
                  </a:tcPr>
                </a:tc>
                <a:extLst>
                  <a:ext uri="{0D108BD9-81ED-4DB2-BD59-A6C34878D82A}">
                    <a16:rowId xmlns:a16="http://schemas.microsoft.com/office/drawing/2014/main" val="10000"/>
                  </a:ext>
                </a:extLst>
              </a:tr>
            </a:tbl>
          </a:graphicData>
        </a:graphic>
      </p:graphicFrame>
      <p:sp>
        <p:nvSpPr>
          <p:cNvPr id="4" name="object 4">
            <a:extLst>
              <a:ext uri="{FF2B5EF4-FFF2-40B4-BE49-F238E27FC236}">
                <a16:creationId xmlns:a16="http://schemas.microsoft.com/office/drawing/2014/main" id="{39F9849E-5890-42C4-BBC4-5FEBBB0171FC}"/>
              </a:ext>
            </a:extLst>
          </p:cNvPr>
          <p:cNvSpPr txBox="1"/>
          <p:nvPr/>
        </p:nvSpPr>
        <p:spPr>
          <a:xfrm>
            <a:off x="236971" y="2834912"/>
            <a:ext cx="7837883" cy="1346522"/>
          </a:xfrm>
          <a:prstGeom prst="rect">
            <a:avLst/>
          </a:prstGeom>
        </p:spPr>
        <p:txBody>
          <a:bodyPr vert="horz" wrap="square" lIns="0" tIns="12700" rIns="0" bIns="0" rtlCol="0">
            <a:spAutoFit/>
          </a:bodyPr>
          <a:lstStyle/>
          <a:p>
            <a:pPr marL="12700">
              <a:spcBef>
                <a:spcPts val="2160"/>
              </a:spcBef>
            </a:pPr>
            <a:r>
              <a:rPr sz="1400" b="1" dirty="0">
                <a:latin typeface="Oxygen Bold" panose="02000803000000000000" pitchFamily="2" charset="0"/>
                <a:cs typeface="Helvetica" panose="020B0604020202020204" pitchFamily="34" charset="0"/>
              </a:rPr>
              <a:t>30 COMPONENTES</a:t>
            </a:r>
            <a:r>
              <a:rPr lang="es-ES" sz="1400" b="1" dirty="0">
                <a:latin typeface="Oxygen Bold" panose="02000803000000000000" pitchFamily="2" charset="0"/>
                <a:cs typeface="Helvetica" panose="020B0604020202020204" pitchFamily="34" charset="0"/>
              </a:rPr>
              <a:t> ( 110 INVERSIONES + 102 REFORMAS)</a:t>
            </a:r>
          </a:p>
          <a:p>
            <a:pPr marL="12700">
              <a:spcBef>
                <a:spcPts val="2160"/>
              </a:spcBef>
            </a:pPr>
            <a:endParaRPr lang="es-ES" b="1" dirty="0">
              <a:solidFill>
                <a:srgbClr val="BA514C"/>
              </a:solidFill>
              <a:latin typeface="Oxygen Bold" panose="02000803000000000000" pitchFamily="2" charset="0"/>
              <a:cs typeface="Helvetica" panose="020B0604020202020204" pitchFamily="34" charset="0"/>
            </a:endParaRPr>
          </a:p>
          <a:p>
            <a:pPr marL="12700">
              <a:spcBef>
                <a:spcPts val="2160"/>
              </a:spcBef>
            </a:pPr>
            <a:endParaRPr b="1" dirty="0">
              <a:solidFill>
                <a:srgbClr val="BA514C"/>
              </a:solidFill>
              <a:latin typeface="Oxygen Bold" panose="02000803000000000000" pitchFamily="2" charset="0"/>
              <a:cs typeface="Helvetica" panose="020B0604020202020204" pitchFamily="34" charset="0"/>
            </a:endParaRPr>
          </a:p>
        </p:txBody>
      </p:sp>
      <p:pic>
        <p:nvPicPr>
          <p:cNvPr id="5" name="object 5">
            <a:extLst>
              <a:ext uri="{FF2B5EF4-FFF2-40B4-BE49-F238E27FC236}">
                <a16:creationId xmlns:a16="http://schemas.microsoft.com/office/drawing/2014/main" id="{204799C5-1D33-4A93-AE61-00EAE4F3AADE}"/>
              </a:ext>
            </a:extLst>
          </p:cNvPr>
          <p:cNvPicPr/>
          <p:nvPr/>
        </p:nvPicPr>
        <p:blipFill>
          <a:blip r:embed="rId2" cstate="print"/>
          <a:stretch>
            <a:fillRect/>
          </a:stretch>
        </p:blipFill>
        <p:spPr>
          <a:xfrm>
            <a:off x="22347" y="1410577"/>
            <a:ext cx="12169653" cy="1299565"/>
          </a:xfrm>
          <a:prstGeom prst="rect">
            <a:avLst/>
          </a:prstGeom>
        </p:spPr>
      </p:pic>
      <p:sp>
        <p:nvSpPr>
          <p:cNvPr id="8" name="object 8">
            <a:extLst>
              <a:ext uri="{FF2B5EF4-FFF2-40B4-BE49-F238E27FC236}">
                <a16:creationId xmlns:a16="http://schemas.microsoft.com/office/drawing/2014/main" id="{0DC30B22-67C7-4FC3-B10D-CE4761C01DA6}"/>
              </a:ext>
            </a:extLst>
          </p:cNvPr>
          <p:cNvSpPr txBox="1"/>
          <p:nvPr/>
        </p:nvSpPr>
        <p:spPr>
          <a:xfrm>
            <a:off x="220533" y="1050286"/>
            <a:ext cx="2717243" cy="228268"/>
          </a:xfrm>
          <a:prstGeom prst="rect">
            <a:avLst/>
          </a:prstGeom>
        </p:spPr>
        <p:txBody>
          <a:bodyPr vert="horz" wrap="square" lIns="0" tIns="12700" rIns="0" bIns="0" rtlCol="0">
            <a:spAutoFit/>
          </a:bodyPr>
          <a:lstStyle/>
          <a:p>
            <a:pPr marL="12700">
              <a:lnSpc>
                <a:spcPct val="100000"/>
              </a:lnSpc>
              <a:spcBef>
                <a:spcPts val="2160"/>
              </a:spcBef>
            </a:pPr>
            <a:r>
              <a:rPr sz="1400" b="1" dirty="0">
                <a:latin typeface="Oxygen Bold" panose="02000803000000000000" pitchFamily="2" charset="0"/>
                <a:cs typeface="Helvetica" panose="020B0604020202020204" pitchFamily="34" charset="0"/>
              </a:rPr>
              <a:t>10 POLÍTICAS PALANCA</a:t>
            </a:r>
          </a:p>
        </p:txBody>
      </p:sp>
      <p:sp>
        <p:nvSpPr>
          <p:cNvPr id="12" name="Rectángulo 11">
            <a:extLst>
              <a:ext uri="{FF2B5EF4-FFF2-40B4-BE49-F238E27FC236}">
                <a16:creationId xmlns:a16="http://schemas.microsoft.com/office/drawing/2014/main" id="{0CD22425-59FA-481F-8B60-B103BB1765CE}"/>
              </a:ext>
            </a:extLst>
          </p:cNvPr>
          <p:cNvSpPr/>
          <p:nvPr/>
        </p:nvSpPr>
        <p:spPr>
          <a:xfrm>
            <a:off x="4868317" y="1410577"/>
            <a:ext cx="1271758" cy="4882789"/>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ángulo 12">
            <a:extLst>
              <a:ext uri="{FF2B5EF4-FFF2-40B4-BE49-F238E27FC236}">
                <a16:creationId xmlns:a16="http://schemas.microsoft.com/office/drawing/2014/main" id="{AFE384CC-996A-4153-B25F-39CF4EA75B50}"/>
              </a:ext>
            </a:extLst>
          </p:cNvPr>
          <p:cNvSpPr/>
          <p:nvPr/>
        </p:nvSpPr>
        <p:spPr>
          <a:xfrm>
            <a:off x="4868316" y="3737802"/>
            <a:ext cx="1271759" cy="228338"/>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Título 2">
            <a:extLst>
              <a:ext uri="{FF2B5EF4-FFF2-40B4-BE49-F238E27FC236}">
                <a16:creationId xmlns:a16="http://schemas.microsoft.com/office/drawing/2014/main" id="{29AF946F-7871-4CE6-9EBC-C1FB55CFEF3D}"/>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18" name="object 8">
            <a:extLst>
              <a:ext uri="{FF2B5EF4-FFF2-40B4-BE49-F238E27FC236}">
                <a16:creationId xmlns:a16="http://schemas.microsoft.com/office/drawing/2014/main" id="{27AEABB9-E50E-4E45-A491-FDE49054CCC4}"/>
              </a:ext>
            </a:extLst>
          </p:cNvPr>
          <p:cNvSpPr txBox="1"/>
          <p:nvPr/>
        </p:nvSpPr>
        <p:spPr>
          <a:xfrm>
            <a:off x="8737905" y="-118678"/>
            <a:ext cx="2405574" cy="1284967"/>
          </a:xfrm>
          <a:prstGeom prst="rect">
            <a:avLst/>
          </a:prstGeom>
        </p:spPr>
        <p:txBody>
          <a:bodyPr vert="horz" wrap="square" lIns="0" tIns="12700" rIns="0" bIns="0" rtlCol="0">
            <a:spAutoFit/>
          </a:bodyPr>
          <a:lstStyle/>
          <a:p>
            <a:pPr marL="12700">
              <a:lnSpc>
                <a:spcPct val="100000"/>
              </a:lnSpc>
              <a:spcBef>
                <a:spcPts val="100"/>
              </a:spcBef>
            </a:pPr>
            <a:endParaRPr lang="es-ES" sz="1400" b="1" dirty="0">
              <a:solidFill>
                <a:srgbClr val="BCBEC0"/>
              </a:solidFill>
              <a:latin typeface="Calibri"/>
              <a:cs typeface="Calibri"/>
            </a:endParaRPr>
          </a:p>
          <a:p>
            <a:pPr marL="12700">
              <a:lnSpc>
                <a:spcPct val="100000"/>
              </a:lnSpc>
              <a:spcBef>
                <a:spcPts val="2160"/>
              </a:spcBef>
            </a:pPr>
            <a:r>
              <a:rPr lang="es-ES" sz="1200" b="1" dirty="0">
                <a:latin typeface="Oxygen Bold" panose="02000803000000000000" pitchFamily="2" charset="0"/>
                <a:cs typeface="Helvetica" panose="020B0604020202020204" pitchFamily="34" charset="0"/>
              </a:rPr>
              <a:t>Amplía información en este Link</a:t>
            </a:r>
          </a:p>
          <a:p>
            <a:pPr marL="12700">
              <a:lnSpc>
                <a:spcPct val="100000"/>
              </a:lnSpc>
              <a:spcBef>
                <a:spcPts val="2160"/>
              </a:spcBef>
            </a:pPr>
            <a:endParaRPr b="1" dirty="0">
              <a:solidFill>
                <a:srgbClr val="BA514C"/>
              </a:solidFill>
              <a:latin typeface="Oxygen Bold" panose="02000803000000000000" pitchFamily="2" charset="0"/>
              <a:cs typeface="Helvetica" panose="020B0604020202020204" pitchFamily="34" charset="0"/>
            </a:endParaRPr>
          </a:p>
        </p:txBody>
      </p:sp>
      <p:cxnSp>
        <p:nvCxnSpPr>
          <p:cNvPr id="20" name="Conector recto de flecha 19">
            <a:extLst>
              <a:ext uri="{FF2B5EF4-FFF2-40B4-BE49-F238E27FC236}">
                <a16:creationId xmlns:a16="http://schemas.microsoft.com/office/drawing/2014/main" id="{CF1E98FB-7C3B-40BC-BB45-E3A94365D386}"/>
              </a:ext>
            </a:extLst>
          </p:cNvPr>
          <p:cNvCxnSpPr/>
          <p:nvPr/>
        </p:nvCxnSpPr>
        <p:spPr>
          <a:xfrm>
            <a:off x="10311618" y="659307"/>
            <a:ext cx="831861"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2" name="Objeto 1">
            <a:extLst>
              <a:ext uri="{FF2B5EF4-FFF2-40B4-BE49-F238E27FC236}">
                <a16:creationId xmlns:a16="http://schemas.microsoft.com/office/drawing/2014/main" id="{4EA6BEF6-3094-48C4-8495-A71FDAF9BCAB}"/>
              </a:ext>
            </a:extLst>
          </p:cNvPr>
          <p:cNvGraphicFramePr>
            <a:graphicFrameLocks noChangeAspect="1"/>
          </p:cNvGraphicFramePr>
          <p:nvPr>
            <p:extLst>
              <p:ext uri="{D42A27DB-BD31-4B8C-83A1-F6EECF244321}">
                <p14:modId xmlns:p14="http://schemas.microsoft.com/office/powerpoint/2010/main" val="2726448258"/>
              </p:ext>
            </p:extLst>
          </p:nvPr>
        </p:nvGraphicFramePr>
        <p:xfrm>
          <a:off x="11203796" y="78159"/>
          <a:ext cx="767671" cy="1086261"/>
        </p:xfrm>
        <a:graphic>
          <a:graphicData uri="http://schemas.openxmlformats.org/presentationml/2006/ole">
            <mc:AlternateContent xmlns:mc="http://schemas.openxmlformats.org/markup-compatibility/2006">
              <mc:Choice xmlns:v="urn:schemas-microsoft-com:vml" Requires="v">
                <p:oleObj name="Acrobat Document" r:id="rId3" imgW="5667375" imgH="8020050" progId="AcroExch.Document.DC">
                  <p:embed/>
                </p:oleObj>
              </mc:Choice>
              <mc:Fallback>
                <p:oleObj name="Acrobat Document" r:id="rId3" imgW="5667375" imgH="8020050" progId="AcroExch.Document.DC">
                  <p:embed/>
                  <p:pic>
                    <p:nvPicPr>
                      <p:cNvPr id="0" name=""/>
                      <p:cNvPicPr/>
                      <p:nvPr/>
                    </p:nvPicPr>
                    <p:blipFill>
                      <a:blip r:embed="rId4"/>
                      <a:stretch>
                        <a:fillRect/>
                      </a:stretch>
                    </p:blipFill>
                    <p:spPr>
                      <a:xfrm>
                        <a:off x="11203796" y="78159"/>
                        <a:ext cx="767671" cy="1086261"/>
                      </a:xfrm>
                      <a:prstGeom prst="rect">
                        <a:avLst/>
                      </a:prstGeom>
                    </p:spPr>
                  </p:pic>
                </p:oleObj>
              </mc:Fallback>
            </mc:AlternateContent>
          </a:graphicData>
        </a:graphic>
      </p:graphicFrame>
    </p:spTree>
    <p:extLst>
      <p:ext uri="{BB962C8B-B14F-4D97-AF65-F5344CB8AC3E}">
        <p14:creationId xmlns:p14="http://schemas.microsoft.com/office/powerpoint/2010/main" val="416730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a:t>
            </a:r>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0" indent="0">
              <a:lnSpc>
                <a:spcPct val="110000"/>
              </a:lnSpc>
              <a:spcBef>
                <a:spcPts val="1200"/>
              </a:spcBef>
              <a:buClr>
                <a:srgbClr val="BA514C"/>
              </a:buClr>
              <a:buNone/>
            </a:pPr>
            <a:r>
              <a:rPr lang="es-ES" sz="1800" b="1" dirty="0">
                <a:solidFill>
                  <a:srgbClr val="BA514C"/>
                </a:solidFill>
                <a:latin typeface="Oxygen Bold" panose="02000803000000000000" pitchFamily="2" charset="0"/>
              </a:rPr>
              <a:t>1</a:t>
            </a:r>
            <a:r>
              <a:rPr lang="es-ES" sz="2200" b="1" dirty="0">
                <a:solidFill>
                  <a:srgbClr val="BA514C"/>
                </a:solidFill>
                <a:latin typeface="Oxygen Bold" panose="02000803000000000000" pitchFamily="2" charset="0"/>
              </a:rPr>
              <a:t>. Descripción general del componente</a:t>
            </a:r>
          </a:p>
          <a:p>
            <a:pPr lvl="1">
              <a:lnSpc>
                <a:spcPct val="110000"/>
              </a:lnSpc>
              <a:spcBef>
                <a:spcPts val="1200"/>
              </a:spcBef>
              <a:buFont typeface="Arial" panose="020B0604020202020204" pitchFamily="34" charset="0"/>
              <a:buChar char="•"/>
            </a:pPr>
            <a:r>
              <a:rPr lang="es-ES" sz="1700" dirty="0">
                <a:solidFill>
                  <a:srgbClr val="343536"/>
                </a:solidFill>
              </a:rPr>
              <a:t>Inversión</a:t>
            </a:r>
          </a:p>
          <a:p>
            <a:pPr lvl="1">
              <a:lnSpc>
                <a:spcPct val="110000"/>
              </a:lnSpc>
              <a:spcBef>
                <a:spcPts val="1200"/>
              </a:spcBef>
              <a:buFont typeface="Arial" panose="020B0604020202020204" pitchFamily="34" charset="0"/>
              <a:buChar char="•"/>
            </a:pPr>
            <a:r>
              <a:rPr lang="es-ES" sz="1700" dirty="0" err="1">
                <a:solidFill>
                  <a:srgbClr val="343536"/>
                </a:solidFill>
              </a:rPr>
              <a:t>Periodificación</a:t>
            </a:r>
            <a:endParaRPr lang="es-ES" sz="1700" dirty="0">
              <a:solidFill>
                <a:srgbClr val="343536"/>
              </a:solidFill>
            </a:endParaRPr>
          </a:p>
          <a:p>
            <a:pPr lvl="1">
              <a:lnSpc>
                <a:spcPct val="110000"/>
              </a:lnSpc>
              <a:spcBef>
                <a:spcPts val="1200"/>
              </a:spcBef>
              <a:buFont typeface="Arial" panose="020B0604020202020204" pitchFamily="34" charset="0"/>
              <a:buChar char="•"/>
            </a:pPr>
            <a:r>
              <a:rPr lang="es-ES" sz="1700" dirty="0">
                <a:solidFill>
                  <a:srgbClr val="343536"/>
                </a:solidFill>
              </a:rPr>
              <a:t>Enumeración de inversiones</a:t>
            </a:r>
          </a:p>
          <a:p>
            <a:pPr lvl="1">
              <a:lnSpc>
                <a:spcPct val="110000"/>
              </a:lnSpc>
              <a:spcBef>
                <a:spcPts val="1200"/>
              </a:spcBef>
              <a:buFont typeface="Arial" panose="020B0604020202020204" pitchFamily="34" charset="0"/>
              <a:buChar char="•"/>
            </a:pPr>
            <a:r>
              <a:rPr lang="es-ES" sz="1700" dirty="0">
                <a:solidFill>
                  <a:srgbClr val="343536"/>
                </a:solidFill>
              </a:rPr>
              <a:t>Enumeración de actuaciones (vinculadas a las inversiones)</a:t>
            </a:r>
          </a:p>
          <a:p>
            <a:pPr marL="0" indent="0">
              <a:lnSpc>
                <a:spcPct val="110000"/>
              </a:lnSpc>
              <a:spcBef>
                <a:spcPts val="1200"/>
              </a:spcBef>
              <a:buClr>
                <a:srgbClr val="BA514C"/>
              </a:buClr>
              <a:buNone/>
            </a:pPr>
            <a:r>
              <a:rPr lang="es-ES" sz="2200" b="1" dirty="0">
                <a:solidFill>
                  <a:srgbClr val="BA514C"/>
                </a:solidFill>
                <a:latin typeface="Oxygen Bold" panose="02000803000000000000" pitchFamily="2" charset="0"/>
              </a:rPr>
              <a:t>2. Detalle de cada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financiación </a:t>
            </a:r>
          </a:p>
          <a:p>
            <a:pPr marL="0" indent="0">
              <a:lnSpc>
                <a:spcPct val="110000"/>
              </a:lnSpc>
              <a:spcBef>
                <a:spcPts val="1200"/>
              </a:spcBef>
              <a:buClr>
                <a:srgbClr val="BA514C"/>
              </a:buClr>
              <a:buNone/>
            </a:pPr>
            <a:endParaRPr lang="es-ES" sz="2200" b="1" dirty="0">
              <a:solidFill>
                <a:srgbClr val="BA514C"/>
              </a:solidFill>
              <a:latin typeface="Oxygen Bold" panose="02000803000000000000" pitchFamily="2" charset="0"/>
            </a:endParaRPr>
          </a:p>
        </p:txBody>
      </p:sp>
      <p:grpSp>
        <p:nvGrpSpPr>
          <p:cNvPr id="12" name="Grupo 11">
            <a:extLst>
              <a:ext uri="{FF2B5EF4-FFF2-40B4-BE49-F238E27FC236}">
                <a16:creationId xmlns:a16="http://schemas.microsoft.com/office/drawing/2014/main" id="{DE708D38-5CF5-4E37-96B9-87085257E832}"/>
              </a:ext>
            </a:extLst>
          </p:cNvPr>
          <p:cNvGrpSpPr/>
          <p:nvPr/>
        </p:nvGrpSpPr>
        <p:grpSpPr>
          <a:xfrm>
            <a:off x="8691937" y="1474904"/>
            <a:ext cx="3500063" cy="4237724"/>
            <a:chOff x="8691937" y="1474904"/>
            <a:chExt cx="3500063" cy="4237724"/>
          </a:xfrm>
        </p:grpSpPr>
        <p:sp>
          <p:nvSpPr>
            <p:cNvPr id="13" name="Rectángulo 12">
              <a:extLst>
                <a:ext uri="{FF2B5EF4-FFF2-40B4-BE49-F238E27FC236}">
                  <a16:creationId xmlns:a16="http://schemas.microsoft.com/office/drawing/2014/main" id="{9989D77E-07C7-4BF3-AED0-500679D8CD24}"/>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CE925DEA-BBEE-4858-8E0F-65C32F1839F6}"/>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5" name="Imagen 4">
            <a:extLst>
              <a:ext uri="{FF2B5EF4-FFF2-40B4-BE49-F238E27FC236}">
                <a16:creationId xmlns:a16="http://schemas.microsoft.com/office/drawing/2014/main" id="{B40AD685-FA61-45EC-A523-F76DB7753606}"/>
              </a:ext>
            </a:extLst>
          </p:cNvPr>
          <p:cNvPicPr>
            <a:picLocks noChangeAspect="1"/>
          </p:cNvPicPr>
          <p:nvPr/>
        </p:nvPicPr>
        <p:blipFill>
          <a:blip r:embed="rId2"/>
          <a:stretch>
            <a:fillRect/>
          </a:stretch>
        </p:blipFill>
        <p:spPr>
          <a:xfrm>
            <a:off x="9093892" y="2086399"/>
            <a:ext cx="2320290" cy="2927033"/>
          </a:xfrm>
          <a:prstGeom prst="rect">
            <a:avLst/>
          </a:prstGeom>
          <a:ln>
            <a:noFill/>
          </a:ln>
        </p:spPr>
      </p:pic>
    </p:spTree>
    <p:extLst>
      <p:ext uri="{BB962C8B-B14F-4D97-AF65-F5344CB8AC3E}">
        <p14:creationId xmlns:p14="http://schemas.microsoft.com/office/powerpoint/2010/main" val="393682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pPr algn="just"/>
            <a:r>
              <a:rPr lang="es-ES" sz="2800" dirty="0"/>
              <a:t>Componente 13. Impulso a la PYME: </a:t>
            </a:r>
            <a:r>
              <a:rPr lang="es-ES" sz="2800" b="1" dirty="0"/>
              <a:t>Descripción general</a:t>
            </a:r>
            <a:endParaRPr lang="es-ES" sz="2800" dirty="0"/>
          </a:p>
        </p:txBody>
      </p:sp>
      <p:graphicFrame>
        <p:nvGraphicFramePr>
          <p:cNvPr id="3" name="Tabla 3">
            <a:extLst>
              <a:ext uri="{FF2B5EF4-FFF2-40B4-BE49-F238E27FC236}">
                <a16:creationId xmlns:a16="http://schemas.microsoft.com/office/drawing/2014/main" id="{80FC8683-82AD-4423-A75D-581FC85E5ADF}"/>
              </a:ext>
            </a:extLst>
          </p:cNvPr>
          <p:cNvGraphicFramePr>
            <a:graphicFrameLocks noGrp="1"/>
          </p:cNvGraphicFramePr>
          <p:nvPr>
            <p:extLst>
              <p:ext uri="{D42A27DB-BD31-4B8C-83A1-F6EECF244321}">
                <p14:modId xmlns:p14="http://schemas.microsoft.com/office/powerpoint/2010/main" val="3876394634"/>
              </p:ext>
            </p:extLst>
          </p:nvPr>
        </p:nvGraphicFramePr>
        <p:xfrm>
          <a:off x="350725" y="1227738"/>
          <a:ext cx="9157259" cy="994425"/>
        </p:xfrm>
        <a:graphic>
          <a:graphicData uri="http://schemas.openxmlformats.org/drawingml/2006/table">
            <a:tbl>
              <a:tblPr firstRow="1" bandRow="1">
                <a:tableStyleId>{073A0DAA-6AF3-43AB-8588-CEC1D06C72B9}</a:tableStyleId>
              </a:tblPr>
              <a:tblGrid>
                <a:gridCol w="7541250">
                  <a:extLst>
                    <a:ext uri="{9D8B030D-6E8A-4147-A177-3AD203B41FA5}">
                      <a16:colId xmlns:a16="http://schemas.microsoft.com/office/drawing/2014/main" val="3828824471"/>
                    </a:ext>
                  </a:extLst>
                </a:gridCol>
                <a:gridCol w="1616009">
                  <a:extLst>
                    <a:ext uri="{9D8B030D-6E8A-4147-A177-3AD203B41FA5}">
                      <a16:colId xmlns:a16="http://schemas.microsoft.com/office/drawing/2014/main" val="3719422171"/>
                    </a:ext>
                  </a:extLst>
                </a:gridCol>
              </a:tblGrid>
              <a:tr h="215003">
                <a:tc gridSpan="2">
                  <a:txBody>
                    <a:bodyPr/>
                    <a:lstStyle/>
                    <a:p>
                      <a:r>
                        <a:rPr lang="es-ES" sz="1000"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8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79597189"/>
                  </a:ext>
                </a:extLst>
              </a:tr>
              <a:tr h="401206">
                <a:tc>
                  <a:txBody>
                    <a:bodyPr/>
                    <a:lstStyle/>
                    <a:p>
                      <a:r>
                        <a:rPr lang="es-ES" sz="1000" dirty="0">
                          <a:latin typeface="Helvetica" panose="020B0604020202020204" pitchFamily="34" charset="0"/>
                          <a:cs typeface="Helvetica" panose="020B0604020202020204" pitchFamily="34" charset="0"/>
                        </a:rPr>
                        <a:t>Inversión estimada TOTAL (millones €) incluyendo otras fuentes de financiación distintas al Mecanismo de Recuperación y Resiliencia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4.918,59 millones de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5927007"/>
                  </a:ext>
                </a:extLst>
              </a:tr>
              <a:tr h="349379">
                <a:tc>
                  <a:txBody>
                    <a:bodyPr/>
                    <a:lstStyle/>
                    <a:p>
                      <a:r>
                        <a:rPr lang="es-ES" sz="1000" dirty="0">
                          <a:latin typeface="Helvetica" panose="020B0604020202020204" pitchFamily="34" charset="0"/>
                          <a:cs typeface="Helvetica" panose="020B0604020202020204" pitchFamily="34" charset="0"/>
                        </a:rPr>
                        <a:t>Inversión del componente (millones €) BAJO EL MECANISMO DE RECUPERACIÓN Y RESILIENCIA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4.894,35 millones de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1156928"/>
                  </a:ext>
                </a:extLst>
              </a:tr>
            </a:tbl>
          </a:graphicData>
        </a:graphic>
      </p:graphicFrame>
      <p:graphicFrame>
        <p:nvGraphicFramePr>
          <p:cNvPr id="14" name="Tabla 14">
            <a:extLst>
              <a:ext uri="{FF2B5EF4-FFF2-40B4-BE49-F238E27FC236}">
                <a16:creationId xmlns:a16="http://schemas.microsoft.com/office/drawing/2014/main" id="{6B7E7BCD-6CB6-4DEB-852F-A8C5A361A2CA}"/>
              </a:ext>
            </a:extLst>
          </p:cNvPr>
          <p:cNvGraphicFramePr>
            <a:graphicFrameLocks noGrp="1"/>
          </p:cNvGraphicFramePr>
          <p:nvPr>
            <p:extLst>
              <p:ext uri="{D42A27DB-BD31-4B8C-83A1-F6EECF244321}">
                <p14:modId xmlns:p14="http://schemas.microsoft.com/office/powerpoint/2010/main" val="2022711062"/>
              </p:ext>
            </p:extLst>
          </p:nvPr>
        </p:nvGraphicFramePr>
        <p:xfrm>
          <a:off x="350725" y="2336019"/>
          <a:ext cx="9947410" cy="975360"/>
        </p:xfrm>
        <a:graphic>
          <a:graphicData uri="http://schemas.openxmlformats.org/drawingml/2006/table">
            <a:tbl>
              <a:tblPr firstRow="1" bandRow="1">
                <a:tableStyleId>{073A0DAA-6AF3-43AB-8588-CEC1D06C72B9}</a:tableStyleId>
              </a:tblPr>
              <a:tblGrid>
                <a:gridCol w="1327127">
                  <a:extLst>
                    <a:ext uri="{9D8B030D-6E8A-4147-A177-3AD203B41FA5}">
                      <a16:colId xmlns:a16="http://schemas.microsoft.com/office/drawing/2014/main" val="4237593536"/>
                    </a:ext>
                  </a:extLst>
                </a:gridCol>
                <a:gridCol w="1231469">
                  <a:extLst>
                    <a:ext uri="{9D8B030D-6E8A-4147-A177-3AD203B41FA5}">
                      <a16:colId xmlns:a16="http://schemas.microsoft.com/office/drawing/2014/main" val="3726834154"/>
                    </a:ext>
                  </a:extLst>
                </a:gridCol>
                <a:gridCol w="1231469">
                  <a:extLst>
                    <a:ext uri="{9D8B030D-6E8A-4147-A177-3AD203B41FA5}">
                      <a16:colId xmlns:a16="http://schemas.microsoft.com/office/drawing/2014/main" val="80190710"/>
                    </a:ext>
                  </a:extLst>
                </a:gridCol>
                <a:gridCol w="1231469">
                  <a:extLst>
                    <a:ext uri="{9D8B030D-6E8A-4147-A177-3AD203B41FA5}">
                      <a16:colId xmlns:a16="http://schemas.microsoft.com/office/drawing/2014/main" val="3725681565"/>
                    </a:ext>
                  </a:extLst>
                </a:gridCol>
                <a:gridCol w="1231469">
                  <a:extLst>
                    <a:ext uri="{9D8B030D-6E8A-4147-A177-3AD203B41FA5}">
                      <a16:colId xmlns:a16="http://schemas.microsoft.com/office/drawing/2014/main" val="2614824146"/>
                    </a:ext>
                  </a:extLst>
                </a:gridCol>
                <a:gridCol w="1231469">
                  <a:extLst>
                    <a:ext uri="{9D8B030D-6E8A-4147-A177-3AD203B41FA5}">
                      <a16:colId xmlns:a16="http://schemas.microsoft.com/office/drawing/2014/main" val="1845032850"/>
                    </a:ext>
                  </a:extLst>
                </a:gridCol>
                <a:gridCol w="1231469">
                  <a:extLst>
                    <a:ext uri="{9D8B030D-6E8A-4147-A177-3AD203B41FA5}">
                      <a16:colId xmlns:a16="http://schemas.microsoft.com/office/drawing/2014/main" val="2256705929"/>
                    </a:ext>
                  </a:extLst>
                </a:gridCol>
                <a:gridCol w="1231469">
                  <a:extLst>
                    <a:ext uri="{9D8B030D-6E8A-4147-A177-3AD203B41FA5}">
                      <a16:colId xmlns:a16="http://schemas.microsoft.com/office/drawing/2014/main" val="3914884464"/>
                    </a:ext>
                  </a:extLst>
                </a:gridCol>
              </a:tblGrid>
              <a:tr h="230225">
                <a:tc>
                  <a:txBody>
                    <a:bodyPr/>
                    <a:lstStyle/>
                    <a:p>
                      <a:r>
                        <a:rPr lang="es-ES" sz="1000" dirty="0">
                          <a:solidFill>
                            <a:schemeClr val="tx1"/>
                          </a:solidFill>
                          <a:latin typeface="Helvetica" panose="020B0604020202020204" pitchFamily="34" charset="0"/>
                          <a:cs typeface="Helvetica" panose="020B0604020202020204" pitchFamily="34" charset="0"/>
                        </a:rPr>
                        <a:t>PERIODIFICACIÓN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404171"/>
                  </a:ext>
                </a:extLst>
              </a:tr>
              <a:tr h="230225">
                <a:tc>
                  <a:txBody>
                    <a:bodyPr/>
                    <a:lstStyle/>
                    <a:p>
                      <a:r>
                        <a:rPr lang="es-ES" sz="1000" dirty="0">
                          <a:latin typeface="Helvetica" panose="020B0604020202020204" pitchFamily="34" charset="0"/>
                          <a:cs typeface="Helvetica" panose="020B0604020202020204" pitchFamily="34" charset="0"/>
                        </a:rPr>
                        <a:t>Financiación Plan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fontAlgn="ctr" latinLnBrk="0" hangingPunct="1"/>
                      <a:r>
                        <a:rPr lang="es-ES" sz="800" kern="1200" dirty="0">
                          <a:solidFill>
                            <a:schemeClr val="dk1"/>
                          </a:solidFill>
                          <a:latin typeface="Helvetica" panose="020B0604020202020204" pitchFamily="34" charset="0"/>
                          <a:ea typeface="+mn-ea"/>
                          <a:cs typeface="Helvetica" panose="020B0604020202020204" pitchFamily="34" charset="0"/>
                        </a:rPr>
                        <a:t>895,59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fontAlgn="ctr" latinLnBrk="0" hangingPunct="1"/>
                      <a:r>
                        <a:rPr lang="es-ES" sz="800" kern="1200" dirty="0">
                          <a:solidFill>
                            <a:schemeClr val="dk1"/>
                          </a:solidFill>
                          <a:latin typeface="Helvetica" panose="020B0604020202020204" pitchFamily="34" charset="0"/>
                          <a:ea typeface="+mn-ea"/>
                          <a:cs typeface="Helvetica" panose="020B0604020202020204" pitchFamily="34" charset="0"/>
                        </a:rPr>
                        <a:t>2.140,46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fontAlgn="ctr" latinLnBrk="0" hangingPunct="1"/>
                      <a:r>
                        <a:rPr lang="es-ES" sz="800" kern="1200" dirty="0">
                          <a:solidFill>
                            <a:schemeClr val="dk1"/>
                          </a:solidFill>
                          <a:latin typeface="Helvetica" panose="020B0604020202020204" pitchFamily="34" charset="0"/>
                          <a:ea typeface="+mn-ea"/>
                          <a:cs typeface="Helvetica" panose="020B0604020202020204" pitchFamily="34" charset="0"/>
                        </a:rPr>
                        <a:t>1.858,30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7627120"/>
                  </a:ext>
                </a:extLst>
              </a:tr>
              <a:tr h="230225">
                <a:tc>
                  <a:txBody>
                    <a:bodyPr/>
                    <a:lstStyle/>
                    <a:p>
                      <a:r>
                        <a:rPr lang="es-ES" sz="1000" dirty="0">
                          <a:latin typeface="Helvetica" panose="020B0604020202020204" pitchFamily="34" charset="0"/>
                          <a:cs typeface="Helvetica" panose="020B0604020202020204" pitchFamily="34" charset="0"/>
                        </a:rPr>
                        <a:t>Otra financiación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24,24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n/d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n/d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a:latin typeface="Helvetica" panose="020B0604020202020204" pitchFamily="34" charset="0"/>
                          <a:cs typeface="Helvetica" panose="020B0604020202020204" pitchFamily="34" charset="0"/>
                        </a:rPr>
                        <a:t>n/d</a:t>
                      </a: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a:latin typeface="Helvetica" panose="020B0604020202020204" pitchFamily="34" charset="0"/>
                          <a:cs typeface="Helvetica" panose="020B0604020202020204" pitchFamily="34" charset="0"/>
                        </a:rPr>
                        <a:t>n/d</a:t>
                      </a: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n/d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95179"/>
                  </a:ext>
                </a:extLst>
              </a:tr>
              <a:tr h="230225">
                <a:tc>
                  <a:txBody>
                    <a:bodyPr/>
                    <a:lstStyle/>
                    <a:p>
                      <a:r>
                        <a:rPr lang="es-ES" sz="1000" dirty="0">
                          <a:solidFill>
                            <a:schemeClr val="bg1"/>
                          </a:solidFill>
                          <a:latin typeface="Helvetica" panose="020B0604020202020204" pitchFamily="34" charset="0"/>
                          <a:cs typeface="Helvetica" panose="020B0604020202020204" pitchFamily="34" charset="0"/>
                        </a:rPr>
                        <a:t>TOTAL</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endParaRPr lang="es-ES" sz="800" dirty="0">
                        <a:solidFill>
                          <a:schemeClr val="bg1"/>
                        </a:solidFill>
                        <a:latin typeface="Helvetica" panose="020B0604020202020204" pitchFamily="34" charset="0"/>
                        <a:cs typeface="Helvetica" panose="020B0604020202020204" pitchFamily="34" charset="0"/>
                      </a:endParaRP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marL="0" algn="ctr" defTabSz="914377" rtl="0" eaLnBrk="1" fontAlgn="ctr" latinLnBrk="0" hangingPunct="1"/>
                      <a:r>
                        <a:rPr lang="es-ES" sz="800" kern="1200" dirty="0">
                          <a:solidFill>
                            <a:schemeClr val="bg1"/>
                          </a:solidFill>
                          <a:latin typeface="Helvetica" panose="020B0604020202020204" pitchFamily="34" charset="0"/>
                          <a:ea typeface="+mn-ea"/>
                          <a:cs typeface="Helvetica" panose="020B0604020202020204" pitchFamily="34" charset="0"/>
                        </a:rPr>
                        <a:t>919,83</a:t>
                      </a:r>
                    </a:p>
                  </a:txBody>
                  <a:tcPr marL="9525" marR="9525" marT="9525" marB="0"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2.140,46</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1.858,30</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a:t>
                      </a:r>
                    </a:p>
                  </a:txBody>
                  <a:tcPr anchor="ctr">
                    <a:lnT w="6350" cap="flat" cmpd="sng" algn="ctr">
                      <a:solidFill>
                        <a:schemeClr val="tx1"/>
                      </a:solidFill>
                      <a:prstDash val="solid"/>
                      <a:round/>
                      <a:headEnd type="none" w="med" len="med"/>
                      <a:tailEnd type="none" w="med" len="med"/>
                    </a:lnT>
                    <a:solidFill>
                      <a:schemeClr val="bg2">
                        <a:lumMod val="50000"/>
                      </a:schemeClr>
                    </a:solidFill>
                  </a:tcPr>
                </a:tc>
                <a:extLst>
                  <a:ext uri="{0D108BD9-81ED-4DB2-BD59-A6C34878D82A}">
                    <a16:rowId xmlns:a16="http://schemas.microsoft.com/office/drawing/2014/main" val="601640300"/>
                  </a:ext>
                </a:extLst>
              </a:tr>
            </a:tbl>
          </a:graphicData>
        </a:graphic>
      </p:graphicFrame>
      <p:grpSp>
        <p:nvGrpSpPr>
          <p:cNvPr id="11" name="Grupo 10">
            <a:extLst>
              <a:ext uri="{FF2B5EF4-FFF2-40B4-BE49-F238E27FC236}">
                <a16:creationId xmlns:a16="http://schemas.microsoft.com/office/drawing/2014/main" id="{41796759-B202-4E56-B61F-626455CF21B2}"/>
              </a:ext>
            </a:extLst>
          </p:cNvPr>
          <p:cNvGrpSpPr/>
          <p:nvPr/>
        </p:nvGrpSpPr>
        <p:grpSpPr>
          <a:xfrm>
            <a:off x="10422425" y="1119883"/>
            <a:ext cx="1582220" cy="2147495"/>
            <a:chOff x="8691937" y="1474904"/>
            <a:chExt cx="3500063" cy="4237724"/>
          </a:xfrm>
        </p:grpSpPr>
        <p:sp>
          <p:nvSpPr>
            <p:cNvPr id="12" name="Rectángulo 11">
              <a:extLst>
                <a:ext uri="{FF2B5EF4-FFF2-40B4-BE49-F238E27FC236}">
                  <a16:creationId xmlns:a16="http://schemas.microsoft.com/office/drawing/2014/main" id="{F5B04E1E-2A66-44BA-8BD4-A41C1670AD1A}"/>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82D5C324-C064-4AD1-A350-C2EF3E5B276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aphicFrame>
        <p:nvGraphicFramePr>
          <p:cNvPr id="20" name="Tabla 19">
            <a:extLst>
              <a:ext uri="{FF2B5EF4-FFF2-40B4-BE49-F238E27FC236}">
                <a16:creationId xmlns:a16="http://schemas.microsoft.com/office/drawing/2014/main" id="{C2664F40-76D8-41F5-B3A9-CB3F3F5CC188}"/>
              </a:ext>
            </a:extLst>
          </p:cNvPr>
          <p:cNvGraphicFramePr>
            <a:graphicFrameLocks noGrp="1"/>
          </p:cNvGraphicFramePr>
          <p:nvPr>
            <p:extLst>
              <p:ext uri="{D42A27DB-BD31-4B8C-83A1-F6EECF244321}">
                <p14:modId xmlns:p14="http://schemas.microsoft.com/office/powerpoint/2010/main" val="1746298539"/>
              </p:ext>
            </p:extLst>
          </p:nvPr>
        </p:nvGraphicFramePr>
        <p:xfrm>
          <a:off x="357266" y="3449901"/>
          <a:ext cx="10515599" cy="2696895"/>
        </p:xfrm>
        <a:graphic>
          <a:graphicData uri="http://schemas.openxmlformats.org/drawingml/2006/table">
            <a:tbl>
              <a:tblPr/>
              <a:tblGrid>
                <a:gridCol w="1298300">
                  <a:extLst>
                    <a:ext uri="{9D8B030D-6E8A-4147-A177-3AD203B41FA5}">
                      <a16:colId xmlns:a16="http://schemas.microsoft.com/office/drawing/2014/main" val="3638724532"/>
                    </a:ext>
                  </a:extLst>
                </a:gridCol>
                <a:gridCol w="5095512">
                  <a:extLst>
                    <a:ext uri="{9D8B030D-6E8A-4147-A177-3AD203B41FA5}">
                      <a16:colId xmlns:a16="http://schemas.microsoft.com/office/drawing/2014/main" val="610345610"/>
                    </a:ext>
                  </a:extLst>
                </a:gridCol>
                <a:gridCol w="1373929">
                  <a:extLst>
                    <a:ext uri="{9D8B030D-6E8A-4147-A177-3AD203B41FA5}">
                      <a16:colId xmlns:a16="http://schemas.microsoft.com/office/drawing/2014/main" val="3978187286"/>
                    </a:ext>
                  </a:extLst>
                </a:gridCol>
                <a:gridCol w="1373929">
                  <a:extLst>
                    <a:ext uri="{9D8B030D-6E8A-4147-A177-3AD203B41FA5}">
                      <a16:colId xmlns:a16="http://schemas.microsoft.com/office/drawing/2014/main" val="3508568658"/>
                    </a:ext>
                  </a:extLst>
                </a:gridCol>
                <a:gridCol w="1373929">
                  <a:extLst>
                    <a:ext uri="{9D8B030D-6E8A-4147-A177-3AD203B41FA5}">
                      <a16:colId xmlns:a16="http://schemas.microsoft.com/office/drawing/2014/main" val="2994461929"/>
                    </a:ext>
                  </a:extLst>
                </a:gridCol>
              </a:tblGrid>
              <a:tr h="299655">
                <a:tc gridSpan="2">
                  <a:txBody>
                    <a:bodyPr/>
                    <a:lstStyle/>
                    <a:p>
                      <a:pPr algn="l" rtl="0" fontAlgn="ctr"/>
                      <a:r>
                        <a:rPr lang="es-ES" sz="1000" b="1" i="0" u="none" strike="noStrike" dirty="0">
                          <a:solidFill>
                            <a:srgbClr val="000000"/>
                          </a:solidFill>
                          <a:effectLst/>
                          <a:latin typeface="Helvetica" panose="020B0604020202020204" pitchFamily="34" charset="0"/>
                        </a:rPr>
                        <a:t>ENUMERACIÓN DE LAS REFORMAS E INVERSIONES</a:t>
                      </a:r>
                    </a:p>
                  </a:txBody>
                  <a:tcPr marL="85108" marR="9456" marT="9456" marB="0" anchor="ctr">
                    <a:lnL>
                      <a:noFill/>
                    </a:lnL>
                    <a:lnR>
                      <a:noFill/>
                    </a:lnR>
                    <a:lnT>
                      <a:noFill/>
                    </a:lnT>
                    <a:lnB w="12700" cap="flat" cmpd="sng" algn="ctr">
                      <a:solidFill>
                        <a:srgbClr val="A6A6A6"/>
                      </a:solidFill>
                      <a:prstDash val="solid"/>
                      <a:round/>
                      <a:headEnd type="none" w="med" len="med"/>
                      <a:tailEnd type="none" w="med" len="med"/>
                    </a:lnB>
                  </a:tcPr>
                </a:tc>
                <a:tc hMerge="1">
                  <a:txBody>
                    <a:bodyPr/>
                    <a:lstStyle/>
                    <a:p>
                      <a:endParaRPr lang="es-ES"/>
                    </a:p>
                  </a:txBody>
                  <a:tcPr/>
                </a:tc>
                <a:tc>
                  <a:txBody>
                    <a:bodyPr/>
                    <a:lstStyle/>
                    <a:p>
                      <a:pPr algn="ctr" rtl="0" fontAlgn="ctr"/>
                      <a:r>
                        <a:rPr lang="es-ES" sz="1000" b="1" i="0" u="none" strike="noStrike">
                          <a:solidFill>
                            <a:srgbClr val="000000"/>
                          </a:solidFill>
                          <a:effectLst/>
                          <a:latin typeface="Helvetica" panose="020B0604020202020204" pitchFamily="34" charset="0"/>
                        </a:rPr>
                        <a:t>Financiación</a:t>
                      </a:r>
                    </a:p>
                  </a:txBody>
                  <a:tcPr marL="9456" marR="9456" marT="9456" marB="0" anchor="ctr">
                    <a:lnL>
                      <a:noFill/>
                    </a:lnL>
                    <a:lnR>
                      <a:noFill/>
                    </a:lnR>
                    <a:lnT>
                      <a:noFill/>
                    </a:lnT>
                    <a:lnB w="12700" cap="flat" cmpd="sng" algn="ctr">
                      <a:solidFill>
                        <a:srgbClr val="A6A6A6"/>
                      </a:solidFill>
                      <a:prstDash val="solid"/>
                      <a:round/>
                      <a:headEnd type="none" w="med" len="med"/>
                      <a:tailEnd type="none" w="med" len="med"/>
                    </a:lnB>
                  </a:tcPr>
                </a:tc>
                <a:tc>
                  <a:txBody>
                    <a:bodyPr/>
                    <a:lstStyle/>
                    <a:p>
                      <a:pPr algn="ctr" rtl="0" fontAlgn="ctr"/>
                      <a:r>
                        <a:rPr lang="es-ES" sz="1000" b="1" i="0" u="none" strike="noStrike">
                          <a:solidFill>
                            <a:srgbClr val="000000"/>
                          </a:solidFill>
                          <a:effectLst/>
                          <a:latin typeface="Helvetica" panose="020B0604020202020204" pitchFamily="34" charset="0"/>
                        </a:rPr>
                        <a:t>% sobre el total</a:t>
                      </a:r>
                    </a:p>
                  </a:txBody>
                  <a:tcPr marL="9456" marR="9456" marT="9456" marB="0" anchor="ctr">
                    <a:lnL>
                      <a:noFill/>
                    </a:lnL>
                    <a:lnR>
                      <a:noFill/>
                    </a:lnR>
                    <a:lnT>
                      <a:noFill/>
                    </a:lnT>
                    <a:lnB w="12700" cap="flat" cmpd="sng" algn="ctr">
                      <a:solidFill>
                        <a:srgbClr val="A6A6A6"/>
                      </a:solidFill>
                      <a:prstDash val="solid"/>
                      <a:round/>
                      <a:headEnd type="none" w="med" len="med"/>
                      <a:tailEnd type="none" w="med" len="med"/>
                    </a:lnB>
                  </a:tcPr>
                </a:tc>
                <a:tc>
                  <a:txBody>
                    <a:bodyPr/>
                    <a:lstStyle/>
                    <a:p>
                      <a:pPr algn="ctr" rtl="0" fontAlgn="ctr"/>
                      <a:r>
                        <a:rPr lang="es-ES" sz="1000" b="1" i="0" u="none" strike="noStrike">
                          <a:solidFill>
                            <a:srgbClr val="000000"/>
                          </a:solidFill>
                          <a:effectLst/>
                          <a:latin typeface="Helvetica" panose="020B0604020202020204" pitchFamily="34" charset="0"/>
                        </a:rPr>
                        <a:t>COFOG</a:t>
                      </a:r>
                    </a:p>
                  </a:txBody>
                  <a:tcPr marL="9456" marR="9456" marT="9456" marB="0" anchor="ctr">
                    <a:lnL>
                      <a:noFill/>
                    </a:lnL>
                    <a:lnR>
                      <a:noFill/>
                    </a:lnR>
                    <a:lnT>
                      <a:noFill/>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557570355"/>
                  </a:ext>
                </a:extLst>
              </a:tr>
              <a:tr h="299655">
                <a:tc>
                  <a:txBody>
                    <a:bodyPr/>
                    <a:lstStyle/>
                    <a:p>
                      <a:pPr algn="l" rtl="0" fontAlgn="ctr"/>
                      <a:r>
                        <a:rPr lang="es-ES" sz="1000" b="0" i="0" u="none" strike="noStrike">
                          <a:solidFill>
                            <a:srgbClr val="000000"/>
                          </a:solidFill>
                          <a:effectLst/>
                          <a:latin typeface="Helvetica" panose="020B0604020202020204" pitchFamily="34" charset="0"/>
                        </a:rPr>
                        <a:t>C13.R1</a:t>
                      </a:r>
                    </a:p>
                  </a:txBody>
                  <a:tcPr marL="170217"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l" rtl="0" fontAlgn="ctr"/>
                      <a:r>
                        <a:rPr lang="es-ES" sz="1000" b="0" i="0" u="none" strike="noStrike">
                          <a:solidFill>
                            <a:srgbClr val="000000"/>
                          </a:solidFill>
                          <a:effectLst/>
                          <a:latin typeface="Helvetica" panose="020B0604020202020204" pitchFamily="34" charset="0"/>
                        </a:rPr>
                        <a:t>Mejora de la Regulación y del Clima de Negocios</a:t>
                      </a:r>
                    </a:p>
                  </a:txBody>
                  <a:tcPr marL="85108"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srgbClr val="000000"/>
                          </a:solidFill>
                          <a:effectLst/>
                          <a:uLnTx/>
                          <a:uFillTx/>
                          <a:latin typeface="Helvetica" panose="020B0604020202020204" pitchFamily="34" charset="0"/>
                          <a:ea typeface="+mn-ea"/>
                          <a:cs typeface="+mn-cs"/>
                        </a:rPr>
                        <a:t>N.A.</a:t>
                      </a:r>
                      <a:endParaRPr kumimoji="0" lang="es-ES" sz="10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endParaRP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srgbClr val="000000"/>
                          </a:solidFill>
                          <a:effectLst/>
                          <a:uLnTx/>
                          <a:uFillTx/>
                          <a:latin typeface="Helvetica" panose="020B0604020202020204" pitchFamily="34" charset="0"/>
                          <a:ea typeface="+mn-ea"/>
                          <a:cs typeface="+mn-cs"/>
                        </a:rPr>
                        <a:t>N.A.</a:t>
                      </a:r>
                      <a:endParaRPr kumimoji="0" lang="es-ES" sz="10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endParaRP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srgbClr val="000000"/>
                          </a:solidFill>
                          <a:effectLst/>
                          <a:uLnTx/>
                          <a:uFillTx/>
                          <a:latin typeface="Helvetica" panose="020B0604020202020204" pitchFamily="34" charset="0"/>
                          <a:ea typeface="+mn-ea"/>
                          <a:cs typeface="+mn-cs"/>
                        </a:rPr>
                        <a:t>N.A.</a:t>
                      </a:r>
                      <a:endParaRPr kumimoji="0" lang="es-ES" sz="10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endParaRP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845861402"/>
                  </a:ext>
                </a:extLst>
              </a:tr>
              <a:tr h="299655">
                <a:tc>
                  <a:txBody>
                    <a:bodyPr/>
                    <a:lstStyle/>
                    <a:p>
                      <a:pPr algn="l" rtl="0" fontAlgn="ctr"/>
                      <a:r>
                        <a:rPr lang="es-ES" sz="1000" b="0" i="0" u="none" strike="noStrike">
                          <a:solidFill>
                            <a:srgbClr val="000000"/>
                          </a:solidFill>
                          <a:effectLst/>
                          <a:latin typeface="Helvetica" panose="020B0604020202020204" pitchFamily="34" charset="0"/>
                        </a:rPr>
                        <a:t>C13.R2</a:t>
                      </a:r>
                    </a:p>
                  </a:txBody>
                  <a:tcPr marL="170217"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l" rtl="0" fontAlgn="ctr"/>
                      <a:r>
                        <a:rPr lang="es-ES" sz="1000" b="0" i="0" u="none" strike="noStrike">
                          <a:solidFill>
                            <a:srgbClr val="000000"/>
                          </a:solidFill>
                          <a:effectLst/>
                          <a:latin typeface="Helvetica" panose="020B0604020202020204" pitchFamily="34" charset="0"/>
                        </a:rPr>
                        <a:t>Estrategia España Nación Emprendedora</a:t>
                      </a:r>
                    </a:p>
                  </a:txBody>
                  <a:tcPr marL="85108"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N.A.</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srgbClr val="000000"/>
                          </a:solidFill>
                          <a:effectLst/>
                          <a:uLnTx/>
                          <a:uFillTx/>
                          <a:latin typeface="Helvetica" panose="020B0604020202020204" pitchFamily="34" charset="0"/>
                          <a:ea typeface="+mn-ea"/>
                          <a:cs typeface="+mn-cs"/>
                        </a:rPr>
                        <a:t>N.A.</a:t>
                      </a:r>
                      <a:endParaRPr kumimoji="0" lang="es-ES" sz="10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endParaRP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N.A.</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272102529"/>
                  </a:ext>
                </a:extLst>
              </a:tr>
              <a:tr h="299655">
                <a:tc>
                  <a:txBody>
                    <a:bodyPr/>
                    <a:lstStyle/>
                    <a:p>
                      <a:pPr algn="l" rtl="0" fontAlgn="ctr"/>
                      <a:r>
                        <a:rPr lang="es-ES" sz="1000" b="0" i="0" u="none" strike="noStrike" dirty="0">
                          <a:solidFill>
                            <a:srgbClr val="000000"/>
                          </a:solidFill>
                          <a:effectLst/>
                          <a:latin typeface="Helvetica" panose="020B0604020202020204" pitchFamily="34" charset="0"/>
                        </a:rPr>
                        <a:t>C13. I1</a:t>
                      </a:r>
                    </a:p>
                  </a:txBody>
                  <a:tcPr marL="170217"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l" rtl="0" fontAlgn="ctr"/>
                      <a:r>
                        <a:rPr lang="es-ES" sz="1000" b="0" i="0" u="none" strike="noStrike">
                          <a:solidFill>
                            <a:srgbClr val="000000"/>
                          </a:solidFill>
                          <a:effectLst/>
                          <a:latin typeface="Helvetica" panose="020B0604020202020204" pitchFamily="34" charset="0"/>
                        </a:rPr>
                        <a:t>Emprendimiento</a:t>
                      </a:r>
                    </a:p>
                  </a:txBody>
                  <a:tcPr marL="85108"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329</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s-ES" sz="1000" b="0" i="0" u="none" strike="noStrike" dirty="0">
                          <a:solidFill>
                            <a:srgbClr val="000000"/>
                          </a:solidFill>
                          <a:effectLst/>
                          <a:latin typeface="Helvetica" panose="020B0604020202020204" pitchFamily="34" charset="0"/>
                        </a:rPr>
                        <a:t>6,70%</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04.1</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128871010"/>
                  </a:ext>
                </a:extLst>
              </a:tr>
              <a:tr h="299655">
                <a:tc>
                  <a:txBody>
                    <a:bodyPr/>
                    <a:lstStyle/>
                    <a:p>
                      <a:pPr algn="l" rtl="0" fontAlgn="ctr"/>
                      <a:r>
                        <a:rPr lang="es-ES" sz="1000" b="0" i="0" u="none" strike="noStrike">
                          <a:solidFill>
                            <a:srgbClr val="000000"/>
                          </a:solidFill>
                          <a:effectLst/>
                          <a:latin typeface="Helvetica" panose="020B0604020202020204" pitchFamily="34" charset="0"/>
                        </a:rPr>
                        <a:t>C13. I2</a:t>
                      </a:r>
                    </a:p>
                  </a:txBody>
                  <a:tcPr marL="170217"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l" rtl="0" fontAlgn="ctr"/>
                      <a:r>
                        <a:rPr lang="es-ES" sz="1000" b="0" i="0" u="none" strike="noStrike">
                          <a:solidFill>
                            <a:srgbClr val="000000"/>
                          </a:solidFill>
                          <a:effectLst/>
                          <a:latin typeface="Helvetica" panose="020B0604020202020204" pitchFamily="34" charset="0"/>
                        </a:rPr>
                        <a:t>Crecimiento</a:t>
                      </a:r>
                    </a:p>
                  </a:txBody>
                  <a:tcPr marL="85108"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s-ES" sz="1000" b="0" i="0" u="none" strike="noStrike" dirty="0">
                          <a:solidFill>
                            <a:srgbClr val="000000"/>
                          </a:solidFill>
                          <a:effectLst/>
                          <a:latin typeface="Helvetica" panose="020B0604020202020204" pitchFamily="34" charset="0"/>
                        </a:rPr>
                        <a:t>N.A.</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s-ES" sz="1000" b="0" i="0" u="none" strike="noStrike" dirty="0">
                          <a:solidFill>
                            <a:srgbClr val="000000"/>
                          </a:solidFill>
                          <a:effectLst/>
                          <a:latin typeface="Helvetica" panose="020B0604020202020204" pitchFamily="34" charset="0"/>
                        </a:rPr>
                        <a:t>N.A.</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s-ES" sz="1000" b="0" i="0" u="none" strike="noStrike" dirty="0">
                          <a:solidFill>
                            <a:srgbClr val="000000"/>
                          </a:solidFill>
                          <a:effectLst/>
                          <a:latin typeface="Helvetica" panose="020B0604020202020204" pitchFamily="34" charset="0"/>
                        </a:rPr>
                        <a:t>N.A.</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677616096"/>
                  </a:ext>
                </a:extLst>
              </a:tr>
              <a:tr h="299655">
                <a:tc>
                  <a:txBody>
                    <a:bodyPr/>
                    <a:lstStyle/>
                    <a:p>
                      <a:pPr algn="l" rtl="0" fontAlgn="ctr"/>
                      <a:r>
                        <a:rPr lang="es-ES" sz="1000" b="0" i="0" u="none" strike="noStrike" dirty="0">
                          <a:solidFill>
                            <a:srgbClr val="000000"/>
                          </a:solidFill>
                          <a:effectLst/>
                          <a:latin typeface="Helvetica" panose="020B0604020202020204" pitchFamily="34" charset="0"/>
                        </a:rPr>
                        <a:t>C13. I3</a:t>
                      </a:r>
                    </a:p>
                  </a:txBody>
                  <a:tcPr marL="170217"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l" rtl="0" fontAlgn="ctr"/>
                      <a:r>
                        <a:rPr lang="es-ES" sz="1000" b="0" i="0" u="none" strike="noStrike">
                          <a:solidFill>
                            <a:srgbClr val="000000"/>
                          </a:solidFill>
                          <a:effectLst/>
                          <a:latin typeface="Helvetica" panose="020B0604020202020204" pitchFamily="34" charset="0"/>
                        </a:rPr>
                        <a:t>Digitalización e Innovación</a:t>
                      </a:r>
                    </a:p>
                  </a:txBody>
                  <a:tcPr marL="85108"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3.548</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72,50%</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04.1</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772329903"/>
                  </a:ext>
                </a:extLst>
              </a:tr>
              <a:tr h="299655">
                <a:tc>
                  <a:txBody>
                    <a:bodyPr/>
                    <a:lstStyle/>
                    <a:p>
                      <a:pPr algn="l" rtl="0" fontAlgn="ctr"/>
                      <a:r>
                        <a:rPr lang="es-ES" sz="1000" b="0" i="0" u="none" strike="noStrike" dirty="0">
                          <a:solidFill>
                            <a:srgbClr val="000000"/>
                          </a:solidFill>
                          <a:effectLst/>
                          <a:latin typeface="Helvetica" panose="020B0604020202020204" pitchFamily="34" charset="0"/>
                        </a:rPr>
                        <a:t>C13. I4</a:t>
                      </a:r>
                    </a:p>
                  </a:txBody>
                  <a:tcPr marL="170217"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l" rtl="0" fontAlgn="ctr"/>
                      <a:r>
                        <a:rPr lang="es-ES" sz="1000" b="0" i="0" u="none" strike="noStrike">
                          <a:solidFill>
                            <a:srgbClr val="000000"/>
                          </a:solidFill>
                          <a:effectLst/>
                          <a:latin typeface="Helvetica" panose="020B0604020202020204" pitchFamily="34" charset="0"/>
                        </a:rPr>
                        <a:t>Apoyo al Comercio</a:t>
                      </a:r>
                    </a:p>
                  </a:txBody>
                  <a:tcPr marL="85108"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318</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6,50%</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04.1</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182948254"/>
                  </a:ext>
                </a:extLst>
              </a:tr>
              <a:tr h="299655">
                <a:tc>
                  <a:txBody>
                    <a:bodyPr/>
                    <a:lstStyle/>
                    <a:p>
                      <a:pPr algn="l" rtl="0" fontAlgn="ctr"/>
                      <a:r>
                        <a:rPr lang="es-ES" sz="1000" b="0" i="0" u="none" strike="noStrike" dirty="0">
                          <a:solidFill>
                            <a:srgbClr val="000000"/>
                          </a:solidFill>
                          <a:effectLst/>
                          <a:latin typeface="Helvetica" panose="020B0604020202020204" pitchFamily="34" charset="0"/>
                        </a:rPr>
                        <a:t>C13. I5</a:t>
                      </a:r>
                    </a:p>
                  </a:txBody>
                  <a:tcPr marL="170217"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l" rtl="0" fontAlgn="ctr"/>
                      <a:r>
                        <a:rPr lang="es-ES" sz="1000" b="0" i="0" u="none" strike="noStrike">
                          <a:solidFill>
                            <a:srgbClr val="000000"/>
                          </a:solidFill>
                          <a:effectLst/>
                          <a:latin typeface="Helvetica" panose="020B0604020202020204" pitchFamily="34" charset="0"/>
                        </a:rPr>
                        <a:t>Internacionalización</a:t>
                      </a:r>
                    </a:p>
                  </a:txBody>
                  <a:tcPr marL="85108"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202</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410,00%</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04.1</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920645885"/>
                  </a:ext>
                </a:extLst>
              </a:tr>
              <a:tr h="299655">
                <a:tc>
                  <a:txBody>
                    <a:bodyPr/>
                    <a:lstStyle/>
                    <a:p>
                      <a:pPr algn="l" rtl="0" fontAlgn="ctr"/>
                      <a:r>
                        <a:rPr lang="es-ES" sz="1000" b="1" i="0" u="none" strike="noStrike">
                          <a:solidFill>
                            <a:srgbClr val="FFFFFF"/>
                          </a:solidFill>
                          <a:effectLst/>
                          <a:latin typeface="Helvetica" panose="020B0604020202020204" pitchFamily="34" charset="0"/>
                        </a:rPr>
                        <a:t>Total componente</a:t>
                      </a:r>
                    </a:p>
                  </a:txBody>
                  <a:tcPr marL="85108"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767171"/>
                    </a:solidFill>
                  </a:tcPr>
                </a:tc>
                <a:tc>
                  <a:txBody>
                    <a:bodyPr/>
                    <a:lstStyle/>
                    <a:p>
                      <a:pPr algn="l" rtl="0" fontAlgn="ctr"/>
                      <a:r>
                        <a:rPr lang="es-ES" sz="1000" b="1" i="0" u="none" strike="noStrike">
                          <a:solidFill>
                            <a:srgbClr val="FFFFFF"/>
                          </a:solidFill>
                          <a:effectLst/>
                          <a:latin typeface="Helvetica" panose="020B0604020202020204" pitchFamily="34" charset="0"/>
                        </a:rPr>
                        <a:t> </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767171"/>
                    </a:solidFill>
                  </a:tcPr>
                </a:tc>
                <a:tc>
                  <a:txBody>
                    <a:bodyPr/>
                    <a:lstStyle/>
                    <a:p>
                      <a:pPr algn="ctr" rtl="0" fontAlgn="ctr"/>
                      <a:r>
                        <a:rPr lang="es-ES" sz="1000" b="0" i="0" u="none" strike="noStrike">
                          <a:solidFill>
                            <a:srgbClr val="FFFFFF"/>
                          </a:solidFill>
                          <a:effectLst/>
                          <a:latin typeface="Helvetica" panose="020B0604020202020204" pitchFamily="34" charset="0"/>
                        </a:rPr>
                        <a:t>4.894</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767171"/>
                    </a:solidFill>
                  </a:tcPr>
                </a:tc>
                <a:tc>
                  <a:txBody>
                    <a:bodyPr/>
                    <a:lstStyle/>
                    <a:p>
                      <a:pPr algn="ctr" rtl="0" fontAlgn="ctr"/>
                      <a:r>
                        <a:rPr lang="es-ES" sz="1000" b="0" i="0" u="none" strike="noStrike">
                          <a:solidFill>
                            <a:srgbClr val="FFFFFF"/>
                          </a:solidFill>
                          <a:effectLst/>
                          <a:latin typeface="Helvetica" panose="020B0604020202020204" pitchFamily="34" charset="0"/>
                        </a:rPr>
                        <a:t>100%</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767171"/>
                    </a:solidFill>
                  </a:tcPr>
                </a:tc>
                <a:tc>
                  <a:txBody>
                    <a:bodyPr/>
                    <a:lstStyle/>
                    <a:p>
                      <a:pPr algn="ctr" fontAlgn="ctr"/>
                      <a:r>
                        <a:rPr lang="es-ES" sz="1800" b="0" i="0" u="none" strike="noStrike" dirty="0">
                          <a:solidFill>
                            <a:srgbClr val="000000"/>
                          </a:solidFill>
                          <a:effectLst/>
                          <a:latin typeface="Arial" panose="020B0604020202020204" pitchFamily="34" charset="0"/>
                        </a:rPr>
                        <a:t> </a:t>
                      </a:r>
                    </a:p>
                  </a:txBody>
                  <a:tcPr marL="9456" marR="9456" marT="945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767171"/>
                    </a:solidFill>
                  </a:tcPr>
                </a:tc>
                <a:extLst>
                  <a:ext uri="{0D108BD9-81ED-4DB2-BD59-A6C34878D82A}">
                    <a16:rowId xmlns:a16="http://schemas.microsoft.com/office/drawing/2014/main" val="914016875"/>
                  </a:ext>
                </a:extLst>
              </a:tr>
            </a:tbl>
          </a:graphicData>
        </a:graphic>
      </p:graphicFrame>
      <p:pic>
        <p:nvPicPr>
          <p:cNvPr id="21" name="Imagen 20">
            <a:extLst>
              <a:ext uri="{FF2B5EF4-FFF2-40B4-BE49-F238E27FC236}">
                <a16:creationId xmlns:a16="http://schemas.microsoft.com/office/drawing/2014/main" id="{8FAF7BEC-6BD2-429F-AF9C-AC41AEBD30D2}"/>
              </a:ext>
            </a:extLst>
          </p:cNvPr>
          <p:cNvPicPr>
            <a:picLocks noChangeAspect="1"/>
          </p:cNvPicPr>
          <p:nvPr/>
        </p:nvPicPr>
        <p:blipFill>
          <a:blip r:embed="rId2"/>
          <a:stretch>
            <a:fillRect/>
          </a:stretch>
        </p:blipFill>
        <p:spPr>
          <a:xfrm>
            <a:off x="10433574" y="1342883"/>
            <a:ext cx="1390009" cy="1755800"/>
          </a:xfrm>
          <a:prstGeom prst="rect">
            <a:avLst/>
          </a:prstGeom>
        </p:spPr>
      </p:pic>
    </p:spTree>
    <p:extLst>
      <p:ext uri="{BB962C8B-B14F-4D97-AF65-F5344CB8AC3E}">
        <p14:creationId xmlns:p14="http://schemas.microsoft.com/office/powerpoint/2010/main" val="402647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1812947" cy="1325563"/>
          </a:xfrm>
        </p:spPr>
        <p:txBody>
          <a:bodyPr>
            <a:normAutofit/>
          </a:bodyPr>
          <a:lstStyle/>
          <a:p>
            <a:pPr algn="just"/>
            <a:r>
              <a:rPr lang="es-ES" sz="2800" dirty="0"/>
              <a:t>Componente 13. Impulso a la PYME: </a:t>
            </a:r>
            <a:r>
              <a:rPr lang="es-ES" sz="2800" b="1" dirty="0"/>
              <a:t>Descripción general</a:t>
            </a:r>
            <a:endParaRPr lang="es-ES" sz="2800" dirty="0"/>
          </a:p>
        </p:txBody>
      </p:sp>
      <p:grpSp>
        <p:nvGrpSpPr>
          <p:cNvPr id="22" name="Grupo 21">
            <a:extLst>
              <a:ext uri="{FF2B5EF4-FFF2-40B4-BE49-F238E27FC236}">
                <a16:creationId xmlns:a16="http://schemas.microsoft.com/office/drawing/2014/main" id="{7A5E9268-4320-471F-B03C-A78906508319}"/>
              </a:ext>
            </a:extLst>
          </p:cNvPr>
          <p:cNvGrpSpPr/>
          <p:nvPr/>
        </p:nvGrpSpPr>
        <p:grpSpPr>
          <a:xfrm>
            <a:off x="10121509" y="3429000"/>
            <a:ext cx="1582220" cy="2147495"/>
            <a:chOff x="8691937" y="1474904"/>
            <a:chExt cx="3500063" cy="4237724"/>
          </a:xfrm>
        </p:grpSpPr>
        <p:sp>
          <p:nvSpPr>
            <p:cNvPr id="23" name="Rectángulo 22">
              <a:extLst>
                <a:ext uri="{FF2B5EF4-FFF2-40B4-BE49-F238E27FC236}">
                  <a16:creationId xmlns:a16="http://schemas.microsoft.com/office/drawing/2014/main" id="{FA107348-E75C-4EBD-A331-D6F97FE6C02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377F7A9C-E183-4429-98EB-054C323F3A86}"/>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5" name="Imagen 24">
            <a:extLst>
              <a:ext uri="{FF2B5EF4-FFF2-40B4-BE49-F238E27FC236}">
                <a16:creationId xmlns:a16="http://schemas.microsoft.com/office/drawing/2014/main" id="{6371F2E0-3C93-41EF-B758-DBADDC8E9427}"/>
              </a:ext>
            </a:extLst>
          </p:cNvPr>
          <p:cNvPicPr>
            <a:picLocks noChangeAspect="1"/>
          </p:cNvPicPr>
          <p:nvPr/>
        </p:nvPicPr>
        <p:blipFill>
          <a:blip r:embed="rId2"/>
          <a:stretch>
            <a:fillRect/>
          </a:stretch>
        </p:blipFill>
        <p:spPr>
          <a:xfrm>
            <a:off x="10143809" y="3535931"/>
            <a:ext cx="1390009" cy="1755800"/>
          </a:xfrm>
          <a:prstGeom prst="rect">
            <a:avLst/>
          </a:prstGeom>
        </p:spPr>
      </p:pic>
      <p:graphicFrame>
        <p:nvGraphicFramePr>
          <p:cNvPr id="4" name="Tabla 3">
            <a:extLst>
              <a:ext uri="{FF2B5EF4-FFF2-40B4-BE49-F238E27FC236}">
                <a16:creationId xmlns:a16="http://schemas.microsoft.com/office/drawing/2014/main" id="{F841B4CF-E750-4EE7-B139-0448D67CD09A}"/>
              </a:ext>
            </a:extLst>
          </p:cNvPr>
          <p:cNvGraphicFramePr>
            <a:graphicFrameLocks noGrp="1"/>
          </p:cNvGraphicFramePr>
          <p:nvPr>
            <p:extLst>
              <p:ext uri="{D42A27DB-BD31-4B8C-83A1-F6EECF244321}">
                <p14:modId xmlns:p14="http://schemas.microsoft.com/office/powerpoint/2010/main" val="1801382302"/>
              </p:ext>
            </p:extLst>
          </p:nvPr>
        </p:nvGraphicFramePr>
        <p:xfrm>
          <a:off x="861929" y="1161120"/>
          <a:ext cx="8349805" cy="4749622"/>
        </p:xfrm>
        <a:graphic>
          <a:graphicData uri="http://schemas.openxmlformats.org/drawingml/2006/table">
            <a:tbl>
              <a:tblPr firstRow="1" bandRow="1"/>
              <a:tblGrid>
                <a:gridCol w="1357463">
                  <a:extLst>
                    <a:ext uri="{9D8B030D-6E8A-4147-A177-3AD203B41FA5}">
                      <a16:colId xmlns:a16="http://schemas.microsoft.com/office/drawing/2014/main" val="3490399390"/>
                    </a:ext>
                  </a:extLst>
                </a:gridCol>
                <a:gridCol w="2259799">
                  <a:extLst>
                    <a:ext uri="{9D8B030D-6E8A-4147-A177-3AD203B41FA5}">
                      <a16:colId xmlns:a16="http://schemas.microsoft.com/office/drawing/2014/main" val="2822460709"/>
                    </a:ext>
                  </a:extLst>
                </a:gridCol>
                <a:gridCol w="915201">
                  <a:extLst>
                    <a:ext uri="{9D8B030D-6E8A-4147-A177-3AD203B41FA5}">
                      <a16:colId xmlns:a16="http://schemas.microsoft.com/office/drawing/2014/main" val="1739523739"/>
                    </a:ext>
                  </a:extLst>
                </a:gridCol>
                <a:gridCol w="1371600">
                  <a:extLst>
                    <a:ext uri="{9D8B030D-6E8A-4147-A177-3AD203B41FA5}">
                      <a16:colId xmlns:a16="http://schemas.microsoft.com/office/drawing/2014/main" val="4237752541"/>
                    </a:ext>
                  </a:extLst>
                </a:gridCol>
                <a:gridCol w="733800">
                  <a:extLst>
                    <a:ext uri="{9D8B030D-6E8A-4147-A177-3AD203B41FA5}">
                      <a16:colId xmlns:a16="http://schemas.microsoft.com/office/drawing/2014/main" val="2381757367"/>
                    </a:ext>
                  </a:extLst>
                </a:gridCol>
                <a:gridCol w="900267">
                  <a:extLst>
                    <a:ext uri="{9D8B030D-6E8A-4147-A177-3AD203B41FA5}">
                      <a16:colId xmlns:a16="http://schemas.microsoft.com/office/drawing/2014/main" val="3402092601"/>
                    </a:ext>
                  </a:extLst>
                </a:gridCol>
                <a:gridCol w="811675">
                  <a:extLst>
                    <a:ext uri="{9D8B030D-6E8A-4147-A177-3AD203B41FA5}">
                      <a16:colId xmlns:a16="http://schemas.microsoft.com/office/drawing/2014/main" val="2046929083"/>
                    </a:ext>
                  </a:extLst>
                </a:gridCol>
              </a:tblGrid>
              <a:tr h="456178">
                <a:tc>
                  <a:txBody>
                    <a:bodyPr/>
                    <a:lstStyle/>
                    <a:p>
                      <a:pPr algn="ctr" rtl="0" fontAlgn="ctr"/>
                      <a:r>
                        <a:rPr lang="es-ES" sz="900" b="1" i="0" u="none" strike="noStrike" dirty="0">
                          <a:solidFill>
                            <a:srgbClr val="000000"/>
                          </a:solidFill>
                          <a:effectLst/>
                          <a:latin typeface="Helvetica" panose="020B0604020202020204" pitchFamily="34" charset="0"/>
                        </a:rPr>
                        <a:t>INVERSIÓN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Helvetica" panose="020B0604020202020204" pitchFamily="34" charset="0"/>
                        </a:rPr>
                        <a:t>ACTUACIONES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Helvetica" panose="020B0604020202020204" pitchFamily="34" charset="0"/>
                        </a:rPr>
                        <a:t>MODO DE IMPLEMENTACIÓN (UPV)</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Helvetica" panose="020B0604020202020204" pitchFamily="34" charset="0"/>
                        </a:rPr>
                        <a:t>ADMINISTRACIÓN EJECUTORA</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Helvetica" panose="020B0604020202020204" pitchFamily="34" charset="0"/>
                        </a:rPr>
                        <a:t>INVERSIÓN 2021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Helvetica" panose="020B0604020202020204" pitchFamily="34" charset="0"/>
                        </a:rPr>
                        <a:t>INVERSIÓN 2022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Helvetica" panose="020B0604020202020204" pitchFamily="34" charset="0"/>
                        </a:rPr>
                        <a:t>INVERSIÓN 2023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765218"/>
                  </a:ext>
                </a:extLst>
              </a:tr>
              <a:tr h="715574">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800" b="0" i="0" u="none" strike="noStrike" dirty="0">
                          <a:solidFill>
                            <a:srgbClr val="000000"/>
                          </a:solidFill>
                          <a:effectLst/>
                          <a:latin typeface="Helvetica" panose="020B0604020202020204" pitchFamily="34" charset="0"/>
                        </a:rPr>
                        <a:t>C13. I1</a:t>
                      </a:r>
                    </a:p>
                    <a:p>
                      <a:pPr algn="l" rtl="0" fontAlgn="ctr"/>
                      <a:endParaRPr lang="es-ES" sz="800" b="0" i="0" u="none" strike="noStrike" dirty="0">
                        <a:solidFill>
                          <a:srgbClr val="000000"/>
                        </a:solidFill>
                        <a:effectLst/>
                        <a:latin typeface="Helvetica" panose="020B0604020202020204" pitchFamily="34" charset="0"/>
                      </a:endParaRP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a:solidFill>
                            <a:srgbClr val="000000"/>
                          </a:solidFill>
                          <a:effectLst/>
                          <a:latin typeface="Helvetica" panose="020B0604020202020204" pitchFamily="34" charset="0"/>
                        </a:rPr>
                        <a:t>Herramientas para las PYME (SGIPYME y SGTIC)</a:t>
                      </a: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Subcontrata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SGIPYME / SGTIC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a:solidFill>
                            <a:srgbClr val="000000"/>
                          </a:solidFill>
                          <a:effectLst/>
                          <a:latin typeface="Helvetica" panose="020B0604020202020204" pitchFamily="34" charset="0"/>
                        </a:rPr>
                        <a:t>24,995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132595216"/>
                  </a:ext>
                </a:extLst>
              </a:tr>
              <a:tr h="715574">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800" b="0" i="0" u="none" strike="noStrike" dirty="0">
                          <a:solidFill>
                            <a:srgbClr val="000000"/>
                          </a:solidFill>
                          <a:effectLst/>
                          <a:latin typeface="Helvetica" panose="020B0604020202020204" pitchFamily="34" charset="0"/>
                        </a:rPr>
                        <a:t>C13. I1</a:t>
                      </a:r>
                    </a:p>
                    <a:p>
                      <a:pPr algn="ctr" rtl="0" fontAlgn="ctr"/>
                      <a:endParaRPr lang="es-ES" sz="800" b="0" i="0" u="none" strike="noStrike" dirty="0">
                        <a:solidFill>
                          <a:srgbClr val="000000"/>
                        </a:solidFill>
                        <a:effectLst/>
                        <a:latin typeface="Helvetica" panose="020B0604020202020204" pitchFamily="34" charset="0"/>
                      </a:endParaRP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a:solidFill>
                            <a:srgbClr val="000000"/>
                          </a:solidFill>
                          <a:effectLst/>
                          <a:latin typeface="Helvetica" panose="020B0604020202020204" pitchFamily="34" charset="0"/>
                        </a:rPr>
                        <a:t>Colaboración de Centros de Emprendimiento</a:t>
                      </a: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Subcontrata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MINCOTUR – SGIPYME / MINECO - SEDIA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dirty="0">
                          <a:solidFill>
                            <a:srgbClr val="000000"/>
                          </a:solidFill>
                          <a:effectLst/>
                          <a:latin typeface="Helvetica" panose="020B0604020202020204" pitchFamily="34" charset="0"/>
                        </a:rPr>
                        <a:t>78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399224991"/>
                  </a:ext>
                </a:extLst>
              </a:tr>
              <a:tr h="715574">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800" b="0" i="0" u="none" strike="noStrike" dirty="0">
                          <a:solidFill>
                            <a:srgbClr val="000000"/>
                          </a:solidFill>
                          <a:effectLst/>
                          <a:latin typeface="Helvetica" panose="020B0604020202020204" pitchFamily="34" charset="0"/>
                        </a:rPr>
                        <a:t>C13. I1</a:t>
                      </a:r>
                    </a:p>
                    <a:p>
                      <a:pPr algn="ctr" rtl="0" fontAlgn="ctr"/>
                      <a:endParaRPr lang="es-ES" sz="800" b="0" i="0" u="none" strike="noStrike" dirty="0">
                        <a:solidFill>
                          <a:srgbClr val="000000"/>
                        </a:solidFill>
                        <a:effectLst/>
                        <a:latin typeface="Helvetica" panose="020B0604020202020204" pitchFamily="34" charset="0"/>
                      </a:endParaRP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a:solidFill>
                            <a:srgbClr val="000000"/>
                          </a:solidFill>
                          <a:effectLst/>
                          <a:latin typeface="Helvetica" panose="020B0604020202020204" pitchFamily="34" charset="0"/>
                        </a:rPr>
                        <a:t>Portal Web Startups</a:t>
                      </a: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Contratación pública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MINCOTUR – SGIPYME / MINECO - SEDIA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a:solidFill>
                            <a:srgbClr val="000000"/>
                          </a:solidFill>
                          <a:effectLst/>
                          <a:latin typeface="Helvetica" panose="020B0604020202020204" pitchFamily="34" charset="0"/>
                        </a:rPr>
                        <a:t>8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489208065"/>
                  </a:ext>
                </a:extLst>
              </a:tr>
              <a:tr h="715574">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800" b="0" i="0" u="none" strike="noStrike" dirty="0">
                          <a:solidFill>
                            <a:srgbClr val="000000"/>
                          </a:solidFill>
                          <a:effectLst/>
                          <a:latin typeface="Helvetica" panose="020B0604020202020204" pitchFamily="34" charset="0"/>
                        </a:rPr>
                        <a:t>C13. I1</a:t>
                      </a:r>
                    </a:p>
                    <a:p>
                      <a:pPr algn="ctr" rtl="0" fontAlgn="ctr"/>
                      <a:endParaRPr lang="es-ES" sz="800" b="0" i="0" u="none" strike="noStrike" dirty="0">
                        <a:solidFill>
                          <a:srgbClr val="000000"/>
                        </a:solidFill>
                        <a:effectLst/>
                        <a:latin typeface="Helvetica" panose="020B0604020202020204" pitchFamily="34" charset="0"/>
                      </a:endParaRP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a:solidFill>
                            <a:srgbClr val="000000"/>
                          </a:solidFill>
                          <a:effectLst/>
                          <a:latin typeface="Helvetica" panose="020B0604020202020204" pitchFamily="34" charset="0"/>
                        </a:rPr>
                        <a:t>Programa Gov Tech</a:t>
                      </a: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Subcontrata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MINCOTUR – SGIPYME / MINECO - SEDIA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a:solidFill>
                            <a:srgbClr val="000000"/>
                          </a:solidFill>
                          <a:effectLst/>
                          <a:latin typeface="Helvetica" panose="020B0604020202020204" pitchFamily="34" charset="0"/>
                        </a:rPr>
                        <a:t>45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416559318"/>
                  </a:ext>
                </a:extLst>
              </a:tr>
              <a:tr h="715574">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800" b="0" i="0" u="none" strike="noStrike" dirty="0">
                          <a:solidFill>
                            <a:srgbClr val="000000"/>
                          </a:solidFill>
                          <a:effectLst/>
                          <a:latin typeface="Helvetica" panose="020B0604020202020204" pitchFamily="34" charset="0"/>
                        </a:rPr>
                        <a:t>C13. I1</a:t>
                      </a:r>
                    </a:p>
                    <a:p>
                      <a:pPr algn="l" rtl="0" fontAlgn="ctr"/>
                      <a:endParaRPr lang="es-ES" sz="800" b="0" i="0" u="none" strike="noStrike" dirty="0">
                        <a:solidFill>
                          <a:srgbClr val="000000"/>
                        </a:solidFill>
                        <a:effectLst/>
                        <a:latin typeface="Helvetica" panose="020B0604020202020204" pitchFamily="34" charset="0"/>
                      </a:endParaRP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a:solidFill>
                            <a:srgbClr val="000000"/>
                          </a:solidFill>
                          <a:effectLst/>
                          <a:latin typeface="Helvetica" panose="020B0604020202020204" pitchFamily="34" charset="0"/>
                        </a:rPr>
                        <a:t>ONE Oficina Nacional de Emprendimiento</a:t>
                      </a: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Contratación pública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MINCOTUR – SGIPYME / MINECO - SEDIA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a:solidFill>
                            <a:srgbClr val="000000"/>
                          </a:solidFill>
                          <a:effectLst/>
                          <a:latin typeface="Helvetica" panose="020B0604020202020204" pitchFamily="34" charset="0"/>
                        </a:rPr>
                        <a:t>60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212185288"/>
                  </a:ext>
                </a:extLst>
              </a:tr>
              <a:tr h="715574">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800" b="0" i="0" u="none" strike="noStrike" dirty="0">
                          <a:solidFill>
                            <a:srgbClr val="000000"/>
                          </a:solidFill>
                          <a:effectLst/>
                          <a:latin typeface="Helvetica" panose="020B0604020202020204" pitchFamily="34" charset="0"/>
                        </a:rPr>
                        <a:t>C13. I3</a:t>
                      </a:r>
                    </a:p>
                    <a:p>
                      <a:pPr algn="l" rtl="0" fontAlgn="ctr"/>
                      <a:endParaRPr lang="es-ES" sz="800" b="0" i="0" u="none" strike="noStrike" dirty="0">
                        <a:solidFill>
                          <a:srgbClr val="000000"/>
                        </a:solidFill>
                        <a:effectLst/>
                        <a:latin typeface="Helvetica" panose="020B0604020202020204" pitchFamily="34" charset="0"/>
                      </a:endParaRP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dirty="0">
                          <a:solidFill>
                            <a:srgbClr val="000000"/>
                          </a:solidFill>
                          <a:effectLst/>
                          <a:latin typeface="Helvetica" panose="020B0604020202020204" pitchFamily="34" charset="0"/>
                        </a:rPr>
                        <a:t>Programa Digital </a:t>
                      </a:r>
                      <a:r>
                        <a:rPr lang="es-ES" sz="800" b="0" i="0" u="none" strike="noStrike" dirty="0" err="1">
                          <a:solidFill>
                            <a:srgbClr val="000000"/>
                          </a:solidFill>
                          <a:effectLst/>
                          <a:latin typeface="Helvetica" panose="020B0604020202020204" pitchFamily="34" charset="0"/>
                        </a:rPr>
                        <a:t>Toolkit</a:t>
                      </a:r>
                      <a:endParaRPr lang="es-ES" sz="800" b="0" i="0" u="none" strike="noStrike" dirty="0">
                        <a:solidFill>
                          <a:srgbClr val="000000"/>
                        </a:solidFill>
                        <a:effectLst/>
                        <a:latin typeface="Helvetica" panose="020B0604020202020204" pitchFamily="34" charset="0"/>
                      </a:endParaRP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Subcontrata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MINCOTUR – SGIPYME / MINECO - SEDIA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dirty="0">
                          <a:solidFill>
                            <a:srgbClr val="000000"/>
                          </a:solidFill>
                          <a:effectLst/>
                          <a:latin typeface="Helvetica" panose="020B0604020202020204" pitchFamily="34" charset="0"/>
                        </a:rPr>
                        <a:t>3067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053324262"/>
                  </a:ext>
                </a:extLst>
              </a:tr>
            </a:tbl>
          </a:graphicData>
        </a:graphic>
      </p:graphicFrame>
    </p:spTree>
    <p:extLst>
      <p:ext uri="{BB962C8B-B14F-4D97-AF65-F5344CB8AC3E}">
        <p14:creationId xmlns:p14="http://schemas.microsoft.com/office/powerpoint/2010/main" val="26652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1812947" cy="1325563"/>
          </a:xfrm>
        </p:spPr>
        <p:txBody>
          <a:bodyPr>
            <a:normAutofit/>
          </a:bodyPr>
          <a:lstStyle/>
          <a:p>
            <a:pPr algn="just"/>
            <a:r>
              <a:rPr lang="es-ES" sz="2800" dirty="0"/>
              <a:t>Componente 13. Impulso a la PYME: </a:t>
            </a:r>
            <a:r>
              <a:rPr lang="es-ES" sz="2800" b="1" dirty="0"/>
              <a:t>Descripción general</a:t>
            </a:r>
            <a:endParaRPr lang="es-ES" sz="2800" dirty="0"/>
          </a:p>
        </p:txBody>
      </p:sp>
      <p:grpSp>
        <p:nvGrpSpPr>
          <p:cNvPr id="22" name="Grupo 21">
            <a:extLst>
              <a:ext uri="{FF2B5EF4-FFF2-40B4-BE49-F238E27FC236}">
                <a16:creationId xmlns:a16="http://schemas.microsoft.com/office/drawing/2014/main" id="{7A5E9268-4320-471F-B03C-A78906508319}"/>
              </a:ext>
            </a:extLst>
          </p:cNvPr>
          <p:cNvGrpSpPr/>
          <p:nvPr/>
        </p:nvGrpSpPr>
        <p:grpSpPr>
          <a:xfrm>
            <a:off x="10121509" y="3429000"/>
            <a:ext cx="1582220" cy="2147495"/>
            <a:chOff x="8691937" y="1474904"/>
            <a:chExt cx="3500063" cy="4237724"/>
          </a:xfrm>
        </p:grpSpPr>
        <p:sp>
          <p:nvSpPr>
            <p:cNvPr id="23" name="Rectángulo 22">
              <a:extLst>
                <a:ext uri="{FF2B5EF4-FFF2-40B4-BE49-F238E27FC236}">
                  <a16:creationId xmlns:a16="http://schemas.microsoft.com/office/drawing/2014/main" id="{FA107348-E75C-4EBD-A331-D6F97FE6C02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377F7A9C-E183-4429-98EB-054C323F3A86}"/>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5" name="Imagen 24">
            <a:extLst>
              <a:ext uri="{FF2B5EF4-FFF2-40B4-BE49-F238E27FC236}">
                <a16:creationId xmlns:a16="http://schemas.microsoft.com/office/drawing/2014/main" id="{6371F2E0-3C93-41EF-B758-DBADDC8E9427}"/>
              </a:ext>
            </a:extLst>
          </p:cNvPr>
          <p:cNvPicPr>
            <a:picLocks noChangeAspect="1"/>
          </p:cNvPicPr>
          <p:nvPr/>
        </p:nvPicPr>
        <p:blipFill>
          <a:blip r:embed="rId2"/>
          <a:stretch>
            <a:fillRect/>
          </a:stretch>
        </p:blipFill>
        <p:spPr>
          <a:xfrm>
            <a:off x="10132658" y="3652000"/>
            <a:ext cx="1390009" cy="1755800"/>
          </a:xfrm>
          <a:prstGeom prst="rect">
            <a:avLst/>
          </a:prstGeom>
        </p:spPr>
      </p:pic>
      <p:graphicFrame>
        <p:nvGraphicFramePr>
          <p:cNvPr id="3" name="Tabla 2">
            <a:extLst>
              <a:ext uri="{FF2B5EF4-FFF2-40B4-BE49-F238E27FC236}">
                <a16:creationId xmlns:a16="http://schemas.microsoft.com/office/drawing/2014/main" id="{56F40F51-6D43-487D-9396-38B2DF7FD1A0}"/>
              </a:ext>
            </a:extLst>
          </p:cNvPr>
          <p:cNvGraphicFramePr>
            <a:graphicFrameLocks noGrp="1"/>
          </p:cNvGraphicFramePr>
          <p:nvPr>
            <p:extLst>
              <p:ext uri="{D42A27DB-BD31-4B8C-83A1-F6EECF244321}">
                <p14:modId xmlns:p14="http://schemas.microsoft.com/office/powerpoint/2010/main" val="3197602135"/>
              </p:ext>
            </p:extLst>
          </p:nvPr>
        </p:nvGraphicFramePr>
        <p:xfrm>
          <a:off x="787400" y="1221981"/>
          <a:ext cx="8255000" cy="4586152"/>
        </p:xfrm>
        <a:graphic>
          <a:graphicData uri="http://schemas.openxmlformats.org/drawingml/2006/table">
            <a:tbl>
              <a:tblPr firstRow="1" bandRow="1"/>
              <a:tblGrid>
                <a:gridCol w="1450596">
                  <a:extLst>
                    <a:ext uri="{9D8B030D-6E8A-4147-A177-3AD203B41FA5}">
                      <a16:colId xmlns:a16="http://schemas.microsoft.com/office/drawing/2014/main" val="2785983681"/>
                    </a:ext>
                  </a:extLst>
                </a:gridCol>
                <a:gridCol w="2184832">
                  <a:extLst>
                    <a:ext uri="{9D8B030D-6E8A-4147-A177-3AD203B41FA5}">
                      <a16:colId xmlns:a16="http://schemas.microsoft.com/office/drawing/2014/main" val="758410562"/>
                    </a:ext>
                  </a:extLst>
                </a:gridCol>
                <a:gridCol w="1049402">
                  <a:extLst>
                    <a:ext uri="{9D8B030D-6E8A-4147-A177-3AD203B41FA5}">
                      <a16:colId xmlns:a16="http://schemas.microsoft.com/office/drawing/2014/main" val="2173808013"/>
                    </a:ext>
                  </a:extLst>
                </a:gridCol>
                <a:gridCol w="1110102">
                  <a:extLst>
                    <a:ext uri="{9D8B030D-6E8A-4147-A177-3AD203B41FA5}">
                      <a16:colId xmlns:a16="http://schemas.microsoft.com/office/drawing/2014/main" val="997146038"/>
                    </a:ext>
                  </a:extLst>
                </a:gridCol>
                <a:gridCol w="876267">
                  <a:extLst>
                    <a:ext uri="{9D8B030D-6E8A-4147-A177-3AD203B41FA5}">
                      <a16:colId xmlns:a16="http://schemas.microsoft.com/office/drawing/2014/main" val="839376200"/>
                    </a:ext>
                  </a:extLst>
                </a:gridCol>
                <a:gridCol w="790730">
                  <a:extLst>
                    <a:ext uri="{9D8B030D-6E8A-4147-A177-3AD203B41FA5}">
                      <a16:colId xmlns:a16="http://schemas.microsoft.com/office/drawing/2014/main" val="1455015950"/>
                    </a:ext>
                  </a:extLst>
                </a:gridCol>
                <a:gridCol w="793071">
                  <a:extLst>
                    <a:ext uri="{9D8B030D-6E8A-4147-A177-3AD203B41FA5}">
                      <a16:colId xmlns:a16="http://schemas.microsoft.com/office/drawing/2014/main" val="159236250"/>
                    </a:ext>
                  </a:extLst>
                </a:gridCol>
              </a:tblGrid>
              <a:tr h="451398">
                <a:tc>
                  <a:txBody>
                    <a:bodyPr/>
                    <a:lstStyle/>
                    <a:p>
                      <a:pPr algn="ctr" rtl="0" fontAlgn="ctr"/>
                      <a:r>
                        <a:rPr lang="es-ES" sz="900" b="1" i="0" u="none" strike="noStrike" dirty="0">
                          <a:solidFill>
                            <a:srgbClr val="000000"/>
                          </a:solidFill>
                          <a:effectLst/>
                          <a:latin typeface="Helvetica" panose="020B0604020202020204" pitchFamily="34" charset="0"/>
                        </a:rPr>
                        <a:t>INVERSIÓN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Helvetica" panose="020B0604020202020204" pitchFamily="34" charset="0"/>
                        </a:rPr>
                        <a:t>ACTUACIONES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Helvetica" panose="020B0604020202020204" pitchFamily="34" charset="0"/>
                        </a:rPr>
                        <a:t>MODO DE IMPLEMENTACIÓN (UPV)</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Helvetica" panose="020B0604020202020204" pitchFamily="34" charset="0"/>
                        </a:rPr>
                        <a:t>ADMINISTRACIÓN EJECUTORA</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Helvetica" panose="020B0604020202020204" pitchFamily="34" charset="0"/>
                        </a:rPr>
                        <a:t>INVERSIÓN 2021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Helvetica" panose="020B0604020202020204" pitchFamily="34" charset="0"/>
                        </a:rPr>
                        <a:t>INVERSIÓN 2022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900" b="1" i="0" u="none" strike="noStrike" dirty="0">
                          <a:solidFill>
                            <a:srgbClr val="000000"/>
                          </a:solidFill>
                          <a:effectLst/>
                          <a:latin typeface="Helvetica" panose="020B0604020202020204" pitchFamily="34" charset="0"/>
                        </a:rPr>
                        <a:t>INVERSIÓN 2023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316154"/>
                  </a:ext>
                </a:extLst>
              </a:tr>
              <a:tr h="708075">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800" b="0" i="0" u="none" strike="noStrike" dirty="0">
                          <a:solidFill>
                            <a:srgbClr val="000000"/>
                          </a:solidFill>
                          <a:effectLst/>
                          <a:latin typeface="Helvetica" panose="020B0604020202020204" pitchFamily="34" charset="0"/>
                        </a:rPr>
                        <a:t>C13. I3</a:t>
                      </a:r>
                    </a:p>
                    <a:p>
                      <a:pPr algn="ctr" rtl="0" fontAlgn="ctr"/>
                      <a:endParaRPr lang="es-ES" sz="800" b="0" i="0" u="none" strike="noStrike" dirty="0">
                        <a:solidFill>
                          <a:srgbClr val="000000"/>
                        </a:solidFill>
                        <a:effectLst/>
                        <a:latin typeface="Helvetica" panose="020B0604020202020204" pitchFamily="34" charset="0"/>
                      </a:endParaRP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a:solidFill>
                            <a:srgbClr val="000000"/>
                          </a:solidFill>
                          <a:effectLst/>
                          <a:latin typeface="Helvetica" panose="020B0604020202020204" pitchFamily="34" charset="0"/>
                        </a:rPr>
                        <a:t>Acelera PYME 2.0</a:t>
                      </a: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Beneficiarios directos/Subcontrata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800" b="0" i="0" u="none" strike="noStrike">
                          <a:solidFill>
                            <a:srgbClr val="000000"/>
                          </a:solidFill>
                          <a:effectLst/>
                          <a:latin typeface="Helvetica" panose="020B0604020202020204" pitchFamily="34" charset="0"/>
                        </a:rPr>
                        <a:t>MINCOTUR – SGIPYME / MINECO - SEDIA / EPE Red.es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dirty="0">
                          <a:solidFill>
                            <a:srgbClr val="000000"/>
                          </a:solidFill>
                          <a:effectLst/>
                          <a:latin typeface="Helvetica" panose="020B0604020202020204" pitchFamily="34" charset="0"/>
                        </a:rPr>
                        <a:t>26,4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193674283"/>
                  </a:ext>
                </a:extLst>
              </a:tr>
              <a:tr h="708075">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800" b="0" i="0" u="none" strike="noStrike" dirty="0">
                          <a:solidFill>
                            <a:srgbClr val="000000"/>
                          </a:solidFill>
                          <a:effectLst/>
                          <a:latin typeface="Helvetica" panose="020B0604020202020204" pitchFamily="34" charset="0"/>
                        </a:rPr>
                        <a:t>C13. I3</a:t>
                      </a:r>
                    </a:p>
                    <a:p>
                      <a:pPr algn="ctr" rtl="0" fontAlgn="ctr"/>
                      <a:endParaRPr lang="es-ES" sz="800" b="0" i="0" u="none" strike="noStrike" dirty="0">
                        <a:solidFill>
                          <a:srgbClr val="000000"/>
                        </a:solidFill>
                        <a:effectLst/>
                        <a:latin typeface="Helvetica" panose="020B0604020202020204" pitchFamily="34" charset="0"/>
                      </a:endParaRP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a:solidFill>
                            <a:srgbClr val="000000"/>
                          </a:solidFill>
                          <a:effectLst/>
                          <a:latin typeface="Helvetica" panose="020B0604020202020204" pitchFamily="34" charset="0"/>
                        </a:rPr>
                        <a:t>Sistema de Inteligencia de la Digitalización de la PYME</a:t>
                      </a: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Licitaciones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800" b="0" i="0" u="none" strike="noStrike">
                          <a:solidFill>
                            <a:srgbClr val="000000"/>
                          </a:solidFill>
                          <a:effectLst/>
                          <a:latin typeface="Helvetica" panose="020B0604020202020204" pitchFamily="34" charset="0"/>
                        </a:rPr>
                        <a:t>MINCOTUR – SGIPYME / MINECO - SEDIA / EPE Red.es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a:solidFill>
                            <a:srgbClr val="000000"/>
                          </a:solidFill>
                          <a:effectLst/>
                          <a:latin typeface="Helvetica" panose="020B0604020202020204" pitchFamily="34" charset="0"/>
                        </a:rPr>
                        <a:t>2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940246996"/>
                  </a:ext>
                </a:extLst>
              </a:tr>
              <a:tr h="708075">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800" b="0" i="0" u="none" strike="noStrike" dirty="0">
                          <a:solidFill>
                            <a:srgbClr val="000000"/>
                          </a:solidFill>
                          <a:effectLst/>
                          <a:latin typeface="Helvetica" panose="020B0604020202020204" pitchFamily="34" charset="0"/>
                        </a:rPr>
                        <a:t>C13. I3</a:t>
                      </a:r>
                    </a:p>
                    <a:p>
                      <a:pPr algn="ctr" rtl="0" fontAlgn="ctr"/>
                      <a:endParaRPr lang="es-ES" sz="800" b="0" i="0" u="none" strike="noStrike" dirty="0">
                        <a:solidFill>
                          <a:srgbClr val="000000"/>
                        </a:solidFill>
                        <a:effectLst/>
                        <a:latin typeface="Helvetica" panose="020B0604020202020204" pitchFamily="34" charset="0"/>
                      </a:endParaRP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a:solidFill>
                            <a:srgbClr val="000000"/>
                          </a:solidFill>
                          <a:effectLst/>
                          <a:latin typeface="Helvetica" panose="020B0604020202020204" pitchFamily="34" charset="0"/>
                        </a:rPr>
                        <a:t>Programa de Apoyo a las Agrupaciones Empresariales Innovadoras</a:t>
                      </a: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Subcontrata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800" b="0" i="0" u="none" strike="noStrike">
                          <a:solidFill>
                            <a:srgbClr val="000000"/>
                          </a:solidFill>
                          <a:effectLst/>
                          <a:latin typeface="Helvetica" panose="020B0604020202020204" pitchFamily="34" charset="0"/>
                        </a:rPr>
                        <a:t>MINCOTUR – SGIPYME / MINECO - SEDIA / EPE Red.es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a:solidFill>
                            <a:srgbClr val="000000"/>
                          </a:solidFill>
                          <a:effectLst/>
                          <a:latin typeface="Helvetica" panose="020B0604020202020204" pitchFamily="34" charset="0"/>
                        </a:rPr>
                        <a:t>115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8495389"/>
                  </a:ext>
                </a:extLst>
              </a:tr>
              <a:tr h="708075">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800" b="0" i="0" u="none" strike="noStrike" dirty="0">
                          <a:solidFill>
                            <a:srgbClr val="000000"/>
                          </a:solidFill>
                          <a:effectLst/>
                          <a:latin typeface="Helvetica" panose="020B0604020202020204" pitchFamily="34" charset="0"/>
                        </a:rPr>
                        <a:t>C13. I3</a:t>
                      </a:r>
                    </a:p>
                    <a:p>
                      <a:pPr algn="ctr" rtl="0" fontAlgn="ctr"/>
                      <a:endParaRPr lang="es-ES" sz="800" b="0" i="0" u="none" strike="noStrike" dirty="0">
                        <a:solidFill>
                          <a:srgbClr val="000000"/>
                        </a:solidFill>
                        <a:effectLst/>
                        <a:latin typeface="Helvetica" panose="020B0604020202020204" pitchFamily="34" charset="0"/>
                      </a:endParaRP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a:solidFill>
                            <a:srgbClr val="000000"/>
                          </a:solidFill>
                          <a:effectLst/>
                          <a:latin typeface="Helvetica" panose="020B0604020202020204" pitchFamily="34" charset="0"/>
                        </a:rPr>
                        <a:t>Programa de Apoyo a los Digital Innovation Hubs (DIH)</a:t>
                      </a: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Beneficiarios directos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it-IT" sz="800" b="0" i="0" u="none" strike="noStrike">
                          <a:solidFill>
                            <a:srgbClr val="000000"/>
                          </a:solidFill>
                          <a:effectLst/>
                          <a:latin typeface="Helvetica" panose="020B0604020202020204" pitchFamily="34" charset="0"/>
                        </a:rPr>
                        <a:t>MINCOTUR – SGIPYME / MINECO - SEDIA / EPE Red.es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a:solidFill>
                            <a:srgbClr val="000000"/>
                          </a:solidFill>
                          <a:effectLst/>
                          <a:latin typeface="Helvetica" panose="020B0604020202020204" pitchFamily="34" charset="0"/>
                        </a:rPr>
                        <a:t>37,586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651252420"/>
                  </a:ext>
                </a:extLst>
              </a:tr>
              <a:tr h="709788">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800" b="0" i="0" u="none" strike="noStrike" dirty="0">
                          <a:solidFill>
                            <a:srgbClr val="000000"/>
                          </a:solidFill>
                          <a:effectLst/>
                          <a:latin typeface="Helvetica" panose="020B0604020202020204" pitchFamily="34" charset="0"/>
                        </a:rPr>
                        <a:t>C13. I4</a:t>
                      </a:r>
                    </a:p>
                    <a:p>
                      <a:pPr algn="ctr" rtl="0" fontAlgn="ctr"/>
                      <a:endParaRPr lang="es-ES" sz="800" b="0" i="0" u="none" strike="noStrike" dirty="0">
                        <a:solidFill>
                          <a:srgbClr val="000000"/>
                        </a:solidFill>
                        <a:effectLst/>
                        <a:latin typeface="Helvetica" panose="020B0604020202020204" pitchFamily="34" charset="0"/>
                      </a:endParaRP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dirty="0">
                          <a:solidFill>
                            <a:srgbClr val="000000"/>
                          </a:solidFill>
                          <a:effectLst/>
                          <a:latin typeface="Helvetica" panose="020B0604020202020204" pitchFamily="34" charset="0"/>
                        </a:rPr>
                        <a:t>Programa de modernización del comercio: Fondo Tecnológico</a:t>
                      </a: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Subcontrata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MINCOTUR – Camara Comercio de España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a:solidFill>
                            <a:srgbClr val="000000"/>
                          </a:solidFill>
                          <a:effectLst/>
                          <a:latin typeface="Helvetica" panose="020B0604020202020204" pitchFamily="34" charset="0"/>
                        </a:rPr>
                        <a:t>100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778628062"/>
                  </a:ext>
                </a:extLst>
              </a:tr>
              <a:tr h="592666">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800" b="0" i="0" u="none" strike="noStrike" dirty="0">
                          <a:solidFill>
                            <a:srgbClr val="000000"/>
                          </a:solidFill>
                          <a:effectLst/>
                          <a:latin typeface="Helvetica" panose="020B0604020202020204" pitchFamily="34" charset="0"/>
                        </a:rPr>
                        <a:t>C13. I4</a:t>
                      </a:r>
                    </a:p>
                    <a:p>
                      <a:pPr algn="ctr" rtl="0" fontAlgn="ctr"/>
                      <a:endParaRPr lang="es-ES" sz="800" b="0" i="0" u="none" strike="noStrike" dirty="0">
                        <a:solidFill>
                          <a:srgbClr val="000000"/>
                        </a:solidFill>
                        <a:effectLst/>
                        <a:latin typeface="Helvetica" panose="020B0604020202020204" pitchFamily="34" charset="0"/>
                      </a:endParaRP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800" b="0" i="0" u="none" strike="noStrike" dirty="0">
                          <a:solidFill>
                            <a:srgbClr val="000000"/>
                          </a:solidFill>
                          <a:effectLst/>
                          <a:latin typeface="Helvetica" panose="020B0604020202020204" pitchFamily="34" charset="0"/>
                        </a:rPr>
                        <a:t>Programa Mercados Sostenibles</a:t>
                      </a:r>
                    </a:p>
                  </a:txBody>
                  <a:tcPr marL="7375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Subcontrata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800" b="0" i="0" u="none" strike="noStrike">
                          <a:solidFill>
                            <a:srgbClr val="000000"/>
                          </a:solidFill>
                          <a:effectLst/>
                          <a:latin typeface="Helvetica" panose="020B0604020202020204" pitchFamily="34" charset="0"/>
                        </a:rPr>
                        <a:t>MINCOTUR – Camara Comercio de España / Entidades Locales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800" b="0" i="0" u="none" strike="noStrike" dirty="0">
                          <a:solidFill>
                            <a:srgbClr val="000000"/>
                          </a:solidFill>
                          <a:effectLst/>
                          <a:latin typeface="Helvetica" panose="020B0604020202020204" pitchFamily="34" charset="0"/>
                        </a:rPr>
                        <a:t>215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074582534"/>
                  </a:ext>
                </a:extLst>
              </a:tr>
            </a:tbl>
          </a:graphicData>
        </a:graphic>
      </p:graphicFrame>
    </p:spTree>
    <p:extLst>
      <p:ext uri="{BB962C8B-B14F-4D97-AF65-F5344CB8AC3E}">
        <p14:creationId xmlns:p14="http://schemas.microsoft.com/office/powerpoint/2010/main" val="47067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2008256" cy="1325563"/>
          </a:xfrm>
        </p:spPr>
        <p:txBody>
          <a:bodyPr>
            <a:normAutofit/>
          </a:bodyPr>
          <a:lstStyle/>
          <a:p>
            <a:pPr algn="just"/>
            <a:r>
              <a:rPr lang="es-ES" sz="2800" dirty="0"/>
              <a:t>Componente 13. Impulso a la PYME: </a:t>
            </a:r>
            <a:r>
              <a:rPr lang="es-ES" sz="2800" b="1" dirty="0"/>
              <a:t>Descripción general</a:t>
            </a:r>
            <a:endParaRPr lang="es-ES" sz="2800" dirty="0"/>
          </a:p>
        </p:txBody>
      </p:sp>
      <p:grpSp>
        <p:nvGrpSpPr>
          <p:cNvPr id="12" name="Grupo 11">
            <a:extLst>
              <a:ext uri="{FF2B5EF4-FFF2-40B4-BE49-F238E27FC236}">
                <a16:creationId xmlns:a16="http://schemas.microsoft.com/office/drawing/2014/main" id="{3E784AB4-95B6-4D09-A52B-BD98DF8D34DD}"/>
              </a:ext>
            </a:extLst>
          </p:cNvPr>
          <p:cNvGrpSpPr/>
          <p:nvPr/>
        </p:nvGrpSpPr>
        <p:grpSpPr>
          <a:xfrm>
            <a:off x="10121509" y="3429000"/>
            <a:ext cx="1582220" cy="2147495"/>
            <a:chOff x="8691937" y="1474904"/>
            <a:chExt cx="3500063" cy="4237724"/>
          </a:xfrm>
        </p:grpSpPr>
        <p:sp>
          <p:nvSpPr>
            <p:cNvPr id="13" name="Rectángulo 12">
              <a:extLst>
                <a:ext uri="{FF2B5EF4-FFF2-40B4-BE49-F238E27FC236}">
                  <a16:creationId xmlns:a16="http://schemas.microsoft.com/office/drawing/2014/main" id="{900C7653-16BE-413B-B820-C454D0E03589}"/>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F5AAC83B-EA9D-47B9-80D0-21E2D0845BCD}"/>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897E130F-08E2-4D26-852D-EEE2133C95DE}"/>
              </a:ext>
            </a:extLst>
          </p:cNvPr>
          <p:cNvPicPr>
            <a:picLocks noChangeAspect="1"/>
          </p:cNvPicPr>
          <p:nvPr/>
        </p:nvPicPr>
        <p:blipFill>
          <a:blip r:embed="rId2"/>
          <a:stretch>
            <a:fillRect/>
          </a:stretch>
        </p:blipFill>
        <p:spPr>
          <a:xfrm>
            <a:off x="10132658" y="3652000"/>
            <a:ext cx="1390009" cy="1755800"/>
          </a:xfrm>
          <a:prstGeom prst="rect">
            <a:avLst/>
          </a:prstGeom>
        </p:spPr>
      </p:pic>
      <p:graphicFrame>
        <p:nvGraphicFramePr>
          <p:cNvPr id="4" name="Tabla 3">
            <a:extLst>
              <a:ext uri="{FF2B5EF4-FFF2-40B4-BE49-F238E27FC236}">
                <a16:creationId xmlns:a16="http://schemas.microsoft.com/office/drawing/2014/main" id="{1684F4B9-B2A5-44A2-813B-AD90293AEA84}"/>
              </a:ext>
            </a:extLst>
          </p:cNvPr>
          <p:cNvGraphicFramePr>
            <a:graphicFrameLocks noGrp="1"/>
          </p:cNvGraphicFramePr>
          <p:nvPr>
            <p:extLst>
              <p:ext uri="{D42A27DB-BD31-4B8C-83A1-F6EECF244321}">
                <p14:modId xmlns:p14="http://schemas.microsoft.com/office/powerpoint/2010/main" val="1972878418"/>
              </p:ext>
            </p:extLst>
          </p:nvPr>
        </p:nvGraphicFramePr>
        <p:xfrm>
          <a:off x="658182" y="1769043"/>
          <a:ext cx="8934116" cy="3548024"/>
        </p:xfrm>
        <a:graphic>
          <a:graphicData uri="http://schemas.openxmlformats.org/drawingml/2006/table">
            <a:tbl>
              <a:tblPr firstRow="1" bandRow="1"/>
              <a:tblGrid>
                <a:gridCol w="1153685">
                  <a:extLst>
                    <a:ext uri="{9D8B030D-6E8A-4147-A177-3AD203B41FA5}">
                      <a16:colId xmlns:a16="http://schemas.microsoft.com/office/drawing/2014/main" val="3698306933"/>
                    </a:ext>
                  </a:extLst>
                </a:gridCol>
                <a:gridCol w="2294466">
                  <a:extLst>
                    <a:ext uri="{9D8B030D-6E8A-4147-A177-3AD203B41FA5}">
                      <a16:colId xmlns:a16="http://schemas.microsoft.com/office/drawing/2014/main" val="3233095747"/>
                    </a:ext>
                  </a:extLst>
                </a:gridCol>
                <a:gridCol w="1329267">
                  <a:extLst>
                    <a:ext uri="{9D8B030D-6E8A-4147-A177-3AD203B41FA5}">
                      <a16:colId xmlns:a16="http://schemas.microsoft.com/office/drawing/2014/main" val="3250167201"/>
                    </a:ext>
                  </a:extLst>
                </a:gridCol>
                <a:gridCol w="1283186">
                  <a:extLst>
                    <a:ext uri="{9D8B030D-6E8A-4147-A177-3AD203B41FA5}">
                      <a16:colId xmlns:a16="http://schemas.microsoft.com/office/drawing/2014/main" val="1328466489"/>
                    </a:ext>
                  </a:extLst>
                </a:gridCol>
                <a:gridCol w="926179">
                  <a:extLst>
                    <a:ext uri="{9D8B030D-6E8A-4147-A177-3AD203B41FA5}">
                      <a16:colId xmlns:a16="http://schemas.microsoft.com/office/drawing/2014/main" val="633291439"/>
                    </a:ext>
                  </a:extLst>
                </a:gridCol>
                <a:gridCol w="939800">
                  <a:extLst>
                    <a:ext uri="{9D8B030D-6E8A-4147-A177-3AD203B41FA5}">
                      <a16:colId xmlns:a16="http://schemas.microsoft.com/office/drawing/2014/main" val="393133787"/>
                    </a:ext>
                  </a:extLst>
                </a:gridCol>
                <a:gridCol w="1007533">
                  <a:extLst>
                    <a:ext uri="{9D8B030D-6E8A-4147-A177-3AD203B41FA5}">
                      <a16:colId xmlns:a16="http://schemas.microsoft.com/office/drawing/2014/main" val="1498397051"/>
                    </a:ext>
                  </a:extLst>
                </a:gridCol>
              </a:tblGrid>
              <a:tr h="500024">
                <a:tc>
                  <a:txBody>
                    <a:bodyPr/>
                    <a:lstStyle/>
                    <a:p>
                      <a:pPr algn="ctr" rtl="0" fontAlgn="ctr"/>
                      <a:r>
                        <a:rPr lang="es-ES" sz="1000" b="1" i="0" u="none" strike="noStrike" dirty="0">
                          <a:solidFill>
                            <a:srgbClr val="000000"/>
                          </a:solidFill>
                          <a:effectLst/>
                          <a:latin typeface="Helvetica" panose="020B0604020202020204" pitchFamily="34" charset="0"/>
                        </a:rPr>
                        <a:t>INVERSIÓN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00" b="1" i="0" u="none" strike="noStrike">
                          <a:solidFill>
                            <a:srgbClr val="000000"/>
                          </a:solidFill>
                          <a:effectLst/>
                          <a:latin typeface="Helvetica" panose="020B0604020202020204" pitchFamily="34" charset="0"/>
                        </a:rPr>
                        <a:t>ACTUACIONES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00" b="1" i="0" u="none" strike="noStrike">
                          <a:solidFill>
                            <a:srgbClr val="000000"/>
                          </a:solidFill>
                          <a:effectLst/>
                          <a:latin typeface="Helvetica" panose="020B0604020202020204" pitchFamily="34" charset="0"/>
                        </a:rPr>
                        <a:t>MODO DE IMPLEMENTACIÓN (UPV)</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00" b="1" i="0" u="none" strike="noStrike">
                          <a:solidFill>
                            <a:srgbClr val="000000"/>
                          </a:solidFill>
                          <a:effectLst/>
                          <a:latin typeface="Helvetica" panose="020B0604020202020204" pitchFamily="34" charset="0"/>
                        </a:rPr>
                        <a:t>ADMINISTRACIÓN EJECUTORA</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00" b="1" i="0" u="none" strike="noStrike">
                          <a:solidFill>
                            <a:srgbClr val="000000"/>
                          </a:solidFill>
                          <a:effectLst/>
                          <a:latin typeface="Helvetica" panose="020B0604020202020204" pitchFamily="34" charset="0"/>
                        </a:rPr>
                        <a:t>INVERSIÓN 2021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00" b="1" i="0" u="none" strike="noStrike">
                          <a:solidFill>
                            <a:srgbClr val="000000"/>
                          </a:solidFill>
                          <a:effectLst/>
                          <a:latin typeface="Helvetica" panose="020B0604020202020204" pitchFamily="34" charset="0"/>
                        </a:rPr>
                        <a:t>INVERSIÓN 2022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00" b="1" i="0" u="none" strike="noStrike">
                          <a:solidFill>
                            <a:srgbClr val="000000"/>
                          </a:solidFill>
                          <a:effectLst/>
                          <a:latin typeface="Helvetica" panose="020B0604020202020204" pitchFamily="34" charset="0"/>
                        </a:rPr>
                        <a:t>INVERSIÓN 2023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371048"/>
                  </a:ext>
                </a:extLst>
              </a:tr>
              <a:tr h="762000">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900" b="0" i="0" u="none" strike="noStrike" dirty="0">
                          <a:solidFill>
                            <a:srgbClr val="000000"/>
                          </a:solidFill>
                          <a:effectLst/>
                          <a:latin typeface="Helvetica" panose="020B0604020202020204" pitchFamily="34" charset="0"/>
                        </a:rPr>
                        <a:t>C13. I4</a:t>
                      </a:r>
                    </a:p>
                    <a:p>
                      <a:pPr algn="ctr" rtl="0" fontAlgn="ctr"/>
                      <a:endParaRPr lang="es-ES" sz="900" b="0" i="0" u="none" strike="noStrike" dirty="0">
                        <a:solidFill>
                          <a:srgbClr val="000000"/>
                        </a:solidFill>
                        <a:effectLst/>
                        <a:latin typeface="Helvetica" panose="020B0604020202020204" pitchFamily="34" charset="0"/>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900" b="0" i="0" u="none" strike="noStrike">
                          <a:solidFill>
                            <a:srgbClr val="000000"/>
                          </a:solidFill>
                          <a:effectLst/>
                          <a:latin typeface="Helvetica" panose="020B0604020202020204" pitchFamily="34" charset="0"/>
                        </a:rPr>
                        <a:t>Refuerzo del Centro de Investigación y Control de la Calidad</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Licitaciones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MINCOTUR – Camara Comercio de España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900" b="0" i="0" u="none" strike="noStrike">
                          <a:solidFill>
                            <a:srgbClr val="000000"/>
                          </a:solidFill>
                          <a:effectLst/>
                          <a:latin typeface="Helvetica" panose="020B0604020202020204" pitchFamily="34" charset="0"/>
                        </a:rPr>
                        <a:t>0,619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255870600"/>
                  </a:ext>
                </a:extLst>
              </a:tr>
              <a:tr h="762000">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900" b="0" i="0" u="none" strike="noStrike" dirty="0">
                          <a:solidFill>
                            <a:srgbClr val="000000"/>
                          </a:solidFill>
                          <a:effectLst/>
                          <a:latin typeface="Helvetica" panose="020B0604020202020204" pitchFamily="34" charset="0"/>
                        </a:rPr>
                        <a:t>C13. I5</a:t>
                      </a:r>
                    </a:p>
                    <a:p>
                      <a:pPr algn="ctr" rtl="0" fontAlgn="ctr"/>
                      <a:endParaRPr lang="es-ES" sz="900" b="0" i="0" u="none" strike="noStrike" dirty="0">
                        <a:solidFill>
                          <a:srgbClr val="000000"/>
                        </a:solidFill>
                        <a:effectLst/>
                        <a:latin typeface="Helvetica" panose="020B0604020202020204" pitchFamily="34" charset="0"/>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900" b="0" i="0" u="none" strike="noStrike">
                          <a:solidFill>
                            <a:srgbClr val="000000"/>
                          </a:solidFill>
                          <a:effectLst/>
                          <a:latin typeface="Helvetica" panose="020B0604020202020204" pitchFamily="34" charset="0"/>
                        </a:rPr>
                        <a:t>Programa de fortalecimiento de los sistemas de comunicación, servicios telemáticos y digitalización</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Licitaciones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MINCOTUR – Camara Comercio de España - ICEX - COFIDES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900" b="0" i="0" u="none" strike="noStrike">
                          <a:solidFill>
                            <a:srgbClr val="000000"/>
                          </a:solidFill>
                          <a:effectLst/>
                          <a:latin typeface="Helvetica" panose="020B0604020202020204" pitchFamily="34" charset="0"/>
                        </a:rPr>
                        <a:t>2,5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621775473"/>
                  </a:ext>
                </a:extLst>
              </a:tr>
              <a:tr h="762000">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900" b="0" i="0" u="none" strike="noStrike" dirty="0">
                          <a:solidFill>
                            <a:srgbClr val="000000"/>
                          </a:solidFill>
                          <a:effectLst/>
                          <a:latin typeface="Helvetica" panose="020B0604020202020204" pitchFamily="34" charset="0"/>
                        </a:rPr>
                        <a:t>C13. I5</a:t>
                      </a:r>
                    </a:p>
                    <a:p>
                      <a:pPr algn="ctr" rtl="0" fontAlgn="ctr"/>
                      <a:endParaRPr lang="es-ES" sz="900" b="0" i="0" u="none" strike="noStrike" dirty="0">
                        <a:solidFill>
                          <a:srgbClr val="000000"/>
                        </a:solidFill>
                        <a:effectLst/>
                        <a:latin typeface="Helvetica" panose="020B0604020202020204" pitchFamily="34" charset="0"/>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br>
                        <a:rPr lang="es-ES" sz="900" b="0" i="0" u="none" strike="noStrike">
                          <a:solidFill>
                            <a:srgbClr val="000000"/>
                          </a:solidFill>
                          <a:effectLst/>
                          <a:latin typeface="Helvetica" panose="020B0604020202020204" pitchFamily="34" charset="0"/>
                        </a:rPr>
                      </a:br>
                      <a:r>
                        <a:rPr lang="es-ES" sz="900" b="0" i="0" u="none" strike="noStrike">
                          <a:solidFill>
                            <a:srgbClr val="000000"/>
                          </a:solidFill>
                          <a:effectLst/>
                          <a:latin typeface="Helvetica" panose="020B0604020202020204" pitchFamily="34" charset="0"/>
                        </a:rPr>
                        <a:t>Impulso a la digitalización de los servicios de la administración para el apoyo a la internacionalización</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Licitaciones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MINCOTUR – Camara Comercio de España - ICEX - COFIDES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900" b="0" i="0" u="none" strike="noStrike">
                          <a:solidFill>
                            <a:srgbClr val="000000"/>
                          </a:solidFill>
                          <a:effectLst/>
                          <a:latin typeface="Helvetica" panose="020B0604020202020204" pitchFamily="34" charset="0"/>
                        </a:rPr>
                        <a:t>8,65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670403996"/>
                  </a:ext>
                </a:extLst>
              </a:tr>
              <a:tr h="762000">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900" b="0" i="0" u="none" strike="noStrike" dirty="0">
                          <a:solidFill>
                            <a:srgbClr val="000000"/>
                          </a:solidFill>
                          <a:effectLst/>
                          <a:latin typeface="Helvetica" panose="020B0604020202020204" pitchFamily="34" charset="0"/>
                        </a:rPr>
                        <a:t>C13. I5</a:t>
                      </a:r>
                    </a:p>
                    <a:p>
                      <a:pPr algn="ctr" rtl="0" fontAlgn="ctr"/>
                      <a:endParaRPr lang="es-ES" sz="900" b="0" i="0" u="none" strike="noStrike" dirty="0">
                        <a:solidFill>
                          <a:srgbClr val="000000"/>
                        </a:solidFill>
                        <a:effectLst/>
                        <a:latin typeface="Helvetica" panose="020B0604020202020204" pitchFamily="34" charset="0"/>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900" b="0" i="0" u="none" strike="noStrike" dirty="0">
                          <a:solidFill>
                            <a:srgbClr val="000000"/>
                          </a:solidFill>
                          <a:effectLst/>
                          <a:latin typeface="Helvetica" panose="020B0604020202020204" pitchFamily="34" charset="0"/>
                        </a:rPr>
                        <a:t>Digital ICEX</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Licitaciones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MINCOTUR – Camara Comercio de España - ICEX - COFIDES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rtl="0" fontAlgn="ctr"/>
                      <a:r>
                        <a:rPr lang="es-ES" sz="900" b="0" i="0" u="none" strike="noStrike" dirty="0">
                          <a:solidFill>
                            <a:srgbClr val="000000"/>
                          </a:solidFill>
                          <a:effectLst/>
                          <a:latin typeface="Helvetica" panose="020B0604020202020204" pitchFamily="34" charset="0"/>
                        </a:rPr>
                        <a:t>4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852680048"/>
                  </a:ext>
                </a:extLst>
              </a:tr>
            </a:tbl>
          </a:graphicData>
        </a:graphic>
      </p:graphicFrame>
    </p:spTree>
    <p:extLst>
      <p:ext uri="{BB962C8B-B14F-4D97-AF65-F5344CB8AC3E}">
        <p14:creationId xmlns:p14="http://schemas.microsoft.com/office/powerpoint/2010/main" val="158519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lgn="just"/>
            <a:r>
              <a:rPr lang="es-ES" sz="2800" dirty="0"/>
              <a:t>Componente 13. Impulso a la PYME: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9643763" cy="4695093"/>
          </a:xfrm>
        </p:spPr>
        <p:txBody>
          <a:bodyPr vert="horz" lIns="91440" tIns="45720" rIns="91440" bIns="45720" rtlCol="0">
            <a:noAutofit/>
          </a:bodyPr>
          <a:lstStyle/>
          <a:p>
            <a:pPr marL="0" indent="0" algn="just" defTabSz="914400">
              <a:spcBef>
                <a:spcPts val="1200"/>
              </a:spcBef>
              <a:buClr>
                <a:srgbClr val="BA514C"/>
              </a:buClr>
              <a:buNone/>
            </a:pPr>
            <a:r>
              <a:rPr lang="es-ES" sz="1400" dirty="0">
                <a:solidFill>
                  <a:srgbClr val="BA514C"/>
                </a:solidFill>
              </a:rPr>
              <a:t>Herramientas para las PYME (SGIPYME y SGTIC) </a:t>
            </a:r>
            <a:endParaRPr lang="en-US" sz="1400" dirty="0">
              <a:solidFill>
                <a:srgbClr val="BA514C"/>
              </a:solidFill>
            </a:endParaRPr>
          </a:p>
          <a:p>
            <a:pPr algn="just">
              <a:lnSpc>
                <a:spcPct val="110000"/>
              </a:lnSpc>
              <a:spcBef>
                <a:spcPts val="1200"/>
              </a:spcBef>
              <a:buFont typeface="Arial" panose="020B0604020202020204" pitchFamily="34" charset="0"/>
              <a:buChar char="•"/>
            </a:pPr>
            <a:r>
              <a:rPr lang="es-ES" sz="1400" b="1" dirty="0">
                <a:solidFill>
                  <a:srgbClr val="343536"/>
                </a:solidFill>
              </a:rPr>
              <a:t>Proyectos enfocados al desarrollo de herramientas para facilitar la creación y transmisión de empresas y la gestión empresarial en fases tempranas del ciclo.</a:t>
            </a:r>
          </a:p>
          <a:p>
            <a:pPr algn="just">
              <a:lnSpc>
                <a:spcPct val="110000"/>
              </a:lnSpc>
              <a:spcBef>
                <a:spcPts val="1200"/>
              </a:spcBef>
              <a:buFont typeface="Arial" panose="020B0604020202020204" pitchFamily="34" charset="0"/>
              <a:buChar char="•"/>
            </a:pPr>
            <a:r>
              <a:rPr lang="es-ES" sz="1400" b="1" dirty="0">
                <a:solidFill>
                  <a:srgbClr val="343536"/>
                </a:solidFill>
              </a:rPr>
              <a:t>Convocatoria  de ayudas a </a:t>
            </a:r>
            <a:r>
              <a:rPr lang="es-ES" sz="1400" b="1" dirty="0" err="1">
                <a:solidFill>
                  <a:srgbClr val="343536"/>
                </a:solidFill>
              </a:rPr>
              <a:t>PYMEs</a:t>
            </a:r>
            <a:r>
              <a:rPr lang="es-ES" sz="1400" b="1" dirty="0">
                <a:solidFill>
                  <a:srgbClr val="343536"/>
                </a:solidFill>
              </a:rPr>
              <a:t>, emprendedores, </a:t>
            </a:r>
            <a:r>
              <a:rPr lang="es-ES" sz="1400" b="1" dirty="0" err="1">
                <a:solidFill>
                  <a:srgbClr val="343536"/>
                </a:solidFill>
              </a:rPr>
              <a:t>start</a:t>
            </a:r>
            <a:r>
              <a:rPr lang="es-ES" sz="1400" b="1" dirty="0">
                <a:solidFill>
                  <a:srgbClr val="343536"/>
                </a:solidFill>
              </a:rPr>
              <a:t>-ups y empresas de nueva creación.</a:t>
            </a:r>
          </a:p>
          <a:p>
            <a:pPr algn="just">
              <a:lnSpc>
                <a:spcPct val="110000"/>
              </a:lnSpc>
              <a:spcBef>
                <a:spcPts val="1200"/>
              </a:spcBef>
              <a:buFont typeface="Arial" panose="020B0604020202020204" pitchFamily="34" charset="0"/>
              <a:buChar char="•"/>
            </a:pPr>
            <a:r>
              <a:rPr lang="es-ES" sz="1400" dirty="0">
                <a:solidFill>
                  <a:srgbClr val="343536"/>
                </a:solidFill>
              </a:rPr>
              <a:t>Ministerio de Industria, Comercio y Turismo; Secretaría General de Industria y PYME, Ministerio de Asuntos Económicos y Transformación Digital; Secretaría de Estado de Digitalización e Inteligencia Artificial</a:t>
            </a:r>
          </a:p>
          <a:p>
            <a:pPr lvl="0" algn="just">
              <a:lnSpc>
                <a:spcPct val="110000"/>
              </a:lnSpc>
              <a:spcBef>
                <a:spcPts val="1200"/>
              </a:spcBef>
              <a:spcAft>
                <a:spcPts val="600"/>
              </a:spcAft>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spcAft>
                <a:spcPts val="600"/>
              </a:spcAft>
              <a:buFont typeface="Arial" panose="020B0604020202020204" pitchFamily="34" charset="0"/>
              <a:buChar char="•"/>
            </a:pPr>
            <a:r>
              <a:rPr lang="es-ES" sz="1400" dirty="0">
                <a:solidFill>
                  <a:srgbClr val="343536"/>
                </a:solidFill>
              </a:rPr>
              <a:t>2021-2023 </a:t>
            </a:r>
          </a:p>
          <a:p>
            <a:pPr lvl="1" algn="just">
              <a:lnSpc>
                <a:spcPct val="110000"/>
              </a:lnSpc>
              <a:spcBef>
                <a:spcPts val="1200"/>
              </a:spcBef>
              <a:buFont typeface="Arial" panose="020B0604020202020204" pitchFamily="34" charset="0"/>
              <a:buChar char="•"/>
            </a:pPr>
            <a:r>
              <a:rPr lang="es-ES" sz="1400" dirty="0">
                <a:solidFill>
                  <a:srgbClr val="343536"/>
                </a:solidFill>
              </a:rPr>
              <a:t>Subvención </a:t>
            </a:r>
          </a:p>
          <a:p>
            <a:pPr algn="just">
              <a:lnSpc>
                <a:spcPct val="110000"/>
              </a:lnSpc>
              <a:spcBef>
                <a:spcPts val="1200"/>
              </a:spcBef>
              <a:buFont typeface="Arial" panose="020B0604020202020204" pitchFamily="34" charset="0"/>
              <a:buChar char="•"/>
            </a:pPr>
            <a:r>
              <a:rPr lang="es-ES" sz="1400" dirty="0">
                <a:solidFill>
                  <a:srgbClr val="343536"/>
                </a:solidFill>
              </a:rPr>
              <a:t>Se estima un presupuesto de 15,2 M€ asociados a SGIPYME y 9,795 M€ asociados a SGTIC. </a:t>
            </a:r>
          </a:p>
        </p:txBody>
      </p:sp>
      <p:grpSp>
        <p:nvGrpSpPr>
          <p:cNvPr id="10" name="Grupo 9">
            <a:extLst>
              <a:ext uri="{FF2B5EF4-FFF2-40B4-BE49-F238E27FC236}">
                <a16:creationId xmlns:a16="http://schemas.microsoft.com/office/drawing/2014/main" id="{F142DB57-C0FB-483E-8485-BB0B134A83CD}"/>
              </a:ext>
            </a:extLst>
          </p:cNvPr>
          <p:cNvGrpSpPr/>
          <p:nvPr/>
        </p:nvGrpSpPr>
        <p:grpSpPr>
          <a:xfrm>
            <a:off x="10264321" y="1366658"/>
            <a:ext cx="1582220" cy="2147495"/>
            <a:chOff x="8691937" y="1474904"/>
            <a:chExt cx="3500063" cy="4237724"/>
          </a:xfrm>
        </p:grpSpPr>
        <p:sp>
          <p:nvSpPr>
            <p:cNvPr id="11" name="Rectángulo 10">
              <a:extLst>
                <a:ext uri="{FF2B5EF4-FFF2-40B4-BE49-F238E27FC236}">
                  <a16:creationId xmlns:a16="http://schemas.microsoft.com/office/drawing/2014/main" id="{3BEEC91E-2128-4D0D-9D1F-C0A007BB129C}"/>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D66B6658-D15F-4C16-9B1C-98336267CFD5}"/>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a:extLst>
              <a:ext uri="{FF2B5EF4-FFF2-40B4-BE49-F238E27FC236}">
                <a16:creationId xmlns:a16="http://schemas.microsoft.com/office/drawing/2014/main" id="{DA8E291B-79AC-430C-B4B4-1CE45FCF8F0B}"/>
              </a:ext>
            </a:extLst>
          </p:cNvPr>
          <p:cNvPicPr>
            <a:picLocks noChangeAspect="1"/>
          </p:cNvPicPr>
          <p:nvPr/>
        </p:nvPicPr>
        <p:blipFill>
          <a:blip r:embed="rId2"/>
          <a:stretch>
            <a:fillRect/>
          </a:stretch>
        </p:blipFill>
        <p:spPr>
          <a:xfrm>
            <a:off x="10275470" y="1589658"/>
            <a:ext cx="1390009" cy="1755800"/>
          </a:xfrm>
          <a:prstGeom prst="rect">
            <a:avLst/>
          </a:prstGeom>
        </p:spPr>
      </p:pic>
    </p:spTree>
    <p:extLst>
      <p:ext uri="{BB962C8B-B14F-4D97-AF65-F5344CB8AC3E}">
        <p14:creationId xmlns:p14="http://schemas.microsoft.com/office/powerpoint/2010/main" val="1146850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07D4C8F22725E48A5D1968F0AAE5BCA" ma:contentTypeVersion="10" ma:contentTypeDescription="Crear nuevo documento." ma:contentTypeScope="" ma:versionID="b8ea55965ec45980a400dc7f4a101f42">
  <xsd:schema xmlns:xsd="http://www.w3.org/2001/XMLSchema" xmlns:xs="http://www.w3.org/2001/XMLSchema" xmlns:p="http://schemas.microsoft.com/office/2006/metadata/properties" xmlns:ns2="d211e658-d9e6-4b34-ac83-73c84aaabe28" targetNamespace="http://schemas.microsoft.com/office/2006/metadata/properties" ma:root="true" ma:fieldsID="de945a298ffd24b50726c27aaf65ab07" ns2:_="">
    <xsd:import namespace="d211e658-d9e6-4b34-ac83-73c84aaabe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1e658-d9e6-4b34-ac83-73c84aaabe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DE4EEF-5C57-495B-A520-AEFF8AEB18E8}"/>
</file>

<file path=customXml/itemProps2.xml><?xml version="1.0" encoding="utf-8"?>
<ds:datastoreItem xmlns:ds="http://schemas.openxmlformats.org/officeDocument/2006/customXml" ds:itemID="{395B0E1A-02C2-4219-B47B-E44E1B2DB769}">
  <ds:schemaRef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http://purl.org/dc/dcmitype/"/>
    <ds:schemaRef ds:uri="d211e658-d9e6-4b34-ac83-73c84aaabe28"/>
    <ds:schemaRef ds:uri="http://schemas.microsoft.com/office/2006/metadata/properties"/>
  </ds:schemaRefs>
</ds:datastoreItem>
</file>

<file path=customXml/itemProps3.xml><?xml version="1.0" encoding="utf-8"?>
<ds:datastoreItem xmlns:ds="http://schemas.openxmlformats.org/officeDocument/2006/customXml" ds:itemID="{D2455DCC-1916-4B5A-B868-5CCF6D9F37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3323</TotalTime>
  <Words>4584</Words>
  <Application>Microsoft Office PowerPoint</Application>
  <PresentationFormat>Panorámica</PresentationFormat>
  <Paragraphs>501</Paragraphs>
  <Slides>25</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5" baseType="lpstr">
      <vt:lpstr>Helvetica</vt:lpstr>
      <vt:lpstr>Arial</vt:lpstr>
      <vt:lpstr>Times New Roman</vt:lpstr>
      <vt:lpstr>Trebuchet MS</vt:lpstr>
      <vt:lpstr>Calibri Light</vt:lpstr>
      <vt:lpstr>Verdana</vt:lpstr>
      <vt:lpstr>Oxygen Bold</vt:lpstr>
      <vt:lpstr>Calibri</vt:lpstr>
      <vt:lpstr>Office Theme</vt:lpstr>
      <vt:lpstr>Acrobat Document</vt:lpstr>
      <vt:lpstr>Presentación de PowerPoint</vt:lpstr>
      <vt:lpstr>Presentación de PowerPoint</vt:lpstr>
      <vt:lpstr>Presentación de PowerPoint</vt:lpstr>
      <vt:lpstr>COMPONENTE 13. IMPULSO A LA PYME</vt:lpstr>
      <vt:lpstr>Componente 13. Impulso a la PYME: Descripción general</vt:lpstr>
      <vt:lpstr>Componente 13. Impulso a la PYME: Descripción general</vt:lpstr>
      <vt:lpstr>Componente 13. Impulso a la PYME: Descripción general</vt:lpstr>
      <vt:lpstr>Componente 13. Impulso a la PYME: Descripción general</vt:lpstr>
      <vt:lpstr>Componente 13. Impulso a la PYME: Detalle de cada inversión</vt:lpstr>
      <vt:lpstr>Componente 13. Impulso a la PYME: Detalle de cada inversión</vt:lpstr>
      <vt:lpstr>Componente 13. Impulso a la PYME: Detalle de cada inversión</vt:lpstr>
      <vt:lpstr>Componente 13. Impulso a la PYME: Detalle de cada inversión</vt:lpstr>
      <vt:lpstr>Componente 13. Impulso a la PYME: Detalle de cada inversión</vt:lpstr>
      <vt:lpstr>Componente 13. Impulso a la PYME: Detalle de cada inversión</vt:lpstr>
      <vt:lpstr>Componente 13. Impulso a la PYME: Detalle de cada inversión</vt:lpstr>
      <vt:lpstr>Componente 13. Impulso a la PYME: Detalle de cada inversión</vt:lpstr>
      <vt:lpstr>Componente 13. Impulso a la PYME: Detalle de cada inversión</vt:lpstr>
      <vt:lpstr>Componente 13. Impulso a la PYME: Detalle de cada inversión</vt:lpstr>
      <vt:lpstr>Componente 13. Impulso a la PYME: Detalle de cada inversión</vt:lpstr>
      <vt:lpstr>Componente 13. Impulso a la PYME: Detalle de cada inversión</vt:lpstr>
      <vt:lpstr>Componente 13. Impulso a la PYME: Detalle de cada inversión</vt:lpstr>
      <vt:lpstr>Componente 13. Impulso a la PYME: Detalle de cada inversión</vt:lpstr>
      <vt:lpstr>Componente 13. Impulso a la PYME: Detalle de cada inversión</vt:lpstr>
      <vt:lpstr>Componente 13. Impulso a la PYME: Detalle de cada inversión</vt:lpstr>
      <vt:lpstr>Componente 13. Impulso a la PYME: Detalle de cada inversión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Oportunidades para la innovación con la Universitat Politècnica de València</dc:title>
  <dc:creator>Microsoft Office User</dc:creator>
  <cp:lastModifiedBy>Cristina Benito</cp:lastModifiedBy>
  <cp:revision>206</cp:revision>
  <cp:lastPrinted>2019-04-04T11:41:41Z</cp:lastPrinted>
  <dcterms:created xsi:type="dcterms:W3CDTF">2019-03-12T21:39:03Z</dcterms:created>
  <dcterms:modified xsi:type="dcterms:W3CDTF">2021-10-03T16:28:38Z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0x010100207D4C8F22725E48A5D1968F0AAE5BCA</vt:lpwstr>
  </property>
</Properties>
</file>