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371" r:id="rId5"/>
    <p:sldId id="368" r:id="rId6"/>
    <p:sldId id="370" r:id="rId7"/>
    <p:sldId id="342" r:id="rId8"/>
    <p:sldId id="350" r:id="rId9"/>
    <p:sldId id="353" r:id="rId10"/>
    <p:sldId id="380" r:id="rId11"/>
    <p:sldId id="382" r:id="rId12"/>
    <p:sldId id="374" r:id="rId13"/>
    <p:sldId id="390" r:id="rId14"/>
    <p:sldId id="385" r:id="rId15"/>
    <p:sldId id="391" r:id="rId16"/>
    <p:sldId id="375" r:id="rId17"/>
    <p:sldId id="386" r:id="rId18"/>
    <p:sldId id="387" r:id="rId19"/>
    <p:sldId id="392" r:id="rId20"/>
    <p:sldId id="393" r:id="rId21"/>
    <p:sldId id="388" r:id="rId22"/>
    <p:sldId id="394"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elvetica" panose="020B0604020202020204" pitchFamily="34" charset="0"/>
      <p:regular r:id="rId31"/>
      <p:bold r:id="rId32"/>
      <p:italic r:id="rId33"/>
      <p:boldItalic r:id="rId34"/>
    </p:embeddedFont>
    <p:embeddedFont>
      <p:font typeface="Oxygen Bold" panose="020B0604020202020204" charset="0"/>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 Torrent Orquín" initials="ITO" lastIdx="12" clrIdx="0">
    <p:extLst>
      <p:ext uri="{19B8F6BF-5375-455C-9EA6-DF929625EA0E}">
        <p15:presenceInfo xmlns:p15="http://schemas.microsoft.com/office/powerpoint/2012/main" userId="S::itorrent@euro-funding.com::c92f28f4-b79e-400a-b7a9-8f500406e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343536"/>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2265" autoAdjust="0"/>
  </p:normalViewPr>
  <p:slideViewPr>
    <p:cSldViewPr snapToGrid="0" snapToObjects="1">
      <p:cViewPr varScale="1">
        <p:scale>
          <a:sx n="63" d="100"/>
          <a:sy n="63" d="100"/>
        </p:scale>
        <p:origin x="852"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Corresponde a la primera inversión</a:t>
            </a:r>
          </a:p>
        </p:txBody>
      </p:sp>
      <p:sp>
        <p:nvSpPr>
          <p:cNvPr id="4" name="Marcador de número de diapositiva 3"/>
          <p:cNvSpPr>
            <a:spLocks noGrp="1"/>
          </p:cNvSpPr>
          <p:nvPr>
            <p:ph type="sldNum" sz="quarter" idx="5"/>
          </p:nvPr>
        </p:nvSpPr>
        <p:spPr/>
        <p:txBody>
          <a:bodyPr/>
          <a:lstStyle/>
          <a:p>
            <a:fld id="{B2E4E2FD-317C-430C-9B9F-74EAD66EE76D}" type="slidenum">
              <a:rPr lang="en-US" smtClean="0"/>
              <a:t>6</a:t>
            </a:fld>
            <a:endParaRPr lang="en-US"/>
          </a:p>
        </p:txBody>
      </p:sp>
    </p:spTree>
    <p:extLst>
      <p:ext uri="{BB962C8B-B14F-4D97-AF65-F5344CB8AC3E}">
        <p14:creationId xmlns:p14="http://schemas.microsoft.com/office/powerpoint/2010/main" val="329615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Corresponde a la segunda inversión</a:t>
            </a:r>
          </a:p>
        </p:txBody>
      </p:sp>
      <p:sp>
        <p:nvSpPr>
          <p:cNvPr id="4" name="Marcador de número de diapositiva 3"/>
          <p:cNvSpPr>
            <a:spLocks noGrp="1"/>
          </p:cNvSpPr>
          <p:nvPr>
            <p:ph type="sldNum" sz="quarter" idx="5"/>
          </p:nvPr>
        </p:nvSpPr>
        <p:spPr/>
        <p:txBody>
          <a:bodyPr/>
          <a:lstStyle/>
          <a:p>
            <a:fld id="{B2E4E2FD-317C-430C-9B9F-74EAD66EE76D}" type="slidenum">
              <a:rPr lang="en-US" smtClean="0"/>
              <a:t>7</a:t>
            </a:fld>
            <a:endParaRPr lang="en-US"/>
          </a:p>
        </p:txBody>
      </p:sp>
    </p:spTree>
    <p:extLst>
      <p:ext uri="{BB962C8B-B14F-4D97-AF65-F5344CB8AC3E}">
        <p14:creationId xmlns:p14="http://schemas.microsoft.com/office/powerpoint/2010/main" val="366660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Corresponde a la 4 inversión</a:t>
            </a:r>
          </a:p>
        </p:txBody>
      </p:sp>
      <p:sp>
        <p:nvSpPr>
          <p:cNvPr id="4" name="Marcador de número de diapositiva 3"/>
          <p:cNvSpPr>
            <a:spLocks noGrp="1"/>
          </p:cNvSpPr>
          <p:nvPr>
            <p:ph type="sldNum" sz="quarter" idx="5"/>
          </p:nvPr>
        </p:nvSpPr>
        <p:spPr/>
        <p:txBody>
          <a:bodyPr/>
          <a:lstStyle/>
          <a:p>
            <a:fld id="{B2E4E2FD-317C-430C-9B9F-74EAD66EE76D}" type="slidenum">
              <a:rPr lang="en-US" smtClean="0"/>
              <a:t>8</a:t>
            </a:fld>
            <a:endParaRPr lang="en-US"/>
          </a:p>
        </p:txBody>
      </p:sp>
    </p:spTree>
    <p:extLst>
      <p:ext uri="{BB962C8B-B14F-4D97-AF65-F5344CB8AC3E}">
        <p14:creationId xmlns:p14="http://schemas.microsoft.com/office/powerpoint/2010/main" val="92351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11</a:t>
            </a:fld>
            <a:endParaRPr lang="en-US"/>
          </a:p>
        </p:txBody>
      </p:sp>
    </p:spTree>
    <p:extLst>
      <p:ext uri="{BB962C8B-B14F-4D97-AF65-F5344CB8AC3E}">
        <p14:creationId xmlns:p14="http://schemas.microsoft.com/office/powerpoint/2010/main" val="389686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13</a:t>
            </a:fld>
            <a:endParaRPr lang="en-US"/>
          </a:p>
        </p:txBody>
      </p:sp>
    </p:spTree>
    <p:extLst>
      <p:ext uri="{BB962C8B-B14F-4D97-AF65-F5344CB8AC3E}">
        <p14:creationId xmlns:p14="http://schemas.microsoft.com/office/powerpoint/2010/main" val="295673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9/29/2021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9/29/2021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401130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254437"/>
            <a:ext cx="9929979" cy="4872043"/>
          </a:xfrm>
        </p:spPr>
        <p:txBody>
          <a:bodyPr vert="horz" lIns="91440" tIns="45720" rIns="91440" bIns="45720" rtlCol="0">
            <a:noAutofit/>
          </a:bodyPr>
          <a:lstStyle/>
          <a:p>
            <a:pPr marL="0" indent="0" algn="just" defTabSz="914400">
              <a:lnSpc>
                <a:spcPct val="150000"/>
              </a:lnSpc>
              <a:spcBef>
                <a:spcPts val="1200"/>
              </a:spcBef>
              <a:buClr>
                <a:srgbClr val="BA514C"/>
              </a:buClr>
              <a:buNone/>
            </a:pPr>
            <a:r>
              <a:rPr lang="es-ES" sz="1400" dirty="0">
                <a:solidFill>
                  <a:srgbClr val="BA514C"/>
                </a:solidFill>
              </a:rPr>
              <a:t>Transformación del modelo turístico hacia la sostenibilidad</a:t>
            </a:r>
            <a:r>
              <a:rPr lang="en-US" sz="1400" dirty="0">
                <a:solidFill>
                  <a:srgbClr val="BA514C"/>
                </a:solidFill>
              </a:rPr>
              <a:t> - </a:t>
            </a:r>
            <a:r>
              <a:rPr lang="es-ES" sz="1400" dirty="0">
                <a:solidFill>
                  <a:srgbClr val="BA514C"/>
                </a:solidFill>
              </a:rPr>
              <a:t>Planes de Sostenibilidad Turística en Destinos</a:t>
            </a:r>
          </a:p>
          <a:p>
            <a:pPr algn="just" defTabSz="914400">
              <a:lnSpc>
                <a:spcPct val="150000"/>
              </a:lnSpc>
              <a:spcBef>
                <a:spcPts val="1200"/>
              </a:spcBef>
              <a:buClr>
                <a:srgbClr val="BA514C"/>
              </a:buClr>
            </a:pPr>
            <a:r>
              <a:rPr lang="en-US" sz="1400" dirty="0" err="1"/>
              <a:t>Acometer</a:t>
            </a:r>
            <a:r>
              <a:rPr lang="en-US" sz="1400" dirty="0"/>
              <a:t> </a:t>
            </a:r>
            <a:r>
              <a:rPr lang="en-US" sz="1400" b="1" dirty="0" err="1"/>
              <a:t>actuaciones</a:t>
            </a:r>
            <a:r>
              <a:rPr lang="en-US" sz="1400" b="1" dirty="0"/>
              <a:t> </a:t>
            </a:r>
            <a:r>
              <a:rPr lang="en-US" sz="1400" b="1" dirty="0" err="1"/>
              <a:t>transformadoras</a:t>
            </a:r>
            <a:r>
              <a:rPr lang="en-US" sz="1400" b="1" dirty="0"/>
              <a:t> </a:t>
            </a:r>
            <a:r>
              <a:rPr lang="en-US" sz="1400" b="1" dirty="0" err="1"/>
              <a:t>en</a:t>
            </a:r>
            <a:r>
              <a:rPr lang="en-US" sz="1400" b="1" dirty="0"/>
              <a:t> </a:t>
            </a:r>
            <a:r>
              <a:rPr lang="en-US" sz="1400" b="1" dirty="0" err="1"/>
              <a:t>el</a:t>
            </a:r>
            <a:r>
              <a:rPr lang="en-US" sz="1400" b="1" dirty="0"/>
              <a:t> sector </a:t>
            </a:r>
            <a:r>
              <a:rPr lang="en-US" sz="1400" b="1" dirty="0" err="1"/>
              <a:t>turístico</a:t>
            </a:r>
            <a:r>
              <a:rPr lang="en-US" sz="1400" b="1" dirty="0"/>
              <a:t> </a:t>
            </a:r>
            <a:r>
              <a:rPr lang="en-US" sz="1400" b="1" dirty="0" err="1"/>
              <a:t>en</a:t>
            </a:r>
            <a:r>
              <a:rPr lang="en-US" sz="1400" b="1" dirty="0"/>
              <a:t> los </a:t>
            </a:r>
            <a:r>
              <a:rPr lang="en-US" sz="1400" b="1" dirty="0" err="1"/>
              <a:t>ambitos</a:t>
            </a:r>
            <a:r>
              <a:rPr lang="en-US" sz="1400" b="1" dirty="0"/>
              <a:t> de </a:t>
            </a:r>
            <a:r>
              <a:rPr lang="en-US" sz="1400" b="1" dirty="0" err="1"/>
              <a:t>transición</a:t>
            </a:r>
            <a:r>
              <a:rPr lang="en-US" sz="1400" b="1" dirty="0"/>
              <a:t> </a:t>
            </a:r>
            <a:r>
              <a:rPr lang="en-US" sz="1400" b="1" dirty="0" err="1"/>
              <a:t>verde</a:t>
            </a:r>
            <a:r>
              <a:rPr lang="en-US" sz="1400" b="1" dirty="0"/>
              <a:t>, </a:t>
            </a:r>
            <a:r>
              <a:rPr lang="en-US" sz="1400" b="1" dirty="0" err="1"/>
              <a:t>eficiencia</a:t>
            </a:r>
            <a:r>
              <a:rPr lang="en-US" sz="1400" b="1" dirty="0"/>
              <a:t> </a:t>
            </a:r>
            <a:r>
              <a:rPr lang="en-US" sz="1400" b="1" dirty="0" err="1"/>
              <a:t>energéticá</a:t>
            </a:r>
            <a:r>
              <a:rPr lang="en-US" sz="1400" b="1" dirty="0"/>
              <a:t>, </a:t>
            </a:r>
            <a:r>
              <a:rPr lang="en-US" sz="1400" b="1" dirty="0" err="1"/>
              <a:t>transición</a:t>
            </a:r>
            <a:r>
              <a:rPr lang="en-US" sz="1400" b="1" dirty="0"/>
              <a:t> digital y </a:t>
            </a:r>
            <a:r>
              <a:rPr lang="en-US" sz="1400" b="1" dirty="0" err="1"/>
              <a:t>mejora</a:t>
            </a:r>
            <a:r>
              <a:rPr lang="en-US" sz="1400" b="1" dirty="0"/>
              <a:t> de la </a:t>
            </a:r>
            <a:r>
              <a:rPr lang="en-US" sz="1400" b="1" dirty="0" err="1"/>
              <a:t>competiividad</a:t>
            </a:r>
            <a:r>
              <a:rPr lang="en-US" sz="1400" b="1" dirty="0"/>
              <a:t>.</a:t>
            </a:r>
          </a:p>
          <a:p>
            <a:pPr algn="just" defTabSz="914400">
              <a:lnSpc>
                <a:spcPct val="150000"/>
              </a:lnSpc>
              <a:spcBef>
                <a:spcPts val="1200"/>
              </a:spcBef>
              <a:buClr>
                <a:srgbClr val="BA514C"/>
              </a:buClr>
            </a:pPr>
            <a:r>
              <a:rPr lang="en-US" sz="1400" dirty="0" err="1"/>
              <a:t>Convocatoria</a:t>
            </a:r>
            <a:r>
              <a:rPr lang="en-US" sz="1400" dirty="0"/>
              <a:t> de inversion </a:t>
            </a:r>
            <a:r>
              <a:rPr lang="en-US" sz="1400" dirty="0" err="1"/>
              <a:t>dirigida</a:t>
            </a:r>
            <a:r>
              <a:rPr lang="en-US" sz="1400" dirty="0"/>
              <a:t> de forma </a:t>
            </a:r>
            <a:r>
              <a:rPr lang="en-US" sz="1400" dirty="0" err="1"/>
              <a:t>directa</a:t>
            </a:r>
            <a:r>
              <a:rPr lang="en-US" sz="1400" dirty="0"/>
              <a:t> a las </a:t>
            </a:r>
            <a:r>
              <a:rPr lang="en-US" sz="1400" b="1" dirty="0" err="1"/>
              <a:t>administraciones</a:t>
            </a:r>
            <a:r>
              <a:rPr lang="en-US" sz="1400" b="1" dirty="0"/>
              <a:t> </a:t>
            </a:r>
            <a:r>
              <a:rPr lang="en-US" sz="1400" b="1" dirty="0" err="1"/>
              <a:t>públicas</a:t>
            </a:r>
            <a:r>
              <a:rPr lang="en-US" sz="1400" b="1" dirty="0"/>
              <a:t> </a:t>
            </a:r>
            <a:r>
              <a:rPr lang="en-US" sz="1400" b="1" dirty="0" err="1"/>
              <a:t>competentes</a:t>
            </a:r>
            <a:r>
              <a:rPr lang="en-US" sz="1400" b="1" dirty="0"/>
              <a:t> </a:t>
            </a:r>
            <a:r>
              <a:rPr lang="en-US" sz="1400" b="1" dirty="0" err="1"/>
              <a:t>en</a:t>
            </a:r>
            <a:r>
              <a:rPr lang="en-US" sz="1400" b="1" dirty="0"/>
              <a:t> la </a:t>
            </a:r>
            <a:r>
              <a:rPr lang="en-US" sz="1400" b="1" dirty="0" err="1"/>
              <a:t>gestión</a:t>
            </a:r>
            <a:r>
              <a:rPr lang="en-US" sz="1400" b="1" dirty="0"/>
              <a:t> del </a:t>
            </a:r>
            <a:r>
              <a:rPr lang="en-US" sz="1400" b="1" dirty="0" err="1"/>
              <a:t>Destino</a:t>
            </a:r>
            <a:r>
              <a:rPr lang="en-US" sz="1400" b="1" dirty="0"/>
              <a:t> </a:t>
            </a:r>
            <a:r>
              <a:rPr lang="en-US" sz="1400" b="1" dirty="0" err="1"/>
              <a:t>Turísitco</a:t>
            </a:r>
            <a:endParaRPr lang="en-US" sz="1400" b="1" dirty="0"/>
          </a:p>
          <a:p>
            <a:pPr algn="just" defTabSz="914400">
              <a:lnSpc>
                <a:spcPct val="150000"/>
              </a:lnSpc>
              <a:spcBef>
                <a:spcPts val="1200"/>
              </a:spcBef>
              <a:buClr>
                <a:srgbClr val="BA514C"/>
              </a:buClr>
            </a:pPr>
            <a:r>
              <a:rPr lang="en-US" sz="1400" dirty="0"/>
              <a:t>La </a:t>
            </a:r>
            <a:r>
              <a:rPr lang="en-US" sz="1400" dirty="0" err="1"/>
              <a:t>administración</a:t>
            </a:r>
            <a:r>
              <a:rPr lang="en-US" sz="1400" dirty="0"/>
              <a:t> </a:t>
            </a:r>
            <a:r>
              <a:rPr lang="en-US" sz="1400" dirty="0" err="1"/>
              <a:t>ejecutora</a:t>
            </a:r>
            <a:r>
              <a:rPr lang="en-US" sz="1400" dirty="0"/>
              <a:t> es la </a:t>
            </a:r>
            <a:r>
              <a:rPr lang="en-US" sz="1400" dirty="0" err="1"/>
              <a:t>Secretaría</a:t>
            </a:r>
            <a:r>
              <a:rPr lang="en-US" sz="1400" dirty="0"/>
              <a:t> de Estado de Turismo (SETUR)</a:t>
            </a:r>
          </a:p>
          <a:p>
            <a:pPr algn="just" defTabSz="914400">
              <a:lnSpc>
                <a:spcPct val="150000"/>
              </a:lnSpc>
              <a:spcBef>
                <a:spcPts val="1200"/>
              </a:spcBef>
              <a:buClr>
                <a:srgbClr val="BA514C"/>
              </a:buClr>
            </a:pPr>
            <a:r>
              <a:rPr lang="es-ES" sz="1400" dirty="0"/>
              <a:t>Implementación de la inversión </a:t>
            </a:r>
          </a:p>
          <a:p>
            <a:pPr lvl="1" algn="just" defTabSz="914400">
              <a:lnSpc>
                <a:spcPct val="120000"/>
              </a:lnSpc>
              <a:spcBef>
                <a:spcPts val="1200"/>
              </a:spcBef>
              <a:buClr>
                <a:srgbClr val="BA514C"/>
              </a:buClr>
            </a:pPr>
            <a:r>
              <a:rPr lang="es-ES" sz="1400" dirty="0"/>
              <a:t>2021-2023</a:t>
            </a:r>
          </a:p>
          <a:p>
            <a:pPr lvl="1" algn="just" defTabSz="914400">
              <a:lnSpc>
                <a:spcPct val="120000"/>
              </a:lnSpc>
              <a:spcBef>
                <a:spcPts val="1200"/>
              </a:spcBef>
              <a:buClr>
                <a:srgbClr val="BA514C"/>
              </a:buClr>
            </a:pPr>
            <a:r>
              <a:rPr lang="en-US" sz="1400" b="1" dirty="0" err="1"/>
              <a:t>Transferencia</a:t>
            </a:r>
            <a:r>
              <a:rPr lang="en-US" sz="1400" b="1" dirty="0"/>
              <a:t> de </a:t>
            </a:r>
            <a:r>
              <a:rPr lang="en-US" sz="1400" b="1" dirty="0" err="1"/>
              <a:t>fondos</a:t>
            </a:r>
            <a:r>
              <a:rPr lang="en-US" sz="1400" b="1" dirty="0"/>
              <a:t> de las </a:t>
            </a:r>
            <a:r>
              <a:rPr lang="en-US" sz="1400" b="1" dirty="0" err="1"/>
              <a:t>Administraciones</a:t>
            </a:r>
            <a:r>
              <a:rPr lang="en-US" sz="1400" b="1" dirty="0"/>
              <a:t> </a:t>
            </a:r>
            <a:r>
              <a:rPr lang="en-US" sz="1400" b="1" dirty="0" err="1"/>
              <a:t>competentes</a:t>
            </a:r>
            <a:r>
              <a:rPr lang="en-US" sz="1400" b="1" dirty="0"/>
              <a:t> a los </a:t>
            </a:r>
            <a:r>
              <a:rPr lang="en-US" sz="1400" b="1" dirty="0" err="1"/>
              <a:t>Destinos</a:t>
            </a:r>
            <a:r>
              <a:rPr lang="en-US" sz="1400" b="1" dirty="0"/>
              <a:t> </a:t>
            </a:r>
            <a:r>
              <a:rPr lang="en-US" sz="1400" b="1" dirty="0" err="1"/>
              <a:t>Turisticos</a:t>
            </a:r>
            <a:r>
              <a:rPr lang="en-US" sz="1400" b="1" dirty="0"/>
              <a:t> y a </a:t>
            </a:r>
            <a:r>
              <a:rPr lang="en-US" sz="1400" b="1" dirty="0" err="1"/>
              <a:t>empresas</a:t>
            </a:r>
            <a:r>
              <a:rPr lang="en-US" sz="1400" b="1" dirty="0"/>
              <a:t> a </a:t>
            </a:r>
            <a:r>
              <a:rPr lang="en-US" sz="1400" b="1" dirty="0" err="1"/>
              <a:t>través</a:t>
            </a:r>
            <a:r>
              <a:rPr lang="en-US" sz="1400" b="1" dirty="0"/>
              <a:t> de ley de </a:t>
            </a:r>
            <a:r>
              <a:rPr lang="en-US" sz="1400" b="1" dirty="0" err="1"/>
              <a:t>contratos</a:t>
            </a:r>
            <a:r>
              <a:rPr lang="en-US" sz="1400" b="1" dirty="0"/>
              <a:t> y ley de </a:t>
            </a:r>
            <a:r>
              <a:rPr lang="en-US" sz="1400" b="1" dirty="0" err="1"/>
              <a:t>subvenciones</a:t>
            </a:r>
            <a:r>
              <a:rPr lang="en-US" sz="1400" b="1" dirty="0"/>
              <a:t>.  </a:t>
            </a:r>
          </a:p>
          <a:p>
            <a:pPr algn="just" defTabSz="914400">
              <a:lnSpc>
                <a:spcPct val="150000"/>
              </a:lnSpc>
              <a:spcBef>
                <a:spcPts val="1200"/>
              </a:spcBef>
              <a:buClr>
                <a:srgbClr val="BA514C"/>
              </a:buClr>
            </a:pPr>
            <a:r>
              <a:rPr lang="es-ES" sz="1400" dirty="0"/>
              <a:t>Se estima un presupuesto total del 1.858 M€</a:t>
            </a:r>
          </a:p>
          <a:p>
            <a:pPr algn="just" defTabSz="914400">
              <a:lnSpc>
                <a:spcPct val="150000"/>
              </a:lnSpc>
              <a:spcBef>
                <a:spcPts val="1200"/>
              </a:spcBef>
              <a:buClr>
                <a:srgbClr val="BA514C"/>
              </a:buClr>
            </a:pPr>
            <a:endParaRPr lang="en-US" sz="1400" dirty="0"/>
          </a:p>
          <a:p>
            <a:pPr marL="0" indent="0" defTabSz="914400">
              <a:spcBef>
                <a:spcPts val="1200"/>
              </a:spcBef>
              <a:buClr>
                <a:srgbClr val="BA514C"/>
              </a:buClr>
              <a:buNone/>
            </a:pPr>
            <a:endParaRPr lang="en-US" sz="1400" b="1" dirty="0">
              <a:solidFill>
                <a:srgbClr val="FF0000"/>
              </a:solidFill>
            </a:endParaRPr>
          </a:p>
          <a:p>
            <a:pPr marL="0" indent="0" defTabSz="914400">
              <a:spcBef>
                <a:spcPts val="1200"/>
              </a:spcBef>
              <a:buClr>
                <a:srgbClr val="BA514C"/>
              </a:buClr>
              <a:buNone/>
            </a:pPr>
            <a:r>
              <a:rPr lang="en-US" sz="1400" dirty="0">
                <a:solidFill>
                  <a:srgbClr val="FF0000"/>
                </a:solidFill>
              </a:rPr>
              <a:t> </a:t>
            </a:r>
            <a:endParaRPr lang="en-US" sz="1400" dirty="0"/>
          </a:p>
        </p:txBody>
      </p:sp>
      <p:pic>
        <p:nvPicPr>
          <p:cNvPr id="10" name="Imagen 9">
            <a:extLst>
              <a:ext uri="{FF2B5EF4-FFF2-40B4-BE49-F238E27FC236}">
                <a16:creationId xmlns:a16="http://schemas.microsoft.com/office/drawing/2014/main" id="{9543382D-131D-4347-BE05-F6DE85EBFC13}"/>
              </a:ext>
            </a:extLst>
          </p:cNvPr>
          <p:cNvPicPr>
            <a:picLocks noChangeAspect="1"/>
          </p:cNvPicPr>
          <p:nvPr/>
        </p:nvPicPr>
        <p:blipFill>
          <a:blip r:embed="rId2"/>
          <a:stretch>
            <a:fillRect/>
          </a:stretch>
        </p:blipFill>
        <p:spPr>
          <a:xfrm>
            <a:off x="10352157" y="3505200"/>
            <a:ext cx="1639966" cy="2152075"/>
          </a:xfrm>
          <a:prstGeom prst="rect">
            <a:avLst/>
          </a:prstGeom>
        </p:spPr>
      </p:pic>
    </p:spTree>
    <p:extLst>
      <p:ext uri="{BB962C8B-B14F-4D97-AF65-F5344CB8AC3E}">
        <p14:creationId xmlns:p14="http://schemas.microsoft.com/office/powerpoint/2010/main" val="40200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494941"/>
            <a:ext cx="11411529" cy="4906602"/>
          </a:xfrm>
        </p:spPr>
        <p:txBody>
          <a:bodyPr vert="horz" lIns="91440" tIns="45720" rIns="91440" bIns="45720" rtlCol="0">
            <a:normAutofit/>
          </a:bodyPr>
          <a:lstStyle/>
          <a:p>
            <a:pPr marL="0" indent="0" defTabSz="914400">
              <a:lnSpc>
                <a:spcPct val="150000"/>
              </a:lnSpc>
              <a:spcBef>
                <a:spcPts val="1200"/>
              </a:spcBef>
              <a:buClr>
                <a:srgbClr val="BA514C"/>
              </a:buClr>
              <a:buNone/>
            </a:pPr>
            <a:r>
              <a:rPr lang="es-ES" sz="1400" dirty="0">
                <a:solidFill>
                  <a:srgbClr val="BA514C"/>
                </a:solidFill>
              </a:rPr>
              <a:t>Transformación del modelo turístico hacia la sostenibilidad</a:t>
            </a:r>
            <a:r>
              <a:rPr lang="en-US" sz="1400" dirty="0">
                <a:solidFill>
                  <a:srgbClr val="BA514C"/>
                </a:solidFill>
              </a:rPr>
              <a:t> - </a:t>
            </a:r>
            <a:r>
              <a:rPr lang="es-ES" sz="1400" dirty="0">
                <a:solidFill>
                  <a:srgbClr val="BA514C"/>
                </a:solidFill>
              </a:rPr>
              <a:t>Creación del Sistema de Sostenibilidad Turística Integral</a:t>
            </a:r>
            <a:endParaRPr lang="en-US" sz="1400" dirty="0"/>
          </a:p>
          <a:p>
            <a:pPr indent="-228600" defTabSz="914400">
              <a:lnSpc>
                <a:spcPct val="150000"/>
              </a:lnSpc>
              <a:spcBef>
                <a:spcPts val="1200"/>
              </a:spcBef>
              <a:buClr>
                <a:srgbClr val="BA514C"/>
              </a:buClr>
              <a:buFont typeface="Arial" panose="020B0604020202020204" pitchFamily="34" charset="0"/>
              <a:buChar char="•"/>
            </a:pPr>
            <a:r>
              <a:rPr lang="es-ES" sz="1400" i="1" u="sng" dirty="0"/>
              <a:t>Reingeniería de la plataforma tecnológica para la gestión del SCTED</a:t>
            </a:r>
            <a:r>
              <a:rPr lang="es-ES" sz="1400" i="1" dirty="0"/>
              <a:t>: </a:t>
            </a:r>
          </a:p>
          <a:p>
            <a:pPr lvl="1" indent="-228600" defTabSz="914400">
              <a:lnSpc>
                <a:spcPct val="150000"/>
              </a:lnSpc>
              <a:spcBef>
                <a:spcPts val="1200"/>
              </a:spcBef>
              <a:buClr>
                <a:srgbClr val="BA514C"/>
              </a:buClr>
              <a:buFont typeface="Arial" panose="020B0604020202020204" pitchFamily="34" charset="0"/>
              <a:buChar char="•"/>
            </a:pPr>
            <a:r>
              <a:rPr lang="es-ES" sz="1400" b="1" dirty="0"/>
              <a:t>Reingeniería y reforma integral de los sistemas de administración de los programas de gestión empleados</a:t>
            </a:r>
            <a:r>
              <a:rPr lang="es-ES" sz="1400" dirty="0"/>
              <a:t>.</a:t>
            </a:r>
          </a:p>
          <a:p>
            <a:pPr lvl="1" indent="-228600" defTabSz="914400">
              <a:lnSpc>
                <a:spcPct val="150000"/>
              </a:lnSpc>
              <a:spcBef>
                <a:spcPts val="1200"/>
              </a:spcBef>
              <a:buClr>
                <a:srgbClr val="BA514C"/>
              </a:buClr>
              <a:buFont typeface="Arial" panose="020B0604020202020204" pitchFamily="34" charset="0"/>
              <a:buChar char="•"/>
            </a:pPr>
            <a:r>
              <a:rPr lang="es-ES" sz="1400" dirty="0"/>
              <a:t>Esta actuación va dirigida a </a:t>
            </a:r>
            <a:r>
              <a:rPr lang="es-ES" sz="1400" b="1" dirty="0"/>
              <a:t>los usuarios activos y futuros de la plataforma SICTED </a:t>
            </a:r>
          </a:p>
          <a:p>
            <a:pPr lvl="1" indent="-228600" defTabSz="914400">
              <a:lnSpc>
                <a:spcPct val="150000"/>
              </a:lnSpc>
              <a:spcBef>
                <a:spcPts val="1200"/>
              </a:spcBef>
              <a:buClr>
                <a:srgbClr val="BA514C"/>
              </a:buClr>
              <a:buFont typeface="Arial" panose="020B0604020202020204" pitchFamily="34" charset="0"/>
              <a:buChar char="•"/>
            </a:pPr>
            <a:r>
              <a:rPr lang="es-ES" sz="1400" dirty="0"/>
              <a:t>Administración ejecutora SETUR en colaboración con la Sociedad Mercantil Estatal para la Gestión de la Innovación y las Tecnologías Turísticas, S.A.M.P (SEGITTUR)</a:t>
            </a:r>
          </a:p>
          <a:p>
            <a:pPr lvl="1" indent="-228600" defTabSz="914400">
              <a:lnSpc>
                <a:spcPct val="150000"/>
              </a:lnSpc>
              <a:spcBef>
                <a:spcPts val="1200"/>
              </a:spcBef>
              <a:buClr>
                <a:srgbClr val="BA514C"/>
              </a:buClr>
              <a:buFont typeface="Arial" panose="020B0604020202020204" pitchFamily="34" charset="0"/>
              <a:buChar char="•"/>
            </a:pPr>
            <a:r>
              <a:rPr lang="es-ES" sz="1400" dirty="0"/>
              <a:t>Implementación de la inversión </a:t>
            </a:r>
          </a:p>
          <a:p>
            <a:pPr lvl="2" indent="-228600" defTabSz="914400">
              <a:lnSpc>
                <a:spcPct val="150000"/>
              </a:lnSpc>
              <a:spcBef>
                <a:spcPts val="1200"/>
              </a:spcBef>
              <a:buClr>
                <a:srgbClr val="BA514C"/>
              </a:buClr>
              <a:buFont typeface="Arial" panose="020B0604020202020204" pitchFamily="34" charset="0"/>
              <a:buChar char="•"/>
            </a:pPr>
            <a:r>
              <a:rPr lang="es-ES" sz="1400" dirty="0"/>
              <a:t>2021-2023</a:t>
            </a:r>
          </a:p>
          <a:p>
            <a:pPr lvl="2" indent="-228600" defTabSz="914400">
              <a:lnSpc>
                <a:spcPct val="150000"/>
              </a:lnSpc>
              <a:spcBef>
                <a:spcPts val="1200"/>
              </a:spcBef>
              <a:buClr>
                <a:srgbClr val="BA514C"/>
              </a:buClr>
              <a:buFont typeface="Arial" panose="020B0604020202020204" pitchFamily="34" charset="0"/>
              <a:buChar char="•"/>
            </a:pPr>
            <a:r>
              <a:rPr lang="es-ES" sz="1400" b="1" dirty="0"/>
              <a:t>Contratación pública. </a:t>
            </a:r>
            <a:r>
              <a:rPr lang="es-ES" sz="1400" dirty="0"/>
              <a:t>Coordinación con el Instituto Nacional de Estadística y con las CCAA y EELL.</a:t>
            </a:r>
          </a:p>
          <a:p>
            <a:pPr indent="-228600" defTabSz="914400">
              <a:spcBef>
                <a:spcPts val="1200"/>
              </a:spcBef>
              <a:buClr>
                <a:srgbClr val="BA514C"/>
              </a:buClr>
              <a:buFont typeface="Arial" panose="020B0604020202020204" pitchFamily="34" charset="0"/>
              <a:buChar char="•"/>
            </a:pPr>
            <a:endParaRPr lang="es-ES" sz="1400" dirty="0"/>
          </a:p>
          <a:p>
            <a:pPr indent="-228600" defTabSz="914400">
              <a:spcBef>
                <a:spcPts val="1200"/>
              </a:spcBef>
              <a:buClr>
                <a:srgbClr val="BA514C"/>
              </a:buClr>
              <a:buFont typeface="Arial" panose="020B0604020202020204" pitchFamily="34" charset="0"/>
              <a:buChar char="•"/>
            </a:pPr>
            <a:endParaRPr lang="es-ES" sz="1400" dirty="0"/>
          </a:p>
          <a:p>
            <a:pPr marL="0" indent="0" defTabSz="914400">
              <a:spcBef>
                <a:spcPts val="1200"/>
              </a:spcBef>
              <a:buClr>
                <a:srgbClr val="BA514C"/>
              </a:buClr>
              <a:buNone/>
            </a:pPr>
            <a:endParaRPr lang="es-ES" sz="1400" dirty="0"/>
          </a:p>
        </p:txBody>
      </p:sp>
      <p:pic>
        <p:nvPicPr>
          <p:cNvPr id="12" name="Imagen 11">
            <a:extLst>
              <a:ext uri="{FF2B5EF4-FFF2-40B4-BE49-F238E27FC236}">
                <a16:creationId xmlns:a16="http://schemas.microsoft.com/office/drawing/2014/main" id="{EF6F5A83-97E7-48D2-BB30-405B6A3F9C76}"/>
              </a:ext>
            </a:extLst>
          </p:cNvPr>
          <p:cNvPicPr>
            <a:picLocks noChangeAspect="1"/>
          </p:cNvPicPr>
          <p:nvPr/>
        </p:nvPicPr>
        <p:blipFill>
          <a:blip r:embed="rId3"/>
          <a:stretch>
            <a:fillRect/>
          </a:stretch>
        </p:blipFill>
        <p:spPr>
          <a:xfrm>
            <a:off x="10247255" y="3930795"/>
            <a:ext cx="1639966" cy="2152075"/>
          </a:xfrm>
          <a:prstGeom prst="rect">
            <a:avLst/>
          </a:prstGeom>
        </p:spPr>
      </p:pic>
    </p:spTree>
    <p:extLst>
      <p:ext uri="{BB962C8B-B14F-4D97-AF65-F5344CB8AC3E}">
        <p14:creationId xmlns:p14="http://schemas.microsoft.com/office/powerpoint/2010/main" val="101325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60684" y="1323270"/>
            <a:ext cx="10117943" cy="4925130"/>
          </a:xfrm>
        </p:spPr>
        <p:txBody>
          <a:bodyPr vert="horz" lIns="91440" tIns="45720" rIns="91440" bIns="45720" rtlCol="0">
            <a:normAutofit/>
          </a:bodyPr>
          <a:lstStyle/>
          <a:p>
            <a:pPr marL="0" indent="0" defTabSz="914400">
              <a:lnSpc>
                <a:spcPct val="150000"/>
              </a:lnSpc>
              <a:spcBef>
                <a:spcPts val="1200"/>
              </a:spcBef>
              <a:buClr>
                <a:srgbClr val="BA514C"/>
              </a:buClr>
              <a:buNone/>
            </a:pPr>
            <a:r>
              <a:rPr lang="es-ES" sz="1400" dirty="0">
                <a:solidFill>
                  <a:srgbClr val="BA514C"/>
                </a:solidFill>
              </a:rPr>
              <a:t>Transformación del modelo turístico hacia la sostenibilidad - Creación del Sistema de Sostenibilidad Turística Integral</a:t>
            </a:r>
            <a:endParaRPr lang="en-US" sz="1400" dirty="0"/>
          </a:p>
          <a:p>
            <a:pPr indent="-228600" defTabSz="914400">
              <a:lnSpc>
                <a:spcPct val="150000"/>
              </a:lnSpc>
              <a:spcBef>
                <a:spcPts val="1200"/>
              </a:spcBef>
              <a:buClr>
                <a:srgbClr val="BA514C"/>
              </a:buClr>
              <a:buFont typeface="Arial" panose="020B0604020202020204" pitchFamily="34" charset="0"/>
              <a:buChar char="•"/>
            </a:pPr>
            <a:r>
              <a:rPr lang="es-ES" sz="1500" i="1" u="sng" dirty="0"/>
              <a:t>Agregación de datos de Viviendas de Uso Turístico</a:t>
            </a:r>
            <a:r>
              <a:rPr lang="es-ES" sz="1500" u="sng" dirty="0"/>
              <a:t>:</a:t>
            </a:r>
          </a:p>
          <a:p>
            <a:pPr lvl="1" indent="-228600" defTabSz="914400">
              <a:lnSpc>
                <a:spcPct val="150000"/>
              </a:lnSpc>
              <a:spcBef>
                <a:spcPts val="1200"/>
              </a:spcBef>
              <a:buClr>
                <a:srgbClr val="BA514C"/>
              </a:buClr>
              <a:buFont typeface="Arial" panose="020B0604020202020204" pitchFamily="34" charset="0"/>
              <a:buChar char="•"/>
            </a:pPr>
            <a:r>
              <a:rPr lang="es-ES" sz="1500" b="1" dirty="0"/>
              <a:t>Desarrollar un sistema agregado de datos a nivel nacional</a:t>
            </a:r>
            <a:r>
              <a:rPr lang="es-ES" sz="1500" dirty="0"/>
              <a:t>.</a:t>
            </a:r>
          </a:p>
          <a:p>
            <a:pPr lvl="1" indent="-228600" defTabSz="914400">
              <a:lnSpc>
                <a:spcPct val="150000"/>
              </a:lnSpc>
              <a:spcBef>
                <a:spcPts val="1200"/>
              </a:spcBef>
              <a:buClr>
                <a:srgbClr val="BA514C"/>
              </a:buClr>
              <a:buFont typeface="Arial" panose="020B0604020202020204" pitchFamily="34" charset="0"/>
              <a:buChar char="•"/>
            </a:pPr>
            <a:r>
              <a:rPr lang="es-ES" sz="1500" dirty="0"/>
              <a:t>Esta actuación va dirigida al </a:t>
            </a:r>
            <a:r>
              <a:rPr lang="es-ES" sz="1500" b="1" dirty="0"/>
              <a:t>sector alojativo y destino turístico</a:t>
            </a:r>
          </a:p>
          <a:p>
            <a:pPr lvl="1" indent="-228600" defTabSz="914400">
              <a:lnSpc>
                <a:spcPct val="150000"/>
              </a:lnSpc>
              <a:spcBef>
                <a:spcPts val="1200"/>
              </a:spcBef>
              <a:buClr>
                <a:srgbClr val="BA514C"/>
              </a:buClr>
              <a:buFont typeface="Arial" panose="020B0604020202020204" pitchFamily="34" charset="0"/>
              <a:buChar char="•"/>
            </a:pPr>
            <a:r>
              <a:rPr lang="es-ES" sz="1500" dirty="0"/>
              <a:t>Administración ejecutora SETUR en colaboración con la Sociedad Mercantil Estatal para la Gestión de la Innovación y las Tecnologías Turísticas, S.A.M.P (SEGITTUR). </a:t>
            </a:r>
          </a:p>
          <a:p>
            <a:pPr lvl="1" indent="-228600" defTabSz="914400">
              <a:lnSpc>
                <a:spcPct val="150000"/>
              </a:lnSpc>
              <a:spcBef>
                <a:spcPts val="1200"/>
              </a:spcBef>
              <a:buClr>
                <a:srgbClr val="BA514C"/>
              </a:buClr>
              <a:buFont typeface="Arial" panose="020B0604020202020204" pitchFamily="34" charset="0"/>
              <a:buChar char="•"/>
            </a:pPr>
            <a:r>
              <a:rPr lang="es-ES" sz="1500" dirty="0"/>
              <a:t>Implementación de la inversión </a:t>
            </a:r>
          </a:p>
          <a:p>
            <a:pPr lvl="2" indent="-228600" defTabSz="914400">
              <a:lnSpc>
                <a:spcPct val="150000"/>
              </a:lnSpc>
              <a:spcBef>
                <a:spcPts val="1200"/>
              </a:spcBef>
              <a:buClr>
                <a:srgbClr val="BA514C"/>
              </a:buClr>
              <a:buFont typeface="Arial" panose="020B0604020202020204" pitchFamily="34" charset="0"/>
              <a:buChar char="•"/>
            </a:pPr>
            <a:r>
              <a:rPr lang="es-ES" sz="1500" dirty="0"/>
              <a:t>2021-2023</a:t>
            </a:r>
          </a:p>
          <a:p>
            <a:pPr lvl="2" indent="-228600" defTabSz="914400">
              <a:lnSpc>
                <a:spcPct val="150000"/>
              </a:lnSpc>
              <a:spcBef>
                <a:spcPts val="1200"/>
              </a:spcBef>
              <a:buClr>
                <a:srgbClr val="BA514C"/>
              </a:buClr>
              <a:buFont typeface="Arial" panose="020B0604020202020204" pitchFamily="34" charset="0"/>
              <a:buChar char="•"/>
            </a:pPr>
            <a:r>
              <a:rPr lang="es-ES" sz="1500" b="1" dirty="0"/>
              <a:t>Contratación pública. </a:t>
            </a:r>
            <a:r>
              <a:rPr lang="es-ES" sz="1500" dirty="0"/>
              <a:t>Coordinación con el Instituto Nacional de Estadística y con las CCAA y EELL.</a:t>
            </a:r>
          </a:p>
          <a:p>
            <a:pPr indent="-228600" defTabSz="914400">
              <a:spcBef>
                <a:spcPts val="1200"/>
              </a:spcBef>
              <a:buClr>
                <a:srgbClr val="BA514C"/>
              </a:buClr>
              <a:buFont typeface="Arial" panose="020B0604020202020204" pitchFamily="34" charset="0"/>
              <a:buChar char="•"/>
            </a:pPr>
            <a:r>
              <a:rPr lang="es-ES" sz="1500" dirty="0"/>
              <a:t>Se estima un presupuesto de 44,5 M€</a:t>
            </a:r>
          </a:p>
          <a:p>
            <a:pPr indent="-228600" defTabSz="914400">
              <a:spcBef>
                <a:spcPts val="1200"/>
              </a:spcBef>
              <a:buClr>
                <a:srgbClr val="BA514C"/>
              </a:buClr>
              <a:buFont typeface="Arial" panose="020B0604020202020204" pitchFamily="34" charset="0"/>
              <a:buChar char="•"/>
            </a:pPr>
            <a:endParaRPr lang="es-ES" sz="1400" dirty="0"/>
          </a:p>
          <a:p>
            <a:pPr indent="-228600" defTabSz="914400">
              <a:spcBef>
                <a:spcPts val="1200"/>
              </a:spcBef>
              <a:buClr>
                <a:srgbClr val="BA514C"/>
              </a:buClr>
              <a:buFont typeface="Arial" panose="020B0604020202020204" pitchFamily="34" charset="0"/>
              <a:buChar char="•"/>
            </a:pPr>
            <a:endParaRPr lang="es-ES" sz="1400" dirty="0"/>
          </a:p>
          <a:p>
            <a:pPr marL="0" indent="0" defTabSz="914400">
              <a:spcBef>
                <a:spcPts val="1200"/>
              </a:spcBef>
              <a:buClr>
                <a:srgbClr val="BA514C"/>
              </a:buClr>
              <a:buNone/>
            </a:pPr>
            <a:endParaRPr lang="es-ES" sz="1400" dirty="0"/>
          </a:p>
        </p:txBody>
      </p:sp>
      <p:pic>
        <p:nvPicPr>
          <p:cNvPr id="5" name="Imagen 4">
            <a:extLst>
              <a:ext uri="{FF2B5EF4-FFF2-40B4-BE49-F238E27FC236}">
                <a16:creationId xmlns:a16="http://schemas.microsoft.com/office/drawing/2014/main" id="{FCB577C9-9CCA-4C13-AF84-D29F427A159F}"/>
              </a:ext>
            </a:extLst>
          </p:cNvPr>
          <p:cNvPicPr>
            <a:picLocks noChangeAspect="1"/>
          </p:cNvPicPr>
          <p:nvPr/>
        </p:nvPicPr>
        <p:blipFill>
          <a:blip r:embed="rId2"/>
          <a:stretch>
            <a:fillRect/>
          </a:stretch>
        </p:blipFill>
        <p:spPr>
          <a:xfrm>
            <a:off x="10134092" y="1168409"/>
            <a:ext cx="1696537" cy="2152075"/>
          </a:xfrm>
          <a:prstGeom prst="rect">
            <a:avLst/>
          </a:prstGeom>
        </p:spPr>
      </p:pic>
    </p:spTree>
    <p:extLst>
      <p:ext uri="{BB962C8B-B14F-4D97-AF65-F5344CB8AC3E}">
        <p14:creationId xmlns:p14="http://schemas.microsoft.com/office/powerpoint/2010/main" val="365438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73013" y="1307619"/>
            <a:ext cx="11185863" cy="4868143"/>
          </a:xfrm>
        </p:spPr>
        <p:txBody>
          <a:bodyPr vert="horz" lIns="91440" tIns="45720" rIns="91440" bIns="45720" rtlCol="0">
            <a:noAutofit/>
          </a:bodyPr>
          <a:lstStyle/>
          <a:p>
            <a:pPr marL="0" indent="0" defTabSz="914400">
              <a:lnSpc>
                <a:spcPct val="150000"/>
              </a:lnSpc>
              <a:spcBef>
                <a:spcPts val="1200"/>
              </a:spcBef>
              <a:buClr>
                <a:srgbClr val="BA514C"/>
              </a:buClr>
              <a:buNone/>
            </a:pPr>
            <a:r>
              <a:rPr lang="es-ES" sz="1400" dirty="0">
                <a:solidFill>
                  <a:srgbClr val="BA514C"/>
                </a:solidFill>
              </a:rPr>
              <a:t>Programa de digitalización e inteligencia para destinos y sector turístico</a:t>
            </a:r>
            <a:r>
              <a:rPr lang="en-US" sz="1400" dirty="0">
                <a:solidFill>
                  <a:srgbClr val="BA514C"/>
                </a:solidFill>
              </a:rPr>
              <a:t> - </a:t>
            </a:r>
            <a:r>
              <a:rPr lang="es-ES" sz="1400" dirty="0">
                <a:solidFill>
                  <a:srgbClr val="BA514C"/>
                </a:solidFill>
              </a:rPr>
              <a:t>Plan de Transformación Digital de Destinos Turísticos.</a:t>
            </a:r>
          </a:p>
          <a:p>
            <a:pPr marL="0" indent="0" defTabSz="914400">
              <a:lnSpc>
                <a:spcPct val="150000"/>
              </a:lnSpc>
              <a:spcBef>
                <a:spcPts val="1200"/>
              </a:spcBef>
              <a:buClr>
                <a:srgbClr val="BA514C"/>
              </a:buClr>
              <a:buNone/>
            </a:pPr>
            <a:r>
              <a:rPr lang="es-ES" sz="1400" dirty="0"/>
              <a:t>Desarrollar </a:t>
            </a:r>
            <a:r>
              <a:rPr lang="es-ES" sz="1400" b="1" dirty="0"/>
              <a:t>nuevas herramientas para la Red de Destinos Turísticos  Inteligentes</a:t>
            </a:r>
          </a:p>
          <a:p>
            <a:pPr indent="-228600" defTabSz="914400">
              <a:lnSpc>
                <a:spcPct val="150000"/>
              </a:lnSpc>
              <a:spcBef>
                <a:spcPts val="1200"/>
              </a:spcBef>
              <a:buClr>
                <a:srgbClr val="BA514C"/>
              </a:buClr>
              <a:buFont typeface="Arial" panose="020B0604020202020204" pitchFamily="34" charset="0"/>
              <a:buChar char="•"/>
            </a:pPr>
            <a:r>
              <a:rPr lang="es-ES" sz="1400" i="1" u="sng" dirty="0"/>
              <a:t>Plataforma inteligente de destino e impulso y consolidación de la Red de DTI</a:t>
            </a:r>
            <a:r>
              <a:rPr lang="es-ES" sz="1400" i="1" dirty="0"/>
              <a:t>: </a:t>
            </a:r>
          </a:p>
          <a:p>
            <a:pPr lvl="1" defTabSz="914400">
              <a:lnSpc>
                <a:spcPct val="100000"/>
              </a:lnSpc>
              <a:spcBef>
                <a:spcPts val="1200"/>
              </a:spcBef>
              <a:buClr>
                <a:srgbClr val="BA514C"/>
              </a:buClr>
            </a:pPr>
            <a:r>
              <a:rPr lang="es-ES" sz="1400" dirty="0"/>
              <a:t>Estas actuaciones van dirigida a </a:t>
            </a:r>
            <a:r>
              <a:rPr lang="es-ES" sz="1400" b="1" dirty="0"/>
              <a:t>entidades locales miembros de la Red DTI y conjunto de destinos</a:t>
            </a:r>
          </a:p>
          <a:p>
            <a:pPr lvl="1" defTabSz="914400">
              <a:lnSpc>
                <a:spcPct val="100000"/>
              </a:lnSpc>
              <a:spcBef>
                <a:spcPts val="1200"/>
              </a:spcBef>
              <a:buClr>
                <a:srgbClr val="BA514C"/>
              </a:buClr>
            </a:pPr>
            <a:r>
              <a:rPr lang="es-ES" sz="1400" dirty="0"/>
              <a:t>Administración ejecutora: Ministerio de Industria, Comercio y Turismo/Secretaría de Estado de Turismo/Sociedad Mercantil Estatal para la Gestión de la Innovación y las Tecnologías Turísticas, S.A.M.P (SEGITTUR)</a:t>
            </a:r>
          </a:p>
          <a:p>
            <a:pPr lvl="1" defTabSz="914400">
              <a:lnSpc>
                <a:spcPct val="100000"/>
              </a:lnSpc>
              <a:spcBef>
                <a:spcPts val="1200"/>
              </a:spcBef>
              <a:buClr>
                <a:srgbClr val="BA514C"/>
              </a:buClr>
            </a:pPr>
            <a:r>
              <a:rPr lang="es-ES" sz="1400" dirty="0"/>
              <a:t>Implementación de la inversión </a:t>
            </a:r>
          </a:p>
          <a:p>
            <a:pPr lvl="2" defTabSz="914400">
              <a:lnSpc>
                <a:spcPct val="100000"/>
              </a:lnSpc>
              <a:spcBef>
                <a:spcPts val="1200"/>
              </a:spcBef>
              <a:buClr>
                <a:srgbClr val="BA514C"/>
              </a:buClr>
            </a:pPr>
            <a:r>
              <a:rPr lang="es-ES" sz="1400" dirty="0"/>
              <a:t>2021-2023</a:t>
            </a:r>
          </a:p>
          <a:p>
            <a:pPr lvl="2" defTabSz="914400">
              <a:lnSpc>
                <a:spcPct val="100000"/>
              </a:lnSpc>
              <a:spcBef>
                <a:spcPts val="1200"/>
              </a:spcBef>
              <a:buClr>
                <a:srgbClr val="BA514C"/>
              </a:buClr>
            </a:pPr>
            <a:r>
              <a:rPr lang="es-ES" sz="1400" b="1" dirty="0"/>
              <a:t>Contratación pública</a:t>
            </a:r>
          </a:p>
          <a:p>
            <a:pPr marL="0" indent="0" defTabSz="914400">
              <a:spcBef>
                <a:spcPts val="1200"/>
              </a:spcBef>
              <a:buClr>
                <a:srgbClr val="BA514C"/>
              </a:buClr>
              <a:buNone/>
            </a:pPr>
            <a:endParaRPr lang="es-ES" sz="1400" dirty="0"/>
          </a:p>
        </p:txBody>
      </p:sp>
      <p:pic>
        <p:nvPicPr>
          <p:cNvPr id="4" name="Imagen 3">
            <a:extLst>
              <a:ext uri="{FF2B5EF4-FFF2-40B4-BE49-F238E27FC236}">
                <a16:creationId xmlns:a16="http://schemas.microsoft.com/office/drawing/2014/main" id="{E60B72F3-CAA1-4B33-8AD5-7B156745EED6}"/>
              </a:ext>
            </a:extLst>
          </p:cNvPr>
          <p:cNvPicPr>
            <a:picLocks noChangeAspect="1"/>
          </p:cNvPicPr>
          <p:nvPr/>
        </p:nvPicPr>
        <p:blipFill>
          <a:blip r:embed="rId3"/>
          <a:stretch>
            <a:fillRect/>
          </a:stretch>
        </p:blipFill>
        <p:spPr>
          <a:xfrm>
            <a:off x="9818910" y="3646912"/>
            <a:ext cx="1639966" cy="2152075"/>
          </a:xfrm>
          <a:prstGeom prst="rect">
            <a:avLst/>
          </a:prstGeom>
        </p:spPr>
      </p:pic>
    </p:spTree>
    <p:extLst>
      <p:ext uri="{BB962C8B-B14F-4D97-AF65-F5344CB8AC3E}">
        <p14:creationId xmlns:p14="http://schemas.microsoft.com/office/powerpoint/2010/main" val="219468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79178" y="1124042"/>
            <a:ext cx="11760422" cy="4695093"/>
          </a:xfrm>
        </p:spPr>
        <p:txBody>
          <a:bodyPr vert="horz" lIns="91440" tIns="45720" rIns="91440" bIns="45720" rtlCol="0">
            <a:noAutofit/>
          </a:bodyPr>
          <a:lstStyle/>
          <a:p>
            <a:pPr marL="0" indent="0" defTabSz="914400">
              <a:lnSpc>
                <a:spcPct val="150000"/>
              </a:lnSpc>
              <a:spcBef>
                <a:spcPts val="1200"/>
              </a:spcBef>
              <a:buClr>
                <a:srgbClr val="BA514C"/>
              </a:buClr>
              <a:buNone/>
            </a:pPr>
            <a:r>
              <a:rPr lang="es-ES" sz="1400" dirty="0">
                <a:solidFill>
                  <a:srgbClr val="BA514C"/>
                </a:solidFill>
              </a:rPr>
              <a:t>Programa de digitalización e inteligencia para destinos y sector turístico</a:t>
            </a:r>
            <a:r>
              <a:rPr lang="en-US" sz="1400" dirty="0">
                <a:solidFill>
                  <a:srgbClr val="BA514C"/>
                </a:solidFill>
              </a:rPr>
              <a:t> - </a:t>
            </a:r>
            <a:r>
              <a:rPr lang="es-ES" sz="1400" b="1" dirty="0">
                <a:solidFill>
                  <a:srgbClr val="BA514C"/>
                </a:solidFill>
              </a:rPr>
              <a:t>Plan de Transformación Digital de Destinos Turísticos.</a:t>
            </a:r>
          </a:p>
          <a:p>
            <a:pPr indent="-228600" defTabSz="914400">
              <a:lnSpc>
                <a:spcPct val="150000"/>
              </a:lnSpc>
              <a:spcBef>
                <a:spcPts val="1200"/>
              </a:spcBef>
              <a:buClr>
                <a:srgbClr val="BA514C"/>
              </a:buClr>
              <a:buFont typeface="Arial" panose="020B0604020202020204" pitchFamily="34" charset="0"/>
              <a:buChar char="•"/>
            </a:pPr>
            <a:r>
              <a:rPr lang="es-ES" sz="1400" i="1" u="sng" dirty="0"/>
              <a:t>Sistema de Inteligencia Turística para administraciones y sector turístico (SIT): </a:t>
            </a:r>
          </a:p>
          <a:p>
            <a:pPr lvl="1" defTabSz="914400">
              <a:lnSpc>
                <a:spcPct val="100000"/>
              </a:lnSpc>
              <a:spcBef>
                <a:spcPts val="1200"/>
              </a:spcBef>
              <a:buClr>
                <a:srgbClr val="BA514C"/>
              </a:buClr>
            </a:pPr>
            <a:r>
              <a:rPr lang="es-ES" sz="1400" b="1" dirty="0"/>
              <a:t>Solución para la integración de todas las fuentes de información turística en España</a:t>
            </a:r>
            <a:r>
              <a:rPr lang="es-ES" sz="1400" dirty="0"/>
              <a:t>.</a:t>
            </a:r>
          </a:p>
          <a:p>
            <a:pPr lvl="1" defTabSz="914400">
              <a:lnSpc>
                <a:spcPct val="100000"/>
              </a:lnSpc>
              <a:spcBef>
                <a:spcPts val="1200"/>
              </a:spcBef>
              <a:buClr>
                <a:srgbClr val="BA514C"/>
              </a:buClr>
            </a:pPr>
            <a:r>
              <a:rPr lang="es-ES" sz="1400" dirty="0"/>
              <a:t>Esta actuación va dirigida </a:t>
            </a:r>
            <a:r>
              <a:rPr lang="es-ES" sz="1400" b="1" dirty="0"/>
              <a:t>Administración General del Estado, Comunidades </a:t>
            </a:r>
            <a:r>
              <a:rPr lang="es-ES" sz="1400" b="1" dirty="0" err="1"/>
              <a:t>Autónomas,Diputaciones</a:t>
            </a:r>
            <a:r>
              <a:rPr lang="es-ES" sz="1400" b="1" dirty="0"/>
              <a:t>, Entidades locales, mancomunidades de municipios, comarcas y otras entidades que agrupen varios municipios</a:t>
            </a:r>
            <a:r>
              <a:rPr lang="es-ES" sz="1400" dirty="0"/>
              <a:t>. Prensa, estudiantes,</a:t>
            </a:r>
            <a:r>
              <a:rPr lang="es-ES" sz="1400" b="1" dirty="0"/>
              <a:t> investigadores</a:t>
            </a:r>
            <a:r>
              <a:rPr lang="es-ES" sz="1400" dirty="0"/>
              <a:t>, así como actores del sector privado </a:t>
            </a:r>
            <a:r>
              <a:rPr lang="es-ES" sz="1400" dirty="0" err="1"/>
              <a:t>queintegran</a:t>
            </a:r>
            <a:r>
              <a:rPr lang="es-ES" sz="1400" dirty="0"/>
              <a:t> el tejido productivo del turismo.</a:t>
            </a:r>
          </a:p>
          <a:p>
            <a:pPr lvl="1" defTabSz="914400">
              <a:lnSpc>
                <a:spcPct val="100000"/>
              </a:lnSpc>
              <a:spcBef>
                <a:spcPts val="1200"/>
              </a:spcBef>
              <a:buClr>
                <a:srgbClr val="BA514C"/>
              </a:buClr>
            </a:pPr>
            <a:r>
              <a:rPr lang="es-ES" sz="1400" dirty="0"/>
              <a:t>Administración ejecutora: Ministerio de Industria, Comercio y Turismo/Secretaría de Estado de Turismo/Sociedad Mercantil Estatal para la Gestión de la Innovación y las Tecnologías Turísticas, S.A.M.P (SEGITTUR), en coordinación con el Ministerio de Asuntos Económicos y Transformación Digital.</a:t>
            </a:r>
          </a:p>
          <a:p>
            <a:pPr lvl="1" defTabSz="914400">
              <a:lnSpc>
                <a:spcPct val="150000"/>
              </a:lnSpc>
              <a:spcBef>
                <a:spcPts val="1200"/>
              </a:spcBef>
              <a:buClr>
                <a:srgbClr val="BA514C"/>
              </a:buClr>
            </a:pPr>
            <a:r>
              <a:rPr lang="es-ES" sz="1400" dirty="0"/>
              <a:t>Implementación de la inversión </a:t>
            </a:r>
          </a:p>
          <a:p>
            <a:pPr lvl="2" defTabSz="914400">
              <a:lnSpc>
                <a:spcPct val="100000"/>
              </a:lnSpc>
              <a:spcBef>
                <a:spcPts val="1200"/>
              </a:spcBef>
              <a:buClr>
                <a:srgbClr val="BA514C"/>
              </a:buClr>
            </a:pPr>
            <a:r>
              <a:rPr lang="es-ES" sz="1400" dirty="0"/>
              <a:t>2021-2023</a:t>
            </a:r>
          </a:p>
          <a:p>
            <a:pPr lvl="2" defTabSz="914400">
              <a:lnSpc>
                <a:spcPct val="100000"/>
              </a:lnSpc>
              <a:spcBef>
                <a:spcPts val="1200"/>
              </a:spcBef>
              <a:buClr>
                <a:srgbClr val="BA514C"/>
              </a:buClr>
            </a:pPr>
            <a:r>
              <a:rPr lang="es-ES" sz="1400" b="1" dirty="0"/>
              <a:t>Contratación pública</a:t>
            </a:r>
            <a:endParaRPr lang="en-US" sz="1400" b="1" u="sng" dirty="0"/>
          </a:p>
          <a:p>
            <a:pPr indent="-228600" defTabSz="914400">
              <a:lnSpc>
                <a:spcPct val="150000"/>
              </a:lnSpc>
              <a:spcBef>
                <a:spcPts val="1200"/>
              </a:spcBef>
              <a:buClr>
                <a:srgbClr val="BA514C"/>
              </a:buClr>
              <a:buFont typeface="Arial" panose="020B0604020202020204" pitchFamily="34" charset="0"/>
              <a:buChar char="•"/>
            </a:pPr>
            <a:r>
              <a:rPr lang="es-ES" sz="1400" dirty="0">
                <a:solidFill>
                  <a:srgbClr val="BA514C"/>
                </a:solidFill>
              </a:rPr>
              <a:t>.</a:t>
            </a:r>
            <a:r>
              <a:rPr lang="es-ES" sz="1400" dirty="0"/>
              <a:t> Se estima un presupuesto de 157 M€</a:t>
            </a:r>
          </a:p>
          <a:p>
            <a:pPr marL="0" indent="0" defTabSz="914400">
              <a:lnSpc>
                <a:spcPct val="150000"/>
              </a:lnSpc>
              <a:spcBef>
                <a:spcPts val="1200"/>
              </a:spcBef>
              <a:buClr>
                <a:srgbClr val="BA514C"/>
              </a:buClr>
              <a:buNone/>
            </a:pPr>
            <a:endParaRPr lang="es-ES" sz="1400" dirty="0">
              <a:solidFill>
                <a:srgbClr val="BA514C"/>
              </a:solidFill>
            </a:endParaRPr>
          </a:p>
          <a:p>
            <a:pPr marL="0" indent="0" defTabSz="914400">
              <a:spcBef>
                <a:spcPts val="1200"/>
              </a:spcBef>
              <a:buClr>
                <a:srgbClr val="BA514C"/>
              </a:buClr>
              <a:buNone/>
            </a:pPr>
            <a:endParaRPr lang="es-ES" sz="1400" dirty="0">
              <a:solidFill>
                <a:srgbClr val="BA514C"/>
              </a:solidFill>
            </a:endParaRPr>
          </a:p>
        </p:txBody>
      </p:sp>
      <p:pic>
        <p:nvPicPr>
          <p:cNvPr id="4" name="Imagen 3">
            <a:extLst>
              <a:ext uri="{FF2B5EF4-FFF2-40B4-BE49-F238E27FC236}">
                <a16:creationId xmlns:a16="http://schemas.microsoft.com/office/drawing/2014/main" id="{CDCDE9AB-E3C3-4CDC-8DC4-2EA395544C01}"/>
              </a:ext>
            </a:extLst>
          </p:cNvPr>
          <p:cNvPicPr>
            <a:picLocks noChangeAspect="1"/>
          </p:cNvPicPr>
          <p:nvPr/>
        </p:nvPicPr>
        <p:blipFill>
          <a:blip r:embed="rId2"/>
          <a:stretch>
            <a:fillRect/>
          </a:stretch>
        </p:blipFill>
        <p:spPr>
          <a:xfrm>
            <a:off x="10166176" y="4105619"/>
            <a:ext cx="1639966" cy="2152075"/>
          </a:xfrm>
          <a:prstGeom prst="rect">
            <a:avLst/>
          </a:prstGeom>
        </p:spPr>
      </p:pic>
    </p:spTree>
    <p:extLst>
      <p:ext uri="{BB962C8B-B14F-4D97-AF65-F5344CB8AC3E}">
        <p14:creationId xmlns:p14="http://schemas.microsoft.com/office/powerpoint/2010/main" val="120955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86946" y="1255596"/>
            <a:ext cx="11644370" cy="4695093"/>
          </a:xfrm>
        </p:spPr>
        <p:txBody>
          <a:bodyPr vert="horz" lIns="91440" tIns="45720" rIns="91440" bIns="45720" rtlCol="0">
            <a:noAutofit/>
          </a:bodyPr>
          <a:lstStyle/>
          <a:p>
            <a:pPr marL="0" indent="0" defTabSz="914400">
              <a:lnSpc>
                <a:spcPct val="100000"/>
              </a:lnSpc>
              <a:spcBef>
                <a:spcPts val="0"/>
              </a:spcBef>
              <a:buClr>
                <a:srgbClr val="BA514C"/>
              </a:buClr>
              <a:buNone/>
            </a:pPr>
            <a:r>
              <a:rPr lang="es-ES" sz="1400" dirty="0">
                <a:solidFill>
                  <a:srgbClr val="BA514C"/>
                </a:solidFill>
              </a:rPr>
              <a:t>Programa de digitalización e inteligencia para destinos y sector turístico</a:t>
            </a:r>
            <a:r>
              <a:rPr lang="en-US" sz="1400" dirty="0">
                <a:solidFill>
                  <a:srgbClr val="BA514C"/>
                </a:solidFill>
              </a:rPr>
              <a:t> - </a:t>
            </a:r>
            <a:r>
              <a:rPr lang="es-ES" sz="1400" dirty="0">
                <a:solidFill>
                  <a:srgbClr val="BA514C"/>
                </a:solidFill>
              </a:rPr>
              <a:t>Plan de Transformación Digital de Empresas de la cadena de valor turística a través de la Inteligencia Artificial y otras tecnologías habilitadoras</a:t>
            </a:r>
          </a:p>
          <a:p>
            <a:pPr marL="0" indent="0" defTabSz="914400">
              <a:lnSpc>
                <a:spcPct val="100000"/>
              </a:lnSpc>
              <a:spcBef>
                <a:spcPts val="0"/>
              </a:spcBef>
              <a:buClr>
                <a:srgbClr val="BA514C"/>
              </a:buClr>
              <a:buNone/>
            </a:pPr>
            <a:endParaRPr lang="es-ES" sz="1400" dirty="0">
              <a:solidFill>
                <a:srgbClr val="BA514C"/>
              </a:solidFill>
            </a:endParaRPr>
          </a:p>
          <a:p>
            <a:pPr indent="-228600" defTabSz="914400">
              <a:lnSpc>
                <a:spcPct val="100000"/>
              </a:lnSpc>
              <a:spcBef>
                <a:spcPts val="0"/>
              </a:spcBef>
              <a:buClr>
                <a:srgbClr val="BA514C"/>
              </a:buClr>
              <a:buFont typeface="Arial" panose="020B0604020202020204" pitchFamily="34" charset="0"/>
              <a:buChar char="•"/>
            </a:pPr>
            <a:r>
              <a:rPr lang="es-ES" sz="1400" i="1" dirty="0"/>
              <a:t>Programa para el desarrollo de un “industrial data </a:t>
            </a:r>
            <a:r>
              <a:rPr lang="es-ES" sz="1400" i="1" dirty="0" err="1"/>
              <a:t>space</a:t>
            </a:r>
            <a:r>
              <a:rPr lang="es-ES" sz="1400" i="1" dirty="0"/>
              <a:t>”</a:t>
            </a:r>
          </a:p>
          <a:p>
            <a:pPr indent="-228600" defTabSz="914400">
              <a:lnSpc>
                <a:spcPct val="100000"/>
              </a:lnSpc>
              <a:spcBef>
                <a:spcPts val="0"/>
              </a:spcBef>
              <a:buClr>
                <a:srgbClr val="BA514C"/>
              </a:buClr>
              <a:buFont typeface="Arial" panose="020B0604020202020204" pitchFamily="34" charset="0"/>
              <a:buChar char="•"/>
            </a:pPr>
            <a:endParaRPr lang="es-ES" sz="1400" i="1" dirty="0"/>
          </a:p>
          <a:p>
            <a:pPr lvl="1" defTabSz="914400">
              <a:lnSpc>
                <a:spcPct val="100000"/>
              </a:lnSpc>
              <a:spcBef>
                <a:spcPts val="0"/>
              </a:spcBef>
              <a:buClr>
                <a:srgbClr val="BA514C"/>
              </a:buClr>
            </a:pPr>
            <a:r>
              <a:rPr lang="es-ES" sz="1400" b="1" dirty="0"/>
              <a:t>Creación un “industrial data </a:t>
            </a:r>
            <a:r>
              <a:rPr lang="es-ES" sz="1400" b="1" dirty="0" err="1"/>
              <a:t>space</a:t>
            </a:r>
            <a:r>
              <a:rPr lang="es-ES" sz="1400" b="1" dirty="0"/>
              <a:t>” que </a:t>
            </a:r>
            <a:r>
              <a:rPr lang="es-ES" sz="1400" b="1" dirty="0" err="1"/>
              <a:t>soporen</a:t>
            </a:r>
            <a:r>
              <a:rPr lang="es-ES" sz="1400" b="1" dirty="0"/>
              <a:t> la transformación digital del sector turismo hacia el uso intensivo del </a:t>
            </a:r>
            <a:r>
              <a:rPr lang="es-ES" sz="1400" b="1" dirty="0" err="1"/>
              <a:t>big</a:t>
            </a:r>
            <a:r>
              <a:rPr lang="es-ES" sz="1400" b="1" dirty="0"/>
              <a:t> data y la inteligencia </a:t>
            </a:r>
            <a:r>
              <a:rPr lang="es-ES" sz="1400" b="1" dirty="0" err="1"/>
              <a:t>aritifical</a:t>
            </a:r>
            <a:r>
              <a:rPr lang="es-ES" sz="1400" b="1" dirty="0"/>
              <a:t>.</a:t>
            </a:r>
          </a:p>
          <a:p>
            <a:pPr lvl="1" defTabSz="914400">
              <a:lnSpc>
                <a:spcPct val="100000"/>
              </a:lnSpc>
              <a:spcBef>
                <a:spcPts val="0"/>
              </a:spcBef>
              <a:buClr>
                <a:srgbClr val="BA514C"/>
              </a:buClr>
            </a:pPr>
            <a:endParaRPr lang="es-ES" sz="1400" b="1" dirty="0"/>
          </a:p>
          <a:p>
            <a:pPr lvl="1" defTabSz="914400">
              <a:lnSpc>
                <a:spcPct val="100000"/>
              </a:lnSpc>
              <a:spcBef>
                <a:spcPts val="0"/>
              </a:spcBef>
              <a:buClr>
                <a:srgbClr val="BA514C"/>
              </a:buClr>
            </a:pPr>
            <a:r>
              <a:rPr lang="es-ES" sz="1400" dirty="0"/>
              <a:t>Esta actuación va dirigida al </a:t>
            </a:r>
            <a:r>
              <a:rPr lang="es-ES" sz="1400" b="1" dirty="0"/>
              <a:t>sector turístico </a:t>
            </a:r>
            <a:r>
              <a:rPr lang="es-ES" sz="1400" dirty="0"/>
              <a:t>(</a:t>
            </a:r>
            <a:r>
              <a:rPr lang="es-ES" sz="1400" b="1" dirty="0"/>
              <a:t>instrumentos de cooperación </a:t>
            </a:r>
            <a:r>
              <a:rPr lang="es-ES" sz="1400" b="1" dirty="0" err="1"/>
              <a:t>púllico</a:t>
            </a:r>
            <a:r>
              <a:rPr lang="es-ES" sz="1400" b="1" dirty="0"/>
              <a:t>–privada para gestionar el diseño y el despliegue del espacio de datos</a:t>
            </a:r>
            <a:r>
              <a:rPr lang="es-ES" sz="1400" dirty="0"/>
              <a:t>).</a:t>
            </a:r>
          </a:p>
          <a:p>
            <a:pPr lvl="1" defTabSz="914400">
              <a:lnSpc>
                <a:spcPct val="100000"/>
              </a:lnSpc>
              <a:spcBef>
                <a:spcPts val="0"/>
              </a:spcBef>
              <a:buClr>
                <a:srgbClr val="BA514C"/>
              </a:buClr>
            </a:pPr>
            <a:endParaRPr lang="es-ES" sz="1400" dirty="0"/>
          </a:p>
          <a:p>
            <a:pPr lvl="1" defTabSz="914400">
              <a:lnSpc>
                <a:spcPct val="100000"/>
              </a:lnSpc>
              <a:spcBef>
                <a:spcPts val="0"/>
              </a:spcBef>
              <a:buClr>
                <a:srgbClr val="BA514C"/>
              </a:buClr>
            </a:pPr>
            <a:r>
              <a:rPr lang="es-ES" sz="1400" dirty="0"/>
              <a:t>Administración ejecutora: Ministerio de Asuntos Económicos y Transformación Digital, Secretaría de Estado de Digitalización e Inteligencia Artificial en coordinación con Ministerio de Industria, Comercio y Turismo, Secretaría de Estado de Turismo y la Sociedad Mercantil Estatal para la Gestión de la Innovación y las Tecnologías Turísticas, S.A.M.P (SEGITTUR).</a:t>
            </a:r>
          </a:p>
          <a:p>
            <a:pPr lvl="1" defTabSz="914400">
              <a:lnSpc>
                <a:spcPct val="100000"/>
              </a:lnSpc>
              <a:spcBef>
                <a:spcPts val="0"/>
              </a:spcBef>
              <a:buClr>
                <a:srgbClr val="BA514C"/>
              </a:buClr>
            </a:pPr>
            <a:endParaRPr lang="es-ES" sz="1400" dirty="0"/>
          </a:p>
          <a:p>
            <a:pPr lvl="1" defTabSz="914400">
              <a:lnSpc>
                <a:spcPct val="100000"/>
              </a:lnSpc>
              <a:spcBef>
                <a:spcPts val="0"/>
              </a:spcBef>
              <a:buClr>
                <a:srgbClr val="BA514C"/>
              </a:buClr>
            </a:pPr>
            <a:r>
              <a:rPr lang="es-ES" sz="1400" dirty="0"/>
              <a:t>Implementación de la inversión </a:t>
            </a:r>
          </a:p>
          <a:p>
            <a:pPr lvl="1" defTabSz="914400">
              <a:lnSpc>
                <a:spcPct val="100000"/>
              </a:lnSpc>
              <a:spcBef>
                <a:spcPts val="0"/>
              </a:spcBef>
              <a:buClr>
                <a:srgbClr val="BA514C"/>
              </a:buClr>
            </a:pPr>
            <a:endParaRPr lang="es-ES" sz="1400" dirty="0"/>
          </a:p>
          <a:p>
            <a:pPr lvl="2" defTabSz="914400">
              <a:lnSpc>
                <a:spcPct val="100000"/>
              </a:lnSpc>
              <a:spcBef>
                <a:spcPts val="0"/>
              </a:spcBef>
              <a:buClr>
                <a:srgbClr val="BA514C"/>
              </a:buClr>
            </a:pPr>
            <a:r>
              <a:rPr lang="es-ES" sz="1400" dirty="0"/>
              <a:t>2021-2023</a:t>
            </a:r>
          </a:p>
          <a:p>
            <a:pPr lvl="2" defTabSz="914400">
              <a:lnSpc>
                <a:spcPct val="100000"/>
              </a:lnSpc>
              <a:spcBef>
                <a:spcPts val="0"/>
              </a:spcBef>
              <a:buClr>
                <a:srgbClr val="BA514C"/>
              </a:buClr>
            </a:pPr>
            <a:r>
              <a:rPr lang="es-ES" sz="1400" b="1" dirty="0"/>
              <a:t>Subvenciones/ licitación</a:t>
            </a:r>
            <a:endParaRPr lang="es-ES" sz="1400" b="1" dirty="0">
              <a:solidFill>
                <a:srgbClr val="BA514C"/>
              </a:solidFill>
            </a:endParaRPr>
          </a:p>
        </p:txBody>
      </p:sp>
      <p:pic>
        <p:nvPicPr>
          <p:cNvPr id="4" name="Imagen 3">
            <a:extLst>
              <a:ext uri="{FF2B5EF4-FFF2-40B4-BE49-F238E27FC236}">
                <a16:creationId xmlns:a16="http://schemas.microsoft.com/office/drawing/2014/main" id="{140454A0-7D86-41C7-A9FD-371CB708926B}"/>
              </a:ext>
            </a:extLst>
          </p:cNvPr>
          <p:cNvPicPr>
            <a:picLocks noChangeAspect="1"/>
          </p:cNvPicPr>
          <p:nvPr/>
        </p:nvPicPr>
        <p:blipFill>
          <a:blip r:embed="rId2"/>
          <a:stretch>
            <a:fillRect/>
          </a:stretch>
        </p:blipFill>
        <p:spPr>
          <a:xfrm>
            <a:off x="10720983" y="4663440"/>
            <a:ext cx="1210333" cy="1588281"/>
          </a:xfrm>
          <a:prstGeom prst="rect">
            <a:avLst/>
          </a:prstGeom>
        </p:spPr>
      </p:pic>
    </p:spTree>
    <p:extLst>
      <p:ext uri="{BB962C8B-B14F-4D97-AF65-F5344CB8AC3E}">
        <p14:creationId xmlns:p14="http://schemas.microsoft.com/office/powerpoint/2010/main" val="246833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15823" y="1073484"/>
            <a:ext cx="11569062" cy="4821326"/>
          </a:xfrm>
        </p:spPr>
        <p:txBody>
          <a:bodyPr vert="horz" lIns="91440" tIns="45720" rIns="91440" bIns="45720" rtlCol="0">
            <a:noAutofit/>
          </a:bodyPr>
          <a:lstStyle/>
          <a:p>
            <a:pPr marL="0" indent="0" defTabSz="914400">
              <a:lnSpc>
                <a:spcPct val="100000"/>
              </a:lnSpc>
              <a:spcBef>
                <a:spcPts val="0"/>
              </a:spcBef>
              <a:buClr>
                <a:srgbClr val="BA514C"/>
              </a:buClr>
              <a:buNone/>
            </a:pPr>
            <a:r>
              <a:rPr lang="es-ES" sz="1400" dirty="0">
                <a:solidFill>
                  <a:srgbClr val="BA514C"/>
                </a:solidFill>
              </a:rPr>
              <a:t>Programa de digitalización e inteligencia para destinos y sector turístico</a:t>
            </a:r>
            <a:r>
              <a:rPr lang="en-US" sz="1400" dirty="0">
                <a:solidFill>
                  <a:srgbClr val="BA514C"/>
                </a:solidFill>
              </a:rPr>
              <a:t> - </a:t>
            </a:r>
            <a:r>
              <a:rPr lang="es-ES" sz="1400" dirty="0">
                <a:solidFill>
                  <a:srgbClr val="BA514C"/>
                </a:solidFill>
              </a:rPr>
              <a:t>Plan de Transformación Digital de Empresas de la cadena de valor turística a través de la Inteligencia Artificial y otras tecnologías habilitadoras</a:t>
            </a:r>
          </a:p>
          <a:p>
            <a:pPr marL="0" indent="0" defTabSz="914400">
              <a:lnSpc>
                <a:spcPct val="100000"/>
              </a:lnSpc>
              <a:spcBef>
                <a:spcPts val="0"/>
              </a:spcBef>
              <a:buClr>
                <a:srgbClr val="BA514C"/>
              </a:buClr>
              <a:buNone/>
            </a:pPr>
            <a:endParaRPr lang="es-ES" sz="1400" dirty="0">
              <a:solidFill>
                <a:srgbClr val="BA514C"/>
              </a:solidFill>
            </a:endParaRPr>
          </a:p>
          <a:p>
            <a:pPr indent="-228600" defTabSz="914400">
              <a:lnSpc>
                <a:spcPct val="100000"/>
              </a:lnSpc>
              <a:spcBef>
                <a:spcPts val="0"/>
              </a:spcBef>
              <a:buClr>
                <a:srgbClr val="BA514C"/>
              </a:buClr>
              <a:buFont typeface="Arial" panose="020B0604020202020204" pitchFamily="34" charset="0"/>
              <a:buChar char="•"/>
            </a:pPr>
            <a:r>
              <a:rPr lang="es-ES" sz="1400" i="1" dirty="0"/>
              <a:t>Desarrollo de un entorno colaborativo público privado al estilo de “app store”</a:t>
            </a:r>
          </a:p>
          <a:p>
            <a:pPr indent="-228600" defTabSz="914400">
              <a:lnSpc>
                <a:spcPct val="100000"/>
              </a:lnSpc>
              <a:spcBef>
                <a:spcPts val="0"/>
              </a:spcBef>
              <a:buClr>
                <a:srgbClr val="BA514C"/>
              </a:buClr>
              <a:buFont typeface="Arial" panose="020B0604020202020204" pitchFamily="34" charset="0"/>
              <a:buChar char="•"/>
            </a:pPr>
            <a:endParaRPr lang="es-ES" sz="1400" i="1" dirty="0"/>
          </a:p>
          <a:p>
            <a:pPr lvl="1" indent="-228600" defTabSz="914400">
              <a:lnSpc>
                <a:spcPct val="100000"/>
              </a:lnSpc>
              <a:spcBef>
                <a:spcPts val="0"/>
              </a:spcBef>
              <a:buClr>
                <a:srgbClr val="BA514C"/>
              </a:buClr>
              <a:buFont typeface="Arial" panose="020B0604020202020204" pitchFamily="34" charset="0"/>
              <a:buChar char="•"/>
            </a:pPr>
            <a:r>
              <a:rPr lang="es-ES" sz="1400" dirty="0"/>
              <a:t>Desarrollo de un entorno colaborativo ´</a:t>
            </a:r>
            <a:r>
              <a:rPr lang="es-ES" sz="1400" dirty="0" err="1"/>
              <a:t>púlico</a:t>
            </a:r>
            <a:r>
              <a:rPr lang="es-ES" sz="1400" dirty="0"/>
              <a:t> privado al estilo de “app store” para fomentar la innovación basada en tecnologías habilitadoras desarrolladas para los procesos de gestión del sector turístico</a:t>
            </a:r>
          </a:p>
          <a:p>
            <a:pPr lvl="1" indent="-228600" defTabSz="914400">
              <a:lnSpc>
                <a:spcPct val="100000"/>
              </a:lnSpc>
              <a:spcBef>
                <a:spcPts val="0"/>
              </a:spcBef>
              <a:buClr>
                <a:srgbClr val="BA514C"/>
              </a:buClr>
              <a:buFont typeface="Arial" panose="020B0604020202020204" pitchFamily="34" charset="0"/>
              <a:buChar char="•"/>
            </a:pPr>
            <a:endParaRPr lang="es-ES" sz="1400" dirty="0"/>
          </a:p>
          <a:p>
            <a:pPr lvl="1" indent="-228600" defTabSz="914400">
              <a:lnSpc>
                <a:spcPct val="100000"/>
              </a:lnSpc>
              <a:spcBef>
                <a:spcPts val="0"/>
              </a:spcBef>
              <a:buClr>
                <a:srgbClr val="BA514C"/>
              </a:buClr>
              <a:buFont typeface="Arial" panose="020B0604020202020204" pitchFamily="34" charset="0"/>
              <a:buChar char="•"/>
            </a:pPr>
            <a:r>
              <a:rPr lang="es-ES" sz="1400" dirty="0"/>
              <a:t>Esta actuación va dirigida a todas las empresas del sector las beneficiarias por el desarrollo del consorcio público privado</a:t>
            </a:r>
          </a:p>
          <a:p>
            <a:pPr lvl="1" indent="-228600" defTabSz="914400">
              <a:lnSpc>
                <a:spcPct val="100000"/>
              </a:lnSpc>
              <a:spcBef>
                <a:spcPts val="0"/>
              </a:spcBef>
              <a:buClr>
                <a:srgbClr val="BA514C"/>
              </a:buClr>
              <a:buFont typeface="Arial" panose="020B0604020202020204" pitchFamily="34" charset="0"/>
              <a:buChar char="•"/>
            </a:pPr>
            <a:endParaRPr lang="es-ES" sz="1400" dirty="0"/>
          </a:p>
          <a:p>
            <a:pPr lvl="1" indent="-228600" defTabSz="914400">
              <a:lnSpc>
                <a:spcPct val="100000"/>
              </a:lnSpc>
              <a:spcBef>
                <a:spcPts val="0"/>
              </a:spcBef>
              <a:buClr>
                <a:srgbClr val="BA514C"/>
              </a:buClr>
              <a:buFont typeface="Arial" panose="020B0604020202020204" pitchFamily="34" charset="0"/>
              <a:buChar char="•"/>
            </a:pPr>
            <a:r>
              <a:rPr lang="es-ES" sz="1400" dirty="0"/>
              <a:t>Administración ejecutora: Ministerio de Asuntos Económicos y Transformación Digital, Secretaría de Estado de Digitalización e Inteligencia Artificial en coordinación con Ministerio de Industria, Comercio y Turismo, Secretaría de Estado de Turismo.</a:t>
            </a:r>
          </a:p>
          <a:p>
            <a:pPr lvl="1" indent="-228600" defTabSz="914400">
              <a:lnSpc>
                <a:spcPct val="100000"/>
              </a:lnSpc>
              <a:spcBef>
                <a:spcPts val="0"/>
              </a:spcBef>
              <a:buClr>
                <a:srgbClr val="BA514C"/>
              </a:buClr>
              <a:buFont typeface="Arial" panose="020B0604020202020204" pitchFamily="34" charset="0"/>
              <a:buChar char="•"/>
            </a:pPr>
            <a:endParaRPr lang="es-ES" sz="1400" dirty="0"/>
          </a:p>
          <a:p>
            <a:pPr lvl="1" defTabSz="914400">
              <a:lnSpc>
                <a:spcPct val="100000"/>
              </a:lnSpc>
              <a:spcBef>
                <a:spcPts val="0"/>
              </a:spcBef>
              <a:buClr>
                <a:srgbClr val="BA514C"/>
              </a:buClr>
            </a:pPr>
            <a:r>
              <a:rPr lang="es-ES" sz="1400" dirty="0"/>
              <a:t>Implementación de la inversión </a:t>
            </a:r>
          </a:p>
          <a:p>
            <a:pPr lvl="1" defTabSz="914400">
              <a:lnSpc>
                <a:spcPct val="100000"/>
              </a:lnSpc>
              <a:spcBef>
                <a:spcPts val="0"/>
              </a:spcBef>
              <a:buClr>
                <a:srgbClr val="BA514C"/>
              </a:buClr>
            </a:pPr>
            <a:endParaRPr lang="es-ES" sz="1400" dirty="0"/>
          </a:p>
          <a:p>
            <a:pPr lvl="2" defTabSz="914400">
              <a:lnSpc>
                <a:spcPct val="100000"/>
              </a:lnSpc>
              <a:spcBef>
                <a:spcPts val="0"/>
              </a:spcBef>
              <a:buClr>
                <a:srgbClr val="BA514C"/>
              </a:buClr>
            </a:pPr>
            <a:r>
              <a:rPr lang="es-ES" sz="1400" dirty="0"/>
              <a:t>2021-2023</a:t>
            </a:r>
            <a:endParaRPr lang="es-ES" sz="1400" i="1" dirty="0"/>
          </a:p>
          <a:p>
            <a:pPr lvl="2" indent="-228600" defTabSz="914400">
              <a:lnSpc>
                <a:spcPct val="100000"/>
              </a:lnSpc>
              <a:spcBef>
                <a:spcPts val="0"/>
              </a:spcBef>
              <a:buClr>
                <a:srgbClr val="BA514C"/>
              </a:buClr>
              <a:buFont typeface="Arial" panose="020B0604020202020204" pitchFamily="34" charset="0"/>
              <a:buChar char="•"/>
            </a:pPr>
            <a:r>
              <a:rPr lang="es-ES" sz="1400" b="1" dirty="0"/>
              <a:t>Subvenciones/ licitación</a:t>
            </a:r>
          </a:p>
          <a:p>
            <a:pPr lvl="2" indent="-228600" defTabSz="914400">
              <a:lnSpc>
                <a:spcPct val="100000"/>
              </a:lnSpc>
              <a:spcBef>
                <a:spcPts val="0"/>
              </a:spcBef>
              <a:buClr>
                <a:srgbClr val="BA514C"/>
              </a:buClr>
              <a:buFont typeface="Arial" panose="020B0604020202020204" pitchFamily="34" charset="0"/>
              <a:buChar char="•"/>
            </a:pPr>
            <a:endParaRPr lang="es-ES" sz="1400" b="1" dirty="0"/>
          </a:p>
          <a:p>
            <a:pPr indent="-228600" defTabSz="914400">
              <a:lnSpc>
                <a:spcPct val="100000"/>
              </a:lnSpc>
              <a:spcBef>
                <a:spcPts val="0"/>
              </a:spcBef>
              <a:buClr>
                <a:srgbClr val="BA514C"/>
              </a:buClr>
              <a:buFont typeface="Arial" panose="020B0604020202020204" pitchFamily="34" charset="0"/>
              <a:buChar char="•"/>
            </a:pPr>
            <a:r>
              <a:rPr lang="es-ES" sz="1400" dirty="0"/>
              <a:t>Se estima un presupuesto de 100 M€ (</a:t>
            </a:r>
            <a:r>
              <a:rPr lang="es-ES" sz="1400" i="1" dirty="0"/>
              <a:t>“industrial data </a:t>
            </a:r>
            <a:r>
              <a:rPr lang="es-ES" sz="1400" i="1" dirty="0" err="1"/>
              <a:t>space</a:t>
            </a:r>
            <a:r>
              <a:rPr lang="es-ES" sz="1400" i="1" dirty="0"/>
              <a:t>” y “app store”)</a:t>
            </a:r>
          </a:p>
          <a:p>
            <a:pPr indent="-228600" defTabSz="914400">
              <a:lnSpc>
                <a:spcPct val="150000"/>
              </a:lnSpc>
              <a:spcBef>
                <a:spcPts val="1200"/>
              </a:spcBef>
              <a:buClr>
                <a:srgbClr val="BA514C"/>
              </a:buClr>
              <a:buFont typeface="Arial" panose="020B0604020202020204" pitchFamily="34" charset="0"/>
              <a:buChar char="•"/>
            </a:pPr>
            <a:endParaRPr lang="es-ES" sz="1400" i="1" dirty="0"/>
          </a:p>
          <a:p>
            <a:pPr indent="-228600" defTabSz="914400">
              <a:lnSpc>
                <a:spcPct val="150000"/>
              </a:lnSpc>
              <a:spcBef>
                <a:spcPts val="1200"/>
              </a:spcBef>
              <a:buClr>
                <a:srgbClr val="BA514C"/>
              </a:buClr>
              <a:buFont typeface="Arial" panose="020B0604020202020204" pitchFamily="34" charset="0"/>
              <a:buChar char="•"/>
            </a:pPr>
            <a:endParaRPr lang="es-ES" sz="1400" dirty="0"/>
          </a:p>
          <a:p>
            <a:pPr lvl="1" indent="-228600" defTabSz="914400">
              <a:lnSpc>
                <a:spcPct val="150000"/>
              </a:lnSpc>
              <a:spcBef>
                <a:spcPts val="1200"/>
              </a:spcBef>
              <a:buClr>
                <a:srgbClr val="BA514C"/>
              </a:buClr>
              <a:buFont typeface="Arial" panose="020B0604020202020204" pitchFamily="34" charset="0"/>
              <a:buChar char="•"/>
            </a:pPr>
            <a:endParaRPr lang="es-ES" sz="1400" b="1" dirty="0"/>
          </a:p>
        </p:txBody>
      </p:sp>
      <p:pic>
        <p:nvPicPr>
          <p:cNvPr id="3" name="Imagen 2">
            <a:extLst>
              <a:ext uri="{FF2B5EF4-FFF2-40B4-BE49-F238E27FC236}">
                <a16:creationId xmlns:a16="http://schemas.microsoft.com/office/drawing/2014/main" id="{DF01322D-FA79-4209-903E-6B694F376E36}"/>
              </a:ext>
            </a:extLst>
          </p:cNvPr>
          <p:cNvPicPr>
            <a:picLocks noChangeAspect="1"/>
          </p:cNvPicPr>
          <p:nvPr/>
        </p:nvPicPr>
        <p:blipFill>
          <a:blip r:embed="rId2"/>
          <a:stretch>
            <a:fillRect/>
          </a:stretch>
        </p:blipFill>
        <p:spPr>
          <a:xfrm>
            <a:off x="9923862" y="4134001"/>
            <a:ext cx="1443574" cy="1894356"/>
          </a:xfrm>
          <a:prstGeom prst="rect">
            <a:avLst/>
          </a:prstGeom>
        </p:spPr>
      </p:pic>
    </p:spTree>
    <p:extLst>
      <p:ext uri="{BB962C8B-B14F-4D97-AF65-F5344CB8AC3E}">
        <p14:creationId xmlns:p14="http://schemas.microsoft.com/office/powerpoint/2010/main" val="155704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60684" y="1259416"/>
            <a:ext cx="11489356"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digitalización e inteligencia para destinos y sector turístico</a:t>
            </a:r>
            <a:r>
              <a:rPr lang="en-US" sz="1400" dirty="0">
                <a:solidFill>
                  <a:srgbClr val="BA514C"/>
                </a:solidFill>
              </a:rPr>
              <a:t> - </a:t>
            </a:r>
            <a:r>
              <a:rPr lang="es-ES" sz="1400" dirty="0">
                <a:solidFill>
                  <a:srgbClr val="BA514C"/>
                </a:solidFill>
              </a:rPr>
              <a:t>Plan de Transformación Digital de Empresas de la cadena de valor turística a través de la Inteligencia Artificial y otras tecnologías habilitadoras</a:t>
            </a:r>
            <a:endParaRPr lang="es-ES" sz="1400" i="1" dirty="0"/>
          </a:p>
          <a:p>
            <a:pPr indent="-228600" defTabSz="914400">
              <a:lnSpc>
                <a:spcPct val="150000"/>
              </a:lnSpc>
              <a:spcBef>
                <a:spcPts val="1200"/>
              </a:spcBef>
              <a:buClr>
                <a:srgbClr val="BA514C"/>
              </a:buClr>
              <a:buFont typeface="Arial" panose="020B0604020202020204" pitchFamily="34" charset="0"/>
              <a:buChar char="•"/>
            </a:pPr>
            <a:r>
              <a:rPr lang="es-ES" sz="1400" i="1" dirty="0"/>
              <a:t>Convocatorias de “última milla” </a:t>
            </a:r>
          </a:p>
          <a:p>
            <a:pPr lvl="1" indent="-228600" defTabSz="914400">
              <a:lnSpc>
                <a:spcPct val="100000"/>
              </a:lnSpc>
              <a:spcBef>
                <a:spcPts val="1200"/>
              </a:spcBef>
              <a:buClr>
                <a:srgbClr val="BA514C"/>
              </a:buClr>
              <a:buFont typeface="Arial" panose="020B0604020202020204" pitchFamily="34" charset="0"/>
              <a:buChar char="•"/>
            </a:pPr>
            <a:r>
              <a:rPr lang="es-ES" sz="1400" dirty="0"/>
              <a:t>Convocatorias para proyectos innovadores de base tecnológica relacionados con internet de las cosas, 5G, </a:t>
            </a:r>
            <a:r>
              <a:rPr lang="es-ES" sz="1400" dirty="0" err="1"/>
              <a:t>big</a:t>
            </a:r>
            <a:r>
              <a:rPr lang="es-ES" sz="1400" dirty="0"/>
              <a:t> data, </a:t>
            </a:r>
            <a:r>
              <a:rPr lang="es-ES" sz="1400" dirty="0" err="1"/>
              <a:t>cierseguridad</a:t>
            </a:r>
            <a:r>
              <a:rPr lang="es-ES" sz="1400" dirty="0"/>
              <a:t> o aplicaciones móviles que mejoren los procesos de gestión de las empresas en su relación con clientes, en la gestión de sus beneficios o, por ejemplo, en su posicionamiento de marca</a:t>
            </a:r>
          </a:p>
          <a:p>
            <a:pPr lvl="1" indent="-228600" defTabSz="914400">
              <a:lnSpc>
                <a:spcPct val="100000"/>
              </a:lnSpc>
              <a:spcBef>
                <a:spcPts val="1200"/>
              </a:spcBef>
              <a:buClr>
                <a:srgbClr val="BA514C"/>
              </a:buClr>
              <a:buFont typeface="Arial" panose="020B0604020202020204" pitchFamily="34" charset="0"/>
              <a:buChar char="•"/>
            </a:pPr>
            <a:r>
              <a:rPr lang="es-ES" sz="1400" i="1" dirty="0"/>
              <a:t>Esta actuación va dirigida a empresas (preferentemente PYME) y asociaciones o entidades </a:t>
            </a:r>
            <a:r>
              <a:rPr lang="es-ES" sz="1400" i="1" dirty="0" err="1"/>
              <a:t>aosciativas</a:t>
            </a:r>
            <a:endParaRPr lang="es-ES" sz="1400" i="1" dirty="0"/>
          </a:p>
          <a:p>
            <a:pPr lvl="1" indent="-228600" defTabSz="914400">
              <a:lnSpc>
                <a:spcPct val="100000"/>
              </a:lnSpc>
              <a:spcBef>
                <a:spcPts val="1200"/>
              </a:spcBef>
              <a:buClr>
                <a:srgbClr val="BA514C"/>
              </a:buClr>
              <a:buFont typeface="Arial" panose="020B0604020202020204" pitchFamily="34" charset="0"/>
              <a:buChar char="•"/>
            </a:pPr>
            <a:r>
              <a:rPr lang="es-ES" sz="1400" dirty="0"/>
              <a:t>Administración ejecutora: Ministerio de Industria, Comercio y Turismo, Secretaría de Estado de Turismo que actuará como órgano instructor y la Sociedad Mercantil Estatal para la Gestión de la Innovación y las Tecnologías Turísticas, S.A.M.P (SEGITTUR) en calidad de entidad colaboradora de la Secretaría de Estado de Turismo para la gestión de las ayudas. Se contará con la participación de las Administraciones territoriales.</a:t>
            </a:r>
            <a:endParaRPr lang="es-ES" sz="1400" i="1" dirty="0"/>
          </a:p>
          <a:p>
            <a:pPr lvl="1" indent="-228600" defTabSz="914400">
              <a:lnSpc>
                <a:spcPct val="100000"/>
              </a:lnSpc>
              <a:spcBef>
                <a:spcPts val="1200"/>
              </a:spcBef>
              <a:buClr>
                <a:srgbClr val="BA514C"/>
              </a:buClr>
              <a:buFont typeface="Arial" panose="020B0604020202020204" pitchFamily="34" charset="0"/>
              <a:buChar char="•"/>
            </a:pPr>
            <a:r>
              <a:rPr lang="es-ES" sz="1400" dirty="0"/>
              <a:t>Implementación de la inversión </a:t>
            </a:r>
          </a:p>
          <a:p>
            <a:pPr lvl="2" indent="-228600" defTabSz="914400">
              <a:lnSpc>
                <a:spcPct val="100000"/>
              </a:lnSpc>
              <a:spcBef>
                <a:spcPts val="1200"/>
              </a:spcBef>
              <a:buClr>
                <a:srgbClr val="BA514C"/>
              </a:buClr>
              <a:buFont typeface="Arial" panose="020B0604020202020204" pitchFamily="34" charset="0"/>
              <a:buChar char="•"/>
            </a:pPr>
            <a:r>
              <a:rPr lang="es-ES" sz="1400" dirty="0"/>
              <a:t>2021-2023</a:t>
            </a:r>
          </a:p>
          <a:p>
            <a:pPr lvl="2" indent="-228600" defTabSz="914400">
              <a:lnSpc>
                <a:spcPct val="100000"/>
              </a:lnSpc>
              <a:spcBef>
                <a:spcPts val="1200"/>
              </a:spcBef>
              <a:buClr>
                <a:srgbClr val="BA514C"/>
              </a:buClr>
              <a:buFont typeface="Arial" panose="020B0604020202020204" pitchFamily="34" charset="0"/>
              <a:buChar char="•"/>
            </a:pPr>
            <a:r>
              <a:rPr lang="es-ES" sz="1400" dirty="0"/>
              <a:t>Subvención/</a:t>
            </a:r>
            <a:r>
              <a:rPr lang="es-ES" sz="1400" dirty="0" err="1"/>
              <a:t>liciación</a:t>
            </a:r>
            <a:endParaRPr lang="es-ES" sz="1400" dirty="0"/>
          </a:p>
          <a:p>
            <a:pPr lvl="1" indent="-228600" defTabSz="914400">
              <a:lnSpc>
                <a:spcPct val="100000"/>
              </a:lnSpc>
              <a:spcBef>
                <a:spcPts val="1200"/>
              </a:spcBef>
              <a:buClr>
                <a:srgbClr val="BA514C"/>
              </a:buClr>
              <a:buFont typeface="Arial" panose="020B0604020202020204" pitchFamily="34" charset="0"/>
              <a:buChar char="•"/>
            </a:pPr>
            <a:r>
              <a:rPr lang="es-ES" sz="1400" dirty="0"/>
              <a:t>Se estima un presupuesto de 80 M€ (Convocatorias de “última milla”)</a:t>
            </a:r>
          </a:p>
          <a:p>
            <a:pPr indent="-228600" defTabSz="914400">
              <a:lnSpc>
                <a:spcPct val="100000"/>
              </a:lnSpc>
              <a:spcBef>
                <a:spcPts val="1200"/>
              </a:spcBef>
              <a:buClr>
                <a:srgbClr val="BA514C"/>
              </a:buClr>
              <a:buFont typeface="Arial" panose="020B0604020202020204" pitchFamily="34" charset="0"/>
              <a:buChar char="•"/>
            </a:pPr>
            <a:endParaRPr lang="es-ES" sz="1400" dirty="0"/>
          </a:p>
        </p:txBody>
      </p:sp>
      <p:pic>
        <p:nvPicPr>
          <p:cNvPr id="11" name="Imagen 10">
            <a:extLst>
              <a:ext uri="{FF2B5EF4-FFF2-40B4-BE49-F238E27FC236}">
                <a16:creationId xmlns:a16="http://schemas.microsoft.com/office/drawing/2014/main" id="{6BE68A1B-6D57-4856-97D4-844070045F3D}"/>
              </a:ext>
            </a:extLst>
          </p:cNvPr>
          <p:cNvPicPr>
            <a:picLocks noChangeAspect="1"/>
          </p:cNvPicPr>
          <p:nvPr/>
        </p:nvPicPr>
        <p:blipFill>
          <a:blip r:embed="rId2"/>
          <a:stretch>
            <a:fillRect/>
          </a:stretch>
        </p:blipFill>
        <p:spPr>
          <a:xfrm>
            <a:off x="10320394" y="4404360"/>
            <a:ext cx="1345485" cy="1765637"/>
          </a:xfrm>
          <a:prstGeom prst="rect">
            <a:avLst/>
          </a:prstGeom>
        </p:spPr>
      </p:pic>
    </p:spTree>
    <p:extLst>
      <p:ext uri="{BB962C8B-B14F-4D97-AF65-F5344CB8AC3E}">
        <p14:creationId xmlns:p14="http://schemas.microsoft.com/office/powerpoint/2010/main" val="108058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862129" cy="4695093"/>
          </a:xfrm>
        </p:spPr>
        <p:txBody>
          <a:bodyPr vert="horz" lIns="91440" tIns="45720" rIns="91440" bIns="45720" rtlCol="0">
            <a:noAutofit/>
          </a:bodyPr>
          <a:lstStyle/>
          <a:p>
            <a:pPr marL="0" indent="0" defTabSz="914400">
              <a:lnSpc>
                <a:spcPct val="150000"/>
              </a:lnSpc>
              <a:spcBef>
                <a:spcPts val="1200"/>
              </a:spcBef>
              <a:buClr>
                <a:srgbClr val="BA514C"/>
              </a:buClr>
              <a:buNone/>
            </a:pPr>
            <a:r>
              <a:rPr lang="es-ES" sz="1400" dirty="0">
                <a:solidFill>
                  <a:srgbClr val="BA514C"/>
                </a:solidFill>
              </a:rPr>
              <a:t>Actuaciones especiales en el ámbito de la competitividad </a:t>
            </a:r>
            <a:r>
              <a:rPr lang="en-US" sz="1400" dirty="0">
                <a:solidFill>
                  <a:srgbClr val="BA514C"/>
                </a:solidFill>
              </a:rPr>
              <a:t>- </a:t>
            </a:r>
            <a:r>
              <a:rPr lang="es-ES" sz="1400" b="1" dirty="0">
                <a:solidFill>
                  <a:srgbClr val="BA514C"/>
                </a:solidFill>
              </a:rPr>
              <a:t>Desarrollo de producto turístico y modernización del ecosistema turístico.</a:t>
            </a:r>
          </a:p>
          <a:p>
            <a:pPr indent="-228600" defTabSz="914400">
              <a:lnSpc>
                <a:spcPct val="150000"/>
              </a:lnSpc>
              <a:spcBef>
                <a:spcPts val="1200"/>
              </a:spcBef>
              <a:buClr>
                <a:srgbClr val="BA514C"/>
              </a:buClr>
              <a:buFont typeface="Arial" panose="020B0604020202020204" pitchFamily="34" charset="0"/>
              <a:buChar char="•"/>
            </a:pPr>
            <a:r>
              <a:rPr lang="es-ES" sz="1400" i="1" dirty="0"/>
              <a:t>Implementación de Programa de apoyo a creación y desarrollo de productos turísticos.</a:t>
            </a:r>
          </a:p>
          <a:p>
            <a:pPr lvl="1" indent="-228600" defTabSz="914400">
              <a:lnSpc>
                <a:spcPct val="100000"/>
              </a:lnSpc>
              <a:spcBef>
                <a:spcPts val="1200"/>
              </a:spcBef>
              <a:buClr>
                <a:srgbClr val="BA514C"/>
              </a:buClr>
              <a:buFont typeface="Arial" panose="020B0604020202020204" pitchFamily="34" charset="0"/>
              <a:buChar char="•"/>
            </a:pPr>
            <a:r>
              <a:rPr lang="es-ES" sz="1400" i="1" dirty="0"/>
              <a:t>Contribuir a la creación, desarrollo y diversificación del producto turístico nacional con vistas a su proyección exterior y a la consolidación de la Marca España como destino turístico.</a:t>
            </a:r>
          </a:p>
          <a:p>
            <a:pPr lvl="1" defTabSz="914400">
              <a:lnSpc>
                <a:spcPct val="100000"/>
              </a:lnSpc>
              <a:spcBef>
                <a:spcPts val="1200"/>
              </a:spcBef>
              <a:buClr>
                <a:srgbClr val="BA514C"/>
              </a:buClr>
            </a:pPr>
            <a:r>
              <a:rPr lang="es-ES" sz="1400" dirty="0"/>
              <a:t>Esta actuación va dirigido a entidades beneficiarias de ayudas (sector turístico) y al ecosistema turístico</a:t>
            </a:r>
          </a:p>
          <a:p>
            <a:pPr lvl="1" defTabSz="914400">
              <a:lnSpc>
                <a:spcPct val="100000"/>
              </a:lnSpc>
              <a:spcBef>
                <a:spcPts val="1200"/>
              </a:spcBef>
              <a:buClr>
                <a:srgbClr val="BA514C"/>
              </a:buClr>
            </a:pPr>
            <a:r>
              <a:rPr lang="es-ES" sz="1400" dirty="0"/>
              <a:t>Administración ejecutora: Secretaría de Estado de Turismo con la participación de las CCAA a través de la aprobación de la Estrategia de Producto Turístico y de las directrices del Programa de apoyo a la creación y desarrollo de productos turísticos.</a:t>
            </a:r>
          </a:p>
          <a:p>
            <a:pPr lvl="1" defTabSz="914400">
              <a:lnSpc>
                <a:spcPct val="100000"/>
              </a:lnSpc>
              <a:spcBef>
                <a:spcPts val="1200"/>
              </a:spcBef>
              <a:buClr>
                <a:srgbClr val="BA514C"/>
              </a:buClr>
            </a:pPr>
            <a:r>
              <a:rPr lang="es-ES" sz="1400" dirty="0"/>
              <a:t>Implementación de la inversión </a:t>
            </a:r>
          </a:p>
          <a:p>
            <a:pPr lvl="2" defTabSz="914400">
              <a:lnSpc>
                <a:spcPct val="100000"/>
              </a:lnSpc>
              <a:spcBef>
                <a:spcPts val="1200"/>
              </a:spcBef>
              <a:buClr>
                <a:srgbClr val="BA514C"/>
              </a:buClr>
            </a:pPr>
            <a:r>
              <a:rPr lang="es-ES" sz="1400" i="1" dirty="0"/>
              <a:t>2021-2023</a:t>
            </a:r>
          </a:p>
          <a:p>
            <a:pPr lvl="2" defTabSz="914400">
              <a:lnSpc>
                <a:spcPct val="100000"/>
              </a:lnSpc>
              <a:spcBef>
                <a:spcPts val="1200"/>
              </a:spcBef>
              <a:buClr>
                <a:srgbClr val="BA514C"/>
              </a:buClr>
            </a:pPr>
            <a:r>
              <a:rPr lang="es-ES" sz="1400" i="1" dirty="0"/>
              <a:t>Subvenciones</a:t>
            </a:r>
          </a:p>
          <a:p>
            <a:pPr lvl="1" defTabSz="914400">
              <a:lnSpc>
                <a:spcPct val="100000"/>
              </a:lnSpc>
              <a:spcBef>
                <a:spcPts val="1200"/>
              </a:spcBef>
              <a:buClr>
                <a:srgbClr val="BA514C"/>
              </a:buClr>
            </a:pPr>
            <a:r>
              <a:rPr lang="es-ES" sz="1400" dirty="0"/>
              <a:t>Se estima un presupuesto total del 100M€</a:t>
            </a:r>
          </a:p>
          <a:p>
            <a:pPr lvl="2" defTabSz="914400">
              <a:spcBef>
                <a:spcPts val="1200"/>
              </a:spcBef>
              <a:buClr>
                <a:srgbClr val="BA514C"/>
              </a:buClr>
            </a:pPr>
            <a:endParaRPr lang="es-ES" sz="1400" i="1" dirty="0"/>
          </a:p>
          <a:p>
            <a:pPr lvl="2" defTabSz="914400">
              <a:spcBef>
                <a:spcPts val="1200"/>
              </a:spcBef>
              <a:buClr>
                <a:srgbClr val="BA514C"/>
              </a:buClr>
            </a:pPr>
            <a:endParaRPr lang="es-ES" sz="1400" i="1" dirty="0"/>
          </a:p>
          <a:p>
            <a:pPr marL="0" indent="0" defTabSz="914400">
              <a:spcBef>
                <a:spcPts val="1200"/>
              </a:spcBef>
              <a:buClr>
                <a:srgbClr val="BA514C"/>
              </a:buClr>
              <a:buNone/>
            </a:pPr>
            <a:endParaRPr lang="es-ES" sz="1400" dirty="0">
              <a:solidFill>
                <a:srgbClr val="BA514C"/>
              </a:solidFill>
            </a:endParaRPr>
          </a:p>
        </p:txBody>
      </p:sp>
      <p:pic>
        <p:nvPicPr>
          <p:cNvPr id="4" name="Imagen 3">
            <a:extLst>
              <a:ext uri="{FF2B5EF4-FFF2-40B4-BE49-F238E27FC236}">
                <a16:creationId xmlns:a16="http://schemas.microsoft.com/office/drawing/2014/main" id="{AEEBAC8E-53BD-495C-9838-2836B3C56849}"/>
              </a:ext>
            </a:extLst>
          </p:cNvPr>
          <p:cNvPicPr>
            <a:picLocks noChangeAspect="1"/>
          </p:cNvPicPr>
          <p:nvPr/>
        </p:nvPicPr>
        <p:blipFill>
          <a:blip r:embed="rId2"/>
          <a:stretch>
            <a:fillRect/>
          </a:stretch>
        </p:blipFill>
        <p:spPr>
          <a:xfrm>
            <a:off x="10223500" y="1749166"/>
            <a:ext cx="1639966" cy="2152075"/>
          </a:xfrm>
          <a:prstGeom prst="rect">
            <a:avLst/>
          </a:prstGeom>
        </p:spPr>
      </p:pic>
    </p:spTree>
    <p:extLst>
      <p:ext uri="{BB962C8B-B14F-4D97-AF65-F5344CB8AC3E}">
        <p14:creationId xmlns:p14="http://schemas.microsoft.com/office/powerpoint/2010/main" val="409617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10291389" cy="4695093"/>
          </a:xfrm>
        </p:spPr>
        <p:txBody>
          <a:bodyPr vert="horz" lIns="91440" tIns="45720" rIns="91440" bIns="45720" rtlCol="0">
            <a:noAutofit/>
          </a:bodyPr>
          <a:lstStyle/>
          <a:p>
            <a:pPr marL="0" indent="0" defTabSz="914400">
              <a:lnSpc>
                <a:spcPct val="100000"/>
              </a:lnSpc>
              <a:spcBef>
                <a:spcPts val="0"/>
              </a:spcBef>
              <a:buClr>
                <a:srgbClr val="BA514C"/>
              </a:buClr>
              <a:buNone/>
            </a:pPr>
            <a:r>
              <a:rPr lang="es-ES" sz="1400" dirty="0">
                <a:solidFill>
                  <a:srgbClr val="BA514C"/>
                </a:solidFill>
              </a:rPr>
              <a:t>Actuaciones especiales en el ámbito de la competitividad </a:t>
            </a:r>
            <a:r>
              <a:rPr lang="en-US" sz="1400" dirty="0">
                <a:solidFill>
                  <a:srgbClr val="BA514C"/>
                </a:solidFill>
              </a:rPr>
              <a:t> - </a:t>
            </a:r>
            <a:r>
              <a:rPr lang="es-ES" sz="1400" dirty="0">
                <a:solidFill>
                  <a:srgbClr val="BA514C"/>
                </a:solidFill>
              </a:rPr>
              <a:t>Financiación de proyectos de eficiencia energética y economía circular (reducción, reutilización y reciclado de residuos) en empresas turísticas.</a:t>
            </a:r>
          </a:p>
          <a:p>
            <a:pPr marL="0" indent="0" defTabSz="914400">
              <a:lnSpc>
                <a:spcPct val="100000"/>
              </a:lnSpc>
              <a:spcBef>
                <a:spcPts val="0"/>
              </a:spcBef>
              <a:buClr>
                <a:srgbClr val="BA514C"/>
              </a:buClr>
              <a:buNone/>
            </a:pPr>
            <a:endParaRPr lang="es-ES" sz="1400" dirty="0">
              <a:solidFill>
                <a:srgbClr val="BA514C"/>
              </a:solidFill>
            </a:endParaRPr>
          </a:p>
          <a:p>
            <a:pPr lvl="1" indent="-228600" defTabSz="914400">
              <a:lnSpc>
                <a:spcPct val="100000"/>
              </a:lnSpc>
              <a:spcBef>
                <a:spcPts val="0"/>
              </a:spcBef>
              <a:buClr>
                <a:srgbClr val="BA514C"/>
              </a:buClr>
              <a:buFont typeface="Arial" panose="020B0604020202020204" pitchFamily="34" charset="0"/>
              <a:buChar char="•"/>
            </a:pPr>
            <a:r>
              <a:rPr lang="es-ES" sz="1400" dirty="0"/>
              <a:t>Proyectos financiables en modalidad de </a:t>
            </a:r>
            <a:r>
              <a:rPr lang="es-ES" sz="1400" dirty="0" err="1"/>
              <a:t>blending</a:t>
            </a:r>
            <a:r>
              <a:rPr lang="es-ES" sz="1400" dirty="0"/>
              <a:t> enmarcados en actuaciones destinadas a fomentar la trasformación energética de as empresas y la introducción de medidas que contribuyan a la economía circular</a:t>
            </a:r>
          </a:p>
          <a:p>
            <a:pPr lvl="1" indent="-228600" defTabSz="914400">
              <a:lnSpc>
                <a:spcPct val="100000"/>
              </a:lnSpc>
              <a:spcBef>
                <a:spcPts val="0"/>
              </a:spcBef>
              <a:buClr>
                <a:srgbClr val="BA514C"/>
              </a:buClr>
              <a:buFont typeface="Arial" panose="020B0604020202020204" pitchFamily="34" charset="0"/>
              <a:buChar char="•"/>
            </a:pPr>
            <a:endParaRPr lang="es-ES" sz="1400" dirty="0"/>
          </a:p>
          <a:p>
            <a:pPr lvl="1" defTabSz="914400">
              <a:lnSpc>
                <a:spcPct val="100000"/>
              </a:lnSpc>
              <a:spcBef>
                <a:spcPts val="0"/>
              </a:spcBef>
              <a:buClr>
                <a:srgbClr val="BA514C"/>
              </a:buClr>
            </a:pPr>
            <a:r>
              <a:rPr lang="es-ES" sz="1400" dirty="0"/>
              <a:t>Esta actuación va dirigido a empresas del sector turístico especialmente aquellas que presten servicios a grandes inmuebles como el sector hotelero.</a:t>
            </a:r>
          </a:p>
          <a:p>
            <a:pPr lvl="1" defTabSz="914400">
              <a:lnSpc>
                <a:spcPct val="100000"/>
              </a:lnSpc>
              <a:spcBef>
                <a:spcPts val="0"/>
              </a:spcBef>
              <a:buClr>
                <a:srgbClr val="BA514C"/>
              </a:buClr>
            </a:pPr>
            <a:endParaRPr lang="es-ES" sz="1400" dirty="0"/>
          </a:p>
          <a:p>
            <a:pPr lvl="1" defTabSz="914400">
              <a:lnSpc>
                <a:spcPct val="100000"/>
              </a:lnSpc>
              <a:spcBef>
                <a:spcPts val="0"/>
              </a:spcBef>
              <a:buClr>
                <a:srgbClr val="BA514C"/>
              </a:buClr>
            </a:pPr>
            <a:r>
              <a:rPr lang="es-ES" sz="1400" dirty="0"/>
              <a:t>Administración ejecutora: Ministerio de Industria Comercio y Turismo - Secretaría de Estado de Turismo en coordinación con las CCAA.</a:t>
            </a:r>
          </a:p>
          <a:p>
            <a:pPr lvl="1" defTabSz="914400">
              <a:lnSpc>
                <a:spcPct val="100000"/>
              </a:lnSpc>
              <a:spcBef>
                <a:spcPts val="0"/>
              </a:spcBef>
              <a:buClr>
                <a:srgbClr val="BA514C"/>
              </a:buClr>
            </a:pPr>
            <a:endParaRPr lang="es-ES" sz="1400" dirty="0"/>
          </a:p>
          <a:p>
            <a:pPr lvl="1" defTabSz="914400">
              <a:lnSpc>
                <a:spcPct val="100000"/>
              </a:lnSpc>
              <a:spcBef>
                <a:spcPts val="0"/>
              </a:spcBef>
              <a:buClr>
                <a:srgbClr val="BA514C"/>
              </a:buClr>
            </a:pPr>
            <a:r>
              <a:rPr lang="es-ES" sz="1400" i="1" dirty="0"/>
              <a:t>Implementación de la inversión </a:t>
            </a:r>
          </a:p>
          <a:p>
            <a:pPr lvl="1" defTabSz="914400">
              <a:lnSpc>
                <a:spcPct val="100000"/>
              </a:lnSpc>
              <a:spcBef>
                <a:spcPts val="0"/>
              </a:spcBef>
              <a:buClr>
                <a:srgbClr val="BA514C"/>
              </a:buClr>
            </a:pPr>
            <a:endParaRPr lang="es-ES" sz="1400" i="1" dirty="0"/>
          </a:p>
          <a:p>
            <a:pPr lvl="2" defTabSz="914400">
              <a:lnSpc>
                <a:spcPct val="100000"/>
              </a:lnSpc>
              <a:spcBef>
                <a:spcPts val="0"/>
              </a:spcBef>
              <a:buClr>
                <a:srgbClr val="BA514C"/>
              </a:buClr>
            </a:pPr>
            <a:r>
              <a:rPr lang="es-ES" sz="1400" i="1" dirty="0"/>
              <a:t>2021-2023  </a:t>
            </a:r>
            <a:r>
              <a:rPr lang="es-ES" sz="1400" i="1" dirty="0" err="1"/>
              <a:t>aprox</a:t>
            </a:r>
            <a:endParaRPr lang="es-ES" sz="1400" i="1" dirty="0"/>
          </a:p>
          <a:p>
            <a:pPr lvl="2" defTabSz="914400">
              <a:lnSpc>
                <a:spcPct val="100000"/>
              </a:lnSpc>
              <a:spcBef>
                <a:spcPts val="0"/>
              </a:spcBef>
              <a:buClr>
                <a:srgbClr val="BA514C"/>
              </a:buClr>
            </a:pPr>
            <a:r>
              <a:rPr lang="es-ES" sz="1400" i="1" dirty="0"/>
              <a:t>Subvenciones</a:t>
            </a:r>
          </a:p>
          <a:p>
            <a:pPr lvl="2" defTabSz="914400">
              <a:lnSpc>
                <a:spcPct val="100000"/>
              </a:lnSpc>
              <a:spcBef>
                <a:spcPts val="0"/>
              </a:spcBef>
              <a:buClr>
                <a:srgbClr val="BA514C"/>
              </a:buClr>
            </a:pPr>
            <a:endParaRPr lang="es-ES" sz="1400" i="1" dirty="0"/>
          </a:p>
          <a:p>
            <a:pPr lvl="1" defTabSz="914400">
              <a:lnSpc>
                <a:spcPct val="100000"/>
              </a:lnSpc>
              <a:spcBef>
                <a:spcPts val="0"/>
              </a:spcBef>
              <a:buClr>
                <a:srgbClr val="BA514C"/>
              </a:buClr>
            </a:pPr>
            <a:r>
              <a:rPr lang="es-ES" sz="1400" i="1" dirty="0"/>
              <a:t>Se estima un presupuesto total del 220M€, a ello se le añade la financiación del FOCIT 540M€</a:t>
            </a:r>
          </a:p>
          <a:p>
            <a:pPr marL="0" indent="0" defTabSz="914400">
              <a:spcBef>
                <a:spcPts val="1200"/>
              </a:spcBef>
              <a:buClr>
                <a:srgbClr val="BA514C"/>
              </a:buClr>
              <a:buNone/>
            </a:pPr>
            <a:endParaRPr lang="es-ES" sz="1400" i="1" dirty="0"/>
          </a:p>
        </p:txBody>
      </p:sp>
      <p:pic>
        <p:nvPicPr>
          <p:cNvPr id="3" name="Imagen 2">
            <a:extLst>
              <a:ext uri="{FF2B5EF4-FFF2-40B4-BE49-F238E27FC236}">
                <a16:creationId xmlns:a16="http://schemas.microsoft.com/office/drawing/2014/main" id="{1C1F2B5C-92B5-42AD-91E8-C55D38A5AD3A}"/>
              </a:ext>
            </a:extLst>
          </p:cNvPr>
          <p:cNvPicPr>
            <a:picLocks noChangeAspect="1"/>
          </p:cNvPicPr>
          <p:nvPr/>
        </p:nvPicPr>
        <p:blipFill>
          <a:blip r:embed="rId2"/>
          <a:stretch>
            <a:fillRect/>
          </a:stretch>
        </p:blipFill>
        <p:spPr>
          <a:xfrm>
            <a:off x="10279817" y="3429000"/>
            <a:ext cx="1639966" cy="2152075"/>
          </a:xfrm>
          <a:prstGeom prst="rect">
            <a:avLst/>
          </a:prstGeom>
        </p:spPr>
      </p:pic>
    </p:spTree>
    <p:extLst>
      <p:ext uri="{BB962C8B-B14F-4D97-AF65-F5344CB8AC3E}">
        <p14:creationId xmlns:p14="http://schemas.microsoft.com/office/powerpoint/2010/main" val="160477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extLst>
              <p:ext uri="{D42A27DB-BD31-4B8C-83A1-F6EECF244321}">
                <p14:modId xmlns:p14="http://schemas.microsoft.com/office/powerpoint/2010/main" val="63521959"/>
              </p:ext>
            </p:extLst>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291844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extLst>
              <p:ext uri="{D42A27DB-BD31-4B8C-83A1-F6EECF244321}">
                <p14:modId xmlns:p14="http://schemas.microsoft.com/office/powerpoint/2010/main" val="3050773749"/>
              </p:ext>
            </p:extLst>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4834515"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4834515" y="3916547"/>
            <a:ext cx="1271759" cy="67320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aphicFrame>
        <p:nvGraphicFramePr>
          <p:cNvPr id="17" name="Objeto 16">
            <a:extLst>
              <a:ext uri="{FF2B5EF4-FFF2-40B4-BE49-F238E27FC236}">
                <a16:creationId xmlns:a16="http://schemas.microsoft.com/office/drawing/2014/main" id="{8FA90503-840D-430F-AB24-7D895B9BACB3}"/>
              </a:ext>
            </a:extLst>
          </p:cNvPr>
          <p:cNvGraphicFramePr>
            <a:graphicFrameLocks noChangeAspect="1"/>
          </p:cNvGraphicFramePr>
          <p:nvPr>
            <p:extLst>
              <p:ext uri="{D42A27DB-BD31-4B8C-83A1-F6EECF244321}">
                <p14:modId xmlns:p14="http://schemas.microsoft.com/office/powerpoint/2010/main" val="3359741136"/>
              </p:ext>
            </p:extLst>
          </p:nvPr>
        </p:nvGraphicFramePr>
        <p:xfrm>
          <a:off x="11143479" y="85133"/>
          <a:ext cx="811549" cy="1148348"/>
        </p:xfrm>
        <a:graphic>
          <a:graphicData uri="http://schemas.openxmlformats.org/presentationml/2006/ole">
            <mc:AlternateContent xmlns:mc="http://schemas.openxmlformats.org/markup-compatibility/2006">
              <mc:Choice xmlns:v="urn:schemas-microsoft-com:vml" Requires="v">
                <p:oleObj name="Acrobat Document" r:id="rId3" imgW="5667037" imgH="8019809" progId="AcroExch.Document.DC">
                  <p:embed/>
                </p:oleObj>
              </mc:Choice>
              <mc:Fallback>
                <p:oleObj name="Acrobat Document" r:id="rId3" imgW="5667037" imgH="8019809" progId="AcroExch.Document.DC">
                  <p:embed/>
                  <p:pic>
                    <p:nvPicPr>
                      <p:cNvPr id="0" name=""/>
                      <p:cNvPicPr/>
                      <p:nvPr/>
                    </p:nvPicPr>
                    <p:blipFill>
                      <a:blip r:embed="rId4"/>
                      <a:stretch>
                        <a:fillRect/>
                      </a:stretch>
                    </p:blipFill>
                    <p:spPr>
                      <a:xfrm>
                        <a:off x="11143479" y="85133"/>
                        <a:ext cx="811549" cy="1148348"/>
                      </a:xfrm>
                      <a:prstGeom prst="rect">
                        <a:avLst/>
                      </a:prstGeom>
                    </p:spPr>
                  </p:pic>
                </p:oleObj>
              </mc:Fallback>
            </mc:AlternateContent>
          </a:graphicData>
        </a:graphic>
      </p:graphicFrame>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734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Inversión</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Periodificación</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Clr>
                <a:schemeClr val="tx1"/>
              </a:buClr>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sp>
        <p:nvSpPr>
          <p:cNvPr id="11" name="Rectángulo 10">
            <a:extLst>
              <a:ext uri="{FF2B5EF4-FFF2-40B4-BE49-F238E27FC236}">
                <a16:creationId xmlns:a16="http://schemas.microsoft.com/office/drawing/2014/main" id="{85D3DFE2-B09E-4E54-BEF2-9EEB66992CF1}"/>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o 7">
            <a:extLst>
              <a:ext uri="{FF2B5EF4-FFF2-40B4-BE49-F238E27FC236}">
                <a16:creationId xmlns:a16="http://schemas.microsoft.com/office/drawing/2014/main" id="{3F750993-BC00-4F7B-A52D-5BA4401C7C4F}"/>
              </a:ext>
            </a:extLst>
          </p:cNvPr>
          <p:cNvGrpSpPr/>
          <p:nvPr/>
        </p:nvGrpSpPr>
        <p:grpSpPr>
          <a:xfrm>
            <a:off x="8861968" y="1461895"/>
            <a:ext cx="3330031" cy="4250733"/>
            <a:chOff x="8691937" y="1474904"/>
            <a:chExt cx="3500063" cy="4237724"/>
          </a:xfrm>
        </p:grpSpPr>
        <p:sp>
          <p:nvSpPr>
            <p:cNvPr id="9" name="Rectángulo 8">
              <a:extLst>
                <a:ext uri="{FF2B5EF4-FFF2-40B4-BE49-F238E27FC236}">
                  <a16:creationId xmlns:a16="http://schemas.microsoft.com/office/drawing/2014/main" id="{8BDB4ED4-B727-4294-923E-A5C8FDFCB15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25666E8A-0367-45DC-9473-5423864487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56DCC31C-812F-48AE-AA3F-FA6213AE0648}"/>
              </a:ext>
            </a:extLst>
          </p:cNvPr>
          <p:cNvPicPr>
            <a:picLocks noChangeAspect="1"/>
          </p:cNvPicPr>
          <p:nvPr/>
        </p:nvPicPr>
        <p:blipFill>
          <a:blip r:embed="rId2"/>
          <a:stretch>
            <a:fillRect/>
          </a:stretch>
        </p:blipFill>
        <p:spPr>
          <a:xfrm>
            <a:off x="9124132" y="1917019"/>
            <a:ext cx="2444501" cy="3252516"/>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29028"/>
            <a:ext cx="11106752" cy="1325563"/>
          </a:xfrm>
        </p:spPr>
        <p:txBody>
          <a:bodyPr>
            <a:normAutofit/>
          </a:bodyPr>
          <a:lstStyle/>
          <a:p>
            <a:r>
              <a:rPr lang="es-ES" sz="2800" dirty="0"/>
              <a:t>Componente 14. Plan de modernización y competitividad del sector turístico: </a:t>
            </a:r>
            <a:r>
              <a:rPr lang="es-ES" sz="2800" b="1" dirty="0"/>
              <a:t>Descripción general</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1347353387"/>
              </p:ext>
            </p:extLst>
          </p:nvPr>
        </p:nvGraphicFramePr>
        <p:xfrm>
          <a:off x="350726" y="1227738"/>
          <a:ext cx="9828459" cy="845842"/>
        </p:xfrm>
        <a:graphic>
          <a:graphicData uri="http://schemas.openxmlformats.org/drawingml/2006/table">
            <a:tbl>
              <a:tblPr firstRow="1" bandRow="1">
                <a:tableStyleId>{073A0DAA-6AF3-43AB-8588-CEC1D06C72B9}</a:tableStyleId>
              </a:tblPr>
              <a:tblGrid>
                <a:gridCol w="8185573">
                  <a:extLst>
                    <a:ext uri="{9D8B030D-6E8A-4147-A177-3AD203B41FA5}">
                      <a16:colId xmlns:a16="http://schemas.microsoft.com/office/drawing/2014/main" val="3828824471"/>
                    </a:ext>
                  </a:extLst>
                </a:gridCol>
                <a:gridCol w="1642886">
                  <a:extLst>
                    <a:ext uri="{9D8B030D-6E8A-4147-A177-3AD203B41FA5}">
                      <a16:colId xmlns:a16="http://schemas.microsoft.com/office/drawing/2014/main" val="3719422171"/>
                    </a:ext>
                  </a:extLst>
                </a:gridCol>
              </a:tblGrid>
              <a:tr h="215003">
                <a:tc gridSpan="2">
                  <a:txBody>
                    <a:bodyPr/>
                    <a:lstStyle/>
                    <a:p>
                      <a:r>
                        <a:rPr lang="es-ES" sz="11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27682">
                <a:tc>
                  <a:txBody>
                    <a:bodyPr/>
                    <a:lstStyle/>
                    <a:p>
                      <a:r>
                        <a:rPr lang="es-ES" sz="1100" dirty="0">
                          <a:latin typeface="Helvetica" panose="020B0604020202020204" pitchFamily="34" charset="0"/>
                          <a:cs typeface="Helvetica" panose="020B0604020202020204" pitchFamily="34" charset="0"/>
                        </a:rPr>
                        <a:t>Inversión estimada TOTAL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s-ES" sz="1100" dirty="0">
                          <a:latin typeface="Helvetica" panose="020B0604020202020204" pitchFamily="34" charset="0"/>
                          <a:cs typeface="Helvetica" panose="020B0604020202020204" pitchFamily="34" charset="0"/>
                        </a:rPr>
                        <a:t>3.940 millones de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0">
                <a:tc>
                  <a:txBody>
                    <a:bodyPr/>
                    <a:lstStyle/>
                    <a:p>
                      <a:r>
                        <a:rPr lang="es-ES" sz="1100" dirty="0">
                          <a:latin typeface="Helvetica" panose="020B0604020202020204" pitchFamily="34" charset="0"/>
                          <a:cs typeface="Helvetica" panose="020B0604020202020204" pitchFamily="34" charset="0"/>
                        </a:rPr>
                        <a:t>Inversión del componente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dirty="0">
                          <a:latin typeface="Helvetica" panose="020B0604020202020204" pitchFamily="34" charset="0"/>
                          <a:cs typeface="Helvetica" panose="020B0604020202020204" pitchFamily="34" charset="0"/>
                        </a:rPr>
                        <a:t>3.400 millones de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1085633738"/>
              </p:ext>
            </p:extLst>
          </p:nvPr>
        </p:nvGraphicFramePr>
        <p:xfrm>
          <a:off x="350726" y="2370921"/>
          <a:ext cx="9857755" cy="1164284"/>
        </p:xfrm>
        <a:graphic>
          <a:graphicData uri="http://schemas.openxmlformats.org/drawingml/2006/table">
            <a:tbl>
              <a:tblPr firstRow="1" bandRow="1">
                <a:tableStyleId>{073A0DAA-6AF3-43AB-8588-CEC1D06C72B9}</a:tableStyleId>
              </a:tblPr>
              <a:tblGrid>
                <a:gridCol w="1471930">
                  <a:extLst>
                    <a:ext uri="{9D8B030D-6E8A-4147-A177-3AD203B41FA5}">
                      <a16:colId xmlns:a16="http://schemas.microsoft.com/office/drawing/2014/main" val="4237593536"/>
                    </a:ext>
                  </a:extLst>
                </a:gridCol>
                <a:gridCol w="1197975">
                  <a:extLst>
                    <a:ext uri="{9D8B030D-6E8A-4147-A177-3AD203B41FA5}">
                      <a16:colId xmlns:a16="http://schemas.microsoft.com/office/drawing/2014/main" val="3726834154"/>
                    </a:ext>
                  </a:extLst>
                </a:gridCol>
                <a:gridCol w="1197975">
                  <a:extLst>
                    <a:ext uri="{9D8B030D-6E8A-4147-A177-3AD203B41FA5}">
                      <a16:colId xmlns:a16="http://schemas.microsoft.com/office/drawing/2014/main" val="80190710"/>
                    </a:ext>
                  </a:extLst>
                </a:gridCol>
                <a:gridCol w="1197975">
                  <a:extLst>
                    <a:ext uri="{9D8B030D-6E8A-4147-A177-3AD203B41FA5}">
                      <a16:colId xmlns:a16="http://schemas.microsoft.com/office/drawing/2014/main" val="3725681565"/>
                    </a:ext>
                  </a:extLst>
                </a:gridCol>
                <a:gridCol w="1197975">
                  <a:extLst>
                    <a:ext uri="{9D8B030D-6E8A-4147-A177-3AD203B41FA5}">
                      <a16:colId xmlns:a16="http://schemas.microsoft.com/office/drawing/2014/main" val="2614824146"/>
                    </a:ext>
                  </a:extLst>
                </a:gridCol>
                <a:gridCol w="1197975">
                  <a:extLst>
                    <a:ext uri="{9D8B030D-6E8A-4147-A177-3AD203B41FA5}">
                      <a16:colId xmlns:a16="http://schemas.microsoft.com/office/drawing/2014/main" val="1845032850"/>
                    </a:ext>
                  </a:extLst>
                </a:gridCol>
                <a:gridCol w="1197975">
                  <a:extLst>
                    <a:ext uri="{9D8B030D-6E8A-4147-A177-3AD203B41FA5}">
                      <a16:colId xmlns:a16="http://schemas.microsoft.com/office/drawing/2014/main" val="2256705929"/>
                    </a:ext>
                  </a:extLst>
                </a:gridCol>
                <a:gridCol w="1197975">
                  <a:extLst>
                    <a:ext uri="{9D8B030D-6E8A-4147-A177-3AD203B41FA5}">
                      <a16:colId xmlns:a16="http://schemas.microsoft.com/office/drawing/2014/main" val="3914884464"/>
                    </a:ext>
                  </a:extLst>
                </a:gridCol>
              </a:tblGrid>
              <a:tr h="291071">
                <a:tc>
                  <a:txBody>
                    <a:bodyPr/>
                    <a:lstStyle/>
                    <a:p>
                      <a:r>
                        <a:rPr lang="es-ES" sz="11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91071">
                <a:tc>
                  <a:txBody>
                    <a:bodyPr/>
                    <a:lstStyle/>
                    <a:p>
                      <a:r>
                        <a:rPr lang="es-ES" sz="11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1.026,30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1.492,30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881,40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91071">
                <a:tc>
                  <a:txBody>
                    <a:bodyPr/>
                    <a:lstStyle/>
                    <a:p>
                      <a:r>
                        <a:rPr lang="es-ES" sz="11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122,70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294,60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122,7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91071">
                <a:tc>
                  <a:txBody>
                    <a:bodyPr/>
                    <a:lstStyle/>
                    <a:p>
                      <a:r>
                        <a:rPr lang="es-ES" sz="11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Helvetica" panose="020B0604020202020204" pitchFamily="34" charset="0"/>
                          <a:ea typeface="+mn-ea"/>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1.149,00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1.786,90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1.004,10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Helvetica" panose="020B0604020202020204" pitchFamily="34" charset="0"/>
                          <a:ea typeface="+mn-ea"/>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Helvetica" panose="020B0604020202020204" pitchFamily="34" charset="0"/>
                          <a:ea typeface="+mn-ea"/>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kern="1200" dirty="0">
                          <a:solidFill>
                            <a:schemeClr val="bg1"/>
                          </a:solidFill>
                          <a:latin typeface="Helvetica" panose="020B0604020202020204" pitchFamily="34" charset="0"/>
                          <a:ea typeface="+mn-ea"/>
                          <a:cs typeface="Helvetica" panose="020B0604020202020204" pitchFamily="34" charset="0"/>
                        </a:rPr>
                        <a:t>-</a:t>
                      </a: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16" name="Tabla 16">
            <a:extLst>
              <a:ext uri="{FF2B5EF4-FFF2-40B4-BE49-F238E27FC236}">
                <a16:creationId xmlns:a16="http://schemas.microsoft.com/office/drawing/2014/main" id="{8163EA97-000E-4C64-8745-1AD687904D9B}"/>
              </a:ext>
            </a:extLst>
          </p:cNvPr>
          <p:cNvGraphicFramePr>
            <a:graphicFrameLocks noGrp="1"/>
          </p:cNvGraphicFramePr>
          <p:nvPr>
            <p:extLst>
              <p:ext uri="{D42A27DB-BD31-4B8C-83A1-F6EECF244321}">
                <p14:modId xmlns:p14="http://schemas.microsoft.com/office/powerpoint/2010/main" val="3326560241"/>
              </p:ext>
            </p:extLst>
          </p:nvPr>
        </p:nvGraphicFramePr>
        <p:xfrm>
          <a:off x="385679" y="3634712"/>
          <a:ext cx="10981757" cy="2559816"/>
        </p:xfrm>
        <a:graphic>
          <a:graphicData uri="http://schemas.openxmlformats.org/drawingml/2006/table">
            <a:tbl>
              <a:tblPr firstRow="1" bandRow="1">
                <a:tableStyleId>{073A0DAA-6AF3-43AB-8588-CEC1D06C72B9}</a:tableStyleId>
              </a:tblPr>
              <a:tblGrid>
                <a:gridCol w="661886">
                  <a:extLst>
                    <a:ext uri="{9D8B030D-6E8A-4147-A177-3AD203B41FA5}">
                      <a16:colId xmlns:a16="http://schemas.microsoft.com/office/drawing/2014/main" val="3733289670"/>
                    </a:ext>
                  </a:extLst>
                </a:gridCol>
                <a:gridCol w="4732207">
                  <a:extLst>
                    <a:ext uri="{9D8B030D-6E8A-4147-A177-3AD203B41FA5}">
                      <a16:colId xmlns:a16="http://schemas.microsoft.com/office/drawing/2014/main" val="986174705"/>
                    </a:ext>
                  </a:extLst>
                </a:gridCol>
                <a:gridCol w="1437064">
                  <a:extLst>
                    <a:ext uri="{9D8B030D-6E8A-4147-A177-3AD203B41FA5}">
                      <a16:colId xmlns:a16="http://schemas.microsoft.com/office/drawing/2014/main" val="3141415432"/>
                    </a:ext>
                  </a:extLst>
                </a:gridCol>
                <a:gridCol w="1094404">
                  <a:extLst>
                    <a:ext uri="{9D8B030D-6E8A-4147-A177-3AD203B41FA5}">
                      <a16:colId xmlns:a16="http://schemas.microsoft.com/office/drawing/2014/main" val="467701838"/>
                    </a:ext>
                  </a:extLst>
                </a:gridCol>
                <a:gridCol w="3056196">
                  <a:extLst>
                    <a:ext uri="{9D8B030D-6E8A-4147-A177-3AD203B41FA5}">
                      <a16:colId xmlns:a16="http://schemas.microsoft.com/office/drawing/2014/main" val="2921357895"/>
                    </a:ext>
                  </a:extLst>
                </a:gridCol>
              </a:tblGrid>
              <a:tr h="270322">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70322">
                <a:tc>
                  <a:txBody>
                    <a:bodyPr/>
                    <a:lstStyle/>
                    <a:p>
                      <a:r>
                        <a:rPr lang="es-ES" sz="1100" dirty="0">
                          <a:latin typeface="Helvetica" panose="020B0604020202020204" pitchFamily="34" charset="0"/>
                          <a:cs typeface="Helvetica" panose="020B0604020202020204" pitchFamily="34" charset="0"/>
                        </a:rPr>
                        <a:t>C14.R1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s-ES" sz="1100" dirty="0">
                          <a:latin typeface="Helvetica" panose="020B0604020202020204" pitchFamily="34" charset="0"/>
                          <a:cs typeface="Helvetica" panose="020B0604020202020204" pitchFamily="34" charset="0"/>
                        </a:rPr>
                        <a:t>RD por el que se desarrolla el Fondo Financiero del Estado para la Competitividad Turística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N.A.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340192">
                <a:tc>
                  <a:txBody>
                    <a:bodyPr/>
                    <a:lstStyle/>
                    <a:p>
                      <a:r>
                        <a:rPr lang="es-ES" sz="1100" dirty="0">
                          <a:latin typeface="Helvetica" panose="020B0604020202020204" pitchFamily="34" charset="0"/>
                          <a:cs typeface="Helvetica" panose="020B0604020202020204" pitchFamily="34" charset="0"/>
                        </a:rPr>
                        <a:t>C14. I1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s-ES" sz="1100" dirty="0">
                          <a:latin typeface="Helvetica" panose="020B0604020202020204" pitchFamily="34" charset="0"/>
                          <a:cs typeface="Helvetica" panose="020B0604020202020204" pitchFamily="34" charset="0"/>
                        </a:rPr>
                        <a:t>Transformación del modelo turístico hacia la sostenibilidad.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1.923 M€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56,56%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340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dirty="0">
                          <a:latin typeface="Helvetica" panose="020B0604020202020204" pitchFamily="34" charset="0"/>
                          <a:cs typeface="Helvetica" panose="020B0604020202020204" pitchFamily="34" charset="0"/>
                        </a:rPr>
                        <a:t>C14. I2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s-ES" sz="1100" dirty="0">
                          <a:latin typeface="Helvetica" panose="020B0604020202020204" pitchFamily="34" charset="0"/>
                          <a:cs typeface="Helvetica" panose="020B0604020202020204" pitchFamily="34" charset="0"/>
                        </a:rPr>
                        <a:t>Programa de digitalización e inteligencia para destinos y sector turístico.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337 M€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9,91%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56546"/>
                  </a:ext>
                </a:extLst>
              </a:tr>
              <a:tr h="340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dirty="0">
                          <a:latin typeface="Helvetica" panose="020B0604020202020204" pitchFamily="34" charset="0"/>
                          <a:cs typeface="Helvetica" panose="020B0604020202020204" pitchFamily="34" charset="0"/>
                        </a:rPr>
                        <a:t>C14. I3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pt-BR" sz="1100" dirty="0" err="1">
                          <a:latin typeface="Helvetica" panose="020B0604020202020204" pitchFamily="34" charset="0"/>
                          <a:cs typeface="Helvetica" panose="020B0604020202020204" pitchFamily="34" charset="0"/>
                        </a:rPr>
                        <a:t>Estrategias</a:t>
                      </a:r>
                      <a:r>
                        <a:rPr lang="pt-BR" sz="1100" dirty="0">
                          <a:latin typeface="Helvetica" panose="020B0604020202020204" pitchFamily="34" charset="0"/>
                          <a:cs typeface="Helvetica" panose="020B0604020202020204" pitchFamily="34" charset="0"/>
                        </a:rPr>
                        <a:t> de </a:t>
                      </a:r>
                      <a:r>
                        <a:rPr lang="pt-BR" sz="1100" dirty="0" err="1">
                          <a:latin typeface="Helvetica" panose="020B0604020202020204" pitchFamily="34" charset="0"/>
                          <a:cs typeface="Helvetica" panose="020B0604020202020204" pitchFamily="34" charset="0"/>
                        </a:rPr>
                        <a:t>resiliencia</a:t>
                      </a:r>
                      <a:r>
                        <a:rPr lang="pt-BR" sz="1100" dirty="0">
                          <a:latin typeface="Helvetica" panose="020B0604020202020204" pitchFamily="34" charset="0"/>
                          <a:cs typeface="Helvetica" panose="020B0604020202020204" pitchFamily="34" charset="0"/>
                        </a:rPr>
                        <a:t> turística para </a:t>
                      </a:r>
                      <a:r>
                        <a:rPr lang="pt-BR" sz="1100" dirty="0" err="1">
                          <a:latin typeface="Helvetica" panose="020B0604020202020204" pitchFamily="34" charset="0"/>
                          <a:cs typeface="Helvetica" panose="020B0604020202020204" pitchFamily="34" charset="0"/>
                        </a:rPr>
                        <a:t>territorios</a:t>
                      </a:r>
                      <a:r>
                        <a:rPr lang="pt-BR" sz="1100" dirty="0">
                          <a:latin typeface="Helvetica" panose="020B0604020202020204" pitchFamily="34" charset="0"/>
                          <a:cs typeface="Helvetica" panose="020B0604020202020204" pitchFamily="34" charset="0"/>
                        </a:rPr>
                        <a:t> </a:t>
                      </a:r>
                      <a:r>
                        <a:rPr lang="pt-BR" sz="1100" dirty="0" err="1">
                          <a:latin typeface="Helvetica" panose="020B0604020202020204" pitchFamily="34" charset="0"/>
                          <a:cs typeface="Helvetica" panose="020B0604020202020204" pitchFamily="34" charset="0"/>
                        </a:rPr>
                        <a:t>extrapeninsulares</a:t>
                      </a:r>
                      <a:r>
                        <a:rPr lang="pt-BR" sz="1100" dirty="0">
                          <a:latin typeface="Helvetica" panose="020B0604020202020204" pitchFamily="34" charset="0"/>
                          <a:cs typeface="Helvetica" panose="020B0604020202020204" pitchFamily="34" charset="0"/>
                        </a:rPr>
                        <a:t>.</a:t>
                      </a: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NA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538295"/>
                  </a:ext>
                </a:extLst>
              </a:tr>
              <a:tr h="340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dirty="0">
                          <a:latin typeface="Helvetica" panose="020B0604020202020204" pitchFamily="34" charset="0"/>
                          <a:cs typeface="Helvetica" panose="020B0604020202020204" pitchFamily="34" charset="0"/>
                        </a:rPr>
                        <a:t>C14. I4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s-ES" sz="1100" dirty="0">
                          <a:latin typeface="Helvetica" panose="020B0604020202020204" pitchFamily="34" charset="0"/>
                          <a:cs typeface="Helvetica" panose="020B0604020202020204" pitchFamily="34" charset="0"/>
                        </a:rPr>
                        <a:t>Actuaciones especiales en el ámbito de</a:t>
                      </a:r>
                    </a:p>
                    <a:p>
                      <a:r>
                        <a:rPr lang="es-ES" sz="1100" dirty="0">
                          <a:latin typeface="Helvetica" panose="020B0604020202020204" pitchFamily="34" charset="0"/>
                          <a:cs typeface="Helvetica" panose="020B0604020202020204" pitchFamily="34" charset="0"/>
                        </a:rPr>
                        <a:t>la competitividad.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920 M€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latin typeface="Helvetica" panose="020B0604020202020204" pitchFamily="34" charset="0"/>
                          <a:cs typeface="Helvetica" panose="020B0604020202020204" pitchFamily="34" charset="0"/>
                        </a:rPr>
                        <a:t>27,06%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11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670379"/>
                  </a:ext>
                </a:extLst>
              </a:tr>
              <a:tr h="164124">
                <a:tc gridSpan="2">
                  <a:txBody>
                    <a:bodyPr/>
                    <a:lstStyle/>
                    <a:p>
                      <a:r>
                        <a:rPr lang="es-ES" sz="1100" b="1" dirty="0">
                          <a:solidFill>
                            <a:schemeClr val="bg1"/>
                          </a:solidFill>
                          <a:latin typeface="Helvetica" panose="020B0604020202020204" pitchFamily="34" charset="0"/>
                          <a:cs typeface="Helvetica" panose="020B0604020202020204" pitchFamily="34" charset="0"/>
                        </a:rPr>
                        <a:t>Total componente</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hMerge="1">
                  <a:txBody>
                    <a:bodyPr/>
                    <a:lstStyle/>
                    <a:p>
                      <a:endParaRPr lang="es-ES" sz="9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100" b="1" dirty="0">
                          <a:solidFill>
                            <a:schemeClr val="bg1"/>
                          </a:solidFill>
                          <a:latin typeface="Helvetica" panose="020B0604020202020204" pitchFamily="34" charset="0"/>
                          <a:cs typeface="Helvetica" panose="020B0604020202020204" pitchFamily="34" charset="0"/>
                        </a:rPr>
                        <a:t>1.555 M€ </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1100" dirty="0">
                          <a:solidFill>
                            <a:schemeClr val="bg1"/>
                          </a:solidFill>
                          <a:latin typeface="Helvetica" panose="020B0604020202020204" pitchFamily="34" charset="0"/>
                          <a:cs typeface="Helvetica" panose="020B0604020202020204" pitchFamily="34" charset="0"/>
                        </a:rPr>
                        <a:t>100%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11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8" name="Grupo 7">
            <a:extLst>
              <a:ext uri="{FF2B5EF4-FFF2-40B4-BE49-F238E27FC236}">
                <a16:creationId xmlns:a16="http://schemas.microsoft.com/office/drawing/2014/main" id="{D897DE65-89C9-40DE-81FC-D3A988219741}"/>
              </a:ext>
            </a:extLst>
          </p:cNvPr>
          <p:cNvGrpSpPr/>
          <p:nvPr/>
        </p:nvGrpSpPr>
        <p:grpSpPr>
          <a:xfrm>
            <a:off x="10444189" y="1539084"/>
            <a:ext cx="1582220" cy="2147495"/>
            <a:chOff x="8691937" y="1474904"/>
            <a:chExt cx="3500063" cy="4237724"/>
          </a:xfrm>
        </p:grpSpPr>
        <p:sp>
          <p:nvSpPr>
            <p:cNvPr id="9" name="Rectángulo 8">
              <a:extLst>
                <a:ext uri="{FF2B5EF4-FFF2-40B4-BE49-F238E27FC236}">
                  <a16:creationId xmlns:a16="http://schemas.microsoft.com/office/drawing/2014/main" id="{EC6E7191-E65F-4A83-B793-AD975A9DE33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06867F9A-8122-40F7-AA8E-17E762BB427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39BEEA97-5363-4345-B09F-701F9AB9DCF7}"/>
              </a:ext>
            </a:extLst>
          </p:cNvPr>
          <p:cNvPicPr>
            <a:picLocks noChangeAspect="1"/>
          </p:cNvPicPr>
          <p:nvPr/>
        </p:nvPicPr>
        <p:blipFill>
          <a:blip r:embed="rId2"/>
          <a:stretch>
            <a:fillRect/>
          </a:stretch>
        </p:blipFill>
        <p:spPr>
          <a:xfrm>
            <a:off x="10474319" y="1676815"/>
            <a:ext cx="1366955" cy="1821385"/>
          </a:xfrm>
          <a:prstGeom prst="rect">
            <a:avLst/>
          </a:prstGeom>
        </p:spPr>
      </p:pic>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74662"/>
            <a:ext cx="11106752" cy="1325563"/>
          </a:xfrm>
        </p:spPr>
        <p:txBody>
          <a:bodyPr>
            <a:normAutofit/>
          </a:bodyPr>
          <a:lstStyle/>
          <a:p>
            <a:r>
              <a:rPr lang="es-ES" sz="2800" dirty="0"/>
              <a:t>Componente 14. Plan de modernización y competitividad del sector turístico: </a:t>
            </a:r>
            <a:r>
              <a:rPr lang="es-ES" sz="2800" b="1" dirty="0"/>
              <a:t>Descripción general</a:t>
            </a:r>
            <a:endParaRPr lang="es-ES" sz="2800" dirty="0"/>
          </a:p>
        </p:txBody>
      </p:sp>
      <p:graphicFrame>
        <p:nvGraphicFramePr>
          <p:cNvPr id="4" name="Tabla 5">
            <a:extLst>
              <a:ext uri="{FF2B5EF4-FFF2-40B4-BE49-F238E27FC236}">
                <a16:creationId xmlns:a16="http://schemas.microsoft.com/office/drawing/2014/main" id="{62D9C700-E63C-4831-82D9-9BFE5CD73A1B}"/>
              </a:ext>
            </a:extLst>
          </p:cNvPr>
          <p:cNvGraphicFramePr>
            <a:graphicFrameLocks noGrp="1"/>
          </p:cNvGraphicFramePr>
          <p:nvPr>
            <p:extLst>
              <p:ext uri="{D42A27DB-BD31-4B8C-83A1-F6EECF244321}">
                <p14:modId xmlns:p14="http://schemas.microsoft.com/office/powerpoint/2010/main" val="220801295"/>
              </p:ext>
            </p:extLst>
          </p:nvPr>
        </p:nvGraphicFramePr>
        <p:xfrm>
          <a:off x="452761" y="1511674"/>
          <a:ext cx="9135123" cy="4316978"/>
        </p:xfrm>
        <a:graphic>
          <a:graphicData uri="http://schemas.openxmlformats.org/drawingml/2006/table">
            <a:tbl>
              <a:tblPr firstRow="1" bandRow="1">
                <a:tableStyleId>{5940675A-B579-460E-94D1-54222C63F5DA}</a:tableStyleId>
              </a:tblPr>
              <a:tblGrid>
                <a:gridCol w="1416381">
                  <a:extLst>
                    <a:ext uri="{9D8B030D-6E8A-4147-A177-3AD203B41FA5}">
                      <a16:colId xmlns:a16="http://schemas.microsoft.com/office/drawing/2014/main" val="2318634501"/>
                    </a:ext>
                  </a:extLst>
                </a:gridCol>
                <a:gridCol w="1416381">
                  <a:extLst>
                    <a:ext uri="{9D8B030D-6E8A-4147-A177-3AD203B41FA5}">
                      <a16:colId xmlns:a16="http://schemas.microsoft.com/office/drawing/2014/main" val="3122403018"/>
                    </a:ext>
                  </a:extLst>
                </a:gridCol>
                <a:gridCol w="1473003">
                  <a:extLst>
                    <a:ext uri="{9D8B030D-6E8A-4147-A177-3AD203B41FA5}">
                      <a16:colId xmlns:a16="http://schemas.microsoft.com/office/drawing/2014/main" val="2191435742"/>
                    </a:ext>
                  </a:extLst>
                </a:gridCol>
                <a:gridCol w="1882165">
                  <a:extLst>
                    <a:ext uri="{9D8B030D-6E8A-4147-A177-3AD203B41FA5}">
                      <a16:colId xmlns:a16="http://schemas.microsoft.com/office/drawing/2014/main" val="4149965267"/>
                    </a:ext>
                  </a:extLst>
                </a:gridCol>
                <a:gridCol w="982397">
                  <a:extLst>
                    <a:ext uri="{9D8B030D-6E8A-4147-A177-3AD203B41FA5}">
                      <a16:colId xmlns:a16="http://schemas.microsoft.com/office/drawing/2014/main" val="2922514191"/>
                    </a:ext>
                  </a:extLst>
                </a:gridCol>
                <a:gridCol w="908948">
                  <a:extLst>
                    <a:ext uri="{9D8B030D-6E8A-4147-A177-3AD203B41FA5}">
                      <a16:colId xmlns:a16="http://schemas.microsoft.com/office/drawing/2014/main" val="617379694"/>
                    </a:ext>
                  </a:extLst>
                </a:gridCol>
                <a:gridCol w="1055848">
                  <a:extLst>
                    <a:ext uri="{9D8B030D-6E8A-4147-A177-3AD203B41FA5}">
                      <a16:colId xmlns:a16="http://schemas.microsoft.com/office/drawing/2014/main" val="3639625444"/>
                    </a:ext>
                  </a:extLst>
                </a:gridCol>
              </a:tblGrid>
              <a:tr h="657525">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 (cooperantes para cada línea de actuación)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15890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C14. I1</a:t>
                      </a:r>
                      <a:endPar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Elaboración de la Estrategia de Turismo Sostenible España 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Beneficiario directo/ Subcontrata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Administración General del Estado</a:t>
                      </a:r>
                    </a:p>
                    <a:p>
                      <a:pPr algn="l"/>
                      <a:r>
                        <a:rPr lang="es-ES" sz="1100" dirty="0">
                          <a:latin typeface="Helvetica" panose="020B0604020202020204" pitchFamily="34" charset="0"/>
                          <a:cs typeface="Helvetica" panose="020B0604020202020204" pitchFamily="34" charset="0"/>
                        </a:rPr>
                        <a:t>Comunidades Autónomas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4383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C14. I1</a:t>
                      </a:r>
                      <a:endPar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solidFill>
                            <a:schemeClr val="tx1"/>
                          </a:solidFill>
                          <a:latin typeface="Helvetica" panose="020B0604020202020204" pitchFamily="34" charset="0"/>
                          <a:cs typeface="Helvetica" panose="020B0604020202020204" pitchFamily="34" charset="0"/>
                        </a:rPr>
                        <a:t>Planes de Sostenibilidad Turística en Destinos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Subcontrata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solidFill>
                            <a:schemeClr val="tx1"/>
                          </a:solidFill>
                          <a:latin typeface="Helvetica" panose="020B0604020202020204" pitchFamily="34" charset="0"/>
                          <a:cs typeface="Helvetica" panose="020B0604020202020204" pitchFamily="34" charset="0"/>
                        </a:rPr>
                        <a:t>Secretaría de Estado de Turismo (SETUR)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660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720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478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387438"/>
                  </a:ext>
                </a:extLst>
              </a:tr>
              <a:tr h="60273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C14. I1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Creación del Sistema de Sostenibilidad Turística Integral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Subcontrata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latin typeface="Helvetica" panose="020B0604020202020204" pitchFamily="34" charset="0"/>
                          <a:ea typeface="+mn-ea"/>
                          <a:cs typeface="Helvetica" panose="020B0604020202020204" pitchFamily="34" charset="0"/>
                        </a:rPr>
                        <a:t>SETUR en colaboración con la Sociedad Mercantil Estatal para la Gestión de la Innovación y las Tecnologías Turísticas, S.A.M.P (SEGITTUR).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Helvetica" panose="020B0604020202020204" pitchFamily="34" charset="0"/>
                          <a:ea typeface="+mn-ea"/>
                          <a:cs typeface="Helvetica" panose="020B0604020202020204" pitchFamily="34" charset="0"/>
                        </a:rPr>
                        <a:t>.</a:t>
                      </a:r>
                      <a:endParaRPr lang="es-ES" sz="1100"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14,5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388655"/>
                  </a:ext>
                </a:extLst>
              </a:tr>
            </a:tbl>
          </a:graphicData>
        </a:graphic>
      </p:graphicFrame>
      <p:sp>
        <p:nvSpPr>
          <p:cNvPr id="7" name="CuadroTexto 6">
            <a:extLst>
              <a:ext uri="{FF2B5EF4-FFF2-40B4-BE49-F238E27FC236}">
                <a16:creationId xmlns:a16="http://schemas.microsoft.com/office/drawing/2014/main" id="{5CE68789-B3D2-4C2F-9866-9D2AD61DBC0A}"/>
              </a:ext>
            </a:extLst>
          </p:cNvPr>
          <p:cNvSpPr txBox="1"/>
          <p:nvPr/>
        </p:nvSpPr>
        <p:spPr>
          <a:xfrm>
            <a:off x="9670472" y="1159748"/>
            <a:ext cx="2031284" cy="369332"/>
          </a:xfrm>
          <a:prstGeom prst="rect">
            <a:avLst/>
          </a:prstGeom>
          <a:solidFill>
            <a:schemeClr val="tx1"/>
          </a:solidFill>
        </p:spPr>
        <p:txBody>
          <a:bodyPr wrap="square" rtlCol="0">
            <a:spAutoFit/>
          </a:bodyPr>
          <a:lstStyle/>
          <a:p>
            <a:pPr algn="ctr"/>
            <a:r>
              <a:rPr lang="es-ES" sz="900" b="1" dirty="0">
                <a:solidFill>
                  <a:schemeClr val="bg1"/>
                </a:solidFill>
                <a:latin typeface="Helvetica" panose="020B0604020202020204" pitchFamily="34" charset="0"/>
                <a:cs typeface="Helvetica" panose="020B0604020202020204" pitchFamily="34" charset="0"/>
              </a:rPr>
              <a:t>Ministerio de Industria, Comercio y Turismo  (como coordinador)</a:t>
            </a:r>
          </a:p>
        </p:txBody>
      </p:sp>
      <p:cxnSp>
        <p:nvCxnSpPr>
          <p:cNvPr id="11" name="Conector: angular 10">
            <a:extLst>
              <a:ext uri="{FF2B5EF4-FFF2-40B4-BE49-F238E27FC236}">
                <a16:creationId xmlns:a16="http://schemas.microsoft.com/office/drawing/2014/main" id="{39076BCA-179C-4AC9-AE73-04A4EA503112}"/>
              </a:ext>
            </a:extLst>
          </p:cNvPr>
          <p:cNvCxnSpPr>
            <a:cxnSpLocks/>
          </p:cNvCxnSpPr>
          <p:nvPr/>
        </p:nvCxnSpPr>
        <p:spPr>
          <a:xfrm rot="10800000" flipV="1">
            <a:off x="4958556" y="1320554"/>
            <a:ext cx="4711916" cy="165774"/>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BEEEF048-1E3C-4C21-B15D-DE060D004AEC}"/>
              </a:ext>
            </a:extLst>
          </p:cNvPr>
          <p:cNvGrpSpPr/>
          <p:nvPr/>
        </p:nvGrpSpPr>
        <p:grpSpPr>
          <a:xfrm>
            <a:off x="10100147" y="3148133"/>
            <a:ext cx="1582220" cy="2147495"/>
            <a:chOff x="8691937" y="1474904"/>
            <a:chExt cx="3500063" cy="4237724"/>
          </a:xfrm>
        </p:grpSpPr>
        <p:sp>
          <p:nvSpPr>
            <p:cNvPr id="9" name="Rectángulo 8">
              <a:extLst>
                <a:ext uri="{FF2B5EF4-FFF2-40B4-BE49-F238E27FC236}">
                  <a16:creationId xmlns:a16="http://schemas.microsoft.com/office/drawing/2014/main" id="{EF2B961F-49B0-467A-B870-EB6E042FAF0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3C62CB8-DFBB-47E9-9031-B4E1B348731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DF65BCE6-DF2E-48A6-B53A-38CF9F9626D7}"/>
              </a:ext>
            </a:extLst>
          </p:cNvPr>
          <p:cNvPicPr>
            <a:picLocks noChangeAspect="1"/>
          </p:cNvPicPr>
          <p:nvPr/>
        </p:nvPicPr>
        <p:blipFill>
          <a:blip r:embed="rId3"/>
          <a:stretch>
            <a:fillRect/>
          </a:stretch>
        </p:blipFill>
        <p:spPr>
          <a:xfrm>
            <a:off x="10123490" y="3288228"/>
            <a:ext cx="1365622" cy="1822862"/>
          </a:xfrm>
          <a:prstGeom prst="rect">
            <a:avLst/>
          </a:prstGeom>
        </p:spPr>
      </p:pic>
    </p:spTree>
    <p:extLst>
      <p:ext uri="{BB962C8B-B14F-4D97-AF65-F5344CB8AC3E}">
        <p14:creationId xmlns:p14="http://schemas.microsoft.com/office/powerpoint/2010/main" val="72676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Descripción general</a:t>
            </a:r>
            <a:endParaRPr lang="es-ES" sz="2800" dirty="0"/>
          </a:p>
        </p:txBody>
      </p:sp>
      <p:graphicFrame>
        <p:nvGraphicFramePr>
          <p:cNvPr id="4" name="Tabla 5">
            <a:extLst>
              <a:ext uri="{FF2B5EF4-FFF2-40B4-BE49-F238E27FC236}">
                <a16:creationId xmlns:a16="http://schemas.microsoft.com/office/drawing/2014/main" id="{62D9C700-E63C-4831-82D9-9BFE5CD73A1B}"/>
              </a:ext>
            </a:extLst>
          </p:cNvPr>
          <p:cNvGraphicFramePr>
            <a:graphicFrameLocks noGrp="1"/>
          </p:cNvGraphicFramePr>
          <p:nvPr>
            <p:extLst>
              <p:ext uri="{D42A27DB-BD31-4B8C-83A1-F6EECF244321}">
                <p14:modId xmlns:p14="http://schemas.microsoft.com/office/powerpoint/2010/main" val="3201030717"/>
              </p:ext>
            </p:extLst>
          </p:nvPr>
        </p:nvGraphicFramePr>
        <p:xfrm>
          <a:off x="385187" y="1100194"/>
          <a:ext cx="9202697" cy="5199045"/>
        </p:xfrm>
        <a:graphic>
          <a:graphicData uri="http://schemas.openxmlformats.org/drawingml/2006/table">
            <a:tbl>
              <a:tblPr firstRow="1" bandRow="1">
                <a:tableStyleId>{5940675A-B579-460E-94D1-54222C63F5DA}</a:tableStyleId>
              </a:tblPr>
              <a:tblGrid>
                <a:gridCol w="1466051">
                  <a:extLst>
                    <a:ext uri="{9D8B030D-6E8A-4147-A177-3AD203B41FA5}">
                      <a16:colId xmlns:a16="http://schemas.microsoft.com/office/drawing/2014/main" val="2935349014"/>
                    </a:ext>
                  </a:extLst>
                </a:gridCol>
                <a:gridCol w="1466051">
                  <a:extLst>
                    <a:ext uri="{9D8B030D-6E8A-4147-A177-3AD203B41FA5}">
                      <a16:colId xmlns:a16="http://schemas.microsoft.com/office/drawing/2014/main" val="3122403018"/>
                    </a:ext>
                  </a:extLst>
                </a:gridCol>
                <a:gridCol w="1465578">
                  <a:extLst>
                    <a:ext uri="{9D8B030D-6E8A-4147-A177-3AD203B41FA5}">
                      <a16:colId xmlns:a16="http://schemas.microsoft.com/office/drawing/2014/main" val="2191435742"/>
                    </a:ext>
                  </a:extLst>
                </a:gridCol>
                <a:gridCol w="2040243">
                  <a:extLst>
                    <a:ext uri="{9D8B030D-6E8A-4147-A177-3AD203B41FA5}">
                      <a16:colId xmlns:a16="http://schemas.microsoft.com/office/drawing/2014/main" val="4149965267"/>
                    </a:ext>
                  </a:extLst>
                </a:gridCol>
                <a:gridCol w="809881">
                  <a:extLst>
                    <a:ext uri="{9D8B030D-6E8A-4147-A177-3AD203B41FA5}">
                      <a16:colId xmlns:a16="http://schemas.microsoft.com/office/drawing/2014/main" val="2922514191"/>
                    </a:ext>
                  </a:extLst>
                </a:gridCol>
                <a:gridCol w="904367">
                  <a:extLst>
                    <a:ext uri="{9D8B030D-6E8A-4147-A177-3AD203B41FA5}">
                      <a16:colId xmlns:a16="http://schemas.microsoft.com/office/drawing/2014/main" val="617379694"/>
                    </a:ext>
                  </a:extLst>
                </a:gridCol>
                <a:gridCol w="1050526">
                  <a:extLst>
                    <a:ext uri="{9D8B030D-6E8A-4147-A177-3AD203B41FA5}">
                      <a16:colId xmlns:a16="http://schemas.microsoft.com/office/drawing/2014/main" val="3639625444"/>
                    </a:ext>
                  </a:extLst>
                </a:gridCol>
              </a:tblGrid>
              <a:tr h="657525">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 (cooperantes para cada línea de actuación)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158901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C14. I2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Plan de Transformación Digital de Destinos Turísticos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Subcontrata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Ministerio de Industria, Comercio y Turismo</a:t>
                      </a:r>
                    </a:p>
                    <a:p>
                      <a:pPr algn="l"/>
                      <a:r>
                        <a:rPr lang="es-ES" sz="1100" dirty="0">
                          <a:latin typeface="Helvetica" panose="020B0604020202020204" pitchFamily="34" charset="0"/>
                          <a:cs typeface="Helvetica" panose="020B0604020202020204" pitchFamily="34" charset="0"/>
                        </a:rPr>
                        <a:t>Secretaría de Estado de Turismo</a:t>
                      </a:r>
                    </a:p>
                    <a:p>
                      <a:pPr algn="l"/>
                      <a:r>
                        <a:rPr lang="es-ES" sz="1100" dirty="0">
                          <a:latin typeface="Helvetica" panose="020B0604020202020204" pitchFamily="34" charset="0"/>
                          <a:cs typeface="Helvetica" panose="020B0604020202020204" pitchFamily="34" charset="0"/>
                        </a:rPr>
                        <a:t>Sociedad Mercantil Estatal para la Gestión de la Innovación y las Tecnologías Turísticas, S.A.M.P (SEGITTUR)</a:t>
                      </a:r>
                    </a:p>
                    <a:p>
                      <a:pPr algn="l"/>
                      <a:r>
                        <a:rPr lang="es-ES" sz="1100" dirty="0">
                          <a:latin typeface="Helvetica" panose="020B0604020202020204" pitchFamily="34" charset="0"/>
                          <a:cs typeface="Helvetica" panose="020B0604020202020204" pitchFamily="34" charset="0"/>
                        </a:rPr>
                        <a:t>Ministerio de Asuntos </a:t>
                      </a:r>
                      <a:r>
                        <a:rPr lang="es-ES" sz="1100" kern="1200" dirty="0">
                          <a:solidFill>
                            <a:schemeClr val="tx1"/>
                          </a:solidFill>
                          <a:latin typeface="Helvetica" panose="020B0604020202020204" pitchFamily="34" charset="0"/>
                          <a:ea typeface="+mn-ea"/>
                          <a:cs typeface="Helvetica" panose="020B0604020202020204" pitchFamily="34" charset="0"/>
                        </a:rPr>
                        <a:t>Económicos</a:t>
                      </a:r>
                      <a:r>
                        <a:rPr lang="es-ES" sz="1100" dirty="0">
                          <a:latin typeface="Helvetica" panose="020B0604020202020204" pitchFamily="34" charset="0"/>
                          <a:cs typeface="Helvetica" panose="020B0604020202020204" pitchFamily="34" charset="0"/>
                        </a:rPr>
                        <a:t> y Transformación Digital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100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4383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C14. I2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Plan de Transformación Digital de Empresas de la cadena de valor turística a través de la Inteligencia Artificial y otras tecnologías habilitadoras.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Beneficiario directo/ Subcontrata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377" rtl="0" eaLnBrk="1" latinLnBrk="0" hangingPunct="1"/>
                      <a:r>
                        <a:rPr lang="es-ES" sz="1100" kern="1200" dirty="0">
                          <a:solidFill>
                            <a:schemeClr val="tx1"/>
                          </a:solidFill>
                          <a:latin typeface="Helvetica" panose="020B0604020202020204" pitchFamily="34" charset="0"/>
                          <a:ea typeface="+mn-ea"/>
                          <a:cs typeface="Helvetica" panose="020B0604020202020204" pitchFamily="34" charset="0"/>
                        </a:rPr>
                        <a:t>Ministerio de Asuntos Económicos y Transformación Digital</a:t>
                      </a:r>
                    </a:p>
                    <a:p>
                      <a:pPr marL="0" algn="l" defTabSz="914377" rtl="0" eaLnBrk="1" latinLnBrk="0" hangingPunct="1"/>
                      <a:r>
                        <a:rPr lang="es-ES" sz="1100" kern="1200" dirty="0">
                          <a:solidFill>
                            <a:schemeClr val="tx1"/>
                          </a:solidFill>
                          <a:latin typeface="Helvetica" panose="020B0604020202020204" pitchFamily="34" charset="0"/>
                          <a:ea typeface="+mn-ea"/>
                          <a:cs typeface="Helvetica" panose="020B0604020202020204" pitchFamily="34" charset="0"/>
                        </a:rPr>
                        <a:t>Secretaría de Estado de Digitalización e Inteligencia Artificial en coordinación con Ministerio de Industria, Comercio y Turismo </a:t>
                      </a:r>
                    </a:p>
                    <a:p>
                      <a:pPr marL="0" algn="l" defTabSz="914377" rtl="0" eaLnBrk="1" latinLnBrk="0" hangingPunct="1"/>
                      <a:r>
                        <a:rPr lang="es-ES" sz="1100" kern="1200" dirty="0">
                          <a:solidFill>
                            <a:schemeClr val="tx1"/>
                          </a:solidFill>
                          <a:latin typeface="Helvetica" panose="020B0604020202020204" pitchFamily="34" charset="0"/>
                          <a:ea typeface="+mn-ea"/>
                          <a:cs typeface="Helvetica" panose="020B0604020202020204" pitchFamily="34" charset="0"/>
                        </a:rPr>
                        <a:t>Secretaría de Estado de Turismo y la Sociedad Mercantil Estatal para la Gestión de la Innovación y las Tecnologías Turísticas, S.A.M.P (SEGITTUR).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387438"/>
                  </a:ext>
                </a:extLst>
              </a:tr>
            </a:tbl>
          </a:graphicData>
        </a:graphic>
      </p:graphicFrame>
      <p:sp>
        <p:nvSpPr>
          <p:cNvPr id="7" name="CuadroTexto 6">
            <a:extLst>
              <a:ext uri="{FF2B5EF4-FFF2-40B4-BE49-F238E27FC236}">
                <a16:creationId xmlns:a16="http://schemas.microsoft.com/office/drawing/2014/main" id="{5CE68789-B3D2-4C2F-9866-9D2AD61DBC0A}"/>
              </a:ext>
            </a:extLst>
          </p:cNvPr>
          <p:cNvSpPr txBox="1"/>
          <p:nvPr/>
        </p:nvSpPr>
        <p:spPr>
          <a:xfrm>
            <a:off x="9949346" y="1067705"/>
            <a:ext cx="2031284" cy="923330"/>
          </a:xfrm>
          <a:prstGeom prst="rect">
            <a:avLst/>
          </a:prstGeom>
          <a:solidFill>
            <a:schemeClr val="tx1"/>
          </a:solidFill>
        </p:spPr>
        <p:txBody>
          <a:bodyPr wrap="square" rtlCol="0">
            <a:spAutoFit/>
          </a:bodyPr>
          <a:lstStyle/>
          <a:p>
            <a:pPr algn="ctr"/>
            <a:r>
              <a:rPr lang="es-ES" sz="900" b="1" dirty="0">
                <a:solidFill>
                  <a:schemeClr val="bg1"/>
                </a:solidFill>
                <a:latin typeface="Helvetica" panose="020B0604020202020204" pitchFamily="34" charset="0"/>
                <a:cs typeface="Helvetica" panose="020B0604020202020204" pitchFamily="34" charset="0"/>
              </a:rPr>
              <a:t>Ministerio de Industria, Comercio y Turismo.</a:t>
            </a:r>
          </a:p>
          <a:p>
            <a:pPr algn="ctr"/>
            <a:endParaRPr lang="es-ES" sz="900" b="1" dirty="0">
              <a:solidFill>
                <a:schemeClr val="bg1"/>
              </a:solidFill>
              <a:latin typeface="Helvetica" panose="020B0604020202020204" pitchFamily="34" charset="0"/>
              <a:cs typeface="Helvetica" panose="020B0604020202020204" pitchFamily="34" charset="0"/>
            </a:endParaRPr>
          </a:p>
          <a:p>
            <a:pPr algn="ctr"/>
            <a:r>
              <a:rPr lang="es-ES" sz="900" b="1" dirty="0">
                <a:solidFill>
                  <a:schemeClr val="bg1"/>
                </a:solidFill>
                <a:latin typeface="Helvetica" panose="020B0604020202020204" pitchFamily="34" charset="0"/>
                <a:cs typeface="Helvetica" panose="020B0604020202020204" pitchFamily="34" charset="0"/>
              </a:rPr>
              <a:t>Ministerio de Asuntos Económico y Transformación Digital</a:t>
            </a:r>
          </a:p>
          <a:p>
            <a:pPr algn="ctr"/>
            <a:r>
              <a:rPr lang="es-ES" sz="900" b="1" dirty="0">
                <a:solidFill>
                  <a:schemeClr val="bg1"/>
                </a:solidFill>
                <a:latin typeface="Helvetica" panose="020B0604020202020204" pitchFamily="34" charset="0"/>
                <a:cs typeface="Helvetica" panose="020B0604020202020204" pitchFamily="34" charset="0"/>
              </a:rPr>
              <a:t>(como coordinadores)</a:t>
            </a:r>
          </a:p>
        </p:txBody>
      </p:sp>
      <p:cxnSp>
        <p:nvCxnSpPr>
          <p:cNvPr id="11" name="Conector: angular 10">
            <a:extLst>
              <a:ext uri="{FF2B5EF4-FFF2-40B4-BE49-F238E27FC236}">
                <a16:creationId xmlns:a16="http://schemas.microsoft.com/office/drawing/2014/main" id="{39076BCA-179C-4AC9-AE73-04A4EA503112}"/>
              </a:ext>
            </a:extLst>
          </p:cNvPr>
          <p:cNvCxnSpPr>
            <a:cxnSpLocks/>
          </p:cNvCxnSpPr>
          <p:nvPr/>
        </p:nvCxnSpPr>
        <p:spPr>
          <a:xfrm rot="10800000" flipV="1">
            <a:off x="5476476" y="1017898"/>
            <a:ext cx="4711916" cy="165774"/>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BEEEF048-1E3C-4C21-B15D-DE060D004AEC}"/>
              </a:ext>
            </a:extLst>
          </p:cNvPr>
          <p:cNvGrpSpPr/>
          <p:nvPr/>
        </p:nvGrpSpPr>
        <p:grpSpPr>
          <a:xfrm>
            <a:off x="10100147" y="3148133"/>
            <a:ext cx="1582220" cy="2147495"/>
            <a:chOff x="8691937" y="1474904"/>
            <a:chExt cx="3500063" cy="4237724"/>
          </a:xfrm>
        </p:grpSpPr>
        <p:sp>
          <p:nvSpPr>
            <p:cNvPr id="9" name="Rectángulo 8">
              <a:extLst>
                <a:ext uri="{FF2B5EF4-FFF2-40B4-BE49-F238E27FC236}">
                  <a16:creationId xmlns:a16="http://schemas.microsoft.com/office/drawing/2014/main" id="{EF2B961F-49B0-467A-B870-EB6E042FAF0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3C62CB8-DFBB-47E9-9031-B4E1B348731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3" name="Imagen 2">
            <a:extLst>
              <a:ext uri="{FF2B5EF4-FFF2-40B4-BE49-F238E27FC236}">
                <a16:creationId xmlns:a16="http://schemas.microsoft.com/office/drawing/2014/main" id="{F7E53171-AC9A-4552-A37F-4C2A0368968B}"/>
              </a:ext>
            </a:extLst>
          </p:cNvPr>
          <p:cNvPicPr>
            <a:picLocks noChangeAspect="1"/>
          </p:cNvPicPr>
          <p:nvPr/>
        </p:nvPicPr>
        <p:blipFill>
          <a:blip r:embed="rId3"/>
          <a:stretch>
            <a:fillRect/>
          </a:stretch>
        </p:blipFill>
        <p:spPr>
          <a:xfrm>
            <a:off x="10123490" y="3288228"/>
            <a:ext cx="1365622" cy="1822862"/>
          </a:xfrm>
          <a:prstGeom prst="rect">
            <a:avLst/>
          </a:prstGeom>
        </p:spPr>
      </p:pic>
    </p:spTree>
    <p:extLst>
      <p:ext uri="{BB962C8B-B14F-4D97-AF65-F5344CB8AC3E}">
        <p14:creationId xmlns:p14="http://schemas.microsoft.com/office/powerpoint/2010/main" val="341363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Descripción general</a:t>
            </a:r>
            <a:endParaRPr lang="es-ES" sz="2800" dirty="0"/>
          </a:p>
        </p:txBody>
      </p:sp>
      <p:graphicFrame>
        <p:nvGraphicFramePr>
          <p:cNvPr id="4" name="Tabla 5">
            <a:extLst>
              <a:ext uri="{FF2B5EF4-FFF2-40B4-BE49-F238E27FC236}">
                <a16:creationId xmlns:a16="http://schemas.microsoft.com/office/drawing/2014/main" id="{62D9C700-E63C-4831-82D9-9BFE5CD73A1B}"/>
              </a:ext>
            </a:extLst>
          </p:cNvPr>
          <p:cNvGraphicFramePr>
            <a:graphicFrameLocks noGrp="1"/>
          </p:cNvGraphicFramePr>
          <p:nvPr>
            <p:extLst>
              <p:ext uri="{D42A27DB-BD31-4B8C-83A1-F6EECF244321}">
                <p14:modId xmlns:p14="http://schemas.microsoft.com/office/powerpoint/2010/main" val="3284321899"/>
              </p:ext>
            </p:extLst>
          </p:nvPr>
        </p:nvGraphicFramePr>
        <p:xfrm>
          <a:off x="260682" y="1844589"/>
          <a:ext cx="9669554" cy="3436293"/>
        </p:xfrm>
        <a:graphic>
          <a:graphicData uri="http://schemas.openxmlformats.org/drawingml/2006/table">
            <a:tbl>
              <a:tblPr firstRow="1" bandRow="1">
                <a:tableStyleId>{5940675A-B579-460E-94D1-54222C63F5DA}</a:tableStyleId>
              </a:tblPr>
              <a:tblGrid>
                <a:gridCol w="1257222">
                  <a:extLst>
                    <a:ext uri="{9D8B030D-6E8A-4147-A177-3AD203B41FA5}">
                      <a16:colId xmlns:a16="http://schemas.microsoft.com/office/drawing/2014/main" val="349104637"/>
                    </a:ext>
                  </a:extLst>
                </a:gridCol>
                <a:gridCol w="2816352">
                  <a:extLst>
                    <a:ext uri="{9D8B030D-6E8A-4147-A177-3AD203B41FA5}">
                      <a16:colId xmlns:a16="http://schemas.microsoft.com/office/drawing/2014/main" val="3122403018"/>
                    </a:ext>
                  </a:extLst>
                </a:gridCol>
                <a:gridCol w="1219918">
                  <a:extLst>
                    <a:ext uri="{9D8B030D-6E8A-4147-A177-3AD203B41FA5}">
                      <a16:colId xmlns:a16="http://schemas.microsoft.com/office/drawing/2014/main" val="2191435742"/>
                    </a:ext>
                  </a:extLst>
                </a:gridCol>
                <a:gridCol w="1984456">
                  <a:extLst>
                    <a:ext uri="{9D8B030D-6E8A-4147-A177-3AD203B41FA5}">
                      <a16:colId xmlns:a16="http://schemas.microsoft.com/office/drawing/2014/main" val="4149965267"/>
                    </a:ext>
                  </a:extLst>
                </a:gridCol>
                <a:gridCol w="760517">
                  <a:extLst>
                    <a:ext uri="{9D8B030D-6E8A-4147-A177-3AD203B41FA5}">
                      <a16:colId xmlns:a16="http://schemas.microsoft.com/office/drawing/2014/main" val="2922514191"/>
                    </a:ext>
                  </a:extLst>
                </a:gridCol>
                <a:gridCol w="768278">
                  <a:extLst>
                    <a:ext uri="{9D8B030D-6E8A-4147-A177-3AD203B41FA5}">
                      <a16:colId xmlns:a16="http://schemas.microsoft.com/office/drawing/2014/main" val="3750212358"/>
                    </a:ext>
                  </a:extLst>
                </a:gridCol>
                <a:gridCol w="862811">
                  <a:extLst>
                    <a:ext uri="{9D8B030D-6E8A-4147-A177-3AD203B41FA5}">
                      <a16:colId xmlns:a16="http://schemas.microsoft.com/office/drawing/2014/main" val="810062146"/>
                    </a:ext>
                  </a:extLst>
                </a:gridCol>
              </a:tblGrid>
              <a:tr h="462593">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 (cooperantes para cada línea de actuación)</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000" b="1">
                          <a:solidFill>
                            <a:schemeClr val="tx1"/>
                          </a:solidFill>
                          <a:latin typeface="Helvetica" panose="020B0604020202020204" pitchFamily="34" charset="0"/>
                          <a:cs typeface="Helvetica" panose="020B0604020202020204" pitchFamily="34" charset="0"/>
                        </a:rPr>
                        <a:t>INVERSIÓN 2022</a:t>
                      </a:r>
                      <a:endParaRPr lang="es-ES"/>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148696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C14. I4</a:t>
                      </a:r>
                      <a:endPar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Desarrollo de producto turístico y modernización del ecosistema turístico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Subcontrata</a:t>
                      </a:r>
                      <a:r>
                        <a:rPr lang="es-ES" sz="1100" dirty="0">
                          <a:solidFill>
                            <a:srgbClr val="FF0000"/>
                          </a:solidFill>
                          <a:latin typeface="Helvetica" panose="020B0604020202020204" pitchFamily="34" charset="0"/>
                          <a:cs typeface="Helvetica"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kern="1200" dirty="0">
                          <a:solidFill>
                            <a:schemeClr val="tx1"/>
                          </a:solidFill>
                          <a:effectLst/>
                          <a:latin typeface="Helvetica" panose="020B0604020202020204" pitchFamily="34" charset="0"/>
                          <a:ea typeface="+mn-ea"/>
                          <a:cs typeface="Helvetica" panose="020B0604020202020204" pitchFamily="34" charset="0"/>
                        </a:rPr>
                        <a:t>Secretaría General de Industria y PYME, Ministerio de Industria, Comercio y Turismo.</a:t>
                      </a:r>
                    </a:p>
                    <a:p>
                      <a:pPr algn="l"/>
                      <a:endParaRPr lang="es-ES" sz="1100" kern="1200" dirty="0">
                        <a:solidFill>
                          <a:schemeClr val="tx1"/>
                        </a:solidFill>
                        <a:effectLst/>
                        <a:latin typeface="Helvetica" panose="020B0604020202020204" pitchFamily="34" charset="0"/>
                        <a:ea typeface="+mn-ea"/>
                        <a:cs typeface="Helvetica"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Helvetica" panose="020B0604020202020204" pitchFamily="34" charset="0"/>
                          <a:ea typeface="+mn-ea"/>
                          <a:cs typeface="Helvetica" panose="020B0604020202020204" pitchFamily="34" charset="0"/>
                        </a:rPr>
                        <a:t>Secretaría General de Innovación, Ministerio de Ciencia, Innovación y Universidades.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Helvetica" panose="020B0604020202020204" pitchFamily="34" charset="0"/>
                        <a:ea typeface="+mn-ea"/>
                        <a:cs typeface="Helvetica"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Helvetica" panose="020B0604020202020204" pitchFamily="34" charset="0"/>
                          <a:ea typeface="+mn-ea"/>
                          <a:cs typeface="Helvetica" panose="020B0604020202020204" pitchFamily="34" charset="0"/>
                        </a:rPr>
                        <a:t>Comunidades autónomas.</a:t>
                      </a:r>
                      <a:endParaRPr lang="es-ES" sz="1100"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26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49 M€</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95217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C14. I4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dirty="0">
                          <a:latin typeface="Helvetica" panose="020B0604020202020204" pitchFamily="34" charset="0"/>
                          <a:cs typeface="Helvetica" panose="020B0604020202020204" pitchFamily="34" charset="0"/>
                        </a:rPr>
                        <a:t>Financiación de proyectos de eficiencia energética y economía circular en empresas turísticas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100" dirty="0">
                          <a:solidFill>
                            <a:schemeClr val="tx1"/>
                          </a:solidFill>
                          <a:latin typeface="Helvetica" panose="020B0604020202020204" pitchFamily="34" charset="0"/>
                          <a:cs typeface="Helvetica" panose="020B0604020202020204" pitchFamily="34" charset="0"/>
                        </a:rPr>
                        <a:t>Subcontrata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ES" sz="1100" kern="1200" dirty="0">
                          <a:solidFill>
                            <a:schemeClr val="tx1"/>
                          </a:solidFill>
                          <a:effectLst/>
                          <a:latin typeface="Helvetica" panose="020B0604020202020204" pitchFamily="34" charset="0"/>
                          <a:ea typeface="+mn-ea"/>
                          <a:cs typeface="Helvetica" panose="020B0604020202020204" pitchFamily="34" charset="0"/>
                        </a:rPr>
                        <a:t>SGI, Ministerio de Ciencia, Innovación y Universidades.</a:t>
                      </a:r>
                      <a:endParaRPr lang="es-ES" sz="1100"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220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387438"/>
                  </a:ext>
                </a:extLst>
              </a:tr>
            </a:tbl>
          </a:graphicData>
        </a:graphic>
      </p:graphicFrame>
      <p:sp>
        <p:nvSpPr>
          <p:cNvPr id="7" name="CuadroTexto 6">
            <a:extLst>
              <a:ext uri="{FF2B5EF4-FFF2-40B4-BE49-F238E27FC236}">
                <a16:creationId xmlns:a16="http://schemas.microsoft.com/office/drawing/2014/main" id="{5CE68789-B3D2-4C2F-9866-9D2AD61DBC0A}"/>
              </a:ext>
            </a:extLst>
          </p:cNvPr>
          <p:cNvSpPr txBox="1"/>
          <p:nvPr/>
        </p:nvSpPr>
        <p:spPr>
          <a:xfrm>
            <a:off x="10100147" y="1475257"/>
            <a:ext cx="2031284" cy="369332"/>
          </a:xfrm>
          <a:prstGeom prst="rect">
            <a:avLst/>
          </a:prstGeom>
          <a:solidFill>
            <a:schemeClr val="tx1"/>
          </a:solidFill>
        </p:spPr>
        <p:txBody>
          <a:bodyPr wrap="square" rtlCol="0">
            <a:spAutoFit/>
          </a:bodyPr>
          <a:lstStyle/>
          <a:p>
            <a:pPr algn="ctr"/>
            <a:r>
              <a:rPr lang="es-ES" sz="900" b="1">
                <a:solidFill>
                  <a:schemeClr val="bg1"/>
                </a:solidFill>
                <a:latin typeface="Helvetica" panose="020B0604020202020204" pitchFamily="34" charset="0"/>
                <a:cs typeface="Helvetica" panose="020B0604020202020204" pitchFamily="34" charset="0"/>
              </a:rPr>
              <a:t>Ministerio de Industria, Comercio y Turismo.</a:t>
            </a:r>
            <a:endParaRPr lang="es-ES" sz="900" b="1" dirty="0">
              <a:solidFill>
                <a:schemeClr val="bg1"/>
              </a:solidFill>
              <a:latin typeface="Helvetica" panose="020B0604020202020204" pitchFamily="34" charset="0"/>
              <a:cs typeface="Helvetica" panose="020B0604020202020204" pitchFamily="34" charset="0"/>
            </a:endParaRPr>
          </a:p>
        </p:txBody>
      </p:sp>
      <p:cxnSp>
        <p:nvCxnSpPr>
          <p:cNvPr id="11" name="Conector: angular 10">
            <a:extLst>
              <a:ext uri="{FF2B5EF4-FFF2-40B4-BE49-F238E27FC236}">
                <a16:creationId xmlns:a16="http://schemas.microsoft.com/office/drawing/2014/main" id="{39076BCA-179C-4AC9-AE73-04A4EA503112}"/>
              </a:ext>
            </a:extLst>
          </p:cNvPr>
          <p:cNvCxnSpPr>
            <a:cxnSpLocks/>
          </p:cNvCxnSpPr>
          <p:nvPr/>
        </p:nvCxnSpPr>
        <p:spPr>
          <a:xfrm rot="10800000" flipV="1">
            <a:off x="6874614" y="1659923"/>
            <a:ext cx="4711916" cy="165774"/>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BEEEF048-1E3C-4C21-B15D-DE060D004AEC}"/>
              </a:ext>
            </a:extLst>
          </p:cNvPr>
          <p:cNvGrpSpPr/>
          <p:nvPr/>
        </p:nvGrpSpPr>
        <p:grpSpPr>
          <a:xfrm>
            <a:off x="10100147" y="3148133"/>
            <a:ext cx="1582220" cy="2147495"/>
            <a:chOff x="8691937" y="1474904"/>
            <a:chExt cx="3500063" cy="4237724"/>
          </a:xfrm>
        </p:grpSpPr>
        <p:sp>
          <p:nvSpPr>
            <p:cNvPr id="9" name="Rectángulo 8">
              <a:extLst>
                <a:ext uri="{FF2B5EF4-FFF2-40B4-BE49-F238E27FC236}">
                  <a16:creationId xmlns:a16="http://schemas.microsoft.com/office/drawing/2014/main" id="{EF2B961F-49B0-467A-B870-EB6E042FAF0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3C62CB8-DFBB-47E9-9031-B4E1B348731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5C176961-02FB-4245-84BE-6AB7E74ED36C}"/>
              </a:ext>
            </a:extLst>
          </p:cNvPr>
          <p:cNvPicPr>
            <a:picLocks noChangeAspect="1"/>
          </p:cNvPicPr>
          <p:nvPr/>
        </p:nvPicPr>
        <p:blipFill>
          <a:blip r:embed="rId3"/>
          <a:stretch>
            <a:fillRect/>
          </a:stretch>
        </p:blipFill>
        <p:spPr>
          <a:xfrm>
            <a:off x="10123490" y="3284092"/>
            <a:ext cx="1365622" cy="1822862"/>
          </a:xfrm>
          <a:prstGeom prst="rect">
            <a:avLst/>
          </a:prstGeom>
        </p:spPr>
      </p:pic>
    </p:spTree>
    <p:extLst>
      <p:ext uri="{BB962C8B-B14F-4D97-AF65-F5344CB8AC3E}">
        <p14:creationId xmlns:p14="http://schemas.microsoft.com/office/powerpoint/2010/main" val="323495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14. Plan de modernización y competitividad del sector turístico: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60684" y="1320719"/>
            <a:ext cx="11106752" cy="4656828"/>
          </a:xfrm>
        </p:spPr>
        <p:txBody>
          <a:bodyPr vert="horz" lIns="91440" tIns="45720" rIns="91440" bIns="45720" rtlCol="0">
            <a:noAutofit/>
          </a:bodyPr>
          <a:lstStyle/>
          <a:p>
            <a:pPr marL="0" indent="0" algn="just" defTabSz="914400">
              <a:lnSpc>
                <a:spcPct val="170000"/>
              </a:lnSpc>
              <a:spcBef>
                <a:spcPts val="1200"/>
              </a:spcBef>
              <a:buClr>
                <a:srgbClr val="BA514C"/>
              </a:buClr>
              <a:buNone/>
            </a:pPr>
            <a:r>
              <a:rPr lang="es-ES" sz="1400" dirty="0">
                <a:solidFill>
                  <a:srgbClr val="BA514C"/>
                </a:solidFill>
              </a:rPr>
              <a:t>Transformación del modelo turístico hacia la sostenibilidad</a:t>
            </a:r>
            <a:r>
              <a:rPr lang="en-US" sz="1400" dirty="0">
                <a:solidFill>
                  <a:srgbClr val="BA514C"/>
                </a:solidFill>
              </a:rPr>
              <a:t> - </a:t>
            </a:r>
            <a:r>
              <a:rPr lang="es-ES" sz="1400" dirty="0">
                <a:solidFill>
                  <a:srgbClr val="BA514C"/>
                </a:solidFill>
              </a:rPr>
              <a:t>Elaboración de la Estrategia de Turismo Sostenible España 2030</a:t>
            </a:r>
          </a:p>
          <a:p>
            <a:pPr algn="just" defTabSz="914400">
              <a:lnSpc>
                <a:spcPct val="170000"/>
              </a:lnSpc>
              <a:spcBef>
                <a:spcPts val="1200"/>
              </a:spcBef>
              <a:buClr>
                <a:srgbClr val="BA514C"/>
              </a:buClr>
            </a:pPr>
            <a:r>
              <a:rPr lang="en-US" sz="1400" dirty="0" err="1"/>
              <a:t>Elaborar</a:t>
            </a:r>
            <a:r>
              <a:rPr lang="en-US" sz="1400" dirty="0"/>
              <a:t> </a:t>
            </a:r>
            <a:r>
              <a:rPr lang="en-US" sz="1400" b="1" dirty="0"/>
              <a:t>una </a:t>
            </a:r>
            <a:r>
              <a:rPr lang="en-US" sz="1400" b="1" dirty="0" err="1"/>
              <a:t>Estrategía</a:t>
            </a:r>
            <a:r>
              <a:rPr lang="en-US" sz="1400" b="1" dirty="0"/>
              <a:t> </a:t>
            </a:r>
            <a:r>
              <a:rPr lang="en-US" sz="1400" b="1" dirty="0" err="1"/>
              <a:t>Turística</a:t>
            </a:r>
            <a:r>
              <a:rPr lang="en-US" sz="1400" b="1" dirty="0"/>
              <a:t> para </a:t>
            </a:r>
            <a:r>
              <a:rPr lang="en-US" sz="1400" b="1" dirty="0" err="1"/>
              <a:t>España</a:t>
            </a:r>
            <a:r>
              <a:rPr lang="en-US" sz="1400" b="1" dirty="0"/>
              <a:t> </a:t>
            </a:r>
            <a:r>
              <a:rPr lang="en-US" sz="1400" dirty="0" err="1"/>
              <a:t>mediante</a:t>
            </a:r>
            <a:r>
              <a:rPr lang="en-US" sz="1400" dirty="0"/>
              <a:t> la </a:t>
            </a:r>
            <a:r>
              <a:rPr lang="en-US" sz="1400" dirty="0" err="1"/>
              <a:t>realización</a:t>
            </a:r>
            <a:r>
              <a:rPr lang="en-US" sz="1400" dirty="0"/>
              <a:t> de un </a:t>
            </a:r>
            <a:r>
              <a:rPr lang="en-US" sz="1400" dirty="0" err="1"/>
              <a:t>proceso</a:t>
            </a:r>
            <a:r>
              <a:rPr lang="en-US" sz="1400" dirty="0"/>
              <a:t> de </a:t>
            </a:r>
            <a:r>
              <a:rPr lang="en-US" sz="1400" dirty="0" err="1"/>
              <a:t>reflexión</a:t>
            </a:r>
            <a:r>
              <a:rPr lang="en-US" sz="1400" dirty="0"/>
              <a:t> </a:t>
            </a:r>
            <a:r>
              <a:rPr lang="en-US" sz="1400" dirty="0" err="1"/>
              <a:t>participativa</a:t>
            </a:r>
            <a:r>
              <a:rPr lang="en-US" sz="1400" dirty="0"/>
              <a:t> </a:t>
            </a:r>
            <a:r>
              <a:rPr lang="es-ES" sz="1400" dirty="0"/>
              <a:t>teniendo en cuenta la </a:t>
            </a:r>
            <a:r>
              <a:rPr lang="es-ES" sz="1400" b="1" dirty="0"/>
              <a:t>participación activa de los agentes del ecosistema turístico</a:t>
            </a:r>
            <a:r>
              <a:rPr lang="es-ES" sz="1400" dirty="0"/>
              <a:t>: Administraciones públicas, entidades privadas y de economía social, asociaciones del sector, </a:t>
            </a:r>
            <a:r>
              <a:rPr lang="es-ES" sz="1400" b="1" dirty="0"/>
              <a:t>universidades</a:t>
            </a:r>
            <a:r>
              <a:rPr lang="es-ES" sz="1400" dirty="0"/>
              <a:t>, etc. </a:t>
            </a:r>
            <a:endParaRPr lang="en-US" sz="1400" dirty="0"/>
          </a:p>
          <a:p>
            <a:pPr algn="just" defTabSz="914400">
              <a:lnSpc>
                <a:spcPct val="170000"/>
              </a:lnSpc>
              <a:spcBef>
                <a:spcPts val="1200"/>
              </a:spcBef>
              <a:buClr>
                <a:srgbClr val="BA514C"/>
              </a:buClr>
            </a:pPr>
            <a:r>
              <a:rPr lang="en-US" sz="1400" dirty="0" err="1"/>
              <a:t>Convocatoria</a:t>
            </a:r>
            <a:r>
              <a:rPr lang="en-US" sz="1400" dirty="0"/>
              <a:t> de </a:t>
            </a:r>
            <a:r>
              <a:rPr lang="en-US" sz="1400" dirty="0" err="1"/>
              <a:t>inversión</a:t>
            </a:r>
            <a:r>
              <a:rPr lang="en-US" sz="1400" dirty="0"/>
              <a:t> </a:t>
            </a:r>
            <a:r>
              <a:rPr lang="en-US" sz="1400" dirty="0" err="1"/>
              <a:t>dirigida</a:t>
            </a:r>
            <a:r>
              <a:rPr lang="en-US" sz="1400" dirty="0"/>
              <a:t> </a:t>
            </a:r>
            <a:r>
              <a:rPr lang="en-US" sz="1400" b="1" dirty="0"/>
              <a:t>al conjunto del </a:t>
            </a:r>
            <a:r>
              <a:rPr lang="en-US" sz="1400" b="1" dirty="0" err="1"/>
              <a:t>ecosistema</a:t>
            </a:r>
            <a:r>
              <a:rPr lang="en-US" sz="1400" b="1" dirty="0"/>
              <a:t> </a:t>
            </a:r>
            <a:r>
              <a:rPr lang="en-US" sz="1400" b="1" dirty="0" err="1"/>
              <a:t>turisitico</a:t>
            </a:r>
            <a:r>
              <a:rPr lang="en-US" sz="1400" b="1" dirty="0"/>
              <a:t> </a:t>
            </a:r>
            <a:r>
              <a:rPr lang="en-US" sz="1400" b="1" dirty="0" err="1"/>
              <a:t>español</a:t>
            </a:r>
            <a:r>
              <a:rPr lang="en-US" sz="1400" dirty="0"/>
              <a:t>, </a:t>
            </a:r>
            <a:r>
              <a:rPr lang="en-US" sz="1400" dirty="0" err="1"/>
              <a:t>público</a:t>
            </a:r>
            <a:r>
              <a:rPr lang="en-US" sz="1400" dirty="0"/>
              <a:t> y privado.</a:t>
            </a:r>
          </a:p>
          <a:p>
            <a:pPr algn="just" defTabSz="914400">
              <a:lnSpc>
                <a:spcPct val="170000"/>
              </a:lnSpc>
              <a:spcBef>
                <a:spcPts val="1200"/>
              </a:spcBef>
              <a:buClr>
                <a:srgbClr val="BA514C"/>
              </a:buClr>
            </a:pPr>
            <a:r>
              <a:rPr lang="en-US" sz="1400" dirty="0"/>
              <a:t>La </a:t>
            </a:r>
            <a:r>
              <a:rPr lang="en-US" sz="1400" dirty="0" err="1"/>
              <a:t>administración</a:t>
            </a:r>
            <a:r>
              <a:rPr lang="en-US" sz="1400" dirty="0"/>
              <a:t> </a:t>
            </a:r>
            <a:r>
              <a:rPr lang="en-US" sz="1400" dirty="0" err="1"/>
              <a:t>ejecutora</a:t>
            </a:r>
            <a:r>
              <a:rPr lang="en-US" sz="1400" dirty="0"/>
              <a:t> son </a:t>
            </a:r>
            <a:r>
              <a:rPr lang="en-US" sz="1400" dirty="0" err="1"/>
              <a:t>espacios</a:t>
            </a:r>
            <a:r>
              <a:rPr lang="en-US" sz="1400" dirty="0"/>
              <a:t> de </a:t>
            </a:r>
            <a:r>
              <a:rPr lang="en-US" sz="1400" dirty="0" err="1"/>
              <a:t>coordinación</a:t>
            </a:r>
            <a:r>
              <a:rPr lang="en-US" sz="1400" dirty="0"/>
              <a:t> entre </a:t>
            </a:r>
            <a:r>
              <a:rPr lang="en-US" sz="1400" dirty="0" err="1"/>
              <a:t>el</a:t>
            </a:r>
            <a:r>
              <a:rPr lang="en-US" sz="1400" dirty="0"/>
              <a:t> Estado y </a:t>
            </a:r>
            <a:r>
              <a:rPr lang="en-US" sz="1400" dirty="0" err="1"/>
              <a:t>el</a:t>
            </a:r>
            <a:r>
              <a:rPr lang="en-US" sz="1400" dirty="0"/>
              <a:t> resto de </a:t>
            </a:r>
            <a:r>
              <a:rPr lang="en-US" sz="1400" dirty="0" err="1"/>
              <a:t>administraciones</a:t>
            </a:r>
            <a:r>
              <a:rPr lang="en-US" sz="1400" dirty="0"/>
              <a:t> </a:t>
            </a:r>
            <a:r>
              <a:rPr lang="en-US" sz="1400" dirty="0" err="1"/>
              <a:t>públicas</a:t>
            </a:r>
            <a:r>
              <a:rPr lang="en-US" sz="1400" dirty="0"/>
              <a:t>.</a:t>
            </a:r>
          </a:p>
          <a:p>
            <a:pPr defTabSz="914400">
              <a:lnSpc>
                <a:spcPct val="100000"/>
              </a:lnSpc>
              <a:spcBef>
                <a:spcPts val="1200"/>
              </a:spcBef>
              <a:buClr>
                <a:srgbClr val="BA514C"/>
              </a:buClr>
            </a:pPr>
            <a:r>
              <a:rPr lang="es-ES" sz="1400" dirty="0"/>
              <a:t>Implementación de la inversión </a:t>
            </a:r>
          </a:p>
          <a:p>
            <a:pPr lvl="1" defTabSz="914400">
              <a:lnSpc>
                <a:spcPct val="120000"/>
              </a:lnSpc>
              <a:spcBef>
                <a:spcPts val="1200"/>
              </a:spcBef>
              <a:buClr>
                <a:srgbClr val="BA514C"/>
              </a:buClr>
            </a:pPr>
            <a:r>
              <a:rPr lang="es-ES" sz="1400" i="1" dirty="0"/>
              <a:t>2021</a:t>
            </a:r>
          </a:p>
          <a:p>
            <a:pPr lvl="1" defTabSz="914400">
              <a:lnSpc>
                <a:spcPct val="120000"/>
              </a:lnSpc>
              <a:spcBef>
                <a:spcPts val="1200"/>
              </a:spcBef>
              <a:buClr>
                <a:srgbClr val="BA514C"/>
              </a:buClr>
            </a:pPr>
            <a:r>
              <a:rPr lang="en-US" sz="1400" dirty="0"/>
              <a:t>No </a:t>
            </a:r>
            <a:r>
              <a:rPr lang="en-US" sz="1400" dirty="0" err="1"/>
              <a:t>suponen</a:t>
            </a:r>
            <a:r>
              <a:rPr lang="en-US" sz="1400" dirty="0"/>
              <a:t> </a:t>
            </a:r>
            <a:r>
              <a:rPr lang="en-US" sz="1400" dirty="0" err="1"/>
              <a:t>ayudas</a:t>
            </a:r>
            <a:r>
              <a:rPr lang="en-US" sz="1400" dirty="0"/>
              <a:t> de Estado </a:t>
            </a:r>
          </a:p>
          <a:p>
            <a:pPr defTabSz="914400">
              <a:lnSpc>
                <a:spcPct val="100000"/>
              </a:lnSpc>
              <a:spcBef>
                <a:spcPts val="1200"/>
              </a:spcBef>
              <a:buClr>
                <a:srgbClr val="BA514C"/>
              </a:buClr>
            </a:pPr>
            <a:r>
              <a:rPr lang="es-ES" sz="1400" dirty="0"/>
              <a:t>Se estima un presupuesto total del 0,5 M€</a:t>
            </a:r>
          </a:p>
          <a:p>
            <a:pPr algn="just" defTabSz="914400">
              <a:lnSpc>
                <a:spcPct val="170000"/>
              </a:lnSpc>
              <a:spcBef>
                <a:spcPts val="1200"/>
              </a:spcBef>
              <a:buClr>
                <a:srgbClr val="BA514C"/>
              </a:buClr>
            </a:pPr>
            <a:endParaRPr lang="en-US" sz="1400" dirty="0"/>
          </a:p>
          <a:p>
            <a:pPr marL="0" indent="0" defTabSz="914400">
              <a:spcBef>
                <a:spcPts val="1200"/>
              </a:spcBef>
              <a:buClr>
                <a:srgbClr val="BA514C"/>
              </a:buClr>
              <a:buNone/>
            </a:pPr>
            <a:endParaRPr lang="en-US" sz="1400" dirty="0">
              <a:solidFill>
                <a:srgbClr val="FF0000"/>
              </a:solidFill>
            </a:endParaRPr>
          </a:p>
          <a:p>
            <a:pPr marL="0" indent="0" defTabSz="914400">
              <a:spcBef>
                <a:spcPts val="1200"/>
              </a:spcBef>
              <a:buClr>
                <a:srgbClr val="BA514C"/>
              </a:buClr>
              <a:buNone/>
            </a:pPr>
            <a:r>
              <a:rPr lang="en-US" sz="1400" dirty="0">
                <a:solidFill>
                  <a:srgbClr val="FF0000"/>
                </a:solidFill>
              </a:rPr>
              <a:t> </a:t>
            </a:r>
            <a:endParaRPr lang="en-US" sz="1400" dirty="0"/>
          </a:p>
        </p:txBody>
      </p:sp>
      <p:pic>
        <p:nvPicPr>
          <p:cNvPr id="12" name="Imagen 11">
            <a:extLst>
              <a:ext uri="{FF2B5EF4-FFF2-40B4-BE49-F238E27FC236}">
                <a16:creationId xmlns:a16="http://schemas.microsoft.com/office/drawing/2014/main" id="{972CCF7C-44D6-4BB1-B40D-9EB0892438F5}"/>
              </a:ext>
            </a:extLst>
          </p:cNvPr>
          <p:cNvPicPr>
            <a:picLocks noChangeAspect="1"/>
          </p:cNvPicPr>
          <p:nvPr/>
        </p:nvPicPr>
        <p:blipFill>
          <a:blip r:embed="rId2"/>
          <a:stretch>
            <a:fillRect/>
          </a:stretch>
        </p:blipFill>
        <p:spPr>
          <a:xfrm>
            <a:off x="10190664" y="3882420"/>
            <a:ext cx="1639966" cy="2152075"/>
          </a:xfrm>
          <a:prstGeom prst="rect">
            <a:avLst/>
          </a:prstGeom>
        </p:spPr>
      </p:pic>
    </p:spTree>
    <p:extLst>
      <p:ext uri="{BB962C8B-B14F-4D97-AF65-F5344CB8AC3E}">
        <p14:creationId xmlns:p14="http://schemas.microsoft.com/office/powerpoint/2010/main" val="1146850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2.xml><?xml version="1.0" encoding="utf-8"?>
<ds:datastoreItem xmlns:ds="http://schemas.openxmlformats.org/officeDocument/2006/customXml" ds:itemID="{AF3DF418-C8DC-4737-A555-6B51C4FFBB60}"/>
</file>

<file path=customXml/itemProps3.xml><?xml version="1.0" encoding="utf-8"?>
<ds:datastoreItem xmlns:ds="http://schemas.openxmlformats.org/officeDocument/2006/customXml" ds:itemID="{395B0E1A-02C2-4219-B47B-E44E1B2DB769}">
  <ds:schemaRefs>
    <ds:schemaRef ds:uri="d211e658-d9e6-4b34-ac83-73c84aaabe28"/>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5388</TotalTime>
  <Words>2991</Words>
  <Application>Microsoft Office PowerPoint</Application>
  <PresentationFormat>Panorámica</PresentationFormat>
  <Paragraphs>407</Paragraphs>
  <Slides>19</Slides>
  <Notes>5</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9" baseType="lpstr">
      <vt:lpstr>Calibri Light</vt:lpstr>
      <vt:lpstr>Oxygen Bold</vt:lpstr>
      <vt:lpstr>Times New Roman</vt:lpstr>
      <vt:lpstr>Helvetica</vt:lpstr>
      <vt:lpstr>Arial</vt:lpstr>
      <vt:lpstr>Calibri</vt:lpstr>
      <vt:lpstr>Verdana</vt:lpstr>
      <vt:lpstr>Trebuchet MS</vt:lpstr>
      <vt:lpstr>Office Theme</vt:lpstr>
      <vt:lpstr>Acrobat Document</vt:lpstr>
      <vt:lpstr>Presentación de PowerPoint</vt:lpstr>
      <vt:lpstr>Presentación de PowerPoint</vt:lpstr>
      <vt:lpstr>Presentación de PowerPoint</vt:lpstr>
      <vt:lpstr>Componente 14. Plan de modernización y competitividad del sector turístico</vt:lpstr>
      <vt:lpstr>Componente 14. Plan de modernización y competitividad del sector turístico: Descripción general</vt:lpstr>
      <vt:lpstr>Componente 14. Plan de modernización y competitividad del sector turístico: Descripción general</vt:lpstr>
      <vt:lpstr>Componente 14. Plan de modernización y competitividad del sector turístico: Descripción general</vt:lpstr>
      <vt:lpstr>Componente 14. Plan de modernización y competitividad del sector turístico: Descripción general</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lpstr>Componente 14. Plan de modernización y competitividad del sector turístico: Detalle de cada inversión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Laura García</cp:lastModifiedBy>
  <cp:revision>269</cp:revision>
  <cp:lastPrinted>2019-04-04T11:41:41Z</cp:lastPrinted>
  <dcterms:created xsi:type="dcterms:W3CDTF">2019-03-12T21:39:03Z</dcterms:created>
  <dcterms:modified xsi:type="dcterms:W3CDTF">2021-09-29T16:29:28Z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