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24"/>
  </p:notesMasterIdLst>
  <p:sldIdLst>
    <p:sldId id="372" r:id="rId5"/>
    <p:sldId id="373" r:id="rId6"/>
    <p:sldId id="374" r:id="rId7"/>
    <p:sldId id="342" r:id="rId8"/>
    <p:sldId id="375" r:id="rId9"/>
    <p:sldId id="347" r:id="rId10"/>
    <p:sldId id="349" r:id="rId11"/>
    <p:sldId id="377" r:id="rId12"/>
    <p:sldId id="376" r:id="rId13"/>
    <p:sldId id="350" r:id="rId14"/>
    <p:sldId id="378" r:id="rId15"/>
    <p:sldId id="351" r:id="rId16"/>
    <p:sldId id="385" r:id="rId17"/>
    <p:sldId id="387" r:id="rId18"/>
    <p:sldId id="386" r:id="rId19"/>
    <p:sldId id="384" r:id="rId20"/>
    <p:sldId id="382" r:id="rId21"/>
    <p:sldId id="389" r:id="rId22"/>
    <p:sldId id="390" r:id="rId23"/>
  </p:sldIdLst>
  <p:sldSz cx="12192000" cy="6858000"/>
  <p:notesSz cx="6797675" cy="9926638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Calibri Light" panose="020F0302020204030204" pitchFamily="34" charset="0"/>
      <p:regular r:id="rId29"/>
      <p:italic r:id="rId30"/>
    </p:embeddedFont>
    <p:embeddedFont>
      <p:font typeface="Helvetica" panose="020B0604020202020204" pitchFamily="34" charset="0"/>
      <p:regular r:id="rId31"/>
      <p:bold r:id="rId32"/>
      <p:italic r:id="rId33"/>
      <p:boldItalic r:id="rId34"/>
    </p:embeddedFont>
    <p:embeddedFont>
      <p:font typeface="Oxygen Bold" panose="020B0604020202020204" charset="0"/>
      <p:bold r:id="rId35"/>
    </p:embeddedFont>
    <p:embeddedFont>
      <p:font typeface="Trebuchet MS" panose="020B0603020202020204" pitchFamily="34" charset="0"/>
      <p:regular r:id="rId36"/>
      <p:bold r:id="rId37"/>
      <p:italic r:id="rId38"/>
      <p:boldItalic r:id="rId39"/>
    </p:embeddedFont>
    <p:embeddedFont>
      <p:font typeface="Verdana" panose="020B0604030504040204" pitchFamily="34" charset="0"/>
      <p:regular r:id="rId40"/>
      <p:bold r:id="rId41"/>
      <p:italic r:id="rId42"/>
      <p:boldItalic r:id="rId4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vid Sospedra Iborra" initials="DSI" lastIdx="2" clrIdx="0">
    <p:extLst>
      <p:ext uri="{19B8F6BF-5375-455C-9EA6-DF929625EA0E}">
        <p15:presenceInfo xmlns:p15="http://schemas.microsoft.com/office/powerpoint/2012/main" userId="S::dsospedra@euro-funding.com::b7861dba-0d1e-400e-9c42-b99df9b34c6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BA514C"/>
    <a:srgbClr val="EDEDED"/>
    <a:srgbClr val="3435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 snapToObjects="1">
      <p:cViewPr>
        <p:scale>
          <a:sx n="75" d="100"/>
          <a:sy n="75" d="100"/>
        </p:scale>
        <p:origin x="432" y="-4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21" Type="http://schemas.openxmlformats.org/officeDocument/2006/relationships/slide" Target="slides/slide17.xml"/><Relationship Id="rId34" Type="http://schemas.openxmlformats.org/officeDocument/2006/relationships/font" Target="fonts/font10.fntdata"/><Relationship Id="rId42" Type="http://schemas.openxmlformats.org/officeDocument/2006/relationships/font" Target="fonts/font18.fntdata"/><Relationship Id="rId47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font" Target="fonts/font5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font" Target="fonts/font16.fntdata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7.fntdata"/><Relationship Id="rId44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font" Target="fonts/font19.fntdata"/><Relationship Id="rId48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46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font" Target="fonts/font1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62D8AE-3459-4A4A-8E46-1F1296E32B8F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E4E2FD-317C-430C-9B9F-74EAD66EE76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923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0"/>
            <a:ext cx="12200663" cy="6356350"/>
          </a:xfrm>
          <a:prstGeom prst="rect">
            <a:avLst/>
          </a:prstGeom>
          <a:solidFill>
            <a:srgbClr val="EDEDED"/>
          </a:solidFill>
          <a:ln>
            <a:solidFill>
              <a:srgbClr val="EDEDE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6000">
                <a:solidFill>
                  <a:srgbClr val="BA514C"/>
                </a:solidFill>
                <a:latin typeface="Oxygen Bold"/>
                <a:cs typeface="Oxygen Bold"/>
              </a:defRPr>
            </a:lvl1pPr>
          </a:lstStyle>
          <a:p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edit</a:t>
            </a:r>
            <a:r>
              <a:rPr lang="es-ES" dirty="0"/>
              <a:t> Master </a:t>
            </a:r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latin typeface="Helvetica"/>
                <a:cs typeface="Helvetica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edit</a:t>
            </a:r>
            <a:r>
              <a:rPr lang="es-ES" dirty="0"/>
              <a:t> Master </a:t>
            </a:r>
            <a:r>
              <a:rPr lang="es-ES" dirty="0" err="1"/>
              <a:t>subtitle</a:t>
            </a:r>
            <a:r>
              <a:rPr lang="es-ES" dirty="0"/>
              <a:t> </a:t>
            </a:r>
            <a:r>
              <a:rPr lang="es-ES" dirty="0" err="1"/>
              <a:t>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D774276-7CE7-3E4F-B667-4D374AFBFC4A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60B52CA-236B-274B-B97A-69F2CA9C22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4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Click to edit Master text styles</a:t>
            </a:r>
          </a:p>
          <a:p>
            <a:pPr lvl="1"/>
            <a:r>
              <a:rPr lang="es-ES"/>
              <a:t>Second level</a:t>
            </a:r>
          </a:p>
          <a:p>
            <a:pPr lvl="2"/>
            <a:r>
              <a:rPr lang="es-ES"/>
              <a:t>Third level</a:t>
            </a:r>
          </a:p>
          <a:p>
            <a:pPr lvl="3"/>
            <a:r>
              <a:rPr lang="es-ES"/>
              <a:t>Fourth level</a:t>
            </a:r>
          </a:p>
          <a:p>
            <a:pPr lvl="4"/>
            <a:r>
              <a:rPr lang="es-E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D774276-7CE7-3E4F-B667-4D374AFBFC4A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60B52CA-236B-274B-B97A-69F2CA9C22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262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s-E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Click to edit Master text styles</a:t>
            </a:r>
          </a:p>
          <a:p>
            <a:pPr lvl="1"/>
            <a:r>
              <a:rPr lang="es-ES"/>
              <a:t>Second level</a:t>
            </a:r>
          </a:p>
          <a:p>
            <a:pPr lvl="2"/>
            <a:r>
              <a:rPr lang="es-ES"/>
              <a:t>Third level</a:t>
            </a:r>
          </a:p>
          <a:p>
            <a:pPr lvl="3"/>
            <a:r>
              <a:rPr lang="es-ES"/>
              <a:t>Fourth level</a:t>
            </a:r>
          </a:p>
          <a:p>
            <a:pPr lvl="4"/>
            <a:r>
              <a:rPr lang="es-E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D774276-7CE7-3E4F-B667-4D374AFBFC4A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60B52CA-236B-274B-B97A-69F2CA9C22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701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0"/>
            <a:ext cx="12200663" cy="6356350"/>
          </a:xfrm>
          <a:prstGeom prst="rect">
            <a:avLst/>
          </a:prstGeom>
          <a:solidFill>
            <a:srgbClr val="EDEDED"/>
          </a:solidFill>
          <a:ln>
            <a:solidFill>
              <a:srgbClr val="EDEDE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BA514C"/>
                </a:solidFill>
                <a:latin typeface="Oxygen Bold"/>
                <a:cs typeface="Oxygen Bold"/>
              </a:defRPr>
            </a:lvl1pPr>
          </a:lstStyle>
          <a:p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edit</a:t>
            </a:r>
            <a:r>
              <a:rPr lang="es-ES" dirty="0"/>
              <a:t> Master </a:t>
            </a:r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Helvetica"/>
                <a:cs typeface="Helvetica"/>
              </a:defRPr>
            </a:lvl1pPr>
            <a:lvl2pPr>
              <a:defRPr>
                <a:latin typeface="Helvetica"/>
                <a:cs typeface="Helvetica"/>
              </a:defRPr>
            </a:lvl2pPr>
            <a:lvl3pPr>
              <a:defRPr>
                <a:latin typeface="Helvetica"/>
                <a:cs typeface="Helvetica"/>
              </a:defRPr>
            </a:lvl3pPr>
            <a:lvl4pPr>
              <a:defRPr>
                <a:latin typeface="Helvetica"/>
                <a:cs typeface="Helvetica"/>
              </a:defRPr>
            </a:lvl4pPr>
            <a:lvl5pPr>
              <a:defRPr>
                <a:latin typeface="Helvetica"/>
                <a:cs typeface="Helvetica"/>
              </a:defRPr>
            </a:lvl5pPr>
          </a:lstStyle>
          <a:p>
            <a:pPr lvl="0"/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edit</a:t>
            </a:r>
            <a:r>
              <a:rPr lang="es-ES" dirty="0"/>
              <a:t> Master </a:t>
            </a:r>
            <a:r>
              <a:rPr lang="es-ES" dirty="0" err="1"/>
              <a:t>text</a:t>
            </a:r>
            <a:r>
              <a:rPr lang="es-ES" dirty="0"/>
              <a:t> </a:t>
            </a:r>
            <a:r>
              <a:rPr lang="es-ES" dirty="0" err="1"/>
              <a:t>styles</a:t>
            </a:r>
            <a:endParaRPr lang="es-ES" dirty="0"/>
          </a:p>
          <a:p>
            <a:pPr lvl="1"/>
            <a:r>
              <a:rPr lang="es-ES" dirty="0" err="1"/>
              <a:t>Second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  <a:p>
            <a:pPr lvl="2"/>
            <a:r>
              <a:rPr lang="es-ES" dirty="0" err="1"/>
              <a:t>Third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  <a:p>
            <a:pPr lvl="3"/>
            <a:r>
              <a:rPr lang="es-ES" dirty="0" err="1"/>
              <a:t>Fourth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  <a:p>
            <a:pPr lvl="4"/>
            <a:r>
              <a:rPr lang="es-ES" dirty="0" err="1"/>
              <a:t>Fifth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42077"/>
            <a:ext cx="2743200" cy="365125"/>
          </a:xfrm>
          <a:prstGeom prst="rect">
            <a:avLst/>
          </a:prstGeom>
        </p:spPr>
        <p:txBody>
          <a:bodyPr/>
          <a:lstStyle/>
          <a:p>
            <a:fld id="{2D774276-7CE7-3E4F-B667-4D374AFBFC4A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42077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42077"/>
            <a:ext cx="2743200" cy="365125"/>
          </a:xfrm>
          <a:prstGeom prst="rect">
            <a:avLst/>
          </a:prstGeom>
        </p:spPr>
        <p:txBody>
          <a:bodyPr/>
          <a:lstStyle/>
          <a:p>
            <a:fld id="{260B52CA-236B-274B-B97A-69F2CA9C22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361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320A687-5328-4B63-9375-3922DC44F573}"/>
              </a:ext>
            </a:extLst>
          </p:cNvPr>
          <p:cNvSpPr/>
          <p:nvPr userDrawn="1"/>
        </p:nvSpPr>
        <p:spPr>
          <a:xfrm>
            <a:off x="-4330" y="0"/>
            <a:ext cx="12200663" cy="6356350"/>
          </a:xfrm>
          <a:prstGeom prst="rect">
            <a:avLst/>
          </a:prstGeom>
          <a:solidFill>
            <a:srgbClr val="EDEDED"/>
          </a:solidFill>
          <a:ln>
            <a:solidFill>
              <a:srgbClr val="EDEDE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BA514C"/>
                </a:solidFill>
                <a:latin typeface="Oxygen Bold" panose="02000803000000000000" pitchFamily="2" charset="0"/>
              </a:defRPr>
            </a:lvl1pPr>
          </a:lstStyle>
          <a:p>
            <a:r>
              <a:rPr lang="es-E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es-ES"/>
              <a:t>Click to edit Master text styles</a:t>
            </a:r>
          </a:p>
          <a:p>
            <a:pPr lvl="1"/>
            <a:r>
              <a:rPr lang="es-ES"/>
              <a:t>Second level</a:t>
            </a:r>
          </a:p>
          <a:p>
            <a:pPr lvl="2"/>
            <a:r>
              <a:rPr lang="es-ES"/>
              <a:t>Third level</a:t>
            </a:r>
          </a:p>
          <a:p>
            <a:pPr lvl="3"/>
            <a:r>
              <a:rPr lang="es-ES"/>
              <a:t>Fourth level</a:t>
            </a:r>
          </a:p>
          <a:p>
            <a:pPr lvl="4"/>
            <a:r>
              <a:rPr lang="es-E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es-ES"/>
              <a:t>Click to edit Master text styles</a:t>
            </a:r>
          </a:p>
          <a:p>
            <a:pPr lvl="1"/>
            <a:r>
              <a:rPr lang="es-ES"/>
              <a:t>Second level</a:t>
            </a:r>
          </a:p>
          <a:p>
            <a:pPr lvl="2"/>
            <a:r>
              <a:rPr lang="es-ES"/>
              <a:t>Third level</a:t>
            </a:r>
          </a:p>
          <a:p>
            <a:pPr lvl="3"/>
            <a:r>
              <a:rPr lang="es-ES"/>
              <a:t>Fourth level</a:t>
            </a:r>
          </a:p>
          <a:p>
            <a:pPr lvl="4"/>
            <a:r>
              <a:rPr lang="es-E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D774276-7CE7-3E4F-B667-4D374AFBFC4A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60B52CA-236B-274B-B97A-69F2CA9C22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788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_derech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320A687-5328-4B63-9375-3922DC44F573}"/>
              </a:ext>
            </a:extLst>
          </p:cNvPr>
          <p:cNvSpPr/>
          <p:nvPr userDrawn="1"/>
        </p:nvSpPr>
        <p:spPr>
          <a:xfrm>
            <a:off x="-4330" y="0"/>
            <a:ext cx="12200663" cy="6356350"/>
          </a:xfrm>
          <a:prstGeom prst="rect">
            <a:avLst/>
          </a:prstGeom>
          <a:solidFill>
            <a:srgbClr val="EDEDED"/>
          </a:solidFill>
          <a:ln>
            <a:solidFill>
              <a:srgbClr val="EDEDE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7074408" cy="1325563"/>
          </a:xfrm>
        </p:spPr>
        <p:txBody>
          <a:bodyPr/>
          <a:lstStyle>
            <a:lvl1pPr>
              <a:defRPr>
                <a:solidFill>
                  <a:srgbClr val="BA514C"/>
                </a:solidFill>
                <a:latin typeface="Oxygen Bold" panose="02000803000000000000" pitchFamily="2" charset="0"/>
              </a:defRPr>
            </a:lvl1pPr>
          </a:lstStyle>
          <a:p>
            <a:r>
              <a:rPr lang="es-E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6879336" cy="4351338"/>
          </a:xfrm>
        </p:spPr>
        <p:txBody>
          <a:bodyPr/>
          <a:lstStyle>
            <a:lvl1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es-ES"/>
              <a:t>Click to edit Master text styles</a:t>
            </a:r>
          </a:p>
          <a:p>
            <a:pPr lvl="1"/>
            <a:r>
              <a:rPr lang="es-ES"/>
              <a:t>Second level</a:t>
            </a:r>
          </a:p>
          <a:p>
            <a:pPr lvl="2"/>
            <a:r>
              <a:rPr lang="es-ES"/>
              <a:t>Third level</a:t>
            </a:r>
          </a:p>
          <a:p>
            <a:pPr lvl="3"/>
            <a:r>
              <a:rPr lang="es-ES"/>
              <a:t>Fourth level</a:t>
            </a:r>
          </a:p>
          <a:p>
            <a:pPr lvl="4"/>
            <a:r>
              <a:rPr lang="es-E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D774276-7CE7-3E4F-B667-4D374AFBFC4A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60B52CA-236B-274B-B97A-69F2CA9C22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752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DCA22E5-0D51-4AB8-B10A-400D96F78C21}"/>
              </a:ext>
            </a:extLst>
          </p:cNvPr>
          <p:cNvSpPr/>
          <p:nvPr userDrawn="1"/>
        </p:nvSpPr>
        <p:spPr>
          <a:xfrm>
            <a:off x="-4330" y="0"/>
            <a:ext cx="12200663" cy="6356350"/>
          </a:xfrm>
          <a:prstGeom prst="rect">
            <a:avLst/>
          </a:prstGeom>
          <a:solidFill>
            <a:srgbClr val="EDEDED"/>
          </a:solidFill>
          <a:ln>
            <a:solidFill>
              <a:srgbClr val="EDEDE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>
            <a:lvl1pPr>
              <a:defRPr>
                <a:solidFill>
                  <a:srgbClr val="BA514C"/>
                </a:solidFill>
                <a:latin typeface="Oxygen Bold" panose="02000803000000000000" pitchFamily="2" charset="0"/>
              </a:defRPr>
            </a:lvl1pPr>
          </a:lstStyle>
          <a:p>
            <a:r>
              <a:rPr lang="es-E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edit</a:t>
            </a:r>
            <a:r>
              <a:rPr lang="es-ES" dirty="0"/>
              <a:t> Master </a:t>
            </a:r>
            <a:r>
              <a:rPr lang="es-ES" dirty="0" err="1"/>
              <a:t>text</a:t>
            </a:r>
            <a:r>
              <a:rPr lang="es-ES" dirty="0"/>
              <a:t> </a:t>
            </a:r>
            <a:r>
              <a:rPr lang="es-ES" dirty="0" err="1"/>
              <a:t>styles</a:t>
            </a:r>
            <a:endParaRPr lang="es-E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>
            <a:lvl1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es-ES"/>
              <a:t>Click to edit Master text styles</a:t>
            </a:r>
          </a:p>
          <a:p>
            <a:pPr lvl="1"/>
            <a:r>
              <a:rPr lang="es-ES"/>
              <a:t>Second level</a:t>
            </a:r>
          </a:p>
          <a:p>
            <a:pPr lvl="2"/>
            <a:r>
              <a:rPr lang="es-ES"/>
              <a:t>Third level</a:t>
            </a:r>
          </a:p>
          <a:p>
            <a:pPr lvl="3"/>
            <a:r>
              <a:rPr lang="es-ES"/>
              <a:t>Fourth level</a:t>
            </a:r>
          </a:p>
          <a:p>
            <a:pPr lvl="4"/>
            <a:r>
              <a:rPr lang="es-E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>
            <a:lvl1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es-ES"/>
              <a:t>Click to edit Master text styles</a:t>
            </a:r>
          </a:p>
          <a:p>
            <a:pPr lvl="1"/>
            <a:r>
              <a:rPr lang="es-ES"/>
              <a:t>Second level</a:t>
            </a:r>
          </a:p>
          <a:p>
            <a:pPr lvl="2"/>
            <a:r>
              <a:rPr lang="es-ES"/>
              <a:t>Third level</a:t>
            </a:r>
          </a:p>
          <a:p>
            <a:pPr lvl="3"/>
            <a:r>
              <a:rPr lang="es-ES"/>
              <a:t>Fourth level</a:t>
            </a:r>
          </a:p>
          <a:p>
            <a:pPr lvl="4"/>
            <a:r>
              <a:rPr lang="es-E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D774276-7CE7-3E4F-B667-4D374AFBFC4A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60B52CA-236B-274B-B97A-69F2CA9C22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518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12200663" cy="6356350"/>
          </a:xfrm>
          <a:prstGeom prst="rect">
            <a:avLst/>
          </a:prstGeom>
          <a:solidFill>
            <a:srgbClr val="EDEDED"/>
          </a:solidFill>
          <a:ln>
            <a:solidFill>
              <a:srgbClr val="EDEDE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BA514C"/>
                </a:solidFill>
                <a:latin typeface="Oxygen Bold"/>
                <a:cs typeface="Oxygen Bold"/>
              </a:defRPr>
            </a:lvl1pPr>
          </a:lstStyle>
          <a:p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edit</a:t>
            </a:r>
            <a:r>
              <a:rPr lang="es-ES" dirty="0"/>
              <a:t> Master </a:t>
            </a:r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D774276-7CE7-3E4F-B667-4D374AFBFC4A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60B52CA-236B-274B-B97A-69F2CA9C22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32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D774276-7CE7-3E4F-B667-4D374AFBFC4A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60B52CA-236B-274B-B97A-69F2CA9C22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42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Click to edit Master text styles</a:t>
            </a:r>
          </a:p>
          <a:p>
            <a:pPr lvl="1"/>
            <a:r>
              <a:rPr lang="es-ES"/>
              <a:t>Second level</a:t>
            </a:r>
          </a:p>
          <a:p>
            <a:pPr lvl="2"/>
            <a:r>
              <a:rPr lang="es-ES"/>
              <a:t>Third level</a:t>
            </a:r>
          </a:p>
          <a:p>
            <a:pPr lvl="3"/>
            <a:r>
              <a:rPr lang="es-ES"/>
              <a:t>Fourth level</a:t>
            </a:r>
          </a:p>
          <a:p>
            <a:pPr lvl="4"/>
            <a:r>
              <a:rPr lang="es-E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E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D774276-7CE7-3E4F-B667-4D374AFBFC4A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60B52CA-236B-274B-B97A-69F2CA9C22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660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E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D774276-7CE7-3E4F-B667-4D374AFBFC4A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60B52CA-236B-274B-B97A-69F2CA9C22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203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Click to edit Master text styles</a:t>
            </a:r>
          </a:p>
          <a:p>
            <a:pPr lvl="1"/>
            <a:r>
              <a:rPr lang="es-ES"/>
              <a:t>Second level</a:t>
            </a:r>
          </a:p>
          <a:p>
            <a:pPr lvl="2"/>
            <a:r>
              <a:rPr lang="es-ES"/>
              <a:t>Third level</a:t>
            </a:r>
          </a:p>
          <a:p>
            <a:pPr lvl="3"/>
            <a:r>
              <a:rPr lang="es-ES"/>
              <a:t>Fourth level</a:t>
            </a:r>
          </a:p>
          <a:p>
            <a:pPr lvl="4"/>
            <a:r>
              <a:rPr lang="es-ES"/>
              <a:t>Fifth level</a:t>
            </a:r>
            <a:endParaRPr lang="en-US"/>
          </a:p>
        </p:txBody>
      </p:sp>
      <p:pic>
        <p:nvPicPr>
          <p:cNvPr id="15" name="Imagen 14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6278830"/>
            <a:ext cx="12205250" cy="57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339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60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62F6FB03-87A7-457B-AB88-963B60DA07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84" t="12965" r="3598" b="76685"/>
          <a:stretch/>
        </p:blipFill>
        <p:spPr>
          <a:xfrm>
            <a:off x="7023790" y="301820"/>
            <a:ext cx="4820038" cy="2921359"/>
          </a:xfrm>
          <a:prstGeom prst="rect">
            <a:avLst/>
          </a:prstGeom>
        </p:spPr>
      </p:pic>
      <p:sp>
        <p:nvSpPr>
          <p:cNvPr id="2" name="Título 2">
            <a:extLst>
              <a:ext uri="{FF2B5EF4-FFF2-40B4-BE49-F238E27FC236}">
                <a16:creationId xmlns:a16="http://schemas.microsoft.com/office/drawing/2014/main" id="{8E7AEB49-DD82-4BE6-A075-D832B4D0A566}"/>
              </a:ext>
            </a:extLst>
          </p:cNvPr>
          <p:cNvSpPr txBox="1">
            <a:spLocks/>
          </p:cNvSpPr>
          <p:nvPr/>
        </p:nvSpPr>
        <p:spPr>
          <a:xfrm>
            <a:off x="696675" y="301820"/>
            <a:ext cx="10800000" cy="533205"/>
          </a:xfrm>
          <a:prstGeom prst="rect">
            <a:avLst/>
          </a:prstGeom>
        </p:spPr>
        <p:txBody>
          <a:bodyPr vert="horz" lIns="72000" tIns="72000" rIns="72000" bIns="72000" rtlCol="0" anchor="b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ES" sz="2000" b="1" kern="1200" dirty="0">
                <a:solidFill>
                  <a:srgbClr val="013E77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800" dirty="0">
                <a:solidFill>
                  <a:srgbClr val="BA514C"/>
                </a:solidFill>
                <a:latin typeface="Oxygen Bold" panose="02000803000000000000" pitchFamily="2" charset="0"/>
                <a:ea typeface="+mj-ea"/>
                <a:cs typeface="+mj-cs"/>
              </a:rPr>
              <a:t>Fondos Next Generation en España</a:t>
            </a:r>
          </a:p>
        </p:txBody>
      </p:sp>
      <p:sp>
        <p:nvSpPr>
          <p:cNvPr id="3" name="Marcador de contenido 3">
            <a:extLst>
              <a:ext uri="{FF2B5EF4-FFF2-40B4-BE49-F238E27FC236}">
                <a16:creationId xmlns:a16="http://schemas.microsoft.com/office/drawing/2014/main" id="{8F5034EE-4A77-46D4-9F93-867D72FAF61E}"/>
              </a:ext>
            </a:extLst>
          </p:cNvPr>
          <p:cNvSpPr txBox="1">
            <a:spLocks/>
          </p:cNvSpPr>
          <p:nvPr/>
        </p:nvSpPr>
        <p:spPr>
          <a:xfrm>
            <a:off x="7475856" y="5402233"/>
            <a:ext cx="3915903" cy="584775"/>
          </a:xfrm>
          <a:prstGeom prst="rect">
            <a:avLst/>
          </a:prstGeom>
        </p:spPr>
        <p:txBody>
          <a:bodyPr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1400" dirty="0">
                <a:latin typeface="Helvetica" panose="020B0604020202020204" pitchFamily="34" charset="0"/>
                <a:cs typeface="Helvetica" panose="020B0604020202020204" pitchFamily="34" charset="0"/>
              </a:rPr>
              <a:t>España es el </a:t>
            </a:r>
            <a:r>
              <a:rPr lang="es-ES" sz="1400" b="1" dirty="0">
                <a:latin typeface="Helvetica" panose="020B0604020202020204" pitchFamily="34" charset="0"/>
                <a:cs typeface="Helvetica" panose="020B0604020202020204" pitchFamily="34" charset="0"/>
              </a:rPr>
              <a:t>primer país de la UE </a:t>
            </a:r>
            <a:r>
              <a:rPr lang="es-ES" sz="1400" dirty="0">
                <a:latin typeface="Helvetica" panose="020B0604020202020204" pitchFamily="34" charset="0"/>
                <a:cs typeface="Helvetica" panose="020B0604020202020204" pitchFamily="34" charset="0"/>
              </a:rPr>
              <a:t>con mayor dotación de Fondos de Recuperación</a:t>
            </a:r>
            <a:endParaRPr lang="en-US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C001435-F4CF-4A5A-A9D0-6347E9F13F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3765" y="3322941"/>
            <a:ext cx="3580087" cy="1931186"/>
          </a:xfrm>
          <a:prstGeom prst="rect">
            <a:avLst/>
          </a:prstGeom>
        </p:spPr>
      </p:pic>
      <p:sp>
        <p:nvSpPr>
          <p:cNvPr id="6" name="Marcador de contenido 3">
            <a:extLst>
              <a:ext uri="{FF2B5EF4-FFF2-40B4-BE49-F238E27FC236}">
                <a16:creationId xmlns:a16="http://schemas.microsoft.com/office/drawing/2014/main" id="{F687A338-0D58-48B0-BF3E-762DA1C91AA0}"/>
              </a:ext>
            </a:extLst>
          </p:cNvPr>
          <p:cNvSpPr txBox="1">
            <a:spLocks/>
          </p:cNvSpPr>
          <p:nvPr/>
        </p:nvSpPr>
        <p:spPr>
          <a:xfrm>
            <a:off x="657264" y="1230326"/>
            <a:ext cx="5562182" cy="1384995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b="1" dirty="0">
                <a:latin typeface="Helvetica" panose="020B0604020202020204" pitchFamily="34" charset="0"/>
                <a:cs typeface="Helvetica" panose="020B0604020202020204" pitchFamily="34" charset="0"/>
              </a:rPr>
              <a:t>Next Generation UE </a:t>
            </a:r>
            <a:r>
              <a:rPr lang="es-ES" dirty="0">
                <a:latin typeface="Helvetica" panose="020B0604020202020204" pitchFamily="34" charset="0"/>
                <a:cs typeface="Helvetica" panose="020B0604020202020204" pitchFamily="34" charset="0"/>
              </a:rPr>
              <a:t>(transferencias directas)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s-ES" dirty="0" err="1">
                <a:latin typeface="Helvetica" panose="020B0604020202020204" pitchFamily="34" charset="0"/>
                <a:cs typeface="Helvetica" panose="020B0604020202020204" pitchFamily="34" charset="0"/>
              </a:rPr>
              <a:t>React</a:t>
            </a:r>
            <a:r>
              <a:rPr lang="es-ES" dirty="0">
                <a:latin typeface="Helvetica" panose="020B0604020202020204" pitchFamily="34" charset="0"/>
                <a:cs typeface="Helvetica" panose="020B0604020202020204" pitchFamily="34" charset="0"/>
              </a:rPr>
              <a:t> UE: 12,436 millones de € (CCAA)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s-ES" dirty="0">
                <a:latin typeface="Helvetica" panose="020B0604020202020204" pitchFamily="34" charset="0"/>
                <a:cs typeface="Helvetica" panose="020B0604020202020204" pitchFamily="34" charset="0"/>
              </a:rPr>
              <a:t>Mecanismo de Recuperación y Resiliencia (MRR): 70.000 millones de € </a:t>
            </a: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7B6C1E91-1A09-4DA0-8BFD-F3FF9E57B0F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8093" b="39023"/>
          <a:stretch/>
        </p:blipFill>
        <p:spPr>
          <a:xfrm>
            <a:off x="746560" y="2779929"/>
            <a:ext cx="5002288" cy="3207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6971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F6B63FE-69EE-4D8F-82A7-16B658DC24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3563" y="1325563"/>
            <a:ext cx="7741649" cy="4379496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indent="0" algn="just">
              <a:lnSpc>
                <a:spcPct val="110000"/>
              </a:lnSpc>
              <a:spcBef>
                <a:spcPts val="1200"/>
              </a:spcBef>
              <a:buClr>
                <a:srgbClr val="BA514C"/>
              </a:buClr>
              <a:buNone/>
            </a:pPr>
            <a:r>
              <a:rPr lang="es-ES" sz="1400" dirty="0">
                <a:solidFill>
                  <a:srgbClr val="BA514C"/>
                </a:solidFill>
              </a:rPr>
              <a:t>Acciones de refuerzo de conectividad en centros de referencia y servicios públicos</a:t>
            </a:r>
          </a:p>
          <a:p>
            <a:pPr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500" dirty="0">
                <a:solidFill>
                  <a:srgbClr val="343536"/>
                </a:solidFill>
              </a:rPr>
              <a:t>Medidas para potenciar la conectividad y equipamiento de centros que permiten acceder a servicios esenciales, asistenciales y sociales tales como hospitales, centros de salud, centros educativos y de formación y otros centros de referencia y servicios públicos en las diversas provincias.</a:t>
            </a:r>
          </a:p>
          <a:p>
            <a:pPr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500" dirty="0">
                <a:solidFill>
                  <a:srgbClr val="343536"/>
                </a:solidFill>
              </a:rPr>
              <a:t>Convocatoria  de ayudas a Comunidades Autónomas, entidades locales, gestores servicios asistenciales, polígonos, motores socio-económicos.</a:t>
            </a:r>
          </a:p>
          <a:p>
            <a:pPr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s-ES" sz="1500" dirty="0">
              <a:solidFill>
                <a:srgbClr val="343536"/>
              </a:solidFill>
            </a:endParaRPr>
          </a:p>
          <a:p>
            <a:pPr algn="l"/>
            <a:r>
              <a:rPr lang="es-ES" sz="1500" dirty="0">
                <a:solidFill>
                  <a:srgbClr val="343536"/>
                </a:solidFill>
              </a:rPr>
              <a:t>Se ejecutará el programa en colaboración con las Comunidades Autónomas y Entidades locales mediante el establecimiento de un marco de colaboración previo (convenio u otro) que permita identificar los objetivos de la actuación.</a:t>
            </a:r>
          </a:p>
          <a:p>
            <a:pPr algn="l"/>
            <a:r>
              <a:rPr lang="es-ES" sz="1500" dirty="0">
                <a:solidFill>
                  <a:srgbClr val="343536"/>
                </a:solidFill>
              </a:rPr>
              <a:t>Ministerio de Asuntos Económicos y Transformación Digital.</a:t>
            </a:r>
          </a:p>
          <a:p>
            <a:pPr algn="l"/>
            <a:r>
              <a:rPr lang="es-ES" sz="1500" dirty="0">
                <a:solidFill>
                  <a:srgbClr val="343536"/>
                </a:solidFill>
              </a:rPr>
              <a:t>Se dotan de 250 millones de euros de ayuda con una dotación de 150 millones para centros de referencia.</a:t>
            </a:r>
          </a:p>
          <a:p>
            <a:pPr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500" dirty="0">
                <a:solidFill>
                  <a:srgbClr val="343536"/>
                </a:solidFill>
              </a:rPr>
              <a:t>Al ser acciones destinadas a centros públicos no será necesaria notificación a la Comisión Europea.</a:t>
            </a:r>
            <a:endParaRPr lang="es-ES" sz="1400" dirty="0">
              <a:solidFill>
                <a:srgbClr val="343536"/>
              </a:solidFill>
            </a:endParaRPr>
          </a:p>
          <a:p>
            <a:pPr lvl="1">
              <a:lnSpc>
                <a:spcPct val="110000"/>
              </a:lnSpc>
              <a:spcBef>
                <a:spcPts val="1200"/>
              </a:spcBef>
              <a:buClr>
                <a:srgbClr val="BA514C"/>
              </a:buClr>
              <a:buFont typeface="Helvetica" panose="020B0604020202020204" pitchFamily="34" charset="0"/>
              <a:buChar char="►"/>
            </a:pPr>
            <a:endParaRPr lang="es-ES" sz="1400" dirty="0">
              <a:solidFill>
                <a:srgbClr val="343536"/>
              </a:solidFill>
            </a:endParaRPr>
          </a:p>
          <a:p>
            <a:pPr lvl="1">
              <a:lnSpc>
                <a:spcPct val="110000"/>
              </a:lnSpc>
              <a:spcBef>
                <a:spcPts val="1200"/>
              </a:spcBef>
              <a:buClr>
                <a:srgbClr val="BA514C"/>
              </a:buClr>
              <a:buFont typeface="Helvetica" panose="020B0604020202020204" pitchFamily="34" charset="0"/>
              <a:buChar char="►"/>
            </a:pPr>
            <a:endParaRPr lang="es-ES" sz="1400" dirty="0">
              <a:solidFill>
                <a:srgbClr val="343536"/>
              </a:solidFill>
            </a:endParaRPr>
          </a:p>
          <a:p>
            <a:pPr lvl="1">
              <a:lnSpc>
                <a:spcPct val="110000"/>
              </a:lnSpc>
              <a:spcBef>
                <a:spcPts val="1200"/>
              </a:spcBef>
              <a:buClr>
                <a:srgbClr val="BA514C"/>
              </a:buClr>
              <a:buFont typeface="Helvetica" panose="020B0604020202020204" pitchFamily="34" charset="0"/>
              <a:buChar char="►"/>
            </a:pPr>
            <a:endParaRPr lang="es-ES" sz="1400" dirty="0">
              <a:solidFill>
                <a:srgbClr val="343536"/>
              </a:solidFill>
            </a:endParaRPr>
          </a:p>
          <a:p>
            <a:pPr lvl="1">
              <a:lnSpc>
                <a:spcPct val="110000"/>
              </a:lnSpc>
              <a:spcBef>
                <a:spcPts val="1200"/>
              </a:spcBef>
              <a:buClr>
                <a:srgbClr val="BA514C"/>
              </a:buClr>
              <a:buFont typeface="Helvetica" panose="020B0604020202020204" pitchFamily="34" charset="0"/>
              <a:buChar char="►"/>
            </a:pPr>
            <a:endParaRPr lang="es-ES" sz="1400" dirty="0">
              <a:solidFill>
                <a:srgbClr val="343536"/>
              </a:solidFill>
            </a:endParaRPr>
          </a:p>
          <a:p>
            <a:pPr lvl="1">
              <a:lnSpc>
                <a:spcPct val="110000"/>
              </a:lnSpc>
              <a:spcBef>
                <a:spcPts val="1200"/>
              </a:spcBef>
              <a:buClr>
                <a:srgbClr val="BA514C"/>
              </a:buClr>
              <a:buFont typeface="Helvetica" panose="020B0604020202020204" pitchFamily="34" charset="0"/>
              <a:buChar char="►"/>
            </a:pPr>
            <a:endParaRPr lang="es-ES" sz="1400" dirty="0">
              <a:solidFill>
                <a:srgbClr val="343536"/>
              </a:solidFill>
            </a:endParaRP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F0182960-0B21-4989-83E0-558C946FA778}"/>
              </a:ext>
            </a:extLst>
          </p:cNvPr>
          <p:cNvSpPr txBox="1">
            <a:spLocks/>
          </p:cNvSpPr>
          <p:nvPr/>
        </p:nvSpPr>
        <p:spPr>
          <a:xfrm>
            <a:off x="260683" y="0"/>
            <a:ext cx="1202601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BA514C"/>
                </a:solidFill>
                <a:latin typeface="Oxygen Bold" panose="02000803000000000000" pitchFamily="2" charset="0"/>
                <a:ea typeface="+mj-ea"/>
                <a:cs typeface="+mj-cs"/>
              </a:defRPr>
            </a:lvl1pPr>
          </a:lstStyle>
          <a:p>
            <a:r>
              <a:rPr lang="es-ES" sz="2400" dirty="0"/>
              <a:t>Componente 15. Conectividad digital, impulso a la ciberseguridad y despliegue del 5G: Descripción general</a:t>
            </a:r>
            <a:endParaRPr lang="es-ES" sz="2800" dirty="0"/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5D4B0439-F11C-4BB4-B2D9-CFA8BD62496C}"/>
              </a:ext>
            </a:extLst>
          </p:cNvPr>
          <p:cNvGrpSpPr/>
          <p:nvPr/>
        </p:nvGrpSpPr>
        <p:grpSpPr>
          <a:xfrm>
            <a:off x="8739454" y="1335486"/>
            <a:ext cx="2992997" cy="3985404"/>
            <a:chOff x="8691937" y="1474904"/>
            <a:chExt cx="3500063" cy="4237724"/>
          </a:xfrm>
        </p:grpSpPr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9738AAD0-ECA9-4BE4-B9AA-6F44FFB047B3}"/>
                </a:ext>
              </a:extLst>
            </p:cNvPr>
            <p:cNvSpPr/>
            <p:nvPr/>
          </p:nvSpPr>
          <p:spPr>
            <a:xfrm>
              <a:off x="8887146" y="1474904"/>
              <a:ext cx="3304854" cy="423772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7AA2DD2E-8EE1-4083-B57E-5BBA5E6E82B7}"/>
                </a:ext>
              </a:extLst>
            </p:cNvPr>
            <p:cNvSpPr/>
            <p:nvPr/>
          </p:nvSpPr>
          <p:spPr>
            <a:xfrm>
              <a:off x="8691937" y="1685915"/>
              <a:ext cx="3124200" cy="37280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pic>
        <p:nvPicPr>
          <p:cNvPr id="12" name="Imagen 11">
            <a:extLst>
              <a:ext uri="{FF2B5EF4-FFF2-40B4-BE49-F238E27FC236}">
                <a16:creationId xmlns:a16="http://schemas.microsoft.com/office/drawing/2014/main" id="{95A090A6-13BA-48E4-881D-053D848848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9668" y="1878812"/>
            <a:ext cx="2112809" cy="2756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5502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F6B63FE-69EE-4D8F-82A7-16B658DC24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1371" y="1366658"/>
            <a:ext cx="9643763" cy="4695093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defTabSz="914400">
              <a:spcBef>
                <a:spcPts val="1200"/>
              </a:spcBef>
              <a:buClr>
                <a:srgbClr val="BA514C"/>
              </a:buClr>
              <a:buNone/>
            </a:pPr>
            <a:r>
              <a:rPr lang="es-ES" sz="1400" dirty="0">
                <a:solidFill>
                  <a:srgbClr val="BA514C"/>
                </a:solidFill>
              </a:rPr>
              <a:t>Acciones para la Sociedad del Gigabit y apoyo a proyectos tractores de digitalización sectorial</a:t>
            </a:r>
          </a:p>
          <a:p>
            <a:pPr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343536"/>
                </a:solidFill>
              </a:rPr>
              <a:t>Proyectos enfocados a actividades innovadoras para facilitar ultra conectividad en los principales motores socioeconómicos del país y áreas de alta demanda de capacidad (islas tecnológicas), con el objetivo de que las conexiones a las redes y servicios de muy alta capacidad contribuyan a mejorar su competitividad y la de su entorno.</a:t>
            </a:r>
          </a:p>
          <a:p>
            <a:pPr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343536"/>
                </a:solidFill>
              </a:rPr>
              <a:t>Convocatoria  de ayudas a Comunidades Autónomas, entidades locales, gestores servicios asistenciales, polígonos, motores socio-económicos.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B7999B1B-55E2-4DEA-A3A7-FD9014B0441C}"/>
              </a:ext>
            </a:extLst>
          </p:cNvPr>
          <p:cNvSpPr txBox="1">
            <a:spLocks/>
          </p:cNvSpPr>
          <p:nvPr/>
        </p:nvSpPr>
        <p:spPr>
          <a:xfrm>
            <a:off x="380908" y="3202042"/>
            <a:ext cx="11299347" cy="21474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343536"/>
                </a:solidFill>
              </a:rPr>
              <a:t>Ministerio de Asuntos Económicos y Transformación Digital.</a:t>
            </a:r>
          </a:p>
          <a:p>
            <a:pPr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343536"/>
                </a:solidFill>
              </a:rPr>
              <a:t>Implementación de la inversión:</a:t>
            </a:r>
          </a:p>
          <a:p>
            <a:pPr lvl="1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343536"/>
                </a:solidFill>
              </a:rPr>
              <a:t>Se destinarán 230 millones de euros de ayudas para conectividad en proyectos innovadores de digitalización sectorial con un grado de cofinanciación del 50% y 100 millones para conectividad de polígonos en zonas blancas con un grado de cofinanciación del 80%</a:t>
            </a:r>
          </a:p>
          <a:p>
            <a:pPr lvl="1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343536"/>
                </a:solidFill>
              </a:rPr>
              <a:t>. Se establecerá financiarán actuaciones para incorporar acceso Gigabit y ofrecer soluciones de conectividad a proyectos de</a:t>
            </a:r>
          </a:p>
          <a:p>
            <a:pPr lvl="1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343536"/>
                </a:solidFill>
              </a:rPr>
              <a:t>digitalización sectoriales a lo largo del periodo 2021-23, incluyendo despliegue polígonos industriales y centros logísticos en zonas blancas/grises, especialmente en ámbitos rurales.</a:t>
            </a: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76271461-020D-4465-B52A-83C864C19CE7}"/>
              </a:ext>
            </a:extLst>
          </p:cNvPr>
          <p:cNvSpPr txBox="1">
            <a:spLocks/>
          </p:cNvSpPr>
          <p:nvPr/>
        </p:nvSpPr>
        <p:spPr>
          <a:xfrm>
            <a:off x="260683" y="-44970"/>
            <a:ext cx="1202601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BA514C"/>
                </a:solidFill>
                <a:latin typeface="Oxygen Bold" panose="02000803000000000000" pitchFamily="2" charset="0"/>
                <a:ea typeface="+mj-ea"/>
                <a:cs typeface="+mj-cs"/>
              </a:defRPr>
            </a:lvl1pPr>
          </a:lstStyle>
          <a:p>
            <a:r>
              <a:rPr lang="es-ES" sz="2400" dirty="0"/>
              <a:t>Componente 15. Conectividad digital, impulso a la ciberseguridad y despliegue del 5G: Descripción general</a:t>
            </a:r>
            <a:endParaRPr lang="es-ES" sz="2800" dirty="0"/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7A515BFF-6D39-4021-816D-5239CC928B36}"/>
              </a:ext>
            </a:extLst>
          </p:cNvPr>
          <p:cNvGrpSpPr/>
          <p:nvPr/>
        </p:nvGrpSpPr>
        <p:grpSpPr>
          <a:xfrm>
            <a:off x="10299487" y="1238945"/>
            <a:ext cx="1601806" cy="2137614"/>
            <a:chOff x="8691937" y="1474904"/>
            <a:chExt cx="3500063" cy="4237724"/>
          </a:xfrm>
        </p:grpSpPr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BE296A02-BAA2-4BFC-BDC2-3E64F8878B00}"/>
                </a:ext>
              </a:extLst>
            </p:cNvPr>
            <p:cNvSpPr/>
            <p:nvPr/>
          </p:nvSpPr>
          <p:spPr>
            <a:xfrm>
              <a:off x="8887146" y="1474904"/>
              <a:ext cx="3304854" cy="423772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9CBC5711-3E8A-4486-938E-B88C5E63A951}"/>
                </a:ext>
              </a:extLst>
            </p:cNvPr>
            <p:cNvSpPr/>
            <p:nvPr/>
          </p:nvSpPr>
          <p:spPr>
            <a:xfrm>
              <a:off x="8691937" y="1685915"/>
              <a:ext cx="3124200" cy="37280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pic>
        <p:nvPicPr>
          <p:cNvPr id="14" name="Imagen 13">
            <a:extLst>
              <a:ext uri="{FF2B5EF4-FFF2-40B4-BE49-F238E27FC236}">
                <a16:creationId xmlns:a16="http://schemas.microsoft.com/office/drawing/2014/main" id="{282F4847-FDF1-42CB-B040-94E8FD0140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0829" y="1591201"/>
            <a:ext cx="1130743" cy="1475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418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F6B63FE-69EE-4D8F-82A7-16B658DC24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3563" y="1325563"/>
            <a:ext cx="7741649" cy="477339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just">
              <a:lnSpc>
                <a:spcPct val="110000"/>
              </a:lnSpc>
              <a:spcBef>
                <a:spcPts val="1200"/>
              </a:spcBef>
              <a:buClr>
                <a:srgbClr val="BA514C"/>
              </a:buClr>
              <a:buNone/>
            </a:pPr>
            <a:r>
              <a:rPr lang="es-ES" sz="1400" dirty="0">
                <a:solidFill>
                  <a:srgbClr val="BA514C"/>
                </a:solidFill>
              </a:rPr>
              <a:t>Mejora conectividad Infraestructuras Digitales Transfronterizas:</a:t>
            </a:r>
          </a:p>
          <a:p>
            <a:pPr algn="just">
              <a:lnSpc>
                <a:spcPct val="110000"/>
              </a:lnSpc>
              <a:spcBef>
                <a:spcPts val="1200"/>
              </a:spcBef>
              <a:buClr>
                <a:srgbClr val="BA514C"/>
              </a:buClr>
            </a:pPr>
            <a:r>
              <a:rPr lang="es-ES" sz="1400" dirty="0">
                <a:solidFill>
                  <a:srgbClr val="343536"/>
                </a:solidFill>
              </a:rPr>
              <a:t>Proyectos innovadores en los que se promoverá y apoyará la participación de empresas españolas en consorcios de empresas de cara a su participación en el programa de financiación para interconexiones de infraestructuras de datos y cable submarino del </a:t>
            </a:r>
            <a:r>
              <a:rPr lang="es-ES" sz="1400" dirty="0" err="1">
                <a:solidFill>
                  <a:srgbClr val="343536"/>
                </a:solidFill>
              </a:rPr>
              <a:t>Connecting</a:t>
            </a:r>
            <a:r>
              <a:rPr lang="es-ES" sz="1400" dirty="0">
                <a:solidFill>
                  <a:srgbClr val="343536"/>
                </a:solidFill>
              </a:rPr>
              <a:t> </a:t>
            </a:r>
            <a:r>
              <a:rPr lang="es-ES" sz="1400" dirty="0" err="1">
                <a:solidFill>
                  <a:srgbClr val="343536"/>
                </a:solidFill>
              </a:rPr>
              <a:t>Europe</a:t>
            </a:r>
            <a:r>
              <a:rPr lang="es-ES" sz="1400" dirty="0">
                <a:solidFill>
                  <a:srgbClr val="343536"/>
                </a:solidFill>
              </a:rPr>
              <a:t> </a:t>
            </a:r>
            <a:r>
              <a:rPr lang="es-ES" sz="1400" dirty="0" err="1">
                <a:solidFill>
                  <a:srgbClr val="343536"/>
                </a:solidFill>
              </a:rPr>
              <a:t>Facility</a:t>
            </a:r>
            <a:r>
              <a:rPr lang="es-ES" sz="1400" dirty="0">
                <a:solidFill>
                  <a:srgbClr val="343536"/>
                </a:solidFill>
              </a:rPr>
              <a:t> (CEF2 Digital) y nuevo GBER.</a:t>
            </a:r>
          </a:p>
          <a:p>
            <a:pPr algn="just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400" b="1" dirty="0">
                <a:solidFill>
                  <a:srgbClr val="343536"/>
                </a:solidFill>
              </a:rPr>
              <a:t>Convocatoria de ayudas a empresas </a:t>
            </a:r>
            <a:r>
              <a:rPr lang="es-ES" sz="1400" dirty="0">
                <a:solidFill>
                  <a:srgbClr val="343536"/>
                </a:solidFill>
              </a:rPr>
              <a:t>de infraestructura de datos y cables submarinos, y sectoriales.</a:t>
            </a:r>
          </a:p>
          <a:p>
            <a:pPr algn="just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343536"/>
                </a:solidFill>
              </a:rPr>
              <a:t>Ministerio de Asuntos Económicos y Transformación Digital coordinada con ayudas CEF 2 de la Unión Europea.</a:t>
            </a:r>
          </a:p>
          <a:p>
            <a:pPr algn="just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343536"/>
                </a:solidFill>
              </a:rPr>
              <a:t>Implementación de la inversión:</a:t>
            </a:r>
          </a:p>
          <a:p>
            <a:pPr lvl="1" algn="just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343536"/>
                </a:solidFill>
              </a:rPr>
              <a:t>Tiene una dotación de 125 millones de euros para acciones complementarias de programa CEF2.</a:t>
            </a:r>
          </a:p>
          <a:p>
            <a:pPr marL="228594" lvl="1" algn="just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343536"/>
                </a:solidFill>
              </a:rPr>
              <a:t>De acuerdo con los borradores de la modificación del GBER (art. 52b) debatidos en los comités con la Comisión Europea, esta ayuda sería eventualmente compatible. Se estudiará la necesidad de notificación a partir de la disponibilidad del nuevo GBER, aproximadamente 30 de abril de 2021.</a:t>
            </a:r>
          </a:p>
          <a:p>
            <a:pPr lvl="1">
              <a:lnSpc>
                <a:spcPct val="110000"/>
              </a:lnSpc>
              <a:spcBef>
                <a:spcPts val="1200"/>
              </a:spcBef>
              <a:buClr>
                <a:srgbClr val="BA514C"/>
              </a:buClr>
              <a:buFont typeface="Helvetica" panose="020B0604020202020204" pitchFamily="34" charset="0"/>
              <a:buChar char="►"/>
            </a:pPr>
            <a:endParaRPr lang="es-ES" sz="1400" dirty="0">
              <a:solidFill>
                <a:srgbClr val="343536"/>
              </a:solidFill>
            </a:endParaRPr>
          </a:p>
          <a:p>
            <a:pPr lvl="1">
              <a:lnSpc>
                <a:spcPct val="110000"/>
              </a:lnSpc>
              <a:spcBef>
                <a:spcPts val="1200"/>
              </a:spcBef>
              <a:buClr>
                <a:srgbClr val="BA514C"/>
              </a:buClr>
              <a:buFont typeface="Helvetica" panose="020B0604020202020204" pitchFamily="34" charset="0"/>
              <a:buChar char="►"/>
            </a:pPr>
            <a:endParaRPr lang="es-ES" sz="1400" dirty="0">
              <a:solidFill>
                <a:srgbClr val="343536"/>
              </a:solidFill>
            </a:endParaRPr>
          </a:p>
          <a:p>
            <a:pPr lvl="1">
              <a:lnSpc>
                <a:spcPct val="110000"/>
              </a:lnSpc>
              <a:spcBef>
                <a:spcPts val="1200"/>
              </a:spcBef>
              <a:buClr>
                <a:srgbClr val="BA514C"/>
              </a:buClr>
              <a:buFont typeface="Helvetica" panose="020B0604020202020204" pitchFamily="34" charset="0"/>
              <a:buChar char="►"/>
            </a:pPr>
            <a:endParaRPr lang="es-ES" sz="1400" dirty="0">
              <a:solidFill>
                <a:srgbClr val="343536"/>
              </a:solidFill>
            </a:endParaRPr>
          </a:p>
          <a:p>
            <a:pPr lvl="1">
              <a:lnSpc>
                <a:spcPct val="110000"/>
              </a:lnSpc>
              <a:spcBef>
                <a:spcPts val="1200"/>
              </a:spcBef>
              <a:buClr>
                <a:srgbClr val="BA514C"/>
              </a:buClr>
              <a:buFont typeface="Helvetica" panose="020B0604020202020204" pitchFamily="34" charset="0"/>
              <a:buChar char="►"/>
            </a:pPr>
            <a:endParaRPr lang="es-ES" sz="1400" dirty="0">
              <a:solidFill>
                <a:srgbClr val="343536"/>
              </a:solidFill>
            </a:endParaRPr>
          </a:p>
          <a:p>
            <a:pPr lvl="1">
              <a:lnSpc>
                <a:spcPct val="110000"/>
              </a:lnSpc>
              <a:spcBef>
                <a:spcPts val="1200"/>
              </a:spcBef>
              <a:buClr>
                <a:srgbClr val="BA514C"/>
              </a:buClr>
              <a:buFont typeface="Helvetica" panose="020B0604020202020204" pitchFamily="34" charset="0"/>
              <a:buChar char="►"/>
            </a:pPr>
            <a:endParaRPr lang="es-ES" sz="1400" dirty="0">
              <a:solidFill>
                <a:srgbClr val="343536"/>
              </a:solidFill>
            </a:endParaRPr>
          </a:p>
          <a:p>
            <a:pPr lvl="1">
              <a:lnSpc>
                <a:spcPct val="110000"/>
              </a:lnSpc>
              <a:spcBef>
                <a:spcPts val="1200"/>
              </a:spcBef>
              <a:buClr>
                <a:srgbClr val="BA514C"/>
              </a:buClr>
              <a:buFont typeface="Helvetica" panose="020B0604020202020204" pitchFamily="34" charset="0"/>
              <a:buChar char="►"/>
            </a:pPr>
            <a:endParaRPr lang="es-ES" sz="1400" dirty="0">
              <a:solidFill>
                <a:srgbClr val="343536"/>
              </a:solidFill>
            </a:endParaRP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AE1E6480-844B-4091-99AD-30C24C0F22EF}"/>
              </a:ext>
            </a:extLst>
          </p:cNvPr>
          <p:cNvSpPr txBox="1">
            <a:spLocks/>
          </p:cNvSpPr>
          <p:nvPr/>
        </p:nvSpPr>
        <p:spPr>
          <a:xfrm>
            <a:off x="260683" y="0"/>
            <a:ext cx="1202601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BA514C"/>
                </a:solidFill>
                <a:latin typeface="Oxygen Bold" panose="02000803000000000000" pitchFamily="2" charset="0"/>
                <a:ea typeface="+mj-ea"/>
                <a:cs typeface="+mj-cs"/>
              </a:defRPr>
            </a:lvl1pPr>
          </a:lstStyle>
          <a:p>
            <a:r>
              <a:rPr lang="es-ES" sz="2400" dirty="0"/>
              <a:t>Componente 15. Conectividad digital, impulso a la ciberseguridad y despliegue del 5G: Descripción general</a:t>
            </a:r>
            <a:endParaRPr lang="es-ES" sz="2800" dirty="0"/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060EF4FF-00D3-4CB3-9B91-73E63DB5B3AA}"/>
              </a:ext>
            </a:extLst>
          </p:cNvPr>
          <p:cNvGrpSpPr/>
          <p:nvPr/>
        </p:nvGrpSpPr>
        <p:grpSpPr>
          <a:xfrm>
            <a:off x="8739454" y="1403726"/>
            <a:ext cx="2992997" cy="3985404"/>
            <a:chOff x="8691937" y="1474904"/>
            <a:chExt cx="3500063" cy="4237724"/>
          </a:xfrm>
        </p:grpSpPr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FD52E9EA-CC1A-491A-93AC-633410CE9F48}"/>
                </a:ext>
              </a:extLst>
            </p:cNvPr>
            <p:cNvSpPr/>
            <p:nvPr/>
          </p:nvSpPr>
          <p:spPr>
            <a:xfrm>
              <a:off x="8887146" y="1474904"/>
              <a:ext cx="3304854" cy="423772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3C58F18E-44E4-47CF-AC52-2B40DCEC3CF4}"/>
                </a:ext>
              </a:extLst>
            </p:cNvPr>
            <p:cNvSpPr/>
            <p:nvPr/>
          </p:nvSpPr>
          <p:spPr>
            <a:xfrm>
              <a:off x="8691937" y="1685915"/>
              <a:ext cx="3124200" cy="37280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pic>
        <p:nvPicPr>
          <p:cNvPr id="18" name="Imagen 17">
            <a:extLst>
              <a:ext uri="{FF2B5EF4-FFF2-40B4-BE49-F238E27FC236}">
                <a16:creationId xmlns:a16="http://schemas.microsoft.com/office/drawing/2014/main" id="{1F0279E4-29F3-412F-A32C-34AA4056A2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9668" y="1947052"/>
            <a:ext cx="2112809" cy="2756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724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F6B63FE-69EE-4D8F-82A7-16B658DC24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3563" y="1325563"/>
            <a:ext cx="7741649" cy="4773396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0" indent="0" algn="just">
              <a:lnSpc>
                <a:spcPct val="110000"/>
              </a:lnSpc>
              <a:spcBef>
                <a:spcPts val="1200"/>
              </a:spcBef>
              <a:buClr>
                <a:srgbClr val="BA514C"/>
              </a:buClr>
              <a:buNone/>
            </a:pPr>
            <a:r>
              <a:rPr lang="es-ES" sz="1400" dirty="0">
                <a:solidFill>
                  <a:srgbClr val="BA514C"/>
                </a:solidFill>
              </a:rPr>
              <a:t>Participación en proyectos </a:t>
            </a:r>
            <a:r>
              <a:rPr lang="es-ES" sz="1400" dirty="0" err="1">
                <a:solidFill>
                  <a:srgbClr val="BA514C"/>
                </a:solidFill>
              </a:rPr>
              <a:t>multipaís</a:t>
            </a:r>
            <a:r>
              <a:rPr lang="es-ES" sz="1400" dirty="0">
                <a:solidFill>
                  <a:srgbClr val="BA514C"/>
                </a:solidFill>
              </a:rPr>
              <a:t> de Infraestructuras Digitales Transfronterizas:</a:t>
            </a:r>
          </a:p>
          <a:p>
            <a:pPr algn="just">
              <a:lnSpc>
                <a:spcPct val="110000"/>
              </a:lnSpc>
              <a:spcBef>
                <a:spcPts val="1200"/>
              </a:spcBef>
              <a:buClr>
                <a:srgbClr val="BA514C"/>
              </a:buClr>
            </a:pPr>
            <a:r>
              <a:rPr lang="es-ES" sz="1300" b="1" dirty="0"/>
              <a:t>Proyectos innovadores que proporcionen un acceso competitivo y justo a la nube de próxima generación y las capacidades de borde (Edge) desde cualquier lugar de la UE. </a:t>
            </a:r>
            <a:r>
              <a:rPr lang="es-ES" sz="1300" dirty="0"/>
              <a:t>De manera flexible, el proyecto apoyará la construcción de la próxima generación de infraestructura de procesamiento de datos paneuropea soberana, interoperable, multiusos y neutral en relación con el proveedor que esté interconectada, distribuida y escalable.</a:t>
            </a:r>
          </a:p>
          <a:p>
            <a:pPr algn="just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300" b="1" dirty="0">
                <a:solidFill>
                  <a:srgbClr val="343536"/>
                </a:solidFill>
              </a:rPr>
              <a:t>Convocatoria de ayudas a empresas </a:t>
            </a:r>
            <a:r>
              <a:rPr lang="es-ES" sz="1300" dirty="0">
                <a:solidFill>
                  <a:srgbClr val="343536"/>
                </a:solidFill>
              </a:rPr>
              <a:t>de infraestructura de datos y cables submarinos, y sectoriales.</a:t>
            </a:r>
          </a:p>
          <a:p>
            <a:pPr algn="just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300" dirty="0">
                <a:solidFill>
                  <a:srgbClr val="343536"/>
                </a:solidFill>
              </a:rPr>
              <a:t>Ministerio de Asuntos Económicos y Transformación Digital coordinada con ayudas CEF 2 de la Unión Europea.</a:t>
            </a:r>
          </a:p>
          <a:p>
            <a:pPr algn="just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300" dirty="0">
                <a:solidFill>
                  <a:srgbClr val="343536"/>
                </a:solidFill>
              </a:rPr>
              <a:t>Implementación de la inversión:</a:t>
            </a:r>
          </a:p>
          <a:p>
            <a:pPr lvl="1" algn="just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300" dirty="0">
                <a:solidFill>
                  <a:srgbClr val="343536"/>
                </a:solidFill>
              </a:rPr>
              <a:t>250 millones de euros.</a:t>
            </a:r>
          </a:p>
          <a:p>
            <a:pPr lvl="1" algn="just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300" dirty="0">
                <a:solidFill>
                  <a:srgbClr val="343536"/>
                </a:solidFill>
              </a:rPr>
              <a:t>España identificará el alcance de su participación en el IPCEI mediante una llamada de </a:t>
            </a:r>
            <a:r>
              <a:rPr lang="es-ES" sz="1300" dirty="0" err="1">
                <a:solidFill>
                  <a:srgbClr val="343536"/>
                </a:solidFill>
              </a:rPr>
              <a:t>Maifestaciones</a:t>
            </a:r>
            <a:r>
              <a:rPr lang="es-ES" sz="1300" dirty="0">
                <a:solidFill>
                  <a:srgbClr val="343536"/>
                </a:solidFill>
              </a:rPr>
              <a:t> de Interés, habiéndose detectado ya interés en la integración de infraestructuras </a:t>
            </a:r>
            <a:r>
              <a:rPr lang="es-ES" sz="1300" dirty="0" err="1">
                <a:solidFill>
                  <a:srgbClr val="343536"/>
                </a:solidFill>
              </a:rPr>
              <a:t>cloud</a:t>
            </a:r>
            <a:r>
              <a:rPr lang="es-ES" sz="1300" dirty="0">
                <a:solidFill>
                  <a:srgbClr val="343536"/>
                </a:solidFill>
              </a:rPr>
              <a:t> con comunicaciones cuánticas y servicios de borde avanzados para 5G. De no constituirse finalmente estos </a:t>
            </a:r>
            <a:r>
              <a:rPr lang="es-ES" sz="1300" dirty="0" err="1">
                <a:solidFill>
                  <a:srgbClr val="343536"/>
                </a:solidFill>
              </a:rPr>
              <a:t>IPCEIs</a:t>
            </a:r>
            <a:r>
              <a:rPr lang="es-ES" sz="1300" dirty="0">
                <a:solidFill>
                  <a:srgbClr val="343536"/>
                </a:solidFill>
              </a:rPr>
              <a:t>, se impulsarán convocatorias I+D+i nacionales en estas materias.</a:t>
            </a:r>
          </a:p>
          <a:p>
            <a:pPr lvl="1" algn="just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300" dirty="0">
                <a:solidFill>
                  <a:srgbClr val="343536"/>
                </a:solidFill>
              </a:rPr>
              <a:t>El proyecto IPCEI de microprocesadores se encuentra en fase de preparación, liderado en la parte española por el Ministerio de Industria. Se actuará de manera coordinada con este Ministerio y las actuaciones previstas a este respecto en el Componente 12 .</a:t>
            </a:r>
          </a:p>
          <a:p>
            <a:pPr marL="228594" lvl="1" algn="just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300" dirty="0">
                <a:solidFill>
                  <a:srgbClr val="343536"/>
                </a:solidFill>
              </a:rPr>
              <a:t>Notificación y aprobación por Comisión Europea de marco de ayudas de los IPCEI.</a:t>
            </a:r>
          </a:p>
          <a:p>
            <a:pPr marL="228594" lvl="1" algn="just">
              <a:lnSpc>
                <a:spcPct val="110000"/>
              </a:lnSpc>
              <a:spcBef>
                <a:spcPts val="1200"/>
              </a:spcBef>
              <a:buClr>
                <a:srgbClr val="BA514C"/>
              </a:buClr>
              <a:buFont typeface="Arial" panose="020B0604020202020204" pitchFamily="34" charset="0"/>
              <a:buChar char="•"/>
            </a:pPr>
            <a:endParaRPr lang="es-ES" sz="1300" dirty="0">
              <a:solidFill>
                <a:srgbClr val="343536"/>
              </a:solidFill>
              <a:highlight>
                <a:srgbClr val="FFFF00"/>
              </a:highlight>
            </a:endParaRPr>
          </a:p>
          <a:p>
            <a:pPr lvl="1">
              <a:lnSpc>
                <a:spcPct val="110000"/>
              </a:lnSpc>
              <a:spcBef>
                <a:spcPts val="1200"/>
              </a:spcBef>
              <a:buClr>
                <a:srgbClr val="BA514C"/>
              </a:buClr>
              <a:buFont typeface="Helvetica" panose="020B0604020202020204" pitchFamily="34" charset="0"/>
              <a:buChar char="►"/>
            </a:pPr>
            <a:endParaRPr lang="es-ES" sz="1400" dirty="0">
              <a:solidFill>
                <a:srgbClr val="343536"/>
              </a:solidFill>
            </a:endParaRPr>
          </a:p>
          <a:p>
            <a:pPr lvl="1">
              <a:lnSpc>
                <a:spcPct val="110000"/>
              </a:lnSpc>
              <a:spcBef>
                <a:spcPts val="1200"/>
              </a:spcBef>
              <a:buClr>
                <a:srgbClr val="BA514C"/>
              </a:buClr>
              <a:buFont typeface="Helvetica" panose="020B0604020202020204" pitchFamily="34" charset="0"/>
              <a:buChar char="►"/>
            </a:pPr>
            <a:endParaRPr lang="es-ES" sz="1400" dirty="0">
              <a:solidFill>
                <a:srgbClr val="343536"/>
              </a:solidFill>
            </a:endParaRPr>
          </a:p>
          <a:p>
            <a:pPr lvl="1">
              <a:lnSpc>
                <a:spcPct val="110000"/>
              </a:lnSpc>
              <a:spcBef>
                <a:spcPts val="1200"/>
              </a:spcBef>
              <a:buClr>
                <a:srgbClr val="BA514C"/>
              </a:buClr>
              <a:buFont typeface="Helvetica" panose="020B0604020202020204" pitchFamily="34" charset="0"/>
              <a:buChar char="►"/>
            </a:pPr>
            <a:endParaRPr lang="es-ES" sz="1400" dirty="0">
              <a:solidFill>
                <a:srgbClr val="343536"/>
              </a:solidFill>
            </a:endParaRPr>
          </a:p>
          <a:p>
            <a:pPr lvl="1">
              <a:lnSpc>
                <a:spcPct val="110000"/>
              </a:lnSpc>
              <a:spcBef>
                <a:spcPts val="1200"/>
              </a:spcBef>
              <a:buClr>
                <a:srgbClr val="BA514C"/>
              </a:buClr>
              <a:buFont typeface="Helvetica" panose="020B0604020202020204" pitchFamily="34" charset="0"/>
              <a:buChar char="►"/>
            </a:pPr>
            <a:endParaRPr lang="es-ES" sz="1400" dirty="0">
              <a:solidFill>
                <a:srgbClr val="343536"/>
              </a:solidFill>
            </a:endParaRPr>
          </a:p>
          <a:p>
            <a:pPr lvl="1">
              <a:lnSpc>
                <a:spcPct val="110000"/>
              </a:lnSpc>
              <a:spcBef>
                <a:spcPts val="1200"/>
              </a:spcBef>
              <a:buClr>
                <a:srgbClr val="BA514C"/>
              </a:buClr>
              <a:buFont typeface="Helvetica" panose="020B0604020202020204" pitchFamily="34" charset="0"/>
              <a:buChar char="►"/>
            </a:pPr>
            <a:endParaRPr lang="es-ES" sz="1400" dirty="0">
              <a:solidFill>
                <a:srgbClr val="343536"/>
              </a:solidFill>
            </a:endParaRPr>
          </a:p>
          <a:p>
            <a:pPr lvl="1">
              <a:lnSpc>
                <a:spcPct val="110000"/>
              </a:lnSpc>
              <a:spcBef>
                <a:spcPts val="1200"/>
              </a:spcBef>
              <a:buClr>
                <a:srgbClr val="BA514C"/>
              </a:buClr>
              <a:buFont typeface="Helvetica" panose="020B0604020202020204" pitchFamily="34" charset="0"/>
              <a:buChar char="►"/>
            </a:pPr>
            <a:endParaRPr lang="es-ES" sz="1400" dirty="0">
              <a:solidFill>
                <a:srgbClr val="343536"/>
              </a:solidFill>
            </a:endParaRP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AE1E6480-844B-4091-99AD-30C24C0F22EF}"/>
              </a:ext>
            </a:extLst>
          </p:cNvPr>
          <p:cNvSpPr txBox="1">
            <a:spLocks/>
          </p:cNvSpPr>
          <p:nvPr/>
        </p:nvSpPr>
        <p:spPr>
          <a:xfrm>
            <a:off x="260683" y="0"/>
            <a:ext cx="1202601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BA514C"/>
                </a:solidFill>
                <a:latin typeface="Oxygen Bold" panose="02000803000000000000" pitchFamily="2" charset="0"/>
                <a:ea typeface="+mj-ea"/>
                <a:cs typeface="+mj-cs"/>
              </a:defRPr>
            </a:lvl1pPr>
          </a:lstStyle>
          <a:p>
            <a:r>
              <a:rPr lang="es-ES" sz="2400" dirty="0"/>
              <a:t>Componente 15. Conectividad digital, impulso a la ciberseguridad y despliegue del 5G: Descripción general</a:t>
            </a:r>
            <a:endParaRPr lang="es-ES" sz="2800" dirty="0"/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060EF4FF-00D3-4CB3-9B91-73E63DB5B3AA}"/>
              </a:ext>
            </a:extLst>
          </p:cNvPr>
          <p:cNvGrpSpPr/>
          <p:nvPr/>
        </p:nvGrpSpPr>
        <p:grpSpPr>
          <a:xfrm>
            <a:off x="8739454" y="1403726"/>
            <a:ext cx="2992997" cy="3985404"/>
            <a:chOff x="8691937" y="1474904"/>
            <a:chExt cx="3500063" cy="4237724"/>
          </a:xfrm>
        </p:grpSpPr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FD52E9EA-CC1A-491A-93AC-633410CE9F48}"/>
                </a:ext>
              </a:extLst>
            </p:cNvPr>
            <p:cNvSpPr/>
            <p:nvPr/>
          </p:nvSpPr>
          <p:spPr>
            <a:xfrm>
              <a:off x="8887146" y="1474904"/>
              <a:ext cx="3304854" cy="423772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3C58F18E-44E4-47CF-AC52-2B40DCEC3CF4}"/>
                </a:ext>
              </a:extLst>
            </p:cNvPr>
            <p:cNvSpPr/>
            <p:nvPr/>
          </p:nvSpPr>
          <p:spPr>
            <a:xfrm>
              <a:off x="8691937" y="1685915"/>
              <a:ext cx="3124200" cy="37280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pic>
        <p:nvPicPr>
          <p:cNvPr id="18" name="Imagen 17">
            <a:extLst>
              <a:ext uri="{FF2B5EF4-FFF2-40B4-BE49-F238E27FC236}">
                <a16:creationId xmlns:a16="http://schemas.microsoft.com/office/drawing/2014/main" id="{1F0279E4-29F3-412F-A32C-34AA4056A2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9668" y="1947052"/>
            <a:ext cx="2112809" cy="2756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7415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F6B63FE-69EE-4D8F-82A7-16B658DC24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3563" y="1325563"/>
            <a:ext cx="7741649" cy="4773396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indent="0" algn="just">
              <a:lnSpc>
                <a:spcPct val="110000"/>
              </a:lnSpc>
              <a:spcBef>
                <a:spcPts val="1200"/>
              </a:spcBef>
              <a:buClr>
                <a:srgbClr val="BA514C"/>
              </a:buClr>
              <a:buNone/>
            </a:pPr>
            <a:r>
              <a:rPr lang="es-ES" sz="1400" dirty="0">
                <a:solidFill>
                  <a:srgbClr val="BA514C"/>
                </a:solidFill>
              </a:rPr>
              <a:t>Otros proyectos I+D+i de infraestructuras digitales transfronterizas </a:t>
            </a:r>
          </a:p>
          <a:p>
            <a:pPr algn="just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343536"/>
                </a:solidFill>
              </a:rPr>
              <a:t>Proyectos innovadores que supongan un sistema de conectividad segura </a:t>
            </a:r>
            <a:r>
              <a:rPr lang="es-ES" sz="1400" dirty="0" err="1">
                <a:solidFill>
                  <a:srgbClr val="343536"/>
                </a:solidFill>
              </a:rPr>
              <a:t>multiorbital</a:t>
            </a:r>
            <a:r>
              <a:rPr lang="es-ES" sz="1400" dirty="0">
                <a:solidFill>
                  <a:srgbClr val="343536"/>
                </a:solidFill>
              </a:rPr>
              <a:t>, tanto en órbita baja como órbita geoestacionaria, que completaría la capacidad espacial de la UE, garantizando su soberanía digital y tecnológica en materia de conectividad. </a:t>
            </a:r>
          </a:p>
          <a:p>
            <a:pPr algn="just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400" b="1" dirty="0">
                <a:solidFill>
                  <a:srgbClr val="343536"/>
                </a:solidFill>
              </a:rPr>
              <a:t>Convocatoria de ayudas a empresas </a:t>
            </a:r>
            <a:r>
              <a:rPr lang="es-ES" sz="1400" dirty="0">
                <a:solidFill>
                  <a:srgbClr val="343536"/>
                </a:solidFill>
              </a:rPr>
              <a:t>de infraestructura de datos y cables submarinos, y sectoriales.</a:t>
            </a:r>
          </a:p>
          <a:p>
            <a:pPr algn="just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343536"/>
                </a:solidFill>
              </a:rPr>
              <a:t>Ministerio de Asuntos Económicos y Transformación Digital coordinada con ayudas CEF 2 de la Unión Europea.</a:t>
            </a:r>
          </a:p>
          <a:p>
            <a:pPr algn="just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343536"/>
                </a:solidFill>
              </a:rPr>
              <a:t>Implementación de la inversión:</a:t>
            </a:r>
          </a:p>
          <a:p>
            <a:pPr lvl="1" algn="just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343536"/>
                </a:solidFill>
              </a:rPr>
              <a:t>Se está a la espera de que la propuesta reglamentaria de la COM identifique el instrumento, se espera sea un </a:t>
            </a:r>
            <a:r>
              <a:rPr lang="es-ES" sz="1400" dirty="0" err="1">
                <a:solidFill>
                  <a:srgbClr val="343536"/>
                </a:solidFill>
              </a:rPr>
              <a:t>Joint</a:t>
            </a:r>
            <a:r>
              <a:rPr lang="es-ES" sz="1400" dirty="0">
                <a:solidFill>
                  <a:srgbClr val="343536"/>
                </a:solidFill>
              </a:rPr>
              <a:t> </a:t>
            </a:r>
            <a:r>
              <a:rPr lang="es-ES" sz="1400" dirty="0" err="1">
                <a:solidFill>
                  <a:srgbClr val="343536"/>
                </a:solidFill>
              </a:rPr>
              <a:t>Undertaking</a:t>
            </a:r>
            <a:r>
              <a:rPr lang="es-ES" sz="1400" dirty="0">
                <a:solidFill>
                  <a:srgbClr val="343536"/>
                </a:solidFill>
              </a:rPr>
              <a:t> o similar. Se realizarán convocatorias de proyectos I+D+i nacionales para preparar las capacidades necesarias en comunicaciones cuánticas basadas en sistemas satelitales.. </a:t>
            </a:r>
          </a:p>
          <a:p>
            <a:pPr lvl="1" algn="just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343536"/>
                </a:solidFill>
              </a:rPr>
              <a:t>125 millones de euros.</a:t>
            </a:r>
          </a:p>
          <a:p>
            <a:pPr marL="228594" lvl="1" algn="just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343536"/>
                </a:solidFill>
              </a:rPr>
              <a:t>Esta actuación se enmarcan dentro de los artículos 25 a 29 del Reglamento General de Exención por Categorías (Reglamento (UE) n°651/2014 de la Comisión, de 17 de junio de 2014, por el que se declaran determinadas categorías de ayudas compatibles con el mercado interior en aplicación de los artículos 107 y 108 del Tratado de Funcionamiento de la Unión Europea</a:t>
            </a:r>
            <a:r>
              <a:rPr lang="es-ES" sz="1400" b="1" dirty="0">
                <a:solidFill>
                  <a:srgbClr val="343536"/>
                </a:solidFill>
              </a:rPr>
              <a:t>.</a:t>
            </a:r>
          </a:p>
          <a:p>
            <a:pPr lvl="1" algn="just">
              <a:lnSpc>
                <a:spcPct val="110000"/>
              </a:lnSpc>
              <a:spcBef>
                <a:spcPts val="1200"/>
              </a:spcBef>
              <a:buClr>
                <a:srgbClr val="BA514C"/>
              </a:buClr>
              <a:buFont typeface="Helvetica" panose="020B0604020202020204" pitchFamily="34" charset="0"/>
              <a:buChar char="►"/>
            </a:pPr>
            <a:endParaRPr lang="es-ES" sz="1400" dirty="0">
              <a:solidFill>
                <a:srgbClr val="343536"/>
              </a:solidFill>
            </a:endParaRPr>
          </a:p>
          <a:p>
            <a:pPr lvl="1">
              <a:lnSpc>
                <a:spcPct val="110000"/>
              </a:lnSpc>
              <a:spcBef>
                <a:spcPts val="1200"/>
              </a:spcBef>
              <a:buClr>
                <a:srgbClr val="BA514C"/>
              </a:buClr>
              <a:buFont typeface="Helvetica" panose="020B0604020202020204" pitchFamily="34" charset="0"/>
              <a:buChar char="►"/>
            </a:pPr>
            <a:endParaRPr lang="es-ES" sz="1400" dirty="0">
              <a:solidFill>
                <a:srgbClr val="343536"/>
              </a:solidFill>
            </a:endParaRPr>
          </a:p>
          <a:p>
            <a:pPr lvl="1">
              <a:lnSpc>
                <a:spcPct val="110000"/>
              </a:lnSpc>
              <a:spcBef>
                <a:spcPts val="1200"/>
              </a:spcBef>
              <a:buClr>
                <a:srgbClr val="BA514C"/>
              </a:buClr>
              <a:buFont typeface="Helvetica" panose="020B0604020202020204" pitchFamily="34" charset="0"/>
              <a:buChar char="►"/>
            </a:pPr>
            <a:endParaRPr lang="es-ES" sz="1400" dirty="0">
              <a:solidFill>
                <a:srgbClr val="343536"/>
              </a:solidFill>
            </a:endParaRPr>
          </a:p>
          <a:p>
            <a:pPr lvl="1">
              <a:lnSpc>
                <a:spcPct val="110000"/>
              </a:lnSpc>
              <a:spcBef>
                <a:spcPts val="1200"/>
              </a:spcBef>
              <a:buClr>
                <a:srgbClr val="BA514C"/>
              </a:buClr>
              <a:buFont typeface="Helvetica" panose="020B0604020202020204" pitchFamily="34" charset="0"/>
              <a:buChar char="►"/>
            </a:pPr>
            <a:endParaRPr lang="es-ES" sz="1400" dirty="0">
              <a:solidFill>
                <a:srgbClr val="343536"/>
              </a:solidFill>
            </a:endParaRPr>
          </a:p>
          <a:p>
            <a:pPr lvl="1">
              <a:lnSpc>
                <a:spcPct val="110000"/>
              </a:lnSpc>
              <a:spcBef>
                <a:spcPts val="1200"/>
              </a:spcBef>
              <a:buClr>
                <a:srgbClr val="BA514C"/>
              </a:buClr>
              <a:buFont typeface="Helvetica" panose="020B0604020202020204" pitchFamily="34" charset="0"/>
              <a:buChar char="►"/>
            </a:pPr>
            <a:endParaRPr lang="es-ES" sz="1400" dirty="0">
              <a:solidFill>
                <a:srgbClr val="343536"/>
              </a:solidFill>
            </a:endParaRPr>
          </a:p>
          <a:p>
            <a:pPr lvl="1">
              <a:lnSpc>
                <a:spcPct val="110000"/>
              </a:lnSpc>
              <a:spcBef>
                <a:spcPts val="1200"/>
              </a:spcBef>
              <a:buClr>
                <a:srgbClr val="BA514C"/>
              </a:buClr>
              <a:buFont typeface="Helvetica" panose="020B0604020202020204" pitchFamily="34" charset="0"/>
              <a:buChar char="►"/>
            </a:pPr>
            <a:endParaRPr lang="es-ES" sz="1400" dirty="0">
              <a:solidFill>
                <a:srgbClr val="343536"/>
              </a:solidFill>
            </a:endParaRPr>
          </a:p>
          <a:p>
            <a:pPr lvl="1">
              <a:lnSpc>
                <a:spcPct val="110000"/>
              </a:lnSpc>
              <a:spcBef>
                <a:spcPts val="1200"/>
              </a:spcBef>
              <a:buClr>
                <a:srgbClr val="BA514C"/>
              </a:buClr>
              <a:buFont typeface="Helvetica" panose="020B0604020202020204" pitchFamily="34" charset="0"/>
              <a:buChar char="►"/>
            </a:pPr>
            <a:endParaRPr lang="es-ES" sz="1400" dirty="0">
              <a:solidFill>
                <a:srgbClr val="343536"/>
              </a:solidFill>
            </a:endParaRP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AE1E6480-844B-4091-99AD-30C24C0F22EF}"/>
              </a:ext>
            </a:extLst>
          </p:cNvPr>
          <p:cNvSpPr txBox="1">
            <a:spLocks/>
          </p:cNvSpPr>
          <p:nvPr/>
        </p:nvSpPr>
        <p:spPr>
          <a:xfrm>
            <a:off x="260683" y="0"/>
            <a:ext cx="1202601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BA514C"/>
                </a:solidFill>
                <a:latin typeface="Oxygen Bold" panose="02000803000000000000" pitchFamily="2" charset="0"/>
                <a:ea typeface="+mj-ea"/>
                <a:cs typeface="+mj-cs"/>
              </a:defRPr>
            </a:lvl1pPr>
          </a:lstStyle>
          <a:p>
            <a:r>
              <a:rPr lang="es-ES" sz="2400" dirty="0"/>
              <a:t>Componente 15. Conectividad digital, impulso a la ciberseguridad y despliegue del 5G: Descripción general</a:t>
            </a:r>
            <a:endParaRPr lang="es-ES" sz="2800" dirty="0"/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060EF4FF-00D3-4CB3-9B91-73E63DB5B3AA}"/>
              </a:ext>
            </a:extLst>
          </p:cNvPr>
          <p:cNvGrpSpPr/>
          <p:nvPr/>
        </p:nvGrpSpPr>
        <p:grpSpPr>
          <a:xfrm>
            <a:off x="8739454" y="1403726"/>
            <a:ext cx="2992997" cy="3985404"/>
            <a:chOff x="8691937" y="1474904"/>
            <a:chExt cx="3500063" cy="4237724"/>
          </a:xfrm>
        </p:grpSpPr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FD52E9EA-CC1A-491A-93AC-633410CE9F48}"/>
                </a:ext>
              </a:extLst>
            </p:cNvPr>
            <p:cNvSpPr/>
            <p:nvPr/>
          </p:nvSpPr>
          <p:spPr>
            <a:xfrm>
              <a:off x="8887146" y="1474904"/>
              <a:ext cx="3304854" cy="423772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3C58F18E-44E4-47CF-AC52-2B40DCEC3CF4}"/>
                </a:ext>
              </a:extLst>
            </p:cNvPr>
            <p:cNvSpPr/>
            <p:nvPr/>
          </p:nvSpPr>
          <p:spPr>
            <a:xfrm>
              <a:off x="8691937" y="1685915"/>
              <a:ext cx="3124200" cy="37280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pic>
        <p:nvPicPr>
          <p:cNvPr id="18" name="Imagen 17">
            <a:extLst>
              <a:ext uri="{FF2B5EF4-FFF2-40B4-BE49-F238E27FC236}">
                <a16:creationId xmlns:a16="http://schemas.microsoft.com/office/drawing/2014/main" id="{1F0279E4-29F3-412F-A32C-34AA4056A2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9668" y="1947052"/>
            <a:ext cx="2112809" cy="2756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1426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F6B63FE-69EE-4D8F-82A7-16B658DC24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3563" y="1325563"/>
            <a:ext cx="7741649" cy="477339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just">
              <a:lnSpc>
                <a:spcPct val="110000"/>
              </a:lnSpc>
              <a:spcBef>
                <a:spcPts val="1200"/>
              </a:spcBef>
              <a:buClr>
                <a:srgbClr val="BA514C"/>
              </a:buClr>
              <a:buNone/>
            </a:pPr>
            <a:r>
              <a:rPr lang="es-ES" sz="1400" dirty="0">
                <a:solidFill>
                  <a:srgbClr val="BA514C"/>
                </a:solidFill>
              </a:rPr>
              <a:t>Corredores 5G</a:t>
            </a:r>
          </a:p>
          <a:p>
            <a:pPr algn="just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343536"/>
                </a:solidFill>
              </a:rPr>
              <a:t>Proyectos innovadores que tienen como objetivo favorecer el incremento de la competencia, dinamización y productividad en los sectores de las telecomunicaciones, industrial, transporte y logística, entre otros.</a:t>
            </a:r>
          </a:p>
          <a:p>
            <a:pPr algn="just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400" b="1" dirty="0">
                <a:solidFill>
                  <a:srgbClr val="343536"/>
                </a:solidFill>
              </a:rPr>
              <a:t>Convocatoria de ayudas a </a:t>
            </a:r>
            <a:r>
              <a:rPr lang="es-ES" sz="1400" dirty="0">
                <a:solidFill>
                  <a:srgbClr val="343536"/>
                </a:solidFill>
              </a:rPr>
              <a:t>Usuarios de transporte por tren y carretera, empresas de transporte de pasajeros y mercancías, empresas de logística, operadoras de comunicaciones electrónicas, etc. Empresas, universidades, startups, fabricantes, suministradores, investigadores, inversores, fondos de incubación y aceleración de startups. Ciudadanía, administraciones públicas y empresas en general.</a:t>
            </a:r>
          </a:p>
          <a:p>
            <a:pPr algn="just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343536"/>
                </a:solidFill>
              </a:rPr>
              <a:t>Ministerio de Asuntos Económicos y Transformación Digital</a:t>
            </a:r>
          </a:p>
          <a:p>
            <a:pPr algn="just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343536"/>
                </a:solidFill>
              </a:rPr>
              <a:t>Implementación de la inversión:</a:t>
            </a:r>
          </a:p>
          <a:p>
            <a:pPr lvl="1" algn="just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343536"/>
                </a:solidFill>
              </a:rPr>
              <a:t>235 millones de euros provenientes de los FRR (Fondos de Recuperación y Resiliencia) que se complementaran acciones del programa </a:t>
            </a:r>
            <a:r>
              <a:rPr lang="es-ES" sz="1400" dirty="0" err="1">
                <a:solidFill>
                  <a:srgbClr val="343536"/>
                </a:solidFill>
              </a:rPr>
              <a:t>Connecting</a:t>
            </a:r>
            <a:r>
              <a:rPr lang="es-ES" sz="1400" dirty="0">
                <a:solidFill>
                  <a:srgbClr val="343536"/>
                </a:solidFill>
              </a:rPr>
              <a:t> </a:t>
            </a:r>
            <a:r>
              <a:rPr lang="es-ES" sz="1400" dirty="0" err="1">
                <a:solidFill>
                  <a:srgbClr val="343536"/>
                </a:solidFill>
              </a:rPr>
              <a:t>Europe</a:t>
            </a:r>
            <a:r>
              <a:rPr lang="es-ES" sz="1400" dirty="0">
                <a:solidFill>
                  <a:srgbClr val="343536"/>
                </a:solidFill>
              </a:rPr>
              <a:t> </a:t>
            </a:r>
            <a:r>
              <a:rPr lang="es-ES" sz="1400" dirty="0" err="1">
                <a:solidFill>
                  <a:srgbClr val="343536"/>
                </a:solidFill>
              </a:rPr>
              <a:t>Facility</a:t>
            </a:r>
            <a:r>
              <a:rPr lang="es-ES" sz="1400" dirty="0">
                <a:solidFill>
                  <a:srgbClr val="343536"/>
                </a:solidFill>
              </a:rPr>
              <a:t> (CEF2 Digital) para los corredores primarios, de acuerdo con las normas del nuevo GBER.  </a:t>
            </a:r>
          </a:p>
          <a:p>
            <a:pPr lvl="1" algn="just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343536"/>
                </a:solidFill>
              </a:rPr>
              <a:t>2021 –2023.</a:t>
            </a:r>
          </a:p>
          <a:p>
            <a:pPr lvl="1" algn="just">
              <a:lnSpc>
                <a:spcPct val="110000"/>
              </a:lnSpc>
              <a:spcBef>
                <a:spcPts val="1200"/>
              </a:spcBef>
              <a:buClr>
                <a:srgbClr val="BA514C"/>
              </a:buClr>
              <a:buFont typeface="Helvetica" panose="020B0604020202020204" pitchFamily="34" charset="0"/>
              <a:buChar char="►"/>
            </a:pPr>
            <a:endParaRPr lang="es-ES" sz="1400" dirty="0">
              <a:solidFill>
                <a:srgbClr val="343536"/>
              </a:solidFill>
            </a:endParaRPr>
          </a:p>
          <a:p>
            <a:pPr lvl="1">
              <a:lnSpc>
                <a:spcPct val="110000"/>
              </a:lnSpc>
              <a:spcBef>
                <a:spcPts val="1200"/>
              </a:spcBef>
              <a:buClr>
                <a:srgbClr val="BA514C"/>
              </a:buClr>
              <a:buFont typeface="Helvetica" panose="020B0604020202020204" pitchFamily="34" charset="0"/>
              <a:buChar char="►"/>
            </a:pPr>
            <a:endParaRPr lang="es-ES" sz="1400" dirty="0">
              <a:solidFill>
                <a:srgbClr val="343536"/>
              </a:solidFill>
            </a:endParaRPr>
          </a:p>
          <a:p>
            <a:pPr lvl="1">
              <a:lnSpc>
                <a:spcPct val="110000"/>
              </a:lnSpc>
              <a:spcBef>
                <a:spcPts val="1200"/>
              </a:spcBef>
              <a:buClr>
                <a:srgbClr val="BA514C"/>
              </a:buClr>
              <a:buFont typeface="Helvetica" panose="020B0604020202020204" pitchFamily="34" charset="0"/>
              <a:buChar char="►"/>
            </a:pPr>
            <a:endParaRPr lang="es-ES" sz="1400" dirty="0">
              <a:solidFill>
                <a:srgbClr val="343536"/>
              </a:solidFill>
            </a:endParaRPr>
          </a:p>
          <a:p>
            <a:pPr lvl="1">
              <a:lnSpc>
                <a:spcPct val="110000"/>
              </a:lnSpc>
              <a:spcBef>
                <a:spcPts val="1200"/>
              </a:spcBef>
              <a:buClr>
                <a:srgbClr val="BA514C"/>
              </a:buClr>
              <a:buFont typeface="Helvetica" panose="020B0604020202020204" pitchFamily="34" charset="0"/>
              <a:buChar char="►"/>
            </a:pPr>
            <a:endParaRPr lang="es-ES" sz="1400" dirty="0">
              <a:solidFill>
                <a:srgbClr val="343536"/>
              </a:solidFill>
            </a:endParaRPr>
          </a:p>
          <a:p>
            <a:pPr lvl="1">
              <a:lnSpc>
                <a:spcPct val="110000"/>
              </a:lnSpc>
              <a:spcBef>
                <a:spcPts val="1200"/>
              </a:spcBef>
              <a:buClr>
                <a:srgbClr val="BA514C"/>
              </a:buClr>
              <a:buFont typeface="Helvetica" panose="020B0604020202020204" pitchFamily="34" charset="0"/>
              <a:buChar char="►"/>
            </a:pPr>
            <a:endParaRPr lang="es-ES" sz="1400" dirty="0">
              <a:solidFill>
                <a:srgbClr val="343536"/>
              </a:solidFill>
            </a:endParaRPr>
          </a:p>
          <a:p>
            <a:pPr lvl="1">
              <a:lnSpc>
                <a:spcPct val="110000"/>
              </a:lnSpc>
              <a:spcBef>
                <a:spcPts val="1200"/>
              </a:spcBef>
              <a:buClr>
                <a:srgbClr val="BA514C"/>
              </a:buClr>
              <a:buFont typeface="Helvetica" panose="020B0604020202020204" pitchFamily="34" charset="0"/>
              <a:buChar char="►"/>
            </a:pPr>
            <a:endParaRPr lang="es-ES" sz="1400" dirty="0">
              <a:solidFill>
                <a:srgbClr val="343536"/>
              </a:solidFill>
            </a:endParaRPr>
          </a:p>
          <a:p>
            <a:pPr lvl="1">
              <a:lnSpc>
                <a:spcPct val="110000"/>
              </a:lnSpc>
              <a:spcBef>
                <a:spcPts val="1200"/>
              </a:spcBef>
              <a:buClr>
                <a:srgbClr val="BA514C"/>
              </a:buClr>
              <a:buFont typeface="Helvetica" panose="020B0604020202020204" pitchFamily="34" charset="0"/>
              <a:buChar char="►"/>
            </a:pPr>
            <a:endParaRPr lang="es-ES" sz="1400" dirty="0">
              <a:solidFill>
                <a:srgbClr val="343536"/>
              </a:solidFill>
            </a:endParaRP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AE1E6480-844B-4091-99AD-30C24C0F22EF}"/>
              </a:ext>
            </a:extLst>
          </p:cNvPr>
          <p:cNvSpPr txBox="1">
            <a:spLocks/>
          </p:cNvSpPr>
          <p:nvPr/>
        </p:nvSpPr>
        <p:spPr>
          <a:xfrm>
            <a:off x="260683" y="0"/>
            <a:ext cx="1202601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BA514C"/>
                </a:solidFill>
                <a:latin typeface="Oxygen Bold" panose="02000803000000000000" pitchFamily="2" charset="0"/>
                <a:ea typeface="+mj-ea"/>
                <a:cs typeface="+mj-cs"/>
              </a:defRPr>
            </a:lvl1pPr>
          </a:lstStyle>
          <a:p>
            <a:r>
              <a:rPr lang="es-ES" sz="2400" dirty="0"/>
              <a:t>Componente 15. Conectividad digital, impulso a la ciberseguridad y despliegue del 5G: Descripción general</a:t>
            </a:r>
            <a:endParaRPr lang="es-ES" sz="2800" dirty="0"/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060EF4FF-00D3-4CB3-9B91-73E63DB5B3AA}"/>
              </a:ext>
            </a:extLst>
          </p:cNvPr>
          <p:cNvGrpSpPr/>
          <p:nvPr/>
        </p:nvGrpSpPr>
        <p:grpSpPr>
          <a:xfrm>
            <a:off x="8739454" y="1403726"/>
            <a:ext cx="2992997" cy="3985404"/>
            <a:chOff x="8691937" y="1474904"/>
            <a:chExt cx="3500063" cy="4237724"/>
          </a:xfrm>
        </p:grpSpPr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FD52E9EA-CC1A-491A-93AC-633410CE9F48}"/>
                </a:ext>
              </a:extLst>
            </p:cNvPr>
            <p:cNvSpPr/>
            <p:nvPr/>
          </p:nvSpPr>
          <p:spPr>
            <a:xfrm>
              <a:off x="8887146" y="1474904"/>
              <a:ext cx="3304854" cy="423772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3C58F18E-44E4-47CF-AC52-2B40DCEC3CF4}"/>
                </a:ext>
              </a:extLst>
            </p:cNvPr>
            <p:cNvSpPr/>
            <p:nvPr/>
          </p:nvSpPr>
          <p:spPr>
            <a:xfrm>
              <a:off x="8691937" y="1685915"/>
              <a:ext cx="3124200" cy="37280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pic>
        <p:nvPicPr>
          <p:cNvPr id="18" name="Imagen 17">
            <a:extLst>
              <a:ext uri="{FF2B5EF4-FFF2-40B4-BE49-F238E27FC236}">
                <a16:creationId xmlns:a16="http://schemas.microsoft.com/office/drawing/2014/main" id="{1F0279E4-29F3-412F-A32C-34AA4056A2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9668" y="1947052"/>
            <a:ext cx="2112809" cy="2756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3005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F6B63FE-69EE-4D8F-82A7-16B658DC24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3563" y="1325563"/>
            <a:ext cx="7741649" cy="4773396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0" indent="0" algn="just">
              <a:lnSpc>
                <a:spcPct val="110000"/>
              </a:lnSpc>
              <a:spcBef>
                <a:spcPts val="1200"/>
              </a:spcBef>
              <a:buClr>
                <a:srgbClr val="BA514C"/>
              </a:buClr>
              <a:buNone/>
            </a:pPr>
            <a:r>
              <a:rPr lang="es-ES" sz="1400" dirty="0">
                <a:solidFill>
                  <a:srgbClr val="BA514C"/>
                </a:solidFill>
              </a:rPr>
              <a:t>Despliegue de infraestructura de redes de acceso 5G y refuerzos de red de transmisión móvil</a:t>
            </a:r>
          </a:p>
          <a:p>
            <a:pPr algn="just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343536"/>
                </a:solidFill>
              </a:rPr>
              <a:t>Proyectos innovadores que supongan una mejora para alcanzar la cobertura poblacional del 75% en 2025 en las bandas preferentes de 5G, y al mismo tiempo cubrir aquellas zonas que los despliegues tradicionales de los operadores no alcanzarían por no ser económicamente rentables.</a:t>
            </a:r>
          </a:p>
          <a:p>
            <a:pPr algn="just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343536"/>
                </a:solidFill>
              </a:rPr>
              <a:t>Convocatoria de ayudas a Usuarios de transporte por tren y carretera, empresas de transporte de pasajeros y mercancías, empresas de logística, operadoras de comunicaciones electrónicas, etc. Empresas, universidades, startups, fabricantes, suministradores, investigadores, inversores, fondos de incubación y aceleración de startups. Ciudadanía, administraciones públicas y empresas en general.</a:t>
            </a:r>
          </a:p>
          <a:p>
            <a:pPr algn="just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343536"/>
                </a:solidFill>
              </a:rPr>
              <a:t>Ministerio de Asuntos Económicos y Transformación Digital</a:t>
            </a:r>
          </a:p>
          <a:p>
            <a:pPr algn="just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343536"/>
                </a:solidFill>
              </a:rPr>
              <a:t>Implementación de la inversión:</a:t>
            </a:r>
          </a:p>
          <a:p>
            <a:pPr lvl="1" algn="just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343536"/>
                </a:solidFill>
              </a:rPr>
              <a:t>770 millones de euros provenientes de los FRR.</a:t>
            </a:r>
          </a:p>
          <a:p>
            <a:pPr lvl="1" algn="just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343536"/>
                </a:solidFill>
              </a:rPr>
              <a:t>Se habilitará un marco de convocatorias de ayudas en el período 2021-2023 con el objetivo de impulsar la instalación de las infraestructuras y redes 5G en las partes del territorio nacional a los que no llegaría el despliegue tradicional de los operadores, principalmente en zonas rurales.</a:t>
            </a:r>
          </a:p>
          <a:p>
            <a:pPr lvl="1">
              <a:lnSpc>
                <a:spcPct val="110000"/>
              </a:lnSpc>
              <a:spcBef>
                <a:spcPts val="1200"/>
              </a:spcBef>
              <a:buClr>
                <a:srgbClr val="BA514C"/>
              </a:buClr>
              <a:buFont typeface="Helvetica" panose="020B0604020202020204" pitchFamily="34" charset="0"/>
              <a:buChar char="►"/>
            </a:pPr>
            <a:endParaRPr lang="es-ES" sz="1400" dirty="0">
              <a:solidFill>
                <a:srgbClr val="343536"/>
              </a:solidFill>
            </a:endParaRPr>
          </a:p>
          <a:p>
            <a:pPr lvl="1">
              <a:lnSpc>
                <a:spcPct val="110000"/>
              </a:lnSpc>
              <a:spcBef>
                <a:spcPts val="1200"/>
              </a:spcBef>
              <a:buClr>
                <a:srgbClr val="BA514C"/>
              </a:buClr>
              <a:buFont typeface="Helvetica" panose="020B0604020202020204" pitchFamily="34" charset="0"/>
              <a:buChar char="►"/>
            </a:pPr>
            <a:endParaRPr lang="es-ES" sz="1400" dirty="0">
              <a:solidFill>
                <a:srgbClr val="343536"/>
              </a:solidFill>
            </a:endParaRPr>
          </a:p>
          <a:p>
            <a:pPr lvl="1">
              <a:lnSpc>
                <a:spcPct val="110000"/>
              </a:lnSpc>
              <a:spcBef>
                <a:spcPts val="1200"/>
              </a:spcBef>
              <a:buClr>
                <a:srgbClr val="BA514C"/>
              </a:buClr>
              <a:buFont typeface="Helvetica" panose="020B0604020202020204" pitchFamily="34" charset="0"/>
              <a:buChar char="►"/>
            </a:pPr>
            <a:endParaRPr lang="es-ES" sz="1400" dirty="0">
              <a:solidFill>
                <a:srgbClr val="343536"/>
              </a:solidFill>
            </a:endParaRPr>
          </a:p>
          <a:p>
            <a:pPr lvl="1">
              <a:lnSpc>
                <a:spcPct val="110000"/>
              </a:lnSpc>
              <a:spcBef>
                <a:spcPts val="1200"/>
              </a:spcBef>
              <a:buClr>
                <a:srgbClr val="BA514C"/>
              </a:buClr>
              <a:buFont typeface="Helvetica" panose="020B0604020202020204" pitchFamily="34" charset="0"/>
              <a:buChar char="►"/>
            </a:pPr>
            <a:endParaRPr lang="es-ES" sz="1400" dirty="0">
              <a:solidFill>
                <a:srgbClr val="343536"/>
              </a:solidFill>
            </a:endParaRPr>
          </a:p>
          <a:p>
            <a:pPr lvl="1">
              <a:lnSpc>
                <a:spcPct val="110000"/>
              </a:lnSpc>
              <a:spcBef>
                <a:spcPts val="1200"/>
              </a:spcBef>
              <a:buClr>
                <a:srgbClr val="BA514C"/>
              </a:buClr>
              <a:buFont typeface="Helvetica" panose="020B0604020202020204" pitchFamily="34" charset="0"/>
              <a:buChar char="►"/>
            </a:pPr>
            <a:endParaRPr lang="es-ES" sz="1400" dirty="0">
              <a:solidFill>
                <a:srgbClr val="343536"/>
              </a:solidFill>
            </a:endParaRPr>
          </a:p>
          <a:p>
            <a:pPr lvl="1">
              <a:lnSpc>
                <a:spcPct val="110000"/>
              </a:lnSpc>
              <a:spcBef>
                <a:spcPts val="1200"/>
              </a:spcBef>
              <a:buClr>
                <a:srgbClr val="BA514C"/>
              </a:buClr>
              <a:buFont typeface="Helvetica" panose="020B0604020202020204" pitchFamily="34" charset="0"/>
              <a:buChar char="►"/>
            </a:pPr>
            <a:endParaRPr lang="es-ES" sz="1400" dirty="0">
              <a:solidFill>
                <a:srgbClr val="343536"/>
              </a:solidFill>
            </a:endParaRP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AE1E6480-844B-4091-99AD-30C24C0F22EF}"/>
              </a:ext>
            </a:extLst>
          </p:cNvPr>
          <p:cNvSpPr txBox="1">
            <a:spLocks/>
          </p:cNvSpPr>
          <p:nvPr/>
        </p:nvSpPr>
        <p:spPr>
          <a:xfrm>
            <a:off x="260683" y="0"/>
            <a:ext cx="1202601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BA514C"/>
                </a:solidFill>
                <a:latin typeface="Oxygen Bold" panose="02000803000000000000" pitchFamily="2" charset="0"/>
                <a:ea typeface="+mj-ea"/>
                <a:cs typeface="+mj-cs"/>
              </a:defRPr>
            </a:lvl1pPr>
          </a:lstStyle>
          <a:p>
            <a:r>
              <a:rPr lang="es-ES" sz="2400" dirty="0"/>
              <a:t>Componente 15. Conectividad digital, impulso a la ciberseguridad y despliegue del 5G: Descripción general</a:t>
            </a:r>
            <a:endParaRPr lang="es-ES" sz="2800" dirty="0"/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060EF4FF-00D3-4CB3-9B91-73E63DB5B3AA}"/>
              </a:ext>
            </a:extLst>
          </p:cNvPr>
          <p:cNvGrpSpPr/>
          <p:nvPr/>
        </p:nvGrpSpPr>
        <p:grpSpPr>
          <a:xfrm>
            <a:off x="8739454" y="1403726"/>
            <a:ext cx="2992997" cy="3985404"/>
            <a:chOff x="8691937" y="1474904"/>
            <a:chExt cx="3500063" cy="4237724"/>
          </a:xfrm>
        </p:grpSpPr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FD52E9EA-CC1A-491A-93AC-633410CE9F48}"/>
                </a:ext>
              </a:extLst>
            </p:cNvPr>
            <p:cNvSpPr/>
            <p:nvPr/>
          </p:nvSpPr>
          <p:spPr>
            <a:xfrm>
              <a:off x="8887146" y="1474904"/>
              <a:ext cx="3304854" cy="423772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3C58F18E-44E4-47CF-AC52-2B40DCEC3CF4}"/>
                </a:ext>
              </a:extLst>
            </p:cNvPr>
            <p:cNvSpPr/>
            <p:nvPr/>
          </p:nvSpPr>
          <p:spPr>
            <a:xfrm>
              <a:off x="8691937" y="1685915"/>
              <a:ext cx="3124200" cy="37280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pic>
        <p:nvPicPr>
          <p:cNvPr id="18" name="Imagen 17">
            <a:extLst>
              <a:ext uri="{FF2B5EF4-FFF2-40B4-BE49-F238E27FC236}">
                <a16:creationId xmlns:a16="http://schemas.microsoft.com/office/drawing/2014/main" id="{1F0279E4-29F3-412F-A32C-34AA4056A2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9668" y="1947052"/>
            <a:ext cx="2112809" cy="2756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1385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F6B63FE-69EE-4D8F-82A7-16B658DC24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3563" y="1325563"/>
            <a:ext cx="7741649" cy="4773396"/>
          </a:xfrm>
        </p:spPr>
        <p:txBody>
          <a:bodyPr vert="horz" lIns="91440" tIns="45720" rIns="91440" bIns="45720" rtlCol="0">
            <a:normAutofit fontScale="92500"/>
          </a:bodyPr>
          <a:lstStyle/>
          <a:p>
            <a:pPr marL="0" indent="0" algn="just">
              <a:lnSpc>
                <a:spcPct val="110000"/>
              </a:lnSpc>
              <a:spcBef>
                <a:spcPts val="1200"/>
              </a:spcBef>
              <a:buClr>
                <a:srgbClr val="BA514C"/>
              </a:buClr>
              <a:buNone/>
            </a:pPr>
            <a:r>
              <a:rPr lang="es-ES" sz="1400" dirty="0">
                <a:solidFill>
                  <a:srgbClr val="BA514C"/>
                </a:solidFill>
              </a:rPr>
              <a:t>Proyectos tractores 5G de digitalización sectorial en actividades económicas y servicios esenciales </a:t>
            </a:r>
          </a:p>
          <a:p>
            <a:pPr algn="just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343536"/>
                </a:solidFill>
              </a:rPr>
              <a:t>Proyectos innovadores que supongan un casos de uso de carácter tractor en actividades económicas (entornos de producción industriales en empresas estratégicas en determinados sectores productivos clave y de alto impacto) y en servicios esenciales (entornos de producción en áreas educativas, asistenciales y sociosanitarias).</a:t>
            </a:r>
          </a:p>
          <a:p>
            <a:pPr algn="just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343536"/>
                </a:solidFill>
              </a:rPr>
              <a:t>Convocatoria de ayudas a Usuarios de transporte por tren y carretera, empresas de transporte de pasajeros y mercancías, empresas de logística, operadoras de comunicaciones electrónicas, etc. Empresas, universidades, startups, fabricantes, suministradores, investigadores, inversores, fondos de incubación y aceleración de startups. Ciudadanía, administraciones públicas y empresas en general.</a:t>
            </a:r>
          </a:p>
          <a:p>
            <a:pPr algn="just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343536"/>
                </a:solidFill>
              </a:rPr>
              <a:t>Ministerio de Asuntos Económicos y Transformación Digital</a:t>
            </a:r>
          </a:p>
          <a:p>
            <a:pPr algn="just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343536"/>
                </a:solidFill>
              </a:rPr>
              <a:t>Implementación de la inversión:</a:t>
            </a:r>
          </a:p>
          <a:p>
            <a:pPr lvl="1" algn="just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343536"/>
                </a:solidFill>
              </a:rPr>
              <a:t>Se diseñará un programa plurianual específico para estos proyectos para </a:t>
            </a:r>
            <a:r>
              <a:rPr lang="es-ES" sz="1400" dirty="0" err="1">
                <a:solidFill>
                  <a:srgbClr val="343536"/>
                </a:solidFill>
              </a:rPr>
              <a:t>PYMEs</a:t>
            </a:r>
            <a:r>
              <a:rPr lang="es-ES" sz="1400" dirty="0">
                <a:solidFill>
                  <a:srgbClr val="343536"/>
                </a:solidFill>
              </a:rPr>
              <a:t> y podrán habilitarse proyectos especiales para grandes empresas.</a:t>
            </a:r>
          </a:p>
          <a:p>
            <a:pPr lvl="1" algn="just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343536"/>
                </a:solidFill>
              </a:rPr>
              <a:t>2021 – Q4 2023.</a:t>
            </a:r>
          </a:p>
          <a:p>
            <a:pPr marL="228594" lvl="1" algn="just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343536"/>
                </a:solidFill>
              </a:rPr>
              <a:t>Sería necesario notificar ayudas de estado</a:t>
            </a:r>
          </a:p>
          <a:p>
            <a:pPr lvl="1" algn="just">
              <a:lnSpc>
                <a:spcPct val="110000"/>
              </a:lnSpc>
              <a:spcBef>
                <a:spcPts val="1200"/>
              </a:spcBef>
              <a:buClr>
                <a:srgbClr val="BA514C"/>
              </a:buClr>
              <a:buFont typeface="Helvetica" panose="020B0604020202020204" pitchFamily="34" charset="0"/>
              <a:buChar char="►"/>
            </a:pPr>
            <a:endParaRPr lang="es-ES" sz="1400" dirty="0">
              <a:solidFill>
                <a:srgbClr val="343536"/>
              </a:solidFill>
            </a:endParaRPr>
          </a:p>
          <a:p>
            <a:pPr lvl="1">
              <a:lnSpc>
                <a:spcPct val="110000"/>
              </a:lnSpc>
              <a:spcBef>
                <a:spcPts val="1200"/>
              </a:spcBef>
              <a:buClr>
                <a:srgbClr val="BA514C"/>
              </a:buClr>
              <a:buFont typeface="Helvetica" panose="020B0604020202020204" pitchFamily="34" charset="0"/>
              <a:buChar char="►"/>
            </a:pPr>
            <a:endParaRPr lang="es-ES" sz="1400" dirty="0">
              <a:solidFill>
                <a:srgbClr val="343536"/>
              </a:solidFill>
            </a:endParaRPr>
          </a:p>
          <a:p>
            <a:pPr lvl="1">
              <a:lnSpc>
                <a:spcPct val="110000"/>
              </a:lnSpc>
              <a:spcBef>
                <a:spcPts val="1200"/>
              </a:spcBef>
              <a:buClr>
                <a:srgbClr val="BA514C"/>
              </a:buClr>
              <a:buFont typeface="Helvetica" panose="020B0604020202020204" pitchFamily="34" charset="0"/>
              <a:buChar char="►"/>
            </a:pPr>
            <a:endParaRPr lang="es-ES" sz="1400" dirty="0">
              <a:solidFill>
                <a:srgbClr val="343536"/>
              </a:solidFill>
            </a:endParaRPr>
          </a:p>
          <a:p>
            <a:pPr lvl="1">
              <a:lnSpc>
                <a:spcPct val="110000"/>
              </a:lnSpc>
              <a:spcBef>
                <a:spcPts val="1200"/>
              </a:spcBef>
              <a:buClr>
                <a:srgbClr val="BA514C"/>
              </a:buClr>
              <a:buFont typeface="Helvetica" panose="020B0604020202020204" pitchFamily="34" charset="0"/>
              <a:buChar char="►"/>
            </a:pPr>
            <a:endParaRPr lang="es-ES" sz="1400" dirty="0">
              <a:solidFill>
                <a:srgbClr val="343536"/>
              </a:solidFill>
            </a:endParaRPr>
          </a:p>
          <a:p>
            <a:pPr lvl="1">
              <a:lnSpc>
                <a:spcPct val="110000"/>
              </a:lnSpc>
              <a:spcBef>
                <a:spcPts val="1200"/>
              </a:spcBef>
              <a:buClr>
                <a:srgbClr val="BA514C"/>
              </a:buClr>
              <a:buFont typeface="Helvetica" panose="020B0604020202020204" pitchFamily="34" charset="0"/>
              <a:buChar char="►"/>
            </a:pPr>
            <a:endParaRPr lang="es-ES" sz="1400" dirty="0">
              <a:solidFill>
                <a:srgbClr val="343536"/>
              </a:solidFill>
            </a:endParaRPr>
          </a:p>
          <a:p>
            <a:pPr lvl="1">
              <a:lnSpc>
                <a:spcPct val="110000"/>
              </a:lnSpc>
              <a:spcBef>
                <a:spcPts val="1200"/>
              </a:spcBef>
              <a:buClr>
                <a:srgbClr val="BA514C"/>
              </a:buClr>
              <a:buFont typeface="Helvetica" panose="020B0604020202020204" pitchFamily="34" charset="0"/>
              <a:buChar char="►"/>
            </a:pPr>
            <a:endParaRPr lang="es-ES" sz="1400" dirty="0">
              <a:solidFill>
                <a:srgbClr val="343536"/>
              </a:solidFill>
            </a:endParaRPr>
          </a:p>
          <a:p>
            <a:pPr lvl="1">
              <a:lnSpc>
                <a:spcPct val="110000"/>
              </a:lnSpc>
              <a:spcBef>
                <a:spcPts val="1200"/>
              </a:spcBef>
              <a:buClr>
                <a:srgbClr val="BA514C"/>
              </a:buClr>
              <a:buFont typeface="Helvetica" panose="020B0604020202020204" pitchFamily="34" charset="0"/>
              <a:buChar char="►"/>
            </a:pPr>
            <a:endParaRPr lang="es-ES" sz="1400" dirty="0">
              <a:solidFill>
                <a:srgbClr val="343536"/>
              </a:solidFill>
            </a:endParaRP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AE1E6480-844B-4091-99AD-30C24C0F22EF}"/>
              </a:ext>
            </a:extLst>
          </p:cNvPr>
          <p:cNvSpPr txBox="1">
            <a:spLocks/>
          </p:cNvSpPr>
          <p:nvPr/>
        </p:nvSpPr>
        <p:spPr>
          <a:xfrm>
            <a:off x="260683" y="0"/>
            <a:ext cx="1202601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BA514C"/>
                </a:solidFill>
                <a:latin typeface="Oxygen Bold" panose="02000803000000000000" pitchFamily="2" charset="0"/>
                <a:ea typeface="+mj-ea"/>
                <a:cs typeface="+mj-cs"/>
              </a:defRPr>
            </a:lvl1pPr>
          </a:lstStyle>
          <a:p>
            <a:r>
              <a:rPr lang="es-ES" sz="2400" dirty="0"/>
              <a:t>Componente 15. Conectividad digital, impulso a la ciberseguridad y despliegue del 5G: Descripción general</a:t>
            </a:r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060EF4FF-00D3-4CB3-9B91-73E63DB5B3AA}"/>
              </a:ext>
            </a:extLst>
          </p:cNvPr>
          <p:cNvGrpSpPr/>
          <p:nvPr/>
        </p:nvGrpSpPr>
        <p:grpSpPr>
          <a:xfrm>
            <a:off x="8739454" y="1403726"/>
            <a:ext cx="2992997" cy="3985404"/>
            <a:chOff x="8691937" y="1474904"/>
            <a:chExt cx="3500063" cy="4237724"/>
          </a:xfrm>
        </p:grpSpPr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FD52E9EA-CC1A-491A-93AC-633410CE9F48}"/>
                </a:ext>
              </a:extLst>
            </p:cNvPr>
            <p:cNvSpPr/>
            <p:nvPr/>
          </p:nvSpPr>
          <p:spPr>
            <a:xfrm>
              <a:off x="8887146" y="1474904"/>
              <a:ext cx="3304854" cy="423772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3C58F18E-44E4-47CF-AC52-2B40DCEC3CF4}"/>
                </a:ext>
              </a:extLst>
            </p:cNvPr>
            <p:cNvSpPr/>
            <p:nvPr/>
          </p:nvSpPr>
          <p:spPr>
            <a:xfrm>
              <a:off x="8691937" y="1685915"/>
              <a:ext cx="3124200" cy="37280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pic>
        <p:nvPicPr>
          <p:cNvPr id="18" name="Imagen 17">
            <a:extLst>
              <a:ext uri="{FF2B5EF4-FFF2-40B4-BE49-F238E27FC236}">
                <a16:creationId xmlns:a16="http://schemas.microsoft.com/office/drawing/2014/main" id="{1F0279E4-29F3-412F-A32C-34AA4056A2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9668" y="1947052"/>
            <a:ext cx="2112809" cy="2756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1401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F6B63FE-69EE-4D8F-82A7-16B658DC24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3563" y="1325563"/>
            <a:ext cx="7741649" cy="4773396"/>
          </a:xfr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0" indent="0" algn="just">
              <a:lnSpc>
                <a:spcPct val="110000"/>
              </a:lnSpc>
              <a:spcBef>
                <a:spcPts val="1200"/>
              </a:spcBef>
              <a:buClr>
                <a:srgbClr val="BA514C"/>
              </a:buClr>
              <a:buNone/>
            </a:pPr>
            <a:r>
              <a:rPr lang="es-ES" sz="1400" dirty="0">
                <a:solidFill>
                  <a:srgbClr val="BA514C"/>
                </a:solidFill>
              </a:rPr>
              <a:t>Ecosistemas de innovación 5G </a:t>
            </a:r>
          </a:p>
          <a:p>
            <a:pPr algn="just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400" b="1" dirty="0">
                <a:solidFill>
                  <a:srgbClr val="343536"/>
                </a:solidFill>
              </a:rPr>
              <a:t>Proyectos innovadores que supongan una transformación real de la industria en términos de eficiencia energética, sostenibilidad y transformación digital</a:t>
            </a:r>
            <a:r>
              <a:rPr lang="es-ES" sz="1400" dirty="0">
                <a:solidFill>
                  <a:srgbClr val="343536"/>
                </a:solidFill>
              </a:rPr>
              <a:t>, y que exigen la colaboración entre administraciones, empresas y centros de investigación.</a:t>
            </a:r>
          </a:p>
          <a:p>
            <a:pPr algn="just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343536"/>
                </a:solidFill>
              </a:rPr>
              <a:t>Convocatoria de ayudas a Usuarios de transporte por tren y carretera, empresas de transporte de pasajeros y mercancías, empresas de logística, operadoras de comunicaciones electrónicas, etc. Empresas, universidades, startups, fabricantes, suministradores, investigadores, inversores, fondos de incubación y aceleración de startups. Ciudadanía, administraciones públicas y empresas en general.</a:t>
            </a:r>
          </a:p>
          <a:p>
            <a:pPr algn="just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343536"/>
                </a:solidFill>
              </a:rPr>
              <a:t>Ministerio de Asuntos Económicos y Transformación Digital</a:t>
            </a:r>
          </a:p>
          <a:p>
            <a:pPr algn="just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343536"/>
                </a:solidFill>
              </a:rPr>
              <a:t>Implementación de la inversión:</a:t>
            </a:r>
          </a:p>
          <a:p>
            <a:pPr lvl="1" algn="just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343536"/>
                </a:solidFill>
              </a:rPr>
              <a:t>Se realizarán convocatorias de ayudas anuales donde se otorgaría ayuda para distintos programas de I+D, becas, investigación, etc., vinculadas a 5G y 6G. Por cada 10 millones invertidos, se espera un retorno de 50 proyectos o empresas beneficiadas. Se establecerá una colaboración público-privada que permita situar a España como centro de excelencia de I+D en 5G y 6G, permitiendo atraer talento e inversión extranjeras.</a:t>
            </a:r>
          </a:p>
          <a:p>
            <a:pPr lvl="1" algn="just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343536"/>
                </a:solidFill>
              </a:rPr>
              <a:t>230 millones de euros provenientes de los FRR.</a:t>
            </a:r>
          </a:p>
          <a:p>
            <a:pPr lvl="1" algn="just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343536"/>
                </a:solidFill>
              </a:rPr>
              <a:t>2021 – Q4 2023</a:t>
            </a:r>
          </a:p>
          <a:p>
            <a:pPr lvl="1" algn="just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343536"/>
                </a:solidFill>
              </a:rPr>
              <a:t>Esta medida se alineará con el </a:t>
            </a:r>
            <a:r>
              <a:rPr lang="es-ES" sz="1400" dirty="0" err="1">
                <a:solidFill>
                  <a:srgbClr val="343536"/>
                </a:solidFill>
              </a:rPr>
              <a:t>Joint</a:t>
            </a:r>
            <a:r>
              <a:rPr lang="es-ES" sz="1400" dirty="0">
                <a:solidFill>
                  <a:srgbClr val="343536"/>
                </a:solidFill>
              </a:rPr>
              <a:t> </a:t>
            </a:r>
            <a:r>
              <a:rPr lang="es-ES" sz="1400" dirty="0" err="1">
                <a:solidFill>
                  <a:srgbClr val="343536"/>
                </a:solidFill>
              </a:rPr>
              <a:t>Undertaking</a:t>
            </a:r>
            <a:r>
              <a:rPr lang="es-ES" sz="1400" dirty="0">
                <a:solidFill>
                  <a:srgbClr val="343536"/>
                </a:solidFill>
              </a:rPr>
              <a:t> de la Comisión Europea "Smart Networks and </a:t>
            </a:r>
            <a:r>
              <a:rPr lang="es-ES" sz="1400" dirty="0" err="1">
                <a:solidFill>
                  <a:srgbClr val="343536"/>
                </a:solidFill>
              </a:rPr>
              <a:t>Services</a:t>
            </a:r>
            <a:r>
              <a:rPr lang="es-ES" sz="1400" dirty="0">
                <a:solidFill>
                  <a:srgbClr val="343536"/>
                </a:solidFill>
              </a:rPr>
              <a:t> (SNS)"5, uno de cuyos pilares se prevé sea coordinar las actividades de I+D+i de 5G/6G.</a:t>
            </a:r>
          </a:p>
          <a:p>
            <a:pPr lvl="1" algn="just">
              <a:lnSpc>
                <a:spcPct val="110000"/>
              </a:lnSpc>
              <a:spcBef>
                <a:spcPts val="1200"/>
              </a:spcBef>
              <a:buClr>
                <a:srgbClr val="BA514C"/>
              </a:buClr>
              <a:buFont typeface="Helvetica" panose="020B0604020202020204" pitchFamily="34" charset="0"/>
              <a:buChar char="►"/>
            </a:pPr>
            <a:endParaRPr lang="es-ES" sz="1400" dirty="0">
              <a:solidFill>
                <a:srgbClr val="343536"/>
              </a:solidFill>
            </a:endParaRPr>
          </a:p>
          <a:p>
            <a:pPr lvl="1">
              <a:lnSpc>
                <a:spcPct val="110000"/>
              </a:lnSpc>
              <a:spcBef>
                <a:spcPts val="1200"/>
              </a:spcBef>
              <a:buClr>
                <a:srgbClr val="BA514C"/>
              </a:buClr>
              <a:buFont typeface="Helvetica" panose="020B0604020202020204" pitchFamily="34" charset="0"/>
              <a:buChar char="►"/>
            </a:pPr>
            <a:endParaRPr lang="es-ES" sz="1400" dirty="0">
              <a:solidFill>
                <a:srgbClr val="343536"/>
              </a:solidFill>
            </a:endParaRPr>
          </a:p>
          <a:p>
            <a:pPr lvl="1">
              <a:lnSpc>
                <a:spcPct val="110000"/>
              </a:lnSpc>
              <a:spcBef>
                <a:spcPts val="1200"/>
              </a:spcBef>
              <a:buClr>
                <a:srgbClr val="BA514C"/>
              </a:buClr>
              <a:buFont typeface="Helvetica" panose="020B0604020202020204" pitchFamily="34" charset="0"/>
              <a:buChar char="►"/>
            </a:pPr>
            <a:endParaRPr lang="es-ES" sz="1400" dirty="0">
              <a:solidFill>
                <a:srgbClr val="343536"/>
              </a:solidFill>
            </a:endParaRPr>
          </a:p>
          <a:p>
            <a:pPr lvl="1">
              <a:lnSpc>
                <a:spcPct val="110000"/>
              </a:lnSpc>
              <a:spcBef>
                <a:spcPts val="1200"/>
              </a:spcBef>
              <a:buClr>
                <a:srgbClr val="BA514C"/>
              </a:buClr>
              <a:buFont typeface="Helvetica" panose="020B0604020202020204" pitchFamily="34" charset="0"/>
              <a:buChar char="►"/>
            </a:pPr>
            <a:endParaRPr lang="es-ES" sz="1400" dirty="0">
              <a:solidFill>
                <a:srgbClr val="343536"/>
              </a:solidFill>
            </a:endParaRPr>
          </a:p>
          <a:p>
            <a:pPr lvl="1">
              <a:lnSpc>
                <a:spcPct val="110000"/>
              </a:lnSpc>
              <a:spcBef>
                <a:spcPts val="1200"/>
              </a:spcBef>
              <a:buClr>
                <a:srgbClr val="BA514C"/>
              </a:buClr>
              <a:buFont typeface="Helvetica" panose="020B0604020202020204" pitchFamily="34" charset="0"/>
              <a:buChar char="►"/>
            </a:pPr>
            <a:endParaRPr lang="es-ES" sz="1400" dirty="0">
              <a:solidFill>
                <a:srgbClr val="343536"/>
              </a:solidFill>
            </a:endParaRPr>
          </a:p>
          <a:p>
            <a:pPr lvl="1">
              <a:lnSpc>
                <a:spcPct val="110000"/>
              </a:lnSpc>
              <a:spcBef>
                <a:spcPts val="1200"/>
              </a:spcBef>
              <a:buClr>
                <a:srgbClr val="BA514C"/>
              </a:buClr>
              <a:buFont typeface="Helvetica" panose="020B0604020202020204" pitchFamily="34" charset="0"/>
              <a:buChar char="►"/>
            </a:pPr>
            <a:endParaRPr lang="es-ES" sz="1400" dirty="0">
              <a:solidFill>
                <a:srgbClr val="343536"/>
              </a:solidFill>
            </a:endParaRPr>
          </a:p>
          <a:p>
            <a:pPr lvl="1">
              <a:lnSpc>
                <a:spcPct val="110000"/>
              </a:lnSpc>
              <a:spcBef>
                <a:spcPts val="1200"/>
              </a:spcBef>
              <a:buClr>
                <a:srgbClr val="BA514C"/>
              </a:buClr>
              <a:buFont typeface="Helvetica" panose="020B0604020202020204" pitchFamily="34" charset="0"/>
              <a:buChar char="►"/>
            </a:pPr>
            <a:endParaRPr lang="es-ES" sz="1400" dirty="0">
              <a:solidFill>
                <a:srgbClr val="343536"/>
              </a:solidFill>
            </a:endParaRP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AE1E6480-844B-4091-99AD-30C24C0F22EF}"/>
              </a:ext>
            </a:extLst>
          </p:cNvPr>
          <p:cNvSpPr txBox="1">
            <a:spLocks/>
          </p:cNvSpPr>
          <p:nvPr/>
        </p:nvSpPr>
        <p:spPr>
          <a:xfrm>
            <a:off x="260683" y="0"/>
            <a:ext cx="1202601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BA514C"/>
                </a:solidFill>
                <a:latin typeface="Oxygen Bold" panose="02000803000000000000" pitchFamily="2" charset="0"/>
                <a:ea typeface="+mj-ea"/>
                <a:cs typeface="+mj-cs"/>
              </a:defRPr>
            </a:lvl1pPr>
          </a:lstStyle>
          <a:p>
            <a:r>
              <a:rPr lang="es-ES" sz="2400" dirty="0"/>
              <a:t>Componente 15. Conectividad digital, impulso a la ciberseguridad y despliegue del 5G: Descripción general</a:t>
            </a:r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060EF4FF-00D3-4CB3-9B91-73E63DB5B3AA}"/>
              </a:ext>
            </a:extLst>
          </p:cNvPr>
          <p:cNvGrpSpPr/>
          <p:nvPr/>
        </p:nvGrpSpPr>
        <p:grpSpPr>
          <a:xfrm>
            <a:off x="8739454" y="1403726"/>
            <a:ext cx="2992997" cy="3985404"/>
            <a:chOff x="8691937" y="1474904"/>
            <a:chExt cx="3500063" cy="4237724"/>
          </a:xfrm>
        </p:grpSpPr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FD52E9EA-CC1A-491A-93AC-633410CE9F48}"/>
                </a:ext>
              </a:extLst>
            </p:cNvPr>
            <p:cNvSpPr/>
            <p:nvPr/>
          </p:nvSpPr>
          <p:spPr>
            <a:xfrm>
              <a:off x="8887146" y="1474904"/>
              <a:ext cx="3304854" cy="423772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3C58F18E-44E4-47CF-AC52-2B40DCEC3CF4}"/>
                </a:ext>
              </a:extLst>
            </p:cNvPr>
            <p:cNvSpPr/>
            <p:nvPr/>
          </p:nvSpPr>
          <p:spPr>
            <a:xfrm>
              <a:off x="8691937" y="1685915"/>
              <a:ext cx="3124200" cy="37280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pic>
        <p:nvPicPr>
          <p:cNvPr id="18" name="Imagen 17">
            <a:extLst>
              <a:ext uri="{FF2B5EF4-FFF2-40B4-BE49-F238E27FC236}">
                <a16:creationId xmlns:a16="http://schemas.microsoft.com/office/drawing/2014/main" id="{1F0279E4-29F3-412F-A32C-34AA4056A2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9668" y="1947052"/>
            <a:ext cx="2112809" cy="2756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8840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F6B63FE-69EE-4D8F-82A7-16B658DC24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3563" y="1325563"/>
            <a:ext cx="7741649" cy="4773396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indent="0" algn="just">
              <a:lnSpc>
                <a:spcPct val="110000"/>
              </a:lnSpc>
              <a:spcBef>
                <a:spcPts val="1200"/>
              </a:spcBef>
              <a:buClr>
                <a:srgbClr val="BA514C"/>
              </a:buClr>
              <a:buNone/>
            </a:pPr>
            <a:r>
              <a:rPr lang="es-ES" sz="1400" dirty="0">
                <a:solidFill>
                  <a:srgbClr val="BA514C"/>
                </a:solidFill>
              </a:rPr>
              <a:t>Ciberseguridad: Fortalecimiento de las capacidades de ciudadanos, </a:t>
            </a:r>
            <a:r>
              <a:rPr lang="es-ES" sz="1400" dirty="0" err="1">
                <a:solidFill>
                  <a:srgbClr val="BA514C"/>
                </a:solidFill>
              </a:rPr>
              <a:t>PYMEs</a:t>
            </a:r>
            <a:r>
              <a:rPr lang="es-ES" sz="1400" dirty="0">
                <a:solidFill>
                  <a:srgbClr val="BA514C"/>
                </a:solidFill>
              </a:rPr>
              <a:t> y profesionales; e</a:t>
            </a:r>
          </a:p>
          <a:p>
            <a:pPr marL="0" indent="0" algn="just">
              <a:lnSpc>
                <a:spcPct val="110000"/>
              </a:lnSpc>
              <a:spcBef>
                <a:spcPts val="1200"/>
              </a:spcBef>
              <a:buClr>
                <a:srgbClr val="BA514C"/>
              </a:buClr>
              <a:buNone/>
            </a:pPr>
            <a:r>
              <a:rPr lang="es-ES" sz="1400" dirty="0">
                <a:solidFill>
                  <a:srgbClr val="BA514C"/>
                </a:solidFill>
              </a:rPr>
              <a:t>Impulso del ecosistema del sector</a:t>
            </a:r>
          </a:p>
          <a:p>
            <a:pPr algn="just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400" b="1" dirty="0">
                <a:solidFill>
                  <a:srgbClr val="343536"/>
                </a:solidFill>
              </a:rPr>
              <a:t>Proyectos innovadores que supongan una transformación real de la industria en términos de eficiencia energética, sostenibilidad y transformación digital</a:t>
            </a:r>
            <a:r>
              <a:rPr lang="es-ES" sz="1400" dirty="0">
                <a:solidFill>
                  <a:srgbClr val="343536"/>
                </a:solidFill>
              </a:rPr>
              <a:t>, y que exigen la colaboración entre administraciones, empresas y centros de investigación.</a:t>
            </a:r>
          </a:p>
          <a:p>
            <a:pPr algn="just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343536"/>
                </a:solidFill>
              </a:rPr>
              <a:t>Convocatoria de ayudas a empresas, emprendedores, profesionales, centros de investigación, universidades y ciudadanía en general, con especial incidencia en los menores de edad.</a:t>
            </a:r>
          </a:p>
          <a:p>
            <a:pPr algn="just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343536"/>
                </a:solidFill>
              </a:rPr>
              <a:t>Instituto Nacional de Ciberseguridad (INCIBE, Instituto Nacional de Ciberseguridad).</a:t>
            </a:r>
          </a:p>
          <a:p>
            <a:pPr algn="just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343536"/>
                </a:solidFill>
              </a:rPr>
              <a:t>Implementación de la inversión:</a:t>
            </a:r>
          </a:p>
          <a:p>
            <a:pPr lvl="1" algn="just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343536"/>
                </a:solidFill>
              </a:rPr>
              <a:t>Se realizará mediante tres ejes: </a:t>
            </a:r>
          </a:p>
          <a:p>
            <a:pPr lvl="2" algn="just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000" dirty="0">
                <a:solidFill>
                  <a:srgbClr val="343536"/>
                </a:solidFill>
              </a:rPr>
              <a:t>Eje 1: Fortalecimiento de las Capacidades</a:t>
            </a:r>
          </a:p>
          <a:p>
            <a:pPr lvl="2" algn="just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000" dirty="0">
                <a:solidFill>
                  <a:srgbClr val="343536"/>
                </a:solidFill>
              </a:rPr>
              <a:t>Eje 2: Impulso de la industria</a:t>
            </a:r>
          </a:p>
          <a:p>
            <a:pPr lvl="2" algn="just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000" dirty="0">
                <a:solidFill>
                  <a:srgbClr val="343536"/>
                </a:solidFill>
              </a:rPr>
              <a:t>Eje 3: Nodo internacional</a:t>
            </a:r>
          </a:p>
          <a:p>
            <a:pPr lvl="1" algn="just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343536"/>
                </a:solidFill>
              </a:rPr>
              <a:t>Inversión total: 524.000.000 € de los cuales a través de licitaciones, convenios y programa de ayudas.</a:t>
            </a:r>
          </a:p>
          <a:p>
            <a:pPr marL="177800" lvl="1" indent="-88900" algn="just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343536"/>
                </a:solidFill>
              </a:rPr>
              <a:t>Las ayudas contempladas en esta inversión se acogen al reglamento de </a:t>
            </a:r>
            <a:r>
              <a:rPr lang="es-ES" sz="1400" dirty="0" err="1">
                <a:solidFill>
                  <a:srgbClr val="343536"/>
                </a:solidFill>
              </a:rPr>
              <a:t>mínimis</a:t>
            </a:r>
            <a:endParaRPr lang="es-ES" sz="1400" dirty="0">
              <a:solidFill>
                <a:srgbClr val="343536"/>
              </a:solidFill>
            </a:endParaRPr>
          </a:p>
          <a:p>
            <a:pPr algn="just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s-ES" sz="1400" dirty="0">
              <a:solidFill>
                <a:srgbClr val="343536"/>
              </a:solidFill>
              <a:highlight>
                <a:srgbClr val="FFFF00"/>
              </a:highlight>
            </a:endParaRPr>
          </a:p>
          <a:p>
            <a:pPr lvl="1" algn="just">
              <a:lnSpc>
                <a:spcPct val="110000"/>
              </a:lnSpc>
              <a:spcBef>
                <a:spcPts val="1200"/>
              </a:spcBef>
              <a:buClr>
                <a:srgbClr val="BA514C"/>
              </a:buClr>
              <a:buFont typeface="Helvetica" panose="020B0604020202020204" pitchFamily="34" charset="0"/>
              <a:buChar char="►"/>
            </a:pPr>
            <a:endParaRPr lang="es-ES" sz="1400" dirty="0">
              <a:solidFill>
                <a:srgbClr val="343536"/>
              </a:solidFill>
            </a:endParaRPr>
          </a:p>
          <a:p>
            <a:pPr lvl="1">
              <a:lnSpc>
                <a:spcPct val="110000"/>
              </a:lnSpc>
              <a:spcBef>
                <a:spcPts val="1200"/>
              </a:spcBef>
              <a:buClr>
                <a:srgbClr val="BA514C"/>
              </a:buClr>
              <a:buFont typeface="Helvetica" panose="020B0604020202020204" pitchFamily="34" charset="0"/>
              <a:buChar char="►"/>
            </a:pPr>
            <a:endParaRPr lang="es-ES" sz="1400" dirty="0">
              <a:solidFill>
                <a:srgbClr val="343536"/>
              </a:solidFill>
            </a:endParaRPr>
          </a:p>
          <a:p>
            <a:pPr lvl="1">
              <a:lnSpc>
                <a:spcPct val="110000"/>
              </a:lnSpc>
              <a:spcBef>
                <a:spcPts val="1200"/>
              </a:spcBef>
              <a:buClr>
                <a:srgbClr val="BA514C"/>
              </a:buClr>
              <a:buFont typeface="Helvetica" panose="020B0604020202020204" pitchFamily="34" charset="0"/>
              <a:buChar char="►"/>
            </a:pPr>
            <a:endParaRPr lang="es-ES" sz="1400" dirty="0">
              <a:solidFill>
                <a:srgbClr val="343536"/>
              </a:solidFill>
            </a:endParaRPr>
          </a:p>
          <a:p>
            <a:pPr lvl="1">
              <a:lnSpc>
                <a:spcPct val="110000"/>
              </a:lnSpc>
              <a:spcBef>
                <a:spcPts val="1200"/>
              </a:spcBef>
              <a:buClr>
                <a:srgbClr val="BA514C"/>
              </a:buClr>
              <a:buFont typeface="Helvetica" panose="020B0604020202020204" pitchFamily="34" charset="0"/>
              <a:buChar char="►"/>
            </a:pPr>
            <a:endParaRPr lang="es-ES" sz="1400" dirty="0">
              <a:solidFill>
                <a:srgbClr val="343536"/>
              </a:solidFill>
            </a:endParaRPr>
          </a:p>
          <a:p>
            <a:pPr lvl="1">
              <a:lnSpc>
                <a:spcPct val="110000"/>
              </a:lnSpc>
              <a:spcBef>
                <a:spcPts val="1200"/>
              </a:spcBef>
              <a:buClr>
                <a:srgbClr val="BA514C"/>
              </a:buClr>
              <a:buFont typeface="Helvetica" panose="020B0604020202020204" pitchFamily="34" charset="0"/>
              <a:buChar char="►"/>
            </a:pPr>
            <a:endParaRPr lang="es-ES" sz="1400" dirty="0">
              <a:solidFill>
                <a:srgbClr val="343536"/>
              </a:solidFill>
            </a:endParaRPr>
          </a:p>
          <a:p>
            <a:pPr lvl="1">
              <a:lnSpc>
                <a:spcPct val="110000"/>
              </a:lnSpc>
              <a:spcBef>
                <a:spcPts val="1200"/>
              </a:spcBef>
              <a:buClr>
                <a:srgbClr val="BA514C"/>
              </a:buClr>
              <a:buFont typeface="Helvetica" panose="020B0604020202020204" pitchFamily="34" charset="0"/>
              <a:buChar char="►"/>
            </a:pPr>
            <a:endParaRPr lang="es-ES" sz="1400" dirty="0">
              <a:solidFill>
                <a:srgbClr val="343536"/>
              </a:solidFill>
            </a:endParaRPr>
          </a:p>
          <a:p>
            <a:pPr lvl="1">
              <a:lnSpc>
                <a:spcPct val="110000"/>
              </a:lnSpc>
              <a:spcBef>
                <a:spcPts val="1200"/>
              </a:spcBef>
              <a:buClr>
                <a:srgbClr val="BA514C"/>
              </a:buClr>
              <a:buFont typeface="Helvetica" panose="020B0604020202020204" pitchFamily="34" charset="0"/>
              <a:buChar char="►"/>
            </a:pPr>
            <a:endParaRPr lang="es-ES" sz="1400" dirty="0">
              <a:solidFill>
                <a:srgbClr val="343536"/>
              </a:solidFill>
            </a:endParaRP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AE1E6480-844B-4091-99AD-30C24C0F22EF}"/>
              </a:ext>
            </a:extLst>
          </p:cNvPr>
          <p:cNvSpPr txBox="1">
            <a:spLocks/>
          </p:cNvSpPr>
          <p:nvPr/>
        </p:nvSpPr>
        <p:spPr>
          <a:xfrm>
            <a:off x="260683" y="0"/>
            <a:ext cx="1202601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BA514C"/>
                </a:solidFill>
                <a:latin typeface="Oxygen Bold" panose="02000803000000000000" pitchFamily="2" charset="0"/>
                <a:ea typeface="+mj-ea"/>
                <a:cs typeface="+mj-cs"/>
              </a:defRPr>
            </a:lvl1pPr>
          </a:lstStyle>
          <a:p>
            <a:r>
              <a:rPr lang="es-ES" sz="2400" dirty="0"/>
              <a:t>Componente 15. Conectividad digital, impulso a la ciberseguridad y despliegue del 5G: Descripción general</a:t>
            </a:r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060EF4FF-00D3-4CB3-9B91-73E63DB5B3AA}"/>
              </a:ext>
            </a:extLst>
          </p:cNvPr>
          <p:cNvGrpSpPr/>
          <p:nvPr/>
        </p:nvGrpSpPr>
        <p:grpSpPr>
          <a:xfrm>
            <a:off x="8739454" y="1403726"/>
            <a:ext cx="2992997" cy="3985404"/>
            <a:chOff x="8691937" y="1474904"/>
            <a:chExt cx="3500063" cy="4237724"/>
          </a:xfrm>
        </p:grpSpPr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FD52E9EA-CC1A-491A-93AC-633410CE9F48}"/>
                </a:ext>
              </a:extLst>
            </p:cNvPr>
            <p:cNvSpPr/>
            <p:nvPr/>
          </p:nvSpPr>
          <p:spPr>
            <a:xfrm>
              <a:off x="8887146" y="1474904"/>
              <a:ext cx="3304854" cy="423772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3C58F18E-44E4-47CF-AC52-2B40DCEC3CF4}"/>
                </a:ext>
              </a:extLst>
            </p:cNvPr>
            <p:cNvSpPr/>
            <p:nvPr/>
          </p:nvSpPr>
          <p:spPr>
            <a:xfrm>
              <a:off x="8691937" y="1685915"/>
              <a:ext cx="3124200" cy="37280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pic>
        <p:nvPicPr>
          <p:cNvPr id="18" name="Imagen 17">
            <a:extLst>
              <a:ext uri="{FF2B5EF4-FFF2-40B4-BE49-F238E27FC236}">
                <a16:creationId xmlns:a16="http://schemas.microsoft.com/office/drawing/2014/main" id="{1F0279E4-29F3-412F-A32C-34AA4056A2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9668" y="1947052"/>
            <a:ext cx="2112809" cy="2756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189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2DE31FA2-27E5-4379-AF9C-D3B6716D6052}"/>
              </a:ext>
            </a:extLst>
          </p:cNvPr>
          <p:cNvSpPr txBox="1">
            <a:spLocks/>
          </p:cNvSpPr>
          <p:nvPr/>
        </p:nvSpPr>
        <p:spPr>
          <a:xfrm>
            <a:off x="774696" y="6231633"/>
            <a:ext cx="403229" cy="365125"/>
          </a:xfrm>
          <a:prstGeom prst="rect">
            <a:avLst/>
          </a:prstGeom>
        </p:spPr>
        <p:txBody>
          <a:bodyPr vert="horz" lIns="72000" tIns="72000" rIns="72000" bIns="72000" rtlCol="0" anchor="ctr" anchorCtr="0"/>
          <a:lstStyle>
            <a:defPPr>
              <a:defRPr lang="es-ES"/>
            </a:defPPr>
            <a:lvl1pPr marL="0" algn="ctr" defTabSz="914400" rtl="0" eaLnBrk="1" latinLnBrk="0" hangingPunct="1">
              <a:defRPr lang="es-ES" sz="900" kern="1200" smtClean="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6F97755-CF1C-49EE-9832-9FD78690BC2A}" type="slidenum">
              <a:rPr lang="es-ES" smtClean="0">
                <a:solidFill>
                  <a:srgbClr val="013E77"/>
                </a:solidFill>
                <a:latin typeface="Verdana"/>
              </a:rPr>
              <a:pPr/>
              <a:t>2</a:t>
            </a:fld>
            <a:endParaRPr lang="es-ES" dirty="0">
              <a:solidFill>
                <a:srgbClr val="013E77"/>
              </a:solidFill>
              <a:latin typeface="Verdana"/>
            </a:endParaRPr>
          </a:p>
        </p:txBody>
      </p:sp>
      <p:sp>
        <p:nvSpPr>
          <p:cNvPr id="6" name="Título 2">
            <a:extLst>
              <a:ext uri="{FF2B5EF4-FFF2-40B4-BE49-F238E27FC236}">
                <a16:creationId xmlns:a16="http://schemas.microsoft.com/office/drawing/2014/main" id="{C54A120B-6664-4CEF-B9A5-8281149AB98B}"/>
              </a:ext>
            </a:extLst>
          </p:cNvPr>
          <p:cNvSpPr txBox="1">
            <a:spLocks/>
          </p:cNvSpPr>
          <p:nvPr/>
        </p:nvSpPr>
        <p:spPr>
          <a:xfrm>
            <a:off x="696675" y="301820"/>
            <a:ext cx="10800000" cy="533205"/>
          </a:xfrm>
          <a:prstGeom prst="rect">
            <a:avLst/>
          </a:prstGeom>
        </p:spPr>
        <p:txBody>
          <a:bodyPr vert="horz" lIns="72000" tIns="72000" rIns="72000" bIns="72000" rtlCol="0" anchor="b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ES" sz="2000" b="1" kern="1200" dirty="0">
                <a:solidFill>
                  <a:srgbClr val="013E77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800" dirty="0">
                <a:solidFill>
                  <a:srgbClr val="BA514C"/>
                </a:solidFill>
                <a:latin typeface="Oxygen Bold" panose="02000803000000000000" pitchFamily="2" charset="0"/>
                <a:ea typeface="+mj-ea"/>
                <a:cs typeface="+mj-cs"/>
              </a:rPr>
              <a:t>Fondos Next Generation en España</a:t>
            </a:r>
          </a:p>
        </p:txBody>
      </p:sp>
      <p:grpSp>
        <p:nvGrpSpPr>
          <p:cNvPr id="9" name="object 5">
            <a:extLst>
              <a:ext uri="{FF2B5EF4-FFF2-40B4-BE49-F238E27FC236}">
                <a16:creationId xmlns:a16="http://schemas.microsoft.com/office/drawing/2014/main" id="{B08A7F36-BA2C-4E6A-83A8-1B974BCDB07F}"/>
              </a:ext>
            </a:extLst>
          </p:cNvPr>
          <p:cNvGrpSpPr/>
          <p:nvPr/>
        </p:nvGrpSpPr>
        <p:grpSpPr>
          <a:xfrm>
            <a:off x="7502612" y="2317285"/>
            <a:ext cx="4067810" cy="2880360"/>
            <a:chOff x="9035998" y="2879990"/>
            <a:chExt cx="4067810" cy="2880360"/>
          </a:xfrm>
        </p:grpSpPr>
        <p:sp>
          <p:nvSpPr>
            <p:cNvPr id="10" name="object 6">
              <a:extLst>
                <a:ext uri="{FF2B5EF4-FFF2-40B4-BE49-F238E27FC236}">
                  <a16:creationId xmlns:a16="http://schemas.microsoft.com/office/drawing/2014/main" id="{B9A8E02E-4D43-4523-8C82-CC789AAAA1E7}"/>
                </a:ext>
              </a:extLst>
            </p:cNvPr>
            <p:cNvSpPr/>
            <p:nvPr/>
          </p:nvSpPr>
          <p:spPr>
            <a:xfrm>
              <a:off x="9035987" y="2879991"/>
              <a:ext cx="4067810" cy="575310"/>
            </a:xfrm>
            <a:custGeom>
              <a:avLst/>
              <a:gdLst/>
              <a:ahLst/>
              <a:cxnLst/>
              <a:rect l="l" t="t" r="r" b="b"/>
              <a:pathLst>
                <a:path w="4067809" h="575310">
                  <a:moveTo>
                    <a:pt x="4067810" y="0"/>
                  </a:moveTo>
                  <a:lnTo>
                    <a:pt x="3176270" y="0"/>
                  </a:lnTo>
                  <a:lnTo>
                    <a:pt x="0" y="0"/>
                  </a:lnTo>
                  <a:lnTo>
                    <a:pt x="0" y="575183"/>
                  </a:lnTo>
                  <a:lnTo>
                    <a:pt x="3176270" y="575183"/>
                  </a:lnTo>
                  <a:lnTo>
                    <a:pt x="4067810" y="575183"/>
                  </a:lnTo>
                  <a:lnTo>
                    <a:pt x="4067810" y="0"/>
                  </a:lnTo>
                  <a:close/>
                </a:path>
              </a:pathLst>
            </a:custGeom>
            <a:solidFill>
              <a:srgbClr val="F1D7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7">
              <a:extLst>
                <a:ext uri="{FF2B5EF4-FFF2-40B4-BE49-F238E27FC236}">
                  <a16:creationId xmlns:a16="http://schemas.microsoft.com/office/drawing/2014/main" id="{7239ABAD-E1C9-47F3-A5D6-9B381389B797}"/>
                </a:ext>
              </a:extLst>
            </p:cNvPr>
            <p:cNvSpPr/>
            <p:nvPr/>
          </p:nvSpPr>
          <p:spPr>
            <a:xfrm>
              <a:off x="9035987" y="3455187"/>
              <a:ext cx="4067810" cy="577215"/>
            </a:xfrm>
            <a:custGeom>
              <a:avLst/>
              <a:gdLst/>
              <a:ahLst/>
              <a:cxnLst/>
              <a:rect l="l" t="t" r="r" b="b"/>
              <a:pathLst>
                <a:path w="4067809" h="577214">
                  <a:moveTo>
                    <a:pt x="4067810" y="0"/>
                  </a:moveTo>
                  <a:lnTo>
                    <a:pt x="3176270" y="0"/>
                  </a:lnTo>
                  <a:lnTo>
                    <a:pt x="0" y="0"/>
                  </a:lnTo>
                  <a:lnTo>
                    <a:pt x="0" y="576821"/>
                  </a:lnTo>
                  <a:lnTo>
                    <a:pt x="3176270" y="576821"/>
                  </a:lnTo>
                  <a:lnTo>
                    <a:pt x="4067810" y="576821"/>
                  </a:lnTo>
                  <a:lnTo>
                    <a:pt x="4067810" y="0"/>
                  </a:lnTo>
                  <a:close/>
                </a:path>
              </a:pathLst>
            </a:custGeom>
            <a:solidFill>
              <a:srgbClr val="EECD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8">
              <a:extLst>
                <a:ext uri="{FF2B5EF4-FFF2-40B4-BE49-F238E27FC236}">
                  <a16:creationId xmlns:a16="http://schemas.microsoft.com/office/drawing/2014/main" id="{A0DAD77C-EB03-4114-8A90-8370F00AFDBD}"/>
                </a:ext>
              </a:extLst>
            </p:cNvPr>
            <p:cNvSpPr/>
            <p:nvPr/>
          </p:nvSpPr>
          <p:spPr>
            <a:xfrm>
              <a:off x="9035987" y="4031995"/>
              <a:ext cx="4067810" cy="576580"/>
            </a:xfrm>
            <a:custGeom>
              <a:avLst/>
              <a:gdLst/>
              <a:ahLst/>
              <a:cxnLst/>
              <a:rect l="l" t="t" r="r" b="b"/>
              <a:pathLst>
                <a:path w="4067809" h="576579">
                  <a:moveTo>
                    <a:pt x="4067810" y="0"/>
                  </a:moveTo>
                  <a:lnTo>
                    <a:pt x="3176270" y="0"/>
                  </a:lnTo>
                  <a:lnTo>
                    <a:pt x="0" y="0"/>
                  </a:lnTo>
                  <a:lnTo>
                    <a:pt x="0" y="575995"/>
                  </a:lnTo>
                  <a:lnTo>
                    <a:pt x="3176270" y="575995"/>
                  </a:lnTo>
                  <a:lnTo>
                    <a:pt x="4067810" y="575995"/>
                  </a:lnTo>
                  <a:lnTo>
                    <a:pt x="4067810" y="0"/>
                  </a:lnTo>
                  <a:close/>
                </a:path>
              </a:pathLst>
            </a:custGeom>
            <a:solidFill>
              <a:srgbClr val="DEC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9">
              <a:extLst>
                <a:ext uri="{FF2B5EF4-FFF2-40B4-BE49-F238E27FC236}">
                  <a16:creationId xmlns:a16="http://schemas.microsoft.com/office/drawing/2014/main" id="{B230A1DE-A0C5-40E5-833F-D93A5ACC3BC9}"/>
                </a:ext>
              </a:extLst>
            </p:cNvPr>
            <p:cNvSpPr/>
            <p:nvPr/>
          </p:nvSpPr>
          <p:spPr>
            <a:xfrm>
              <a:off x="9035987" y="4607991"/>
              <a:ext cx="4067810" cy="578485"/>
            </a:xfrm>
            <a:custGeom>
              <a:avLst/>
              <a:gdLst/>
              <a:ahLst/>
              <a:cxnLst/>
              <a:rect l="l" t="t" r="r" b="b"/>
              <a:pathLst>
                <a:path w="4067809" h="578485">
                  <a:moveTo>
                    <a:pt x="4067810" y="0"/>
                  </a:moveTo>
                  <a:lnTo>
                    <a:pt x="3176270" y="0"/>
                  </a:lnTo>
                  <a:lnTo>
                    <a:pt x="0" y="0"/>
                  </a:lnTo>
                  <a:lnTo>
                    <a:pt x="0" y="578358"/>
                  </a:lnTo>
                  <a:lnTo>
                    <a:pt x="3176270" y="578358"/>
                  </a:lnTo>
                  <a:lnTo>
                    <a:pt x="4067810" y="578358"/>
                  </a:lnTo>
                  <a:lnTo>
                    <a:pt x="4067810" y="0"/>
                  </a:lnTo>
                  <a:close/>
                </a:path>
              </a:pathLst>
            </a:custGeom>
            <a:solidFill>
              <a:srgbClr val="CBCA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0">
              <a:extLst>
                <a:ext uri="{FF2B5EF4-FFF2-40B4-BE49-F238E27FC236}">
                  <a16:creationId xmlns:a16="http://schemas.microsoft.com/office/drawing/2014/main" id="{7FCC89E6-9DC2-44C4-A23B-01CACBB3BE3B}"/>
                </a:ext>
              </a:extLst>
            </p:cNvPr>
            <p:cNvSpPr/>
            <p:nvPr/>
          </p:nvSpPr>
          <p:spPr>
            <a:xfrm>
              <a:off x="9035987" y="5186362"/>
              <a:ext cx="4067810" cy="574040"/>
            </a:xfrm>
            <a:custGeom>
              <a:avLst/>
              <a:gdLst/>
              <a:ahLst/>
              <a:cxnLst/>
              <a:rect l="l" t="t" r="r" b="b"/>
              <a:pathLst>
                <a:path w="4067809" h="574039">
                  <a:moveTo>
                    <a:pt x="4067810" y="0"/>
                  </a:moveTo>
                  <a:lnTo>
                    <a:pt x="3176270" y="0"/>
                  </a:lnTo>
                  <a:lnTo>
                    <a:pt x="0" y="0"/>
                  </a:lnTo>
                  <a:lnTo>
                    <a:pt x="0" y="573646"/>
                  </a:lnTo>
                  <a:lnTo>
                    <a:pt x="3176270" y="573646"/>
                  </a:lnTo>
                  <a:lnTo>
                    <a:pt x="4067810" y="573646"/>
                  </a:lnTo>
                  <a:lnTo>
                    <a:pt x="4067810" y="0"/>
                  </a:lnTo>
                  <a:close/>
                </a:path>
              </a:pathLst>
            </a:custGeom>
            <a:solidFill>
              <a:srgbClr val="C8D3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1">
            <a:extLst>
              <a:ext uri="{FF2B5EF4-FFF2-40B4-BE49-F238E27FC236}">
                <a16:creationId xmlns:a16="http://schemas.microsoft.com/office/drawing/2014/main" id="{B574D304-135E-4A1A-95F2-FBA30DDA8FC8}"/>
              </a:ext>
            </a:extLst>
          </p:cNvPr>
          <p:cNvSpPr txBox="1"/>
          <p:nvPr/>
        </p:nvSpPr>
        <p:spPr>
          <a:xfrm>
            <a:off x="10806199" y="2468530"/>
            <a:ext cx="67627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400" b="1" spc="-35" dirty="0">
                <a:solidFill>
                  <a:srgbClr val="C6692A"/>
                </a:solidFill>
                <a:latin typeface="Calibri"/>
                <a:cs typeface="Calibri"/>
              </a:rPr>
              <a:t>4.949</a:t>
            </a:r>
            <a:r>
              <a:rPr sz="1400" b="1" spc="10" dirty="0">
                <a:solidFill>
                  <a:srgbClr val="C6692A"/>
                </a:solidFill>
                <a:latin typeface="Calibri"/>
                <a:cs typeface="Calibri"/>
              </a:rPr>
              <a:t> </a:t>
            </a:r>
            <a:r>
              <a:rPr sz="1400" b="1" spc="-140" dirty="0">
                <a:solidFill>
                  <a:srgbClr val="C6692A"/>
                </a:solidFill>
                <a:latin typeface="Calibri"/>
                <a:cs typeface="Calibri"/>
              </a:rPr>
              <a:t>M</a:t>
            </a:r>
            <a:r>
              <a:rPr sz="1400" b="1" spc="-140" dirty="0">
                <a:solidFill>
                  <a:srgbClr val="C6692A"/>
                </a:solidFill>
                <a:latin typeface="Trebuchet MS"/>
                <a:cs typeface="Trebuchet MS"/>
              </a:rPr>
              <a:t>€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6" name="object 12">
            <a:extLst>
              <a:ext uri="{FF2B5EF4-FFF2-40B4-BE49-F238E27FC236}">
                <a16:creationId xmlns:a16="http://schemas.microsoft.com/office/drawing/2014/main" id="{25A452C2-25EE-4FAC-B1D8-043012962F1A}"/>
              </a:ext>
            </a:extLst>
          </p:cNvPr>
          <p:cNvSpPr txBox="1"/>
          <p:nvPr/>
        </p:nvSpPr>
        <p:spPr>
          <a:xfrm>
            <a:off x="7609927" y="2384203"/>
            <a:ext cx="2959100" cy="973455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203835" marR="5080" indent="-203835">
              <a:lnSpc>
                <a:spcPct val="103299"/>
              </a:lnSpc>
              <a:spcBef>
                <a:spcPts val="50"/>
              </a:spcBef>
              <a:buAutoNum type="romanUcPeriod" startAt="6"/>
              <a:tabLst>
                <a:tab pos="203835" algn="l"/>
              </a:tabLst>
            </a:pPr>
            <a:r>
              <a:rPr sz="1200" b="1" spc="-45" dirty="0">
                <a:solidFill>
                  <a:srgbClr val="C6692A"/>
                </a:solidFill>
                <a:latin typeface="Calibri"/>
                <a:cs typeface="Calibri"/>
              </a:rPr>
              <a:t>Pacto</a:t>
            </a:r>
            <a:r>
              <a:rPr sz="1200" b="1" spc="25" dirty="0">
                <a:solidFill>
                  <a:srgbClr val="C6692A"/>
                </a:solidFill>
                <a:latin typeface="Calibri"/>
                <a:cs typeface="Calibri"/>
              </a:rPr>
              <a:t> </a:t>
            </a:r>
            <a:r>
              <a:rPr sz="1200" b="1" spc="-45" dirty="0">
                <a:solidFill>
                  <a:srgbClr val="C6692A"/>
                </a:solidFill>
                <a:latin typeface="Calibri"/>
                <a:cs typeface="Calibri"/>
              </a:rPr>
              <a:t>por</a:t>
            </a:r>
            <a:r>
              <a:rPr sz="1200" b="1" spc="25" dirty="0">
                <a:solidFill>
                  <a:srgbClr val="C6692A"/>
                </a:solidFill>
                <a:latin typeface="Calibri"/>
                <a:cs typeface="Calibri"/>
              </a:rPr>
              <a:t> </a:t>
            </a:r>
            <a:r>
              <a:rPr sz="1200" b="1" spc="-20" dirty="0">
                <a:solidFill>
                  <a:srgbClr val="C6692A"/>
                </a:solidFill>
                <a:latin typeface="Calibri"/>
                <a:cs typeface="Calibri"/>
              </a:rPr>
              <a:t>la</a:t>
            </a:r>
            <a:r>
              <a:rPr sz="1200" b="1" spc="40" dirty="0">
                <a:solidFill>
                  <a:srgbClr val="C6692A"/>
                </a:solidFill>
                <a:latin typeface="Calibri"/>
                <a:cs typeface="Calibri"/>
              </a:rPr>
              <a:t> </a:t>
            </a:r>
            <a:r>
              <a:rPr sz="1200" b="1" spc="-35" dirty="0">
                <a:solidFill>
                  <a:srgbClr val="C6692A"/>
                </a:solidFill>
                <a:latin typeface="Calibri"/>
                <a:cs typeface="Calibri"/>
              </a:rPr>
              <a:t>ciencia</a:t>
            </a:r>
            <a:r>
              <a:rPr sz="1200" b="1" spc="35" dirty="0">
                <a:solidFill>
                  <a:srgbClr val="C6692A"/>
                </a:solidFill>
                <a:latin typeface="Calibri"/>
                <a:cs typeface="Calibri"/>
              </a:rPr>
              <a:t> </a:t>
            </a:r>
            <a:r>
              <a:rPr sz="1200" b="1" spc="-35" dirty="0">
                <a:solidFill>
                  <a:srgbClr val="C6692A"/>
                </a:solidFill>
                <a:latin typeface="Calibri"/>
                <a:cs typeface="Calibri"/>
              </a:rPr>
              <a:t>y</a:t>
            </a:r>
            <a:r>
              <a:rPr sz="1200" b="1" spc="30" dirty="0">
                <a:solidFill>
                  <a:srgbClr val="C6692A"/>
                </a:solidFill>
                <a:latin typeface="Calibri"/>
                <a:cs typeface="Calibri"/>
              </a:rPr>
              <a:t> </a:t>
            </a:r>
            <a:r>
              <a:rPr sz="1200" b="1" spc="-20" dirty="0">
                <a:solidFill>
                  <a:srgbClr val="C6692A"/>
                </a:solidFill>
                <a:latin typeface="Calibri"/>
                <a:cs typeface="Calibri"/>
              </a:rPr>
              <a:t>la</a:t>
            </a:r>
            <a:r>
              <a:rPr sz="1200" b="1" spc="40" dirty="0">
                <a:solidFill>
                  <a:srgbClr val="C6692A"/>
                </a:solidFill>
                <a:latin typeface="Calibri"/>
                <a:cs typeface="Calibri"/>
              </a:rPr>
              <a:t> </a:t>
            </a:r>
            <a:r>
              <a:rPr sz="1200" b="1" spc="-30" dirty="0">
                <a:solidFill>
                  <a:srgbClr val="C6692A"/>
                </a:solidFill>
                <a:latin typeface="Calibri"/>
                <a:cs typeface="Calibri"/>
              </a:rPr>
              <a:t>innovación.</a:t>
            </a:r>
            <a:r>
              <a:rPr sz="1200" b="1" spc="35" dirty="0">
                <a:solidFill>
                  <a:srgbClr val="C6692A"/>
                </a:solidFill>
                <a:latin typeface="Calibri"/>
                <a:cs typeface="Calibri"/>
              </a:rPr>
              <a:t> </a:t>
            </a:r>
            <a:r>
              <a:rPr sz="1200" b="1" spc="-40" dirty="0">
                <a:solidFill>
                  <a:srgbClr val="C6692A"/>
                </a:solidFill>
                <a:latin typeface="Calibri"/>
                <a:cs typeface="Calibri"/>
              </a:rPr>
              <a:t>Refuerzo </a:t>
            </a:r>
            <a:r>
              <a:rPr sz="1200" b="1" spc="-254" dirty="0">
                <a:solidFill>
                  <a:srgbClr val="C6692A"/>
                </a:solidFill>
                <a:latin typeface="Calibri"/>
                <a:cs typeface="Calibri"/>
              </a:rPr>
              <a:t> </a:t>
            </a:r>
            <a:r>
              <a:rPr sz="1200" b="1" spc="-35" dirty="0">
                <a:solidFill>
                  <a:srgbClr val="C6692A"/>
                </a:solidFill>
                <a:latin typeface="Calibri"/>
                <a:cs typeface="Calibri"/>
              </a:rPr>
              <a:t>a</a:t>
            </a:r>
            <a:r>
              <a:rPr sz="1200" b="1" spc="-50" dirty="0">
                <a:solidFill>
                  <a:srgbClr val="C6692A"/>
                </a:solidFill>
                <a:latin typeface="Calibri"/>
                <a:cs typeface="Calibri"/>
              </a:rPr>
              <a:t> </a:t>
            </a:r>
            <a:r>
              <a:rPr sz="1200" b="1" spc="-40" dirty="0">
                <a:solidFill>
                  <a:srgbClr val="C6692A"/>
                </a:solidFill>
                <a:latin typeface="Calibri"/>
                <a:cs typeface="Calibri"/>
              </a:rPr>
              <a:t>la</a:t>
            </a:r>
            <a:r>
              <a:rPr sz="1200" b="1" spc="-30" dirty="0">
                <a:solidFill>
                  <a:srgbClr val="C6692A"/>
                </a:solidFill>
                <a:latin typeface="Calibri"/>
                <a:cs typeface="Calibri"/>
              </a:rPr>
              <a:t>s</a:t>
            </a:r>
            <a:r>
              <a:rPr sz="1200" b="1" spc="-55" dirty="0">
                <a:solidFill>
                  <a:srgbClr val="C6692A"/>
                </a:solidFill>
                <a:latin typeface="Calibri"/>
                <a:cs typeface="Calibri"/>
              </a:rPr>
              <a:t> </a:t>
            </a:r>
            <a:r>
              <a:rPr sz="1200" b="1" spc="-60" dirty="0">
                <a:solidFill>
                  <a:srgbClr val="C6692A"/>
                </a:solidFill>
                <a:latin typeface="Calibri"/>
                <a:cs typeface="Calibri"/>
              </a:rPr>
              <a:t>capa</a:t>
            </a:r>
            <a:r>
              <a:rPr sz="1200" b="1" spc="-55" dirty="0">
                <a:solidFill>
                  <a:srgbClr val="C6692A"/>
                </a:solidFill>
                <a:latin typeface="Calibri"/>
                <a:cs typeface="Calibri"/>
              </a:rPr>
              <a:t>c</a:t>
            </a:r>
            <a:r>
              <a:rPr sz="1200" b="1" spc="-45" dirty="0">
                <a:solidFill>
                  <a:srgbClr val="C6692A"/>
                </a:solidFill>
                <a:latin typeface="Calibri"/>
                <a:cs typeface="Calibri"/>
              </a:rPr>
              <a:t>i</a:t>
            </a:r>
            <a:r>
              <a:rPr sz="1200" b="1" spc="-60" dirty="0">
                <a:solidFill>
                  <a:srgbClr val="C6692A"/>
                </a:solidFill>
                <a:latin typeface="Calibri"/>
                <a:cs typeface="Calibri"/>
              </a:rPr>
              <a:t>da</a:t>
            </a:r>
            <a:r>
              <a:rPr sz="1200" b="1" spc="-70" dirty="0">
                <a:solidFill>
                  <a:srgbClr val="C6692A"/>
                </a:solidFill>
                <a:latin typeface="Calibri"/>
                <a:cs typeface="Calibri"/>
              </a:rPr>
              <a:t>de</a:t>
            </a:r>
            <a:r>
              <a:rPr sz="1200" b="1" spc="-30" dirty="0">
                <a:solidFill>
                  <a:srgbClr val="C6692A"/>
                </a:solidFill>
                <a:latin typeface="Calibri"/>
                <a:cs typeface="Calibri"/>
              </a:rPr>
              <a:t>s</a:t>
            </a:r>
            <a:r>
              <a:rPr sz="1200" b="1" spc="-55" dirty="0">
                <a:solidFill>
                  <a:srgbClr val="C6692A"/>
                </a:solidFill>
                <a:latin typeface="Calibri"/>
                <a:cs typeface="Calibri"/>
              </a:rPr>
              <a:t> </a:t>
            </a:r>
            <a:r>
              <a:rPr sz="1200" b="1" spc="-70" dirty="0">
                <a:solidFill>
                  <a:srgbClr val="C6692A"/>
                </a:solidFill>
                <a:latin typeface="Calibri"/>
                <a:cs typeface="Calibri"/>
              </a:rPr>
              <a:t>de</a:t>
            </a:r>
            <a:r>
              <a:rPr sz="1200" b="1" spc="-10" dirty="0">
                <a:solidFill>
                  <a:srgbClr val="C6692A"/>
                </a:solidFill>
                <a:latin typeface="Calibri"/>
                <a:cs typeface="Calibri"/>
              </a:rPr>
              <a:t>l</a:t>
            </a:r>
            <a:r>
              <a:rPr sz="1200" b="1" spc="-55" dirty="0">
                <a:solidFill>
                  <a:srgbClr val="C6692A"/>
                </a:solidFill>
                <a:latin typeface="Calibri"/>
                <a:cs typeface="Calibri"/>
              </a:rPr>
              <a:t> </a:t>
            </a:r>
            <a:r>
              <a:rPr sz="1200" b="1" spc="-65" dirty="0">
                <a:solidFill>
                  <a:srgbClr val="C6692A"/>
                </a:solidFill>
                <a:latin typeface="Calibri"/>
                <a:cs typeface="Calibri"/>
              </a:rPr>
              <a:t>S</a:t>
            </a:r>
            <a:r>
              <a:rPr sz="1200" b="1" spc="-50" dirty="0">
                <a:solidFill>
                  <a:srgbClr val="C6692A"/>
                </a:solidFill>
                <a:latin typeface="Calibri"/>
                <a:cs typeface="Calibri"/>
              </a:rPr>
              <a:t>i</a:t>
            </a:r>
            <a:r>
              <a:rPr sz="1200" b="1" spc="-45" dirty="0">
                <a:solidFill>
                  <a:srgbClr val="C6692A"/>
                </a:solidFill>
                <a:latin typeface="Calibri"/>
                <a:cs typeface="Calibri"/>
              </a:rPr>
              <a:t>s</a:t>
            </a:r>
            <a:r>
              <a:rPr sz="1200" b="1" spc="-50" dirty="0">
                <a:solidFill>
                  <a:srgbClr val="C6692A"/>
                </a:solidFill>
                <a:latin typeface="Calibri"/>
                <a:cs typeface="Calibri"/>
              </a:rPr>
              <a:t>t</a:t>
            </a:r>
            <a:r>
              <a:rPr sz="1200" b="1" spc="-75" dirty="0">
                <a:solidFill>
                  <a:srgbClr val="C6692A"/>
                </a:solidFill>
                <a:latin typeface="Calibri"/>
                <a:cs typeface="Calibri"/>
              </a:rPr>
              <a:t>em</a:t>
            </a:r>
            <a:r>
              <a:rPr sz="1200" b="1" spc="-35" dirty="0">
                <a:solidFill>
                  <a:srgbClr val="C6692A"/>
                </a:solidFill>
                <a:latin typeface="Calibri"/>
                <a:cs typeface="Calibri"/>
              </a:rPr>
              <a:t>a</a:t>
            </a:r>
            <a:r>
              <a:rPr sz="1200" b="1" spc="-50" dirty="0">
                <a:solidFill>
                  <a:srgbClr val="C6692A"/>
                </a:solidFill>
                <a:latin typeface="Calibri"/>
                <a:cs typeface="Calibri"/>
              </a:rPr>
              <a:t> </a:t>
            </a:r>
            <a:r>
              <a:rPr sz="1200" b="1" spc="-65" dirty="0">
                <a:solidFill>
                  <a:srgbClr val="C6692A"/>
                </a:solidFill>
                <a:latin typeface="Calibri"/>
                <a:cs typeface="Calibri"/>
              </a:rPr>
              <a:t>N</a:t>
            </a:r>
            <a:r>
              <a:rPr sz="1200" b="1" spc="-50" dirty="0">
                <a:solidFill>
                  <a:srgbClr val="C6692A"/>
                </a:solidFill>
                <a:latin typeface="Calibri"/>
                <a:cs typeface="Calibri"/>
              </a:rPr>
              <a:t>a</a:t>
            </a:r>
            <a:r>
              <a:rPr sz="1200" b="1" spc="-75" dirty="0">
                <a:solidFill>
                  <a:srgbClr val="C6692A"/>
                </a:solidFill>
                <a:latin typeface="Calibri"/>
                <a:cs typeface="Calibri"/>
              </a:rPr>
              <a:t>c</a:t>
            </a:r>
            <a:r>
              <a:rPr sz="1200" b="1" spc="-25" dirty="0">
                <a:solidFill>
                  <a:srgbClr val="C6692A"/>
                </a:solidFill>
                <a:latin typeface="Calibri"/>
                <a:cs typeface="Calibri"/>
              </a:rPr>
              <a:t>i</a:t>
            </a:r>
            <a:r>
              <a:rPr sz="1200" b="1" spc="-75" dirty="0">
                <a:solidFill>
                  <a:srgbClr val="C6692A"/>
                </a:solidFill>
                <a:latin typeface="Calibri"/>
                <a:cs typeface="Calibri"/>
              </a:rPr>
              <a:t>o</a:t>
            </a:r>
            <a:r>
              <a:rPr sz="1200" b="1" spc="-55" dirty="0">
                <a:solidFill>
                  <a:srgbClr val="C6692A"/>
                </a:solidFill>
                <a:latin typeface="Calibri"/>
                <a:cs typeface="Calibri"/>
              </a:rPr>
              <a:t>n</a:t>
            </a:r>
            <a:r>
              <a:rPr sz="1200" b="1" spc="-50" dirty="0">
                <a:solidFill>
                  <a:srgbClr val="C6692A"/>
                </a:solidFill>
                <a:latin typeface="Calibri"/>
                <a:cs typeface="Calibri"/>
              </a:rPr>
              <a:t>a</a:t>
            </a:r>
            <a:r>
              <a:rPr sz="1200" b="1" spc="-10" dirty="0">
                <a:solidFill>
                  <a:srgbClr val="C6692A"/>
                </a:solidFill>
                <a:latin typeface="Calibri"/>
                <a:cs typeface="Calibri"/>
              </a:rPr>
              <a:t>l</a:t>
            </a:r>
            <a:r>
              <a:rPr sz="1200" b="1" spc="-55" dirty="0">
                <a:solidFill>
                  <a:srgbClr val="C6692A"/>
                </a:solidFill>
                <a:latin typeface="Calibri"/>
                <a:cs typeface="Calibri"/>
              </a:rPr>
              <a:t> </a:t>
            </a:r>
            <a:r>
              <a:rPr sz="1200" b="1" spc="-65" dirty="0">
                <a:solidFill>
                  <a:srgbClr val="C6692A"/>
                </a:solidFill>
                <a:latin typeface="Calibri"/>
                <a:cs typeface="Calibri"/>
              </a:rPr>
              <a:t>d</a:t>
            </a:r>
            <a:r>
              <a:rPr sz="1200" b="1" spc="-55" dirty="0">
                <a:solidFill>
                  <a:srgbClr val="C6692A"/>
                </a:solidFill>
                <a:latin typeface="Calibri"/>
                <a:cs typeface="Calibri"/>
              </a:rPr>
              <a:t>e </a:t>
            </a:r>
            <a:r>
              <a:rPr sz="1200" b="1" spc="-70" dirty="0">
                <a:solidFill>
                  <a:srgbClr val="C6692A"/>
                </a:solidFill>
                <a:latin typeface="Calibri"/>
                <a:cs typeface="Calibri"/>
              </a:rPr>
              <a:t>Sa</a:t>
            </a:r>
            <a:r>
              <a:rPr sz="1200" b="1" spc="-25" dirty="0">
                <a:solidFill>
                  <a:srgbClr val="C6692A"/>
                </a:solidFill>
                <a:latin typeface="Calibri"/>
                <a:cs typeface="Calibri"/>
              </a:rPr>
              <a:t>l</a:t>
            </a:r>
            <a:r>
              <a:rPr sz="1200" b="1" spc="-60" dirty="0">
                <a:solidFill>
                  <a:srgbClr val="C6692A"/>
                </a:solidFill>
                <a:latin typeface="Calibri"/>
                <a:cs typeface="Calibri"/>
              </a:rPr>
              <a:t>ud</a:t>
            </a:r>
            <a:endParaRPr sz="1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AutoNum type="romanUcPeriod" startAt="6"/>
            </a:pPr>
            <a:endParaRPr sz="1200" dirty="0">
              <a:latin typeface="Calibri"/>
              <a:cs typeface="Calibri"/>
            </a:endParaRPr>
          </a:p>
          <a:p>
            <a:pPr marL="244475" marR="497205" indent="-244475">
              <a:lnSpc>
                <a:spcPct val="105000"/>
              </a:lnSpc>
              <a:spcBef>
                <a:spcPts val="5"/>
              </a:spcBef>
              <a:buAutoNum type="romanUcPeriod" startAt="6"/>
              <a:tabLst>
                <a:tab pos="244475" algn="l"/>
              </a:tabLst>
            </a:pPr>
            <a:r>
              <a:rPr sz="1200" b="1" spc="-50" dirty="0">
                <a:solidFill>
                  <a:srgbClr val="BE3632"/>
                </a:solidFill>
                <a:latin typeface="Calibri"/>
                <a:cs typeface="Calibri"/>
              </a:rPr>
              <a:t>Educación</a:t>
            </a:r>
            <a:r>
              <a:rPr sz="1200" b="1" spc="10" dirty="0">
                <a:solidFill>
                  <a:srgbClr val="BE3632"/>
                </a:solidFill>
                <a:latin typeface="Calibri"/>
                <a:cs typeface="Calibri"/>
              </a:rPr>
              <a:t> </a:t>
            </a:r>
            <a:r>
              <a:rPr sz="1200" b="1" spc="-35" dirty="0">
                <a:solidFill>
                  <a:srgbClr val="BE3632"/>
                </a:solidFill>
                <a:latin typeface="Calibri"/>
                <a:cs typeface="Calibri"/>
              </a:rPr>
              <a:t>y</a:t>
            </a:r>
            <a:r>
              <a:rPr sz="1200" b="1" spc="10" dirty="0">
                <a:solidFill>
                  <a:srgbClr val="BE3632"/>
                </a:solidFill>
                <a:latin typeface="Calibri"/>
                <a:cs typeface="Calibri"/>
              </a:rPr>
              <a:t> </a:t>
            </a:r>
            <a:r>
              <a:rPr sz="1200" b="1" spc="-45" dirty="0">
                <a:solidFill>
                  <a:srgbClr val="BE3632"/>
                </a:solidFill>
                <a:latin typeface="Calibri"/>
                <a:cs typeface="Calibri"/>
              </a:rPr>
              <a:t>conocimiento,</a:t>
            </a:r>
            <a:r>
              <a:rPr sz="1200" b="1" spc="-5" dirty="0">
                <a:solidFill>
                  <a:srgbClr val="BE3632"/>
                </a:solidFill>
                <a:latin typeface="Calibri"/>
                <a:cs typeface="Calibri"/>
              </a:rPr>
              <a:t> </a:t>
            </a:r>
            <a:r>
              <a:rPr sz="1200" b="1" spc="-45" dirty="0">
                <a:solidFill>
                  <a:srgbClr val="BE3632"/>
                </a:solidFill>
                <a:latin typeface="Calibri"/>
                <a:cs typeface="Calibri"/>
              </a:rPr>
              <a:t>formación </a:t>
            </a:r>
            <a:r>
              <a:rPr sz="1200" b="1" spc="-254" dirty="0">
                <a:solidFill>
                  <a:srgbClr val="BE3632"/>
                </a:solidFill>
                <a:latin typeface="Calibri"/>
                <a:cs typeface="Calibri"/>
              </a:rPr>
              <a:t> </a:t>
            </a:r>
            <a:r>
              <a:rPr sz="1200" b="1" spc="-45" dirty="0">
                <a:solidFill>
                  <a:srgbClr val="BE3632"/>
                </a:solidFill>
                <a:latin typeface="Calibri"/>
                <a:cs typeface="Calibri"/>
              </a:rPr>
              <a:t>continua</a:t>
            </a:r>
            <a:r>
              <a:rPr sz="1200" b="1" spc="-5" dirty="0">
                <a:solidFill>
                  <a:srgbClr val="BE3632"/>
                </a:solidFill>
                <a:latin typeface="Calibri"/>
                <a:cs typeface="Calibri"/>
              </a:rPr>
              <a:t> </a:t>
            </a:r>
            <a:r>
              <a:rPr sz="1200" b="1" spc="-35" dirty="0">
                <a:solidFill>
                  <a:srgbClr val="BE3632"/>
                </a:solidFill>
                <a:latin typeface="Calibri"/>
                <a:cs typeface="Calibri"/>
              </a:rPr>
              <a:t>y</a:t>
            </a:r>
            <a:r>
              <a:rPr sz="1200" b="1" spc="15" dirty="0">
                <a:solidFill>
                  <a:srgbClr val="BE3632"/>
                </a:solidFill>
                <a:latin typeface="Calibri"/>
                <a:cs typeface="Calibri"/>
              </a:rPr>
              <a:t> </a:t>
            </a:r>
            <a:r>
              <a:rPr sz="1200" b="1" spc="-40" dirty="0">
                <a:solidFill>
                  <a:srgbClr val="BE3632"/>
                </a:solidFill>
                <a:latin typeface="Calibri"/>
                <a:cs typeface="Calibri"/>
              </a:rPr>
              <a:t>desarrollo</a:t>
            </a:r>
            <a:r>
              <a:rPr sz="1200" b="1" spc="-15" dirty="0">
                <a:solidFill>
                  <a:srgbClr val="BE3632"/>
                </a:solidFill>
                <a:latin typeface="Calibri"/>
                <a:cs typeface="Calibri"/>
              </a:rPr>
              <a:t> </a:t>
            </a:r>
            <a:r>
              <a:rPr sz="1200" b="1" spc="-55" dirty="0">
                <a:solidFill>
                  <a:srgbClr val="BE3632"/>
                </a:solidFill>
                <a:latin typeface="Calibri"/>
                <a:cs typeface="Calibri"/>
              </a:rPr>
              <a:t>de</a:t>
            </a:r>
            <a:r>
              <a:rPr sz="1200" b="1" dirty="0">
                <a:solidFill>
                  <a:srgbClr val="BE3632"/>
                </a:solidFill>
                <a:latin typeface="Calibri"/>
                <a:cs typeface="Calibri"/>
              </a:rPr>
              <a:t> </a:t>
            </a:r>
            <a:r>
              <a:rPr sz="1200" b="1" spc="-50" dirty="0">
                <a:solidFill>
                  <a:srgbClr val="BE3632"/>
                </a:solidFill>
                <a:latin typeface="Calibri"/>
                <a:cs typeface="Calibri"/>
              </a:rPr>
              <a:t>capacidades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17" name="object 13">
            <a:extLst>
              <a:ext uri="{FF2B5EF4-FFF2-40B4-BE49-F238E27FC236}">
                <a16:creationId xmlns:a16="http://schemas.microsoft.com/office/drawing/2014/main" id="{E284B23D-AB55-42F7-A758-1CA24719872F}"/>
              </a:ext>
            </a:extLst>
          </p:cNvPr>
          <p:cNvSpPr txBox="1"/>
          <p:nvPr/>
        </p:nvSpPr>
        <p:spPr>
          <a:xfrm>
            <a:off x="10806199" y="3047650"/>
            <a:ext cx="67627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400" b="1" spc="-35" dirty="0">
                <a:solidFill>
                  <a:srgbClr val="BE3632"/>
                </a:solidFill>
                <a:latin typeface="Calibri"/>
                <a:cs typeface="Calibri"/>
              </a:rPr>
              <a:t>7.317</a:t>
            </a:r>
            <a:r>
              <a:rPr sz="1400" b="1" spc="10" dirty="0">
                <a:solidFill>
                  <a:srgbClr val="BE3632"/>
                </a:solidFill>
                <a:latin typeface="Calibri"/>
                <a:cs typeface="Calibri"/>
              </a:rPr>
              <a:t> </a:t>
            </a:r>
            <a:r>
              <a:rPr sz="1400" b="1" spc="-140" dirty="0">
                <a:solidFill>
                  <a:srgbClr val="BE3632"/>
                </a:solidFill>
                <a:latin typeface="Calibri"/>
                <a:cs typeface="Calibri"/>
              </a:rPr>
              <a:t>M</a:t>
            </a:r>
            <a:r>
              <a:rPr sz="1400" b="1" spc="-140" dirty="0">
                <a:solidFill>
                  <a:srgbClr val="BE3632"/>
                </a:solidFill>
                <a:latin typeface="Trebuchet MS"/>
                <a:cs typeface="Trebuchet MS"/>
              </a:rPr>
              <a:t>€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8" name="object 14">
            <a:extLst>
              <a:ext uri="{FF2B5EF4-FFF2-40B4-BE49-F238E27FC236}">
                <a16:creationId xmlns:a16="http://schemas.microsoft.com/office/drawing/2014/main" id="{44E083F8-8345-450D-983E-18712C998AEA}"/>
              </a:ext>
            </a:extLst>
          </p:cNvPr>
          <p:cNvSpPr txBox="1"/>
          <p:nvPr/>
        </p:nvSpPr>
        <p:spPr>
          <a:xfrm>
            <a:off x="7609927" y="3524154"/>
            <a:ext cx="2453640" cy="409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9245" marR="5080" indent="-309880">
              <a:lnSpc>
                <a:spcPct val="105000"/>
              </a:lnSpc>
              <a:spcBef>
                <a:spcPts val="100"/>
              </a:spcBef>
            </a:pPr>
            <a:r>
              <a:rPr sz="1200" b="1" spc="10" dirty="0">
                <a:solidFill>
                  <a:srgbClr val="933F80"/>
                </a:solidFill>
                <a:latin typeface="Calibri"/>
                <a:cs typeface="Calibri"/>
              </a:rPr>
              <a:t>VIII.</a:t>
            </a:r>
            <a:r>
              <a:rPr sz="1200" b="1" spc="80" dirty="0">
                <a:solidFill>
                  <a:srgbClr val="933F80"/>
                </a:solidFill>
                <a:latin typeface="Calibri"/>
                <a:cs typeface="Calibri"/>
              </a:rPr>
              <a:t> </a:t>
            </a:r>
            <a:r>
              <a:rPr sz="1200" b="1" spc="-30" dirty="0">
                <a:solidFill>
                  <a:srgbClr val="933F80"/>
                </a:solidFill>
                <a:latin typeface="Calibri"/>
                <a:cs typeface="Calibri"/>
              </a:rPr>
              <a:t>Nueva</a:t>
            </a:r>
            <a:r>
              <a:rPr sz="1200" b="1" spc="85" dirty="0">
                <a:solidFill>
                  <a:srgbClr val="933F80"/>
                </a:solidFill>
                <a:latin typeface="Calibri"/>
                <a:cs typeface="Calibri"/>
              </a:rPr>
              <a:t> </a:t>
            </a:r>
            <a:r>
              <a:rPr sz="1200" b="1" spc="-35" dirty="0">
                <a:solidFill>
                  <a:srgbClr val="933F80"/>
                </a:solidFill>
                <a:latin typeface="Calibri"/>
                <a:cs typeface="Calibri"/>
              </a:rPr>
              <a:t>economía</a:t>
            </a:r>
            <a:r>
              <a:rPr sz="1200" b="1" spc="85" dirty="0">
                <a:solidFill>
                  <a:srgbClr val="933F80"/>
                </a:solidFill>
                <a:latin typeface="Calibri"/>
                <a:cs typeface="Calibri"/>
              </a:rPr>
              <a:t> </a:t>
            </a:r>
            <a:r>
              <a:rPr sz="1200" b="1" spc="-50" dirty="0">
                <a:solidFill>
                  <a:srgbClr val="933F80"/>
                </a:solidFill>
                <a:latin typeface="Calibri"/>
                <a:cs typeface="Calibri"/>
              </a:rPr>
              <a:t>de</a:t>
            </a:r>
            <a:r>
              <a:rPr sz="1200" b="1" spc="75" dirty="0">
                <a:solidFill>
                  <a:srgbClr val="933F80"/>
                </a:solidFill>
                <a:latin typeface="Calibri"/>
                <a:cs typeface="Calibri"/>
              </a:rPr>
              <a:t> </a:t>
            </a:r>
            <a:r>
              <a:rPr sz="1200" b="1" spc="-30" dirty="0">
                <a:solidFill>
                  <a:srgbClr val="933F80"/>
                </a:solidFill>
                <a:latin typeface="Calibri"/>
                <a:cs typeface="Calibri"/>
              </a:rPr>
              <a:t>los</a:t>
            </a:r>
            <a:r>
              <a:rPr sz="1200" b="1" spc="70" dirty="0">
                <a:solidFill>
                  <a:srgbClr val="933F80"/>
                </a:solidFill>
                <a:latin typeface="Calibri"/>
                <a:cs typeface="Calibri"/>
              </a:rPr>
              <a:t> </a:t>
            </a:r>
            <a:r>
              <a:rPr sz="1200" b="1" spc="-30" dirty="0">
                <a:solidFill>
                  <a:srgbClr val="933F80"/>
                </a:solidFill>
                <a:latin typeface="Calibri"/>
                <a:cs typeface="Calibri"/>
              </a:rPr>
              <a:t>cuidados</a:t>
            </a:r>
            <a:r>
              <a:rPr sz="1200" b="1" spc="85" dirty="0">
                <a:solidFill>
                  <a:srgbClr val="933F80"/>
                </a:solidFill>
                <a:latin typeface="Calibri"/>
                <a:cs typeface="Calibri"/>
              </a:rPr>
              <a:t> </a:t>
            </a:r>
            <a:r>
              <a:rPr sz="1200" b="1" spc="-35" dirty="0">
                <a:solidFill>
                  <a:srgbClr val="933F80"/>
                </a:solidFill>
                <a:latin typeface="Calibri"/>
                <a:cs typeface="Calibri"/>
              </a:rPr>
              <a:t>y </a:t>
            </a:r>
            <a:r>
              <a:rPr sz="1200" b="1" spc="-254" dirty="0">
                <a:solidFill>
                  <a:srgbClr val="933F80"/>
                </a:solidFill>
                <a:latin typeface="Calibri"/>
                <a:cs typeface="Calibri"/>
              </a:rPr>
              <a:t> </a:t>
            </a:r>
            <a:r>
              <a:rPr sz="1200" b="1" spc="-20" dirty="0">
                <a:solidFill>
                  <a:srgbClr val="933F80"/>
                </a:solidFill>
                <a:latin typeface="Calibri"/>
                <a:cs typeface="Calibri"/>
              </a:rPr>
              <a:t>políticas</a:t>
            </a:r>
            <a:r>
              <a:rPr sz="1200" b="1" spc="75" dirty="0">
                <a:solidFill>
                  <a:srgbClr val="933F80"/>
                </a:solidFill>
                <a:latin typeface="Calibri"/>
                <a:cs typeface="Calibri"/>
              </a:rPr>
              <a:t> </a:t>
            </a:r>
            <a:r>
              <a:rPr sz="1200" b="1" spc="-50" dirty="0">
                <a:solidFill>
                  <a:srgbClr val="933F80"/>
                </a:solidFill>
                <a:latin typeface="Calibri"/>
                <a:cs typeface="Calibri"/>
              </a:rPr>
              <a:t>de</a:t>
            </a:r>
            <a:r>
              <a:rPr sz="1200" b="1" spc="75" dirty="0">
                <a:solidFill>
                  <a:srgbClr val="933F80"/>
                </a:solidFill>
                <a:latin typeface="Calibri"/>
                <a:cs typeface="Calibri"/>
              </a:rPr>
              <a:t> </a:t>
            </a:r>
            <a:r>
              <a:rPr sz="1200" b="1" spc="-30" dirty="0">
                <a:solidFill>
                  <a:srgbClr val="933F80"/>
                </a:solidFill>
                <a:latin typeface="Calibri"/>
                <a:cs typeface="Calibri"/>
              </a:rPr>
              <a:t>empleo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9" name="object 15">
            <a:extLst>
              <a:ext uri="{FF2B5EF4-FFF2-40B4-BE49-F238E27FC236}">
                <a16:creationId xmlns:a16="http://schemas.microsoft.com/office/drawing/2014/main" id="{FA93EB66-085C-4F63-9C4E-7FAC1A7387D8}"/>
              </a:ext>
            </a:extLst>
          </p:cNvPr>
          <p:cNvSpPr txBox="1"/>
          <p:nvPr/>
        </p:nvSpPr>
        <p:spPr>
          <a:xfrm>
            <a:off x="10829694" y="3620674"/>
            <a:ext cx="65341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400" b="1" spc="-40" dirty="0">
                <a:solidFill>
                  <a:srgbClr val="933F80"/>
                </a:solidFill>
                <a:latin typeface="Calibri"/>
                <a:cs typeface="Calibri"/>
              </a:rPr>
              <a:t>4</a:t>
            </a:r>
            <a:r>
              <a:rPr sz="1400" b="1" spc="-25" dirty="0">
                <a:solidFill>
                  <a:srgbClr val="933F80"/>
                </a:solidFill>
                <a:latin typeface="Calibri"/>
                <a:cs typeface="Calibri"/>
              </a:rPr>
              <a:t>.</a:t>
            </a:r>
            <a:r>
              <a:rPr sz="1400" b="1" spc="-65" dirty="0">
                <a:solidFill>
                  <a:srgbClr val="933F80"/>
                </a:solidFill>
                <a:latin typeface="Calibri"/>
                <a:cs typeface="Calibri"/>
              </a:rPr>
              <a:t>855</a:t>
            </a:r>
            <a:r>
              <a:rPr sz="1400" b="1" spc="5" dirty="0">
                <a:solidFill>
                  <a:srgbClr val="933F80"/>
                </a:solidFill>
                <a:latin typeface="Calibri"/>
                <a:cs typeface="Calibri"/>
              </a:rPr>
              <a:t> </a:t>
            </a:r>
            <a:r>
              <a:rPr sz="1400" b="1" spc="-135" dirty="0">
                <a:solidFill>
                  <a:srgbClr val="933F80"/>
                </a:solidFill>
                <a:latin typeface="Calibri"/>
                <a:cs typeface="Calibri"/>
              </a:rPr>
              <a:t>M</a:t>
            </a:r>
            <a:r>
              <a:rPr sz="1400" b="1" spc="-175" dirty="0">
                <a:solidFill>
                  <a:srgbClr val="933F80"/>
                </a:solidFill>
                <a:latin typeface="Trebuchet MS"/>
                <a:cs typeface="Trebuchet MS"/>
              </a:rPr>
              <a:t>€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20" name="object 16">
            <a:extLst>
              <a:ext uri="{FF2B5EF4-FFF2-40B4-BE49-F238E27FC236}">
                <a16:creationId xmlns:a16="http://schemas.microsoft.com/office/drawing/2014/main" id="{5D42B3F6-424A-4A9D-A173-FE0FE9232E5E}"/>
              </a:ext>
            </a:extLst>
          </p:cNvPr>
          <p:cNvSpPr txBox="1"/>
          <p:nvPr/>
        </p:nvSpPr>
        <p:spPr>
          <a:xfrm>
            <a:off x="7609927" y="4081939"/>
            <a:ext cx="2591435" cy="434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5900" marR="5080" indent="-216535">
              <a:lnSpc>
                <a:spcPct val="111700"/>
              </a:lnSpc>
              <a:spcBef>
                <a:spcPts val="100"/>
              </a:spcBef>
            </a:pPr>
            <a:r>
              <a:rPr sz="1200" b="1" spc="-15" dirty="0">
                <a:solidFill>
                  <a:srgbClr val="4B4D8C"/>
                </a:solidFill>
                <a:latin typeface="Calibri"/>
                <a:cs typeface="Calibri"/>
              </a:rPr>
              <a:t>IX.</a:t>
            </a:r>
            <a:r>
              <a:rPr sz="1200" b="1" spc="70" dirty="0">
                <a:solidFill>
                  <a:srgbClr val="4B4D8C"/>
                </a:solidFill>
                <a:latin typeface="Calibri"/>
                <a:cs typeface="Calibri"/>
              </a:rPr>
              <a:t> </a:t>
            </a:r>
            <a:r>
              <a:rPr sz="1200" b="1" spc="-15" dirty="0">
                <a:solidFill>
                  <a:srgbClr val="4B4D8C"/>
                </a:solidFill>
                <a:latin typeface="Calibri"/>
                <a:cs typeface="Calibri"/>
              </a:rPr>
              <a:t>Impulso</a:t>
            </a:r>
            <a:r>
              <a:rPr sz="1200" b="1" spc="75" dirty="0">
                <a:solidFill>
                  <a:srgbClr val="4B4D8C"/>
                </a:solidFill>
                <a:latin typeface="Calibri"/>
                <a:cs typeface="Calibri"/>
              </a:rPr>
              <a:t> </a:t>
            </a:r>
            <a:r>
              <a:rPr sz="1200" b="1" spc="-50" dirty="0">
                <a:solidFill>
                  <a:srgbClr val="4B4D8C"/>
                </a:solidFill>
                <a:latin typeface="Calibri"/>
                <a:cs typeface="Calibri"/>
              </a:rPr>
              <a:t>de</a:t>
            </a:r>
            <a:r>
              <a:rPr sz="1200" b="1" spc="75" dirty="0">
                <a:solidFill>
                  <a:srgbClr val="4B4D8C"/>
                </a:solidFill>
                <a:latin typeface="Calibri"/>
                <a:cs typeface="Calibri"/>
              </a:rPr>
              <a:t> </a:t>
            </a:r>
            <a:r>
              <a:rPr sz="1200" b="1" spc="-20" dirty="0">
                <a:solidFill>
                  <a:srgbClr val="4B4D8C"/>
                </a:solidFill>
                <a:latin typeface="Calibri"/>
                <a:cs typeface="Calibri"/>
              </a:rPr>
              <a:t>la</a:t>
            </a:r>
            <a:r>
              <a:rPr sz="1200" b="1" spc="80" dirty="0">
                <a:solidFill>
                  <a:srgbClr val="4B4D8C"/>
                </a:solidFill>
                <a:latin typeface="Calibri"/>
                <a:cs typeface="Calibri"/>
              </a:rPr>
              <a:t> </a:t>
            </a:r>
            <a:r>
              <a:rPr sz="1200" b="1" spc="-20" dirty="0">
                <a:solidFill>
                  <a:srgbClr val="4B4D8C"/>
                </a:solidFill>
                <a:latin typeface="Calibri"/>
                <a:cs typeface="Calibri"/>
              </a:rPr>
              <a:t>industria</a:t>
            </a:r>
            <a:r>
              <a:rPr sz="1200" b="1" spc="85" dirty="0">
                <a:solidFill>
                  <a:srgbClr val="4B4D8C"/>
                </a:solidFill>
                <a:latin typeface="Calibri"/>
                <a:cs typeface="Calibri"/>
              </a:rPr>
              <a:t> </a:t>
            </a:r>
            <a:r>
              <a:rPr sz="1200" b="1" spc="-50" dirty="0">
                <a:solidFill>
                  <a:srgbClr val="4B4D8C"/>
                </a:solidFill>
                <a:latin typeface="Calibri"/>
                <a:cs typeface="Calibri"/>
              </a:rPr>
              <a:t>de</a:t>
            </a:r>
            <a:r>
              <a:rPr sz="1200" b="1" spc="80" dirty="0">
                <a:solidFill>
                  <a:srgbClr val="4B4D8C"/>
                </a:solidFill>
                <a:latin typeface="Calibri"/>
                <a:cs typeface="Calibri"/>
              </a:rPr>
              <a:t> </a:t>
            </a:r>
            <a:r>
              <a:rPr sz="1200" b="1" spc="-20" dirty="0">
                <a:solidFill>
                  <a:srgbClr val="4B4D8C"/>
                </a:solidFill>
                <a:latin typeface="Calibri"/>
                <a:cs typeface="Calibri"/>
              </a:rPr>
              <a:t>la</a:t>
            </a:r>
            <a:r>
              <a:rPr sz="1200" b="1" spc="80" dirty="0">
                <a:solidFill>
                  <a:srgbClr val="4B4D8C"/>
                </a:solidFill>
                <a:latin typeface="Calibri"/>
                <a:cs typeface="Calibri"/>
              </a:rPr>
              <a:t> </a:t>
            </a:r>
            <a:r>
              <a:rPr sz="1200" b="1" spc="-20" dirty="0">
                <a:solidFill>
                  <a:srgbClr val="4B4D8C"/>
                </a:solidFill>
                <a:latin typeface="Calibri"/>
                <a:cs typeface="Calibri"/>
              </a:rPr>
              <a:t>cultura</a:t>
            </a:r>
            <a:r>
              <a:rPr sz="1200" b="1" spc="85" dirty="0">
                <a:solidFill>
                  <a:srgbClr val="4B4D8C"/>
                </a:solidFill>
                <a:latin typeface="Calibri"/>
                <a:cs typeface="Calibri"/>
              </a:rPr>
              <a:t> </a:t>
            </a:r>
            <a:r>
              <a:rPr sz="1200" b="1" spc="-35" dirty="0">
                <a:solidFill>
                  <a:srgbClr val="4B4D8C"/>
                </a:solidFill>
                <a:latin typeface="Calibri"/>
                <a:cs typeface="Calibri"/>
              </a:rPr>
              <a:t>y </a:t>
            </a:r>
            <a:r>
              <a:rPr sz="1200" b="1" spc="-254" dirty="0">
                <a:solidFill>
                  <a:srgbClr val="4B4D8C"/>
                </a:solidFill>
                <a:latin typeface="Calibri"/>
                <a:cs typeface="Calibri"/>
              </a:rPr>
              <a:t> </a:t>
            </a:r>
            <a:r>
              <a:rPr sz="1200" b="1" spc="-30" dirty="0">
                <a:solidFill>
                  <a:srgbClr val="4B4D8C"/>
                </a:solidFill>
                <a:latin typeface="Calibri"/>
                <a:cs typeface="Calibri"/>
              </a:rPr>
              <a:t>el</a:t>
            </a:r>
            <a:r>
              <a:rPr sz="1200" b="1" spc="70" dirty="0">
                <a:solidFill>
                  <a:srgbClr val="4B4D8C"/>
                </a:solidFill>
                <a:latin typeface="Calibri"/>
                <a:cs typeface="Calibri"/>
              </a:rPr>
              <a:t> </a:t>
            </a:r>
            <a:r>
              <a:rPr sz="1200" b="1" spc="-30" dirty="0">
                <a:solidFill>
                  <a:srgbClr val="4B4D8C"/>
                </a:solidFill>
                <a:latin typeface="Calibri"/>
                <a:cs typeface="Calibri"/>
              </a:rPr>
              <a:t>deporte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1" name="object 17">
            <a:extLst>
              <a:ext uri="{FF2B5EF4-FFF2-40B4-BE49-F238E27FC236}">
                <a16:creationId xmlns:a16="http://schemas.microsoft.com/office/drawing/2014/main" id="{74E07B6B-336F-41B8-8D2E-98D857E9D82D}"/>
              </a:ext>
            </a:extLst>
          </p:cNvPr>
          <p:cNvSpPr txBox="1"/>
          <p:nvPr/>
        </p:nvSpPr>
        <p:spPr>
          <a:xfrm>
            <a:off x="10958599" y="4196747"/>
            <a:ext cx="52387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400" b="1" spc="-65" dirty="0">
                <a:solidFill>
                  <a:srgbClr val="4B4D8C"/>
                </a:solidFill>
                <a:latin typeface="Calibri"/>
                <a:cs typeface="Calibri"/>
              </a:rPr>
              <a:t>825</a:t>
            </a:r>
            <a:r>
              <a:rPr sz="1400" b="1" spc="15" dirty="0">
                <a:solidFill>
                  <a:srgbClr val="4B4D8C"/>
                </a:solidFill>
                <a:latin typeface="Calibri"/>
                <a:cs typeface="Calibri"/>
              </a:rPr>
              <a:t> </a:t>
            </a:r>
            <a:r>
              <a:rPr sz="1400" b="1" spc="-135" dirty="0">
                <a:solidFill>
                  <a:srgbClr val="4B4D8C"/>
                </a:solidFill>
                <a:latin typeface="Calibri"/>
                <a:cs typeface="Calibri"/>
              </a:rPr>
              <a:t>M</a:t>
            </a:r>
            <a:r>
              <a:rPr sz="1400" b="1" spc="-175" dirty="0">
                <a:solidFill>
                  <a:srgbClr val="4B4D8C"/>
                </a:solidFill>
                <a:latin typeface="Trebuchet MS"/>
                <a:cs typeface="Trebuchet MS"/>
              </a:rPr>
              <a:t>€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22" name="object 18">
            <a:extLst>
              <a:ext uri="{FF2B5EF4-FFF2-40B4-BE49-F238E27FC236}">
                <a16:creationId xmlns:a16="http://schemas.microsoft.com/office/drawing/2014/main" id="{E08941DE-C7C1-43EF-9B64-A1BAF208C20B}"/>
              </a:ext>
            </a:extLst>
          </p:cNvPr>
          <p:cNvSpPr txBox="1"/>
          <p:nvPr/>
        </p:nvSpPr>
        <p:spPr>
          <a:xfrm>
            <a:off x="7610562" y="4673251"/>
            <a:ext cx="2782570" cy="434340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65"/>
              </a:spcBef>
            </a:pPr>
            <a:r>
              <a:rPr sz="1200" b="1" spc="-45" dirty="0">
                <a:solidFill>
                  <a:srgbClr val="156EA4"/>
                </a:solidFill>
                <a:latin typeface="Calibri"/>
                <a:cs typeface="Calibri"/>
              </a:rPr>
              <a:t>X.</a:t>
            </a:r>
            <a:r>
              <a:rPr sz="1200" b="1" spc="70" dirty="0">
                <a:solidFill>
                  <a:srgbClr val="156EA4"/>
                </a:solidFill>
                <a:latin typeface="Calibri"/>
                <a:cs typeface="Calibri"/>
              </a:rPr>
              <a:t> </a:t>
            </a:r>
            <a:r>
              <a:rPr sz="1200" b="1" spc="-35" dirty="0">
                <a:solidFill>
                  <a:srgbClr val="156EA4"/>
                </a:solidFill>
                <a:latin typeface="Calibri"/>
                <a:cs typeface="Calibri"/>
              </a:rPr>
              <a:t>Modernización</a:t>
            </a:r>
            <a:r>
              <a:rPr sz="1200" b="1" spc="85" dirty="0">
                <a:solidFill>
                  <a:srgbClr val="156EA4"/>
                </a:solidFill>
                <a:latin typeface="Calibri"/>
                <a:cs typeface="Calibri"/>
              </a:rPr>
              <a:t> </a:t>
            </a:r>
            <a:r>
              <a:rPr sz="1200" b="1" spc="-35" dirty="0">
                <a:solidFill>
                  <a:srgbClr val="156EA4"/>
                </a:solidFill>
                <a:latin typeface="Calibri"/>
                <a:cs typeface="Calibri"/>
              </a:rPr>
              <a:t>del</a:t>
            </a:r>
            <a:r>
              <a:rPr sz="1200" b="1" spc="75" dirty="0">
                <a:solidFill>
                  <a:srgbClr val="156EA4"/>
                </a:solidFill>
                <a:latin typeface="Calibri"/>
                <a:cs typeface="Calibri"/>
              </a:rPr>
              <a:t> </a:t>
            </a:r>
            <a:r>
              <a:rPr sz="1200" b="1" spc="-25" dirty="0">
                <a:solidFill>
                  <a:srgbClr val="156EA4"/>
                </a:solidFill>
                <a:latin typeface="Calibri"/>
                <a:cs typeface="Calibri"/>
              </a:rPr>
              <a:t>sistema</a:t>
            </a:r>
            <a:r>
              <a:rPr sz="1200" b="1" spc="70" dirty="0">
                <a:solidFill>
                  <a:srgbClr val="156EA4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156EA4"/>
                </a:solidFill>
                <a:latin typeface="Calibri"/>
                <a:cs typeface="Calibri"/>
              </a:rPr>
              <a:t>fiscal</a:t>
            </a:r>
            <a:endParaRPr sz="1200">
              <a:latin typeface="Calibri"/>
              <a:cs typeface="Calibri"/>
            </a:endParaRPr>
          </a:p>
          <a:p>
            <a:pPr marL="161925">
              <a:lnSpc>
                <a:spcPct val="100000"/>
              </a:lnSpc>
              <a:spcBef>
                <a:spcPts val="170"/>
              </a:spcBef>
            </a:pPr>
            <a:r>
              <a:rPr sz="1200" b="1" spc="-25" dirty="0">
                <a:solidFill>
                  <a:srgbClr val="156EA4"/>
                </a:solidFill>
                <a:latin typeface="Calibri"/>
                <a:cs typeface="Calibri"/>
              </a:rPr>
              <a:t>para</a:t>
            </a:r>
            <a:r>
              <a:rPr sz="1200" b="1" spc="85" dirty="0">
                <a:solidFill>
                  <a:srgbClr val="156EA4"/>
                </a:solidFill>
                <a:latin typeface="Calibri"/>
                <a:cs typeface="Calibri"/>
              </a:rPr>
              <a:t> </a:t>
            </a:r>
            <a:r>
              <a:rPr sz="1200" b="1" spc="-35" dirty="0">
                <a:solidFill>
                  <a:srgbClr val="156EA4"/>
                </a:solidFill>
                <a:latin typeface="Calibri"/>
                <a:cs typeface="Calibri"/>
              </a:rPr>
              <a:t>un</a:t>
            </a:r>
            <a:r>
              <a:rPr sz="1200" b="1" spc="80" dirty="0">
                <a:solidFill>
                  <a:srgbClr val="156EA4"/>
                </a:solidFill>
                <a:latin typeface="Calibri"/>
                <a:cs typeface="Calibri"/>
              </a:rPr>
              <a:t> </a:t>
            </a:r>
            <a:r>
              <a:rPr sz="1200" b="1" spc="-30" dirty="0">
                <a:solidFill>
                  <a:srgbClr val="156EA4"/>
                </a:solidFill>
                <a:latin typeface="Calibri"/>
                <a:cs typeface="Calibri"/>
              </a:rPr>
              <a:t>crecimiento</a:t>
            </a:r>
            <a:r>
              <a:rPr sz="1200" b="1" spc="80" dirty="0">
                <a:solidFill>
                  <a:srgbClr val="156EA4"/>
                </a:solidFill>
                <a:latin typeface="Calibri"/>
                <a:cs typeface="Calibri"/>
              </a:rPr>
              <a:t> </a:t>
            </a:r>
            <a:r>
              <a:rPr sz="1200" b="1" spc="-20" dirty="0">
                <a:solidFill>
                  <a:srgbClr val="156EA4"/>
                </a:solidFill>
                <a:latin typeface="Calibri"/>
                <a:cs typeface="Calibri"/>
              </a:rPr>
              <a:t>inclusivo</a:t>
            </a:r>
            <a:r>
              <a:rPr sz="1200" b="1" spc="80" dirty="0">
                <a:solidFill>
                  <a:srgbClr val="156EA4"/>
                </a:solidFill>
                <a:latin typeface="Calibri"/>
                <a:cs typeface="Calibri"/>
              </a:rPr>
              <a:t> </a:t>
            </a:r>
            <a:r>
              <a:rPr sz="1200" b="1" spc="-35" dirty="0">
                <a:solidFill>
                  <a:srgbClr val="156EA4"/>
                </a:solidFill>
                <a:latin typeface="Calibri"/>
                <a:cs typeface="Calibri"/>
              </a:rPr>
              <a:t>y</a:t>
            </a:r>
            <a:r>
              <a:rPr sz="1200" b="1" spc="75" dirty="0">
                <a:solidFill>
                  <a:srgbClr val="156EA4"/>
                </a:solidFill>
                <a:latin typeface="Calibri"/>
                <a:cs typeface="Calibri"/>
              </a:rPr>
              <a:t> </a:t>
            </a:r>
            <a:r>
              <a:rPr sz="1200" b="1" spc="-20" dirty="0">
                <a:solidFill>
                  <a:srgbClr val="156EA4"/>
                </a:solidFill>
                <a:latin typeface="Calibri"/>
                <a:cs typeface="Calibri"/>
              </a:rPr>
              <a:t>sostenible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3" name="object 19">
            <a:extLst>
              <a:ext uri="{FF2B5EF4-FFF2-40B4-BE49-F238E27FC236}">
                <a16:creationId xmlns:a16="http://schemas.microsoft.com/office/drawing/2014/main" id="{3EB5AC98-1429-4EE5-9959-523F3CFE0C65}"/>
              </a:ext>
            </a:extLst>
          </p:cNvPr>
          <p:cNvSpPr txBox="1"/>
          <p:nvPr/>
        </p:nvSpPr>
        <p:spPr>
          <a:xfrm>
            <a:off x="11385002" y="4772818"/>
            <a:ext cx="9779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400" b="1" spc="-35" dirty="0">
                <a:solidFill>
                  <a:srgbClr val="156EA4"/>
                </a:solidFill>
                <a:latin typeface="Calibri"/>
                <a:cs typeface="Calibri"/>
              </a:rPr>
              <a:t>–</a:t>
            </a:r>
            <a:endParaRPr sz="1400">
              <a:latin typeface="Calibri"/>
              <a:cs typeface="Calibri"/>
            </a:endParaRPr>
          </a:p>
        </p:txBody>
      </p:sp>
      <p:graphicFrame>
        <p:nvGraphicFramePr>
          <p:cNvPr id="24" name="object 20">
            <a:extLst>
              <a:ext uri="{FF2B5EF4-FFF2-40B4-BE49-F238E27FC236}">
                <a16:creationId xmlns:a16="http://schemas.microsoft.com/office/drawing/2014/main" id="{F947372D-CC7C-48E9-8CC9-EE9DF4374F57}"/>
              </a:ext>
            </a:extLst>
          </p:cNvPr>
          <p:cNvGraphicFramePr>
            <a:graphicFrameLocks noGrp="1"/>
          </p:cNvGraphicFramePr>
          <p:nvPr/>
        </p:nvGraphicFramePr>
        <p:xfrm>
          <a:off x="636616" y="2317285"/>
          <a:ext cx="4067810" cy="28797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216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6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51890">
                <a:tc>
                  <a:txBody>
                    <a:bodyPr/>
                    <a:lstStyle/>
                    <a:p>
                      <a:pPr marL="236220" indent="-128905">
                        <a:lnSpc>
                          <a:spcPct val="100000"/>
                        </a:lnSpc>
                        <a:spcBef>
                          <a:spcPts val="675"/>
                        </a:spcBef>
                        <a:buAutoNum type="romanUcPeriod"/>
                        <a:tabLst>
                          <a:tab pos="236854" algn="l"/>
                        </a:tabLst>
                      </a:pPr>
                      <a:r>
                        <a:rPr sz="1200" b="1" spc="-45" dirty="0">
                          <a:solidFill>
                            <a:srgbClr val="0A9DC6"/>
                          </a:solidFill>
                          <a:latin typeface="Calibri"/>
                          <a:cs typeface="Calibri"/>
                        </a:rPr>
                        <a:t>Agenda</a:t>
                      </a:r>
                      <a:r>
                        <a:rPr sz="1200" b="1" spc="45" dirty="0">
                          <a:solidFill>
                            <a:srgbClr val="0A9DC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35" dirty="0">
                          <a:solidFill>
                            <a:srgbClr val="0A9DC6"/>
                          </a:solidFill>
                          <a:latin typeface="Calibri"/>
                          <a:cs typeface="Calibri"/>
                        </a:rPr>
                        <a:t>urbana</a:t>
                      </a:r>
                      <a:r>
                        <a:rPr sz="1200" b="1" spc="55" dirty="0">
                          <a:solidFill>
                            <a:srgbClr val="0A9DC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35" dirty="0">
                          <a:solidFill>
                            <a:srgbClr val="0A9DC6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1200" b="1" spc="45" dirty="0">
                          <a:solidFill>
                            <a:srgbClr val="0A9DC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20" dirty="0">
                          <a:solidFill>
                            <a:srgbClr val="0A9DC6"/>
                          </a:solidFill>
                          <a:latin typeface="Calibri"/>
                          <a:cs typeface="Calibri"/>
                        </a:rPr>
                        <a:t>rural,</a:t>
                      </a:r>
                      <a:r>
                        <a:rPr sz="1200" b="1" spc="55" dirty="0">
                          <a:solidFill>
                            <a:srgbClr val="0A9DC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30" dirty="0">
                          <a:solidFill>
                            <a:srgbClr val="0A9DC6"/>
                          </a:solidFill>
                          <a:latin typeface="Calibri"/>
                          <a:cs typeface="Calibri"/>
                        </a:rPr>
                        <a:t>lucha</a:t>
                      </a:r>
                      <a:r>
                        <a:rPr sz="1200" b="1" spc="45" dirty="0">
                          <a:solidFill>
                            <a:srgbClr val="0A9DC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35" dirty="0">
                          <a:solidFill>
                            <a:srgbClr val="0A9DC6"/>
                          </a:solidFill>
                          <a:latin typeface="Calibri"/>
                          <a:cs typeface="Calibri"/>
                        </a:rPr>
                        <a:t>contra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  <a:p>
                      <a:pPr marL="22669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200" b="1" spc="-20" dirty="0">
                          <a:solidFill>
                            <a:srgbClr val="0A9DC6"/>
                          </a:solidFill>
                          <a:latin typeface="Calibri"/>
                          <a:cs typeface="Calibri"/>
                        </a:rPr>
                        <a:t>la</a:t>
                      </a:r>
                      <a:r>
                        <a:rPr sz="1200" b="1" spc="45" dirty="0">
                          <a:solidFill>
                            <a:srgbClr val="0A9DC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40" dirty="0">
                          <a:solidFill>
                            <a:srgbClr val="0A9DC6"/>
                          </a:solidFill>
                          <a:latin typeface="Calibri"/>
                          <a:cs typeface="Calibri"/>
                        </a:rPr>
                        <a:t>despoblación</a:t>
                      </a:r>
                      <a:r>
                        <a:rPr sz="1200" b="1" spc="55" dirty="0">
                          <a:solidFill>
                            <a:srgbClr val="0A9DC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35" dirty="0">
                          <a:solidFill>
                            <a:srgbClr val="0A9DC6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1200" b="1" spc="50" dirty="0">
                          <a:solidFill>
                            <a:srgbClr val="0A9DC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35" dirty="0">
                          <a:solidFill>
                            <a:srgbClr val="0A9DC6"/>
                          </a:solidFill>
                          <a:latin typeface="Calibri"/>
                          <a:cs typeface="Calibri"/>
                        </a:rPr>
                        <a:t>desarrollo</a:t>
                      </a:r>
                      <a:r>
                        <a:rPr sz="1200" b="1" spc="45" dirty="0">
                          <a:solidFill>
                            <a:srgbClr val="0A9DC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0" dirty="0">
                          <a:solidFill>
                            <a:srgbClr val="0A9DC6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200" b="1" spc="45" dirty="0">
                          <a:solidFill>
                            <a:srgbClr val="0A9DC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20" dirty="0">
                          <a:solidFill>
                            <a:srgbClr val="0A9DC6"/>
                          </a:solidFill>
                          <a:latin typeface="Calibri"/>
                          <a:cs typeface="Calibri"/>
                        </a:rPr>
                        <a:t>la</a:t>
                      </a:r>
                      <a:r>
                        <a:rPr sz="1200" b="1" spc="55" dirty="0">
                          <a:solidFill>
                            <a:srgbClr val="0A9DC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20" dirty="0">
                          <a:solidFill>
                            <a:srgbClr val="0A9DC6"/>
                          </a:solidFill>
                          <a:latin typeface="Calibri"/>
                          <a:cs typeface="Calibri"/>
                        </a:rPr>
                        <a:t>agricultura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900" dirty="0">
                        <a:latin typeface="Times New Roman"/>
                        <a:cs typeface="Times New Roman"/>
                      </a:endParaRPr>
                    </a:p>
                    <a:p>
                      <a:pPr marL="288290" indent="-180975">
                        <a:lnSpc>
                          <a:spcPct val="100000"/>
                        </a:lnSpc>
                        <a:buAutoNum type="romanUcPeriod" startAt="2"/>
                        <a:tabLst>
                          <a:tab pos="288925" algn="l"/>
                        </a:tabLst>
                      </a:pPr>
                      <a:r>
                        <a:rPr sz="1200" b="1" spc="-20" dirty="0">
                          <a:solidFill>
                            <a:srgbClr val="1B95A0"/>
                          </a:solidFill>
                          <a:latin typeface="Calibri"/>
                          <a:cs typeface="Calibri"/>
                        </a:rPr>
                        <a:t>Infraestructuras</a:t>
                      </a:r>
                      <a:r>
                        <a:rPr sz="1200" b="1" spc="95" dirty="0">
                          <a:solidFill>
                            <a:srgbClr val="1B95A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35" dirty="0">
                          <a:solidFill>
                            <a:srgbClr val="1B95A0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1200" b="1" spc="75" dirty="0">
                          <a:solidFill>
                            <a:srgbClr val="1B95A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30" dirty="0">
                          <a:solidFill>
                            <a:srgbClr val="1B95A0"/>
                          </a:solidFill>
                          <a:latin typeface="Calibri"/>
                          <a:cs typeface="Calibri"/>
                        </a:rPr>
                        <a:t>ecosistemas</a:t>
                      </a:r>
                      <a:r>
                        <a:rPr sz="1200" b="1" spc="90" dirty="0">
                          <a:solidFill>
                            <a:srgbClr val="1B95A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5" dirty="0">
                          <a:solidFill>
                            <a:srgbClr val="1B95A0"/>
                          </a:solidFill>
                          <a:latin typeface="Calibri"/>
                          <a:cs typeface="Calibri"/>
                        </a:rPr>
                        <a:t>resilientes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85725" marB="0">
                    <a:solidFill>
                      <a:srgbClr val="CFE3EF"/>
                    </a:solidFill>
                  </a:tcPr>
                </a:tc>
                <a:tc>
                  <a:txBody>
                    <a:bodyPr/>
                    <a:lstStyle/>
                    <a:p>
                      <a:pPr marL="83820">
                        <a:lnSpc>
                          <a:spcPct val="100000"/>
                        </a:lnSpc>
                        <a:spcBef>
                          <a:spcPts val="1290"/>
                        </a:spcBef>
                      </a:pPr>
                      <a:r>
                        <a:rPr sz="1400" b="1" spc="-35" dirty="0">
                          <a:solidFill>
                            <a:srgbClr val="0A9DC6"/>
                          </a:solidFill>
                          <a:latin typeface="Calibri"/>
                          <a:cs typeface="Calibri"/>
                        </a:rPr>
                        <a:t>14.407</a:t>
                      </a:r>
                      <a:r>
                        <a:rPr sz="1400" b="1" spc="-20" dirty="0">
                          <a:solidFill>
                            <a:srgbClr val="0A9DC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40" dirty="0">
                          <a:solidFill>
                            <a:srgbClr val="0A9DC6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1400" b="1" spc="-140" dirty="0">
                          <a:solidFill>
                            <a:srgbClr val="0A9DC6"/>
                          </a:solidFill>
                          <a:latin typeface="Trebuchet MS"/>
                          <a:cs typeface="Trebuchet MS"/>
                        </a:rPr>
                        <a:t>€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2450" dirty="0">
                        <a:latin typeface="Times New Roman"/>
                        <a:cs typeface="Times New Roman"/>
                      </a:endParaRPr>
                    </a:p>
                    <a:p>
                      <a:pPr marL="8382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b="1" spc="-35" dirty="0">
                          <a:solidFill>
                            <a:srgbClr val="1B95A0"/>
                          </a:solidFill>
                          <a:latin typeface="Calibri"/>
                          <a:cs typeface="Calibri"/>
                        </a:rPr>
                        <a:t>10.400</a:t>
                      </a:r>
                      <a:r>
                        <a:rPr sz="1400" b="1" spc="-20" dirty="0">
                          <a:solidFill>
                            <a:srgbClr val="1B95A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40" dirty="0">
                          <a:solidFill>
                            <a:srgbClr val="1B95A0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1400" b="1" spc="-140" dirty="0">
                          <a:solidFill>
                            <a:srgbClr val="1B95A0"/>
                          </a:solidFill>
                          <a:latin typeface="Trebuchet MS"/>
                          <a:cs typeface="Trebuchet MS"/>
                        </a:rPr>
                        <a:t>€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</a:txBody>
                  <a:tcPr marL="0" marR="0" marT="163830" marB="0">
                    <a:solidFill>
                      <a:srgbClr val="CFE3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59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07950">
                        <a:lnSpc>
                          <a:spcPct val="100000"/>
                        </a:lnSpc>
                      </a:pPr>
                      <a:r>
                        <a:rPr sz="1200" b="1" spc="40" dirty="0">
                          <a:solidFill>
                            <a:srgbClr val="6FA14B"/>
                          </a:solidFill>
                          <a:latin typeface="Calibri"/>
                          <a:cs typeface="Calibri"/>
                        </a:rPr>
                        <a:t>III.</a:t>
                      </a:r>
                      <a:r>
                        <a:rPr sz="1200" b="1" spc="60" dirty="0">
                          <a:solidFill>
                            <a:srgbClr val="6FA14B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25" dirty="0">
                          <a:solidFill>
                            <a:srgbClr val="6FA14B"/>
                          </a:solidFill>
                          <a:latin typeface="Calibri"/>
                          <a:cs typeface="Calibri"/>
                        </a:rPr>
                        <a:t>Transición</a:t>
                      </a:r>
                      <a:r>
                        <a:rPr sz="1200" b="1" spc="75" dirty="0">
                          <a:solidFill>
                            <a:srgbClr val="6FA14B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25" dirty="0">
                          <a:solidFill>
                            <a:srgbClr val="6FA14B"/>
                          </a:solidFill>
                          <a:latin typeface="Calibri"/>
                          <a:cs typeface="Calibri"/>
                        </a:rPr>
                        <a:t>energética</a:t>
                      </a:r>
                      <a:r>
                        <a:rPr sz="1200" b="1" spc="75" dirty="0">
                          <a:solidFill>
                            <a:srgbClr val="6FA14B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20" dirty="0">
                          <a:solidFill>
                            <a:srgbClr val="6FA14B"/>
                          </a:solidFill>
                          <a:latin typeface="Calibri"/>
                          <a:cs typeface="Calibri"/>
                        </a:rPr>
                        <a:t>justa</a:t>
                      </a:r>
                      <a:r>
                        <a:rPr sz="1200" b="1" spc="65" dirty="0">
                          <a:solidFill>
                            <a:srgbClr val="6FA14B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5" dirty="0">
                          <a:solidFill>
                            <a:srgbClr val="6FA14B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200" b="1" spc="55" dirty="0">
                          <a:solidFill>
                            <a:srgbClr val="6FA14B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6FA14B"/>
                          </a:solidFill>
                          <a:latin typeface="Calibri"/>
                          <a:cs typeface="Calibri"/>
                        </a:rPr>
                        <a:t>inclusiva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solidFill>
                      <a:srgbClr val="DAE5D0"/>
                    </a:solidFill>
                  </a:tcPr>
                </a:tc>
                <a:tc>
                  <a:txBody>
                    <a:bodyPr/>
                    <a:lstStyle/>
                    <a:p>
                      <a:pPr marR="106045" algn="r">
                        <a:lnSpc>
                          <a:spcPct val="100000"/>
                        </a:lnSpc>
                        <a:spcBef>
                          <a:spcPts val="1290"/>
                        </a:spcBef>
                      </a:pPr>
                      <a:r>
                        <a:rPr sz="1400" b="1" spc="-35" dirty="0">
                          <a:solidFill>
                            <a:srgbClr val="6FA14B"/>
                          </a:solidFill>
                          <a:latin typeface="Calibri"/>
                          <a:cs typeface="Calibri"/>
                        </a:rPr>
                        <a:t>6.385</a:t>
                      </a:r>
                      <a:r>
                        <a:rPr sz="1400" b="1" spc="35" dirty="0">
                          <a:solidFill>
                            <a:srgbClr val="6FA14B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40" dirty="0">
                          <a:solidFill>
                            <a:srgbClr val="6FA14B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1400" b="1" spc="-140" dirty="0">
                          <a:solidFill>
                            <a:srgbClr val="6FA14B"/>
                          </a:solidFill>
                          <a:latin typeface="Trebuchet MS"/>
                          <a:cs typeface="Trebuchet MS"/>
                        </a:rPr>
                        <a:t>€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163830" marB="0">
                    <a:solidFill>
                      <a:srgbClr val="DAE5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59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07950">
                        <a:lnSpc>
                          <a:spcPct val="100000"/>
                        </a:lnSpc>
                      </a:pPr>
                      <a:r>
                        <a:rPr sz="1200" b="1" spc="-25" dirty="0">
                          <a:solidFill>
                            <a:srgbClr val="918227"/>
                          </a:solidFill>
                          <a:latin typeface="Calibri"/>
                          <a:cs typeface="Calibri"/>
                        </a:rPr>
                        <a:t>IV.</a:t>
                      </a:r>
                      <a:r>
                        <a:rPr sz="1200" b="1" spc="55" dirty="0">
                          <a:solidFill>
                            <a:srgbClr val="91822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5" dirty="0">
                          <a:solidFill>
                            <a:srgbClr val="918227"/>
                          </a:solidFill>
                          <a:latin typeface="Calibri"/>
                          <a:cs typeface="Calibri"/>
                        </a:rPr>
                        <a:t>Una</a:t>
                      </a:r>
                      <a:r>
                        <a:rPr sz="1200" b="1" spc="75" dirty="0">
                          <a:solidFill>
                            <a:srgbClr val="91822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25" dirty="0">
                          <a:solidFill>
                            <a:srgbClr val="918227"/>
                          </a:solidFill>
                          <a:latin typeface="Calibri"/>
                          <a:cs typeface="Calibri"/>
                        </a:rPr>
                        <a:t>Administración</a:t>
                      </a:r>
                      <a:r>
                        <a:rPr sz="1200" b="1" spc="85" dirty="0">
                          <a:solidFill>
                            <a:srgbClr val="91822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25" dirty="0">
                          <a:solidFill>
                            <a:srgbClr val="918227"/>
                          </a:solidFill>
                          <a:latin typeface="Calibri"/>
                          <a:cs typeface="Calibri"/>
                        </a:rPr>
                        <a:t>para</a:t>
                      </a:r>
                      <a:r>
                        <a:rPr sz="1200" b="1" spc="80" dirty="0">
                          <a:solidFill>
                            <a:srgbClr val="91822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30" dirty="0">
                          <a:solidFill>
                            <a:srgbClr val="918227"/>
                          </a:solidFill>
                          <a:latin typeface="Calibri"/>
                          <a:cs typeface="Calibri"/>
                        </a:rPr>
                        <a:t>el</a:t>
                      </a:r>
                      <a:r>
                        <a:rPr sz="1200" b="1" spc="70" dirty="0">
                          <a:solidFill>
                            <a:srgbClr val="91822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5" dirty="0">
                          <a:solidFill>
                            <a:srgbClr val="918227"/>
                          </a:solidFill>
                          <a:latin typeface="Calibri"/>
                          <a:cs typeface="Calibri"/>
                        </a:rPr>
                        <a:t>siglo</a:t>
                      </a:r>
                      <a:r>
                        <a:rPr sz="1200" b="1" spc="70" dirty="0">
                          <a:solidFill>
                            <a:srgbClr val="91822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40" dirty="0">
                          <a:solidFill>
                            <a:srgbClr val="918227"/>
                          </a:solidFill>
                          <a:latin typeface="Calibri"/>
                          <a:cs typeface="Calibri"/>
                        </a:rPr>
                        <a:t>XXI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solidFill>
                      <a:srgbClr val="E2DCC5"/>
                    </a:solidFill>
                  </a:tcPr>
                </a:tc>
                <a:tc>
                  <a:txBody>
                    <a:bodyPr/>
                    <a:lstStyle/>
                    <a:p>
                      <a:pPr marR="106045" algn="r">
                        <a:lnSpc>
                          <a:spcPct val="100000"/>
                        </a:lnSpc>
                        <a:spcBef>
                          <a:spcPts val="1290"/>
                        </a:spcBef>
                      </a:pPr>
                      <a:r>
                        <a:rPr sz="1400" b="1" spc="-35" dirty="0">
                          <a:solidFill>
                            <a:srgbClr val="918227"/>
                          </a:solidFill>
                          <a:latin typeface="Calibri"/>
                          <a:cs typeface="Calibri"/>
                        </a:rPr>
                        <a:t>4.315</a:t>
                      </a:r>
                      <a:r>
                        <a:rPr sz="1400" b="1" spc="35" dirty="0">
                          <a:solidFill>
                            <a:srgbClr val="91822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40" dirty="0">
                          <a:solidFill>
                            <a:srgbClr val="918227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1400" b="1" spc="-140" dirty="0">
                          <a:solidFill>
                            <a:srgbClr val="918227"/>
                          </a:solidFill>
                          <a:latin typeface="Trebuchet MS"/>
                          <a:cs typeface="Trebuchet MS"/>
                        </a:rPr>
                        <a:t>€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163830" marB="0">
                    <a:solidFill>
                      <a:srgbClr val="E2DC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5945">
                <a:tc>
                  <a:txBody>
                    <a:bodyPr/>
                    <a:lstStyle/>
                    <a:p>
                      <a:pPr marL="251460" marR="76200" indent="-144145">
                        <a:lnSpc>
                          <a:spcPts val="1300"/>
                        </a:lnSpc>
                        <a:spcBef>
                          <a:spcPts val="309"/>
                        </a:spcBef>
                      </a:pPr>
                      <a:r>
                        <a:rPr sz="1100" b="1" spc="-55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V.</a:t>
                      </a:r>
                      <a:r>
                        <a:rPr sz="1100" b="1" spc="20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40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Modernización</a:t>
                      </a:r>
                      <a:r>
                        <a:rPr sz="1100" b="1" spc="10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35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1100" b="1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25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digitalización</a:t>
                      </a:r>
                      <a:r>
                        <a:rPr sz="1100" b="1" spc="15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35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del</a:t>
                      </a:r>
                      <a:r>
                        <a:rPr sz="1100" b="1" spc="5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30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tejido</a:t>
                      </a:r>
                      <a:r>
                        <a:rPr sz="1100" b="1" spc="5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15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industrial </a:t>
                      </a:r>
                      <a:r>
                        <a:rPr sz="1100" b="1" spc="-235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35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1100" b="1" spc="-30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45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100" b="1" spc="155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20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la</a:t>
                      </a:r>
                      <a:r>
                        <a:rPr sz="1100" b="1" spc="210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25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pyme,</a:t>
                      </a:r>
                      <a:r>
                        <a:rPr sz="1100" b="1" spc="200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30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recuperación</a:t>
                      </a:r>
                      <a:r>
                        <a:rPr sz="1100" b="1" spc="185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30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del</a:t>
                      </a:r>
                      <a:r>
                        <a:rPr sz="1100" b="1" spc="190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20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turismo </a:t>
                      </a:r>
                      <a:r>
                        <a:rPr sz="1100" b="1" spc="-50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e </a:t>
                      </a:r>
                      <a:r>
                        <a:rPr sz="1100" b="1" spc="-45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20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impulso</a:t>
                      </a:r>
                      <a:r>
                        <a:rPr sz="1100" b="1" spc="65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30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100" b="1" spc="55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25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una</a:t>
                      </a:r>
                      <a:r>
                        <a:rPr sz="1100" b="1" spc="70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30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España</a:t>
                      </a:r>
                      <a:r>
                        <a:rPr sz="1100" b="1" spc="65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25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nación</a:t>
                      </a:r>
                      <a:r>
                        <a:rPr sz="1100" b="1" spc="80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25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emprendedora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9369" marB="0">
                    <a:solidFill>
                      <a:srgbClr val="F2DFC9"/>
                    </a:solidFill>
                  </a:tcPr>
                </a:tc>
                <a:tc>
                  <a:txBody>
                    <a:bodyPr/>
                    <a:lstStyle/>
                    <a:p>
                      <a:pPr marR="106680" algn="r">
                        <a:lnSpc>
                          <a:spcPct val="100000"/>
                        </a:lnSpc>
                        <a:spcBef>
                          <a:spcPts val="1290"/>
                        </a:spcBef>
                      </a:pPr>
                      <a:r>
                        <a:rPr sz="1400" b="1" spc="-35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16.075</a:t>
                      </a:r>
                      <a:r>
                        <a:rPr sz="1400" b="1" spc="30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40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1400" b="1" spc="-140" dirty="0">
                          <a:solidFill>
                            <a:srgbClr val="C98734"/>
                          </a:solidFill>
                          <a:latin typeface="Trebuchet MS"/>
                          <a:cs typeface="Trebuchet MS"/>
                        </a:rPr>
                        <a:t>€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</a:txBody>
                  <a:tcPr marL="0" marR="0" marT="163830" marB="0">
                    <a:solidFill>
                      <a:srgbClr val="F2DF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2" name="Grupo 1">
            <a:extLst>
              <a:ext uri="{FF2B5EF4-FFF2-40B4-BE49-F238E27FC236}">
                <a16:creationId xmlns:a16="http://schemas.microsoft.com/office/drawing/2014/main" id="{A06B99F6-0DA6-44F2-83DB-06C57CEAD8B1}"/>
              </a:ext>
            </a:extLst>
          </p:cNvPr>
          <p:cNvGrpSpPr/>
          <p:nvPr/>
        </p:nvGrpSpPr>
        <p:grpSpPr>
          <a:xfrm>
            <a:off x="4720359" y="2250182"/>
            <a:ext cx="2805470" cy="2749170"/>
            <a:chOff x="4852265" y="1902813"/>
            <a:chExt cx="3030172" cy="2936374"/>
          </a:xfrm>
        </p:grpSpPr>
        <p:grpSp>
          <p:nvGrpSpPr>
            <p:cNvPr id="25" name="object 21">
              <a:extLst>
                <a:ext uri="{FF2B5EF4-FFF2-40B4-BE49-F238E27FC236}">
                  <a16:creationId xmlns:a16="http://schemas.microsoft.com/office/drawing/2014/main" id="{A94437B6-243C-4D9E-ACF0-36C9FC9593A0}"/>
                </a:ext>
              </a:extLst>
            </p:cNvPr>
            <p:cNvGrpSpPr/>
            <p:nvPr/>
          </p:nvGrpSpPr>
          <p:grpSpPr>
            <a:xfrm>
              <a:off x="4852265" y="1902813"/>
              <a:ext cx="3030172" cy="2936374"/>
              <a:chOff x="5724461" y="2843039"/>
              <a:chExt cx="2952115" cy="2952750"/>
            </a:xfrm>
          </p:grpSpPr>
          <p:sp>
            <p:nvSpPr>
              <p:cNvPr id="26" name="object 22">
                <a:extLst>
                  <a:ext uri="{FF2B5EF4-FFF2-40B4-BE49-F238E27FC236}">
                    <a16:creationId xmlns:a16="http://schemas.microsoft.com/office/drawing/2014/main" id="{CA48F4BE-941C-4F0D-8C67-D9CFFEF9030B}"/>
                  </a:ext>
                </a:extLst>
              </p:cNvPr>
              <p:cNvSpPr/>
              <p:nvPr/>
            </p:nvSpPr>
            <p:spPr>
              <a:xfrm>
                <a:off x="6075324" y="2859415"/>
                <a:ext cx="1695450" cy="530225"/>
              </a:xfrm>
              <a:custGeom>
                <a:avLst/>
                <a:gdLst/>
                <a:ahLst/>
                <a:cxnLst/>
                <a:rect l="l" t="t" r="r" b="b"/>
                <a:pathLst>
                  <a:path w="1695450" h="530225">
                    <a:moveTo>
                      <a:pt x="0" y="529716"/>
                    </a:moveTo>
                    <a:lnTo>
                      <a:pt x="31364" y="492994"/>
                    </a:lnTo>
                    <a:lnTo>
                      <a:pt x="63818" y="457464"/>
                    </a:lnTo>
                    <a:lnTo>
                      <a:pt x="97325" y="423142"/>
                    </a:lnTo>
                    <a:lnTo>
                      <a:pt x="131846" y="390040"/>
                    </a:lnTo>
                    <a:lnTo>
                      <a:pt x="167348" y="358176"/>
                    </a:lnTo>
                    <a:lnTo>
                      <a:pt x="203792" y="327562"/>
                    </a:lnTo>
                    <a:lnTo>
                      <a:pt x="241141" y="298215"/>
                    </a:lnTo>
                    <a:lnTo>
                      <a:pt x="279359" y="270149"/>
                    </a:lnTo>
                    <a:lnTo>
                      <a:pt x="318410" y="243378"/>
                    </a:lnTo>
                    <a:lnTo>
                      <a:pt x="358256" y="217919"/>
                    </a:lnTo>
                    <a:lnTo>
                      <a:pt x="398861" y="193785"/>
                    </a:lnTo>
                    <a:lnTo>
                      <a:pt x="440189" y="170991"/>
                    </a:lnTo>
                    <a:lnTo>
                      <a:pt x="482203" y="149552"/>
                    </a:lnTo>
                    <a:lnTo>
                      <a:pt x="524864" y="129483"/>
                    </a:lnTo>
                    <a:lnTo>
                      <a:pt x="568139" y="110800"/>
                    </a:lnTo>
                    <a:lnTo>
                      <a:pt x="611989" y="93515"/>
                    </a:lnTo>
                    <a:lnTo>
                      <a:pt x="656377" y="77645"/>
                    </a:lnTo>
                    <a:lnTo>
                      <a:pt x="701267" y="63204"/>
                    </a:lnTo>
                    <a:lnTo>
                      <a:pt x="746624" y="50208"/>
                    </a:lnTo>
                    <a:lnTo>
                      <a:pt x="792409" y="38670"/>
                    </a:lnTo>
                    <a:lnTo>
                      <a:pt x="838586" y="28606"/>
                    </a:lnTo>
                    <a:lnTo>
                      <a:pt x="885118" y="20030"/>
                    </a:lnTo>
                    <a:lnTo>
                      <a:pt x="931970" y="12958"/>
                    </a:lnTo>
                    <a:lnTo>
                      <a:pt x="979104" y="7404"/>
                    </a:lnTo>
                    <a:lnTo>
                      <a:pt x="1026482" y="3383"/>
                    </a:lnTo>
                    <a:lnTo>
                      <a:pt x="1074069" y="910"/>
                    </a:lnTo>
                    <a:lnTo>
                      <a:pt x="1121829" y="0"/>
                    </a:lnTo>
                    <a:lnTo>
                      <a:pt x="1169724" y="666"/>
                    </a:lnTo>
                    <a:lnTo>
                      <a:pt x="1217717" y="2925"/>
                    </a:lnTo>
                    <a:lnTo>
                      <a:pt x="1265772" y="6791"/>
                    </a:lnTo>
                    <a:lnTo>
                      <a:pt x="1313853" y="12279"/>
                    </a:lnTo>
                    <a:lnTo>
                      <a:pt x="1361922" y="19404"/>
                    </a:lnTo>
                    <a:lnTo>
                      <a:pt x="1409943" y="28180"/>
                    </a:lnTo>
                    <a:lnTo>
                      <a:pt x="1457879" y="38623"/>
                    </a:lnTo>
                    <a:lnTo>
                      <a:pt x="1505693" y="50748"/>
                    </a:lnTo>
                    <a:lnTo>
                      <a:pt x="1553350" y="64568"/>
                    </a:lnTo>
                    <a:lnTo>
                      <a:pt x="1600812" y="80098"/>
                    </a:lnTo>
                    <a:lnTo>
                      <a:pt x="1648043" y="97355"/>
                    </a:lnTo>
                    <a:lnTo>
                      <a:pt x="1695005" y="116351"/>
                    </a:lnTo>
                  </a:path>
                </a:pathLst>
              </a:custGeom>
              <a:ln w="32751">
                <a:solidFill>
                  <a:srgbClr val="24ACD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7" name="object 23">
                <a:extLst>
                  <a:ext uri="{FF2B5EF4-FFF2-40B4-BE49-F238E27FC236}">
                    <a16:creationId xmlns:a16="http://schemas.microsoft.com/office/drawing/2014/main" id="{3B90CE5B-47D4-4316-AB77-182F0A6F02AD}"/>
                  </a:ext>
                </a:extLst>
              </p:cNvPr>
              <p:cNvSpPr/>
              <p:nvPr/>
            </p:nvSpPr>
            <p:spPr>
              <a:xfrm>
                <a:off x="5740836" y="3389405"/>
                <a:ext cx="334645" cy="1310005"/>
              </a:xfrm>
              <a:custGeom>
                <a:avLst/>
                <a:gdLst/>
                <a:ahLst/>
                <a:cxnLst/>
                <a:rect l="l" t="t" r="r" b="b"/>
                <a:pathLst>
                  <a:path w="334645" h="1310004">
                    <a:moveTo>
                      <a:pt x="50579" y="1309591"/>
                    </a:moveTo>
                    <a:lnTo>
                      <a:pt x="38397" y="1261313"/>
                    </a:lnTo>
                    <a:lnTo>
                      <a:pt x="27854" y="1212600"/>
                    </a:lnTo>
                    <a:lnTo>
                      <a:pt x="18969" y="1163494"/>
                    </a:lnTo>
                    <a:lnTo>
                      <a:pt x="11758" y="1114039"/>
                    </a:lnTo>
                    <a:lnTo>
                      <a:pt x="6237" y="1064278"/>
                    </a:lnTo>
                    <a:lnTo>
                      <a:pt x="2426" y="1014254"/>
                    </a:lnTo>
                    <a:lnTo>
                      <a:pt x="340" y="964008"/>
                    </a:lnTo>
                    <a:lnTo>
                      <a:pt x="0" y="913586"/>
                    </a:lnTo>
                    <a:lnTo>
                      <a:pt x="1418" y="863030"/>
                    </a:lnTo>
                    <a:lnTo>
                      <a:pt x="4616" y="812383"/>
                    </a:lnTo>
                    <a:lnTo>
                      <a:pt x="9609" y="761687"/>
                    </a:lnTo>
                    <a:lnTo>
                      <a:pt x="16415" y="710986"/>
                    </a:lnTo>
                    <a:lnTo>
                      <a:pt x="25052" y="660324"/>
                    </a:lnTo>
                    <a:lnTo>
                      <a:pt x="35535" y="609743"/>
                    </a:lnTo>
                    <a:lnTo>
                      <a:pt x="47885" y="559285"/>
                    </a:lnTo>
                    <a:lnTo>
                      <a:pt x="62117" y="508994"/>
                    </a:lnTo>
                    <a:lnTo>
                      <a:pt x="78248" y="458914"/>
                    </a:lnTo>
                    <a:lnTo>
                      <a:pt x="96296" y="409087"/>
                    </a:lnTo>
                    <a:lnTo>
                      <a:pt x="116280" y="359556"/>
                    </a:lnTo>
                    <a:lnTo>
                      <a:pt x="138277" y="310241"/>
                    </a:lnTo>
                    <a:lnTo>
                      <a:pt x="161865" y="262139"/>
                    </a:lnTo>
                    <a:lnTo>
                      <a:pt x="187000" y="215267"/>
                    </a:lnTo>
                    <a:lnTo>
                      <a:pt x="213636" y="169643"/>
                    </a:lnTo>
                    <a:lnTo>
                      <a:pt x="241730" y="125287"/>
                    </a:lnTo>
                    <a:lnTo>
                      <a:pt x="271238" y="82215"/>
                    </a:lnTo>
                    <a:lnTo>
                      <a:pt x="302115" y="40446"/>
                    </a:lnTo>
                    <a:lnTo>
                      <a:pt x="334317" y="0"/>
                    </a:lnTo>
                  </a:path>
                </a:pathLst>
              </a:custGeom>
              <a:ln w="32751">
                <a:solidFill>
                  <a:srgbClr val="25919A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" name="object 24">
                <a:extLst>
                  <a:ext uri="{FF2B5EF4-FFF2-40B4-BE49-F238E27FC236}">
                    <a16:creationId xmlns:a16="http://schemas.microsoft.com/office/drawing/2014/main" id="{7CF8D09F-B5D0-4D7E-AE9D-083B981AC1C4}"/>
                  </a:ext>
                </a:extLst>
              </p:cNvPr>
              <p:cNvSpPr/>
              <p:nvPr/>
            </p:nvSpPr>
            <p:spPr>
              <a:xfrm>
                <a:off x="5791444" y="4699669"/>
                <a:ext cx="436880" cy="709295"/>
              </a:xfrm>
              <a:custGeom>
                <a:avLst/>
                <a:gdLst/>
                <a:ahLst/>
                <a:cxnLst/>
                <a:rect l="l" t="t" r="r" b="b"/>
                <a:pathLst>
                  <a:path w="436879" h="709295">
                    <a:moveTo>
                      <a:pt x="436835" y="708717"/>
                    </a:moveTo>
                    <a:lnTo>
                      <a:pt x="399831" y="674517"/>
                    </a:lnTo>
                    <a:lnTo>
                      <a:pt x="364157" y="639170"/>
                    </a:lnTo>
                    <a:lnTo>
                      <a:pt x="329826" y="602718"/>
                    </a:lnTo>
                    <a:lnTo>
                      <a:pt x="296859" y="565203"/>
                    </a:lnTo>
                    <a:lnTo>
                      <a:pt x="265270" y="526668"/>
                    </a:lnTo>
                    <a:lnTo>
                      <a:pt x="235078" y="487154"/>
                    </a:lnTo>
                    <a:lnTo>
                      <a:pt x="206299" y="446704"/>
                    </a:lnTo>
                    <a:lnTo>
                      <a:pt x="178951" y="405360"/>
                    </a:lnTo>
                    <a:lnTo>
                      <a:pt x="153050" y="363163"/>
                    </a:lnTo>
                    <a:lnTo>
                      <a:pt x="128613" y="320158"/>
                    </a:lnTo>
                    <a:lnTo>
                      <a:pt x="105659" y="276385"/>
                    </a:lnTo>
                    <a:lnTo>
                      <a:pt x="84203" y="231887"/>
                    </a:lnTo>
                    <a:lnTo>
                      <a:pt x="64262" y="186706"/>
                    </a:lnTo>
                    <a:lnTo>
                      <a:pt x="45854" y="140885"/>
                    </a:lnTo>
                    <a:lnTo>
                      <a:pt x="28997" y="94465"/>
                    </a:lnTo>
                    <a:lnTo>
                      <a:pt x="13706" y="47489"/>
                    </a:lnTo>
                    <a:lnTo>
                      <a:pt x="0" y="0"/>
                    </a:lnTo>
                  </a:path>
                </a:pathLst>
              </a:custGeom>
              <a:ln w="32751">
                <a:solidFill>
                  <a:srgbClr val="8AB848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9" name="object 25">
                <a:extLst>
                  <a:ext uri="{FF2B5EF4-FFF2-40B4-BE49-F238E27FC236}">
                    <a16:creationId xmlns:a16="http://schemas.microsoft.com/office/drawing/2014/main" id="{31703102-AF8D-4F31-BE22-5663F96F6B67}"/>
                  </a:ext>
                </a:extLst>
              </p:cNvPr>
              <p:cNvSpPr/>
              <p:nvPr/>
            </p:nvSpPr>
            <p:spPr>
              <a:xfrm>
                <a:off x="6228498" y="5408744"/>
                <a:ext cx="467359" cy="280670"/>
              </a:xfrm>
              <a:custGeom>
                <a:avLst/>
                <a:gdLst/>
                <a:ahLst/>
                <a:cxnLst/>
                <a:rect l="l" t="t" r="r" b="b"/>
                <a:pathLst>
                  <a:path w="467359" h="280670">
                    <a:moveTo>
                      <a:pt x="467260" y="280272"/>
                    </a:moveTo>
                    <a:lnTo>
                      <a:pt x="418104" y="261102"/>
                    </a:lnTo>
                    <a:lnTo>
                      <a:pt x="352035" y="232087"/>
                    </a:lnTo>
                    <a:lnTo>
                      <a:pt x="303516" y="208265"/>
                    </a:lnTo>
                    <a:lnTo>
                      <a:pt x="256250" y="182869"/>
                    </a:lnTo>
                    <a:lnTo>
                      <a:pt x="210256" y="155945"/>
                    </a:lnTo>
                    <a:lnTo>
                      <a:pt x="165551" y="127537"/>
                    </a:lnTo>
                    <a:lnTo>
                      <a:pt x="122154" y="97694"/>
                    </a:lnTo>
                    <a:lnTo>
                      <a:pt x="80085" y="66459"/>
                    </a:lnTo>
                    <a:lnTo>
                      <a:pt x="39360" y="33878"/>
                    </a:lnTo>
                    <a:lnTo>
                      <a:pt x="0" y="0"/>
                    </a:lnTo>
                  </a:path>
                </a:pathLst>
              </a:custGeom>
              <a:ln w="32751">
                <a:solidFill>
                  <a:srgbClr val="918227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0" name="object 26">
                <a:extLst>
                  <a:ext uri="{FF2B5EF4-FFF2-40B4-BE49-F238E27FC236}">
                    <a16:creationId xmlns:a16="http://schemas.microsoft.com/office/drawing/2014/main" id="{4EB5AB9A-4CE5-4F64-91C7-3DBA0E70D879}"/>
                  </a:ext>
                </a:extLst>
              </p:cNvPr>
              <p:cNvSpPr/>
              <p:nvPr/>
            </p:nvSpPr>
            <p:spPr>
              <a:xfrm>
                <a:off x="6695996" y="4949775"/>
                <a:ext cx="1821180" cy="829944"/>
              </a:xfrm>
              <a:custGeom>
                <a:avLst/>
                <a:gdLst/>
                <a:ahLst/>
                <a:cxnLst/>
                <a:rect l="l" t="t" r="r" b="b"/>
                <a:pathLst>
                  <a:path w="1821179" h="829945">
                    <a:moveTo>
                      <a:pt x="1820567" y="0"/>
                    </a:moveTo>
                    <a:lnTo>
                      <a:pt x="1798751" y="43779"/>
                    </a:lnTo>
                    <a:lnTo>
                      <a:pt x="1775647" y="86529"/>
                    </a:lnTo>
                    <a:lnTo>
                      <a:pt x="1751289" y="128235"/>
                    </a:lnTo>
                    <a:lnTo>
                      <a:pt x="1725711" y="168882"/>
                    </a:lnTo>
                    <a:lnTo>
                      <a:pt x="1698948" y="208459"/>
                    </a:lnTo>
                    <a:lnTo>
                      <a:pt x="1671033" y="246949"/>
                    </a:lnTo>
                    <a:lnTo>
                      <a:pt x="1642001" y="284341"/>
                    </a:lnTo>
                    <a:lnTo>
                      <a:pt x="1611884" y="320621"/>
                    </a:lnTo>
                    <a:lnTo>
                      <a:pt x="1580718" y="355773"/>
                    </a:lnTo>
                    <a:lnTo>
                      <a:pt x="1548535" y="389784"/>
                    </a:lnTo>
                    <a:lnTo>
                      <a:pt x="1515371" y="422642"/>
                    </a:lnTo>
                    <a:lnTo>
                      <a:pt x="1481259" y="454333"/>
                    </a:lnTo>
                    <a:lnTo>
                      <a:pt x="1446234" y="484842"/>
                    </a:lnTo>
                    <a:lnTo>
                      <a:pt x="1410327" y="514156"/>
                    </a:lnTo>
                    <a:lnTo>
                      <a:pt x="1373576" y="542260"/>
                    </a:lnTo>
                    <a:lnTo>
                      <a:pt x="1336011" y="569142"/>
                    </a:lnTo>
                    <a:lnTo>
                      <a:pt x="1297669" y="594788"/>
                    </a:lnTo>
                    <a:lnTo>
                      <a:pt x="1258583" y="619184"/>
                    </a:lnTo>
                    <a:lnTo>
                      <a:pt x="1218787" y="642316"/>
                    </a:lnTo>
                    <a:lnTo>
                      <a:pt x="1178314" y="664171"/>
                    </a:lnTo>
                    <a:lnTo>
                      <a:pt x="1137199" y="684733"/>
                    </a:lnTo>
                    <a:lnTo>
                      <a:pt x="1095477" y="703991"/>
                    </a:lnTo>
                    <a:lnTo>
                      <a:pt x="1053180" y="721931"/>
                    </a:lnTo>
                    <a:lnTo>
                      <a:pt x="1010342" y="738538"/>
                    </a:lnTo>
                    <a:lnTo>
                      <a:pt x="967000" y="753799"/>
                    </a:lnTo>
                    <a:lnTo>
                      <a:pt x="923183" y="767700"/>
                    </a:lnTo>
                    <a:lnTo>
                      <a:pt x="878930" y="780228"/>
                    </a:lnTo>
                    <a:lnTo>
                      <a:pt x="834270" y="791368"/>
                    </a:lnTo>
                    <a:lnTo>
                      <a:pt x="789241" y="801106"/>
                    </a:lnTo>
                    <a:lnTo>
                      <a:pt x="743877" y="809431"/>
                    </a:lnTo>
                    <a:lnTo>
                      <a:pt x="698209" y="816326"/>
                    </a:lnTo>
                    <a:lnTo>
                      <a:pt x="652272" y="821779"/>
                    </a:lnTo>
                    <a:lnTo>
                      <a:pt x="606101" y="825776"/>
                    </a:lnTo>
                    <a:lnTo>
                      <a:pt x="559730" y="828304"/>
                    </a:lnTo>
                    <a:lnTo>
                      <a:pt x="513192" y="829348"/>
                    </a:lnTo>
                    <a:lnTo>
                      <a:pt x="466521" y="828896"/>
                    </a:lnTo>
                    <a:lnTo>
                      <a:pt x="419752" y="826932"/>
                    </a:lnTo>
                    <a:lnTo>
                      <a:pt x="372919" y="823443"/>
                    </a:lnTo>
                    <a:lnTo>
                      <a:pt x="326055" y="818416"/>
                    </a:lnTo>
                    <a:lnTo>
                      <a:pt x="279194" y="811837"/>
                    </a:lnTo>
                    <a:lnTo>
                      <a:pt x="232370" y="803692"/>
                    </a:lnTo>
                    <a:lnTo>
                      <a:pt x="185617" y="793969"/>
                    </a:lnTo>
                    <a:lnTo>
                      <a:pt x="138969" y="782651"/>
                    </a:lnTo>
                    <a:lnTo>
                      <a:pt x="92461" y="769727"/>
                    </a:lnTo>
                    <a:lnTo>
                      <a:pt x="46127" y="755182"/>
                    </a:lnTo>
                    <a:lnTo>
                      <a:pt x="0" y="739003"/>
                    </a:lnTo>
                  </a:path>
                </a:pathLst>
              </a:custGeom>
              <a:ln w="32751">
                <a:solidFill>
                  <a:srgbClr val="C98734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1" name="object 27">
                <a:extLst>
                  <a:ext uri="{FF2B5EF4-FFF2-40B4-BE49-F238E27FC236}">
                    <a16:creationId xmlns:a16="http://schemas.microsoft.com/office/drawing/2014/main" id="{693107EC-BD6E-4CBC-8C69-7B4ECD0D6E9A}"/>
                  </a:ext>
                </a:extLst>
              </p:cNvPr>
              <p:cNvSpPr/>
              <p:nvPr/>
            </p:nvSpPr>
            <p:spPr>
              <a:xfrm>
                <a:off x="7771112" y="2975551"/>
                <a:ext cx="522605" cy="375920"/>
              </a:xfrm>
              <a:custGeom>
                <a:avLst/>
                <a:gdLst/>
                <a:ahLst/>
                <a:cxnLst/>
                <a:rect l="l" t="t" r="r" b="b"/>
                <a:pathLst>
                  <a:path w="522604" h="375920">
                    <a:moveTo>
                      <a:pt x="522464" y="375843"/>
                    </a:moveTo>
                    <a:lnTo>
                      <a:pt x="490465" y="340812"/>
                    </a:lnTo>
                    <a:lnTo>
                      <a:pt x="457231" y="306745"/>
                    </a:lnTo>
                    <a:lnTo>
                      <a:pt x="422777" y="273678"/>
                    </a:lnTo>
                    <a:lnTo>
                      <a:pt x="387115" y="241648"/>
                    </a:lnTo>
                    <a:lnTo>
                      <a:pt x="350257" y="210690"/>
                    </a:lnTo>
                    <a:lnTo>
                      <a:pt x="312217" y="180841"/>
                    </a:lnTo>
                    <a:lnTo>
                      <a:pt x="273007" y="152137"/>
                    </a:lnTo>
                    <a:lnTo>
                      <a:pt x="232640" y="124614"/>
                    </a:lnTo>
                    <a:lnTo>
                      <a:pt x="191130" y="98310"/>
                    </a:lnTo>
                    <a:lnTo>
                      <a:pt x="148488" y="73258"/>
                    </a:lnTo>
                    <a:lnTo>
                      <a:pt x="104727" y="49496"/>
                    </a:lnTo>
                    <a:lnTo>
                      <a:pt x="59862" y="27062"/>
                    </a:lnTo>
                    <a:lnTo>
                      <a:pt x="15022" y="6489"/>
                    </a:lnTo>
                    <a:lnTo>
                      <a:pt x="0" y="0"/>
                    </a:lnTo>
                  </a:path>
                </a:pathLst>
              </a:custGeom>
              <a:ln w="32751">
                <a:solidFill>
                  <a:srgbClr val="C6692A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2" name="object 28">
                <a:extLst>
                  <a:ext uri="{FF2B5EF4-FFF2-40B4-BE49-F238E27FC236}">
                    <a16:creationId xmlns:a16="http://schemas.microsoft.com/office/drawing/2014/main" id="{A56E3CD9-5417-45F1-9E67-52C0B7E6A253}"/>
                  </a:ext>
                </a:extLst>
              </p:cNvPr>
              <p:cNvSpPr/>
              <p:nvPr/>
            </p:nvSpPr>
            <p:spPr>
              <a:xfrm>
                <a:off x="8293843" y="3351588"/>
                <a:ext cx="361950" cy="850265"/>
              </a:xfrm>
              <a:custGeom>
                <a:avLst/>
                <a:gdLst/>
                <a:ahLst/>
                <a:cxnLst/>
                <a:rect l="l" t="t" r="r" b="b"/>
                <a:pathLst>
                  <a:path w="361950" h="850264">
                    <a:moveTo>
                      <a:pt x="361498" y="849932"/>
                    </a:moveTo>
                    <a:lnTo>
                      <a:pt x="356639" y="800626"/>
                    </a:lnTo>
                    <a:lnTo>
                      <a:pt x="350121" y="751587"/>
                    </a:lnTo>
                    <a:lnTo>
                      <a:pt x="341958" y="702857"/>
                    </a:lnTo>
                    <a:lnTo>
                      <a:pt x="332167" y="654480"/>
                    </a:lnTo>
                    <a:lnTo>
                      <a:pt x="320762" y="606495"/>
                    </a:lnTo>
                    <a:lnTo>
                      <a:pt x="307757" y="558948"/>
                    </a:lnTo>
                    <a:lnTo>
                      <a:pt x="293169" y="511881"/>
                    </a:lnTo>
                    <a:lnTo>
                      <a:pt x="277011" y="465336"/>
                    </a:lnTo>
                    <a:lnTo>
                      <a:pt x="259299" y="419356"/>
                    </a:lnTo>
                    <a:lnTo>
                      <a:pt x="240048" y="373983"/>
                    </a:lnTo>
                    <a:lnTo>
                      <a:pt x="219273" y="329261"/>
                    </a:lnTo>
                    <a:lnTo>
                      <a:pt x="196988" y="285230"/>
                    </a:lnTo>
                    <a:lnTo>
                      <a:pt x="173209" y="241936"/>
                    </a:lnTo>
                    <a:lnTo>
                      <a:pt x="147951" y="199420"/>
                    </a:lnTo>
                    <a:lnTo>
                      <a:pt x="121230" y="157724"/>
                    </a:lnTo>
                    <a:lnTo>
                      <a:pt x="93058" y="116891"/>
                    </a:lnTo>
                    <a:lnTo>
                      <a:pt x="63453" y="76964"/>
                    </a:lnTo>
                    <a:lnTo>
                      <a:pt x="32428" y="37986"/>
                    </a:lnTo>
                    <a:lnTo>
                      <a:pt x="0" y="0"/>
                    </a:lnTo>
                  </a:path>
                </a:pathLst>
              </a:custGeom>
              <a:ln w="32751">
                <a:solidFill>
                  <a:srgbClr val="BE3632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3" name="object 29">
                <a:extLst>
                  <a:ext uri="{FF2B5EF4-FFF2-40B4-BE49-F238E27FC236}">
                    <a16:creationId xmlns:a16="http://schemas.microsoft.com/office/drawing/2014/main" id="{BBE1DD20-986C-40B1-8816-9BDA3970362C}"/>
                  </a:ext>
                </a:extLst>
              </p:cNvPr>
              <p:cNvSpPr/>
              <p:nvPr/>
            </p:nvSpPr>
            <p:spPr>
              <a:xfrm>
                <a:off x="8569021" y="4201958"/>
                <a:ext cx="91440" cy="624840"/>
              </a:xfrm>
              <a:custGeom>
                <a:avLst/>
                <a:gdLst/>
                <a:ahLst/>
                <a:cxnLst/>
                <a:rect l="l" t="t" r="r" b="b"/>
                <a:pathLst>
                  <a:path w="91440" h="624839">
                    <a:moveTo>
                      <a:pt x="0" y="624293"/>
                    </a:moveTo>
                    <a:lnTo>
                      <a:pt x="16702" y="576937"/>
                    </a:lnTo>
                    <a:lnTo>
                      <a:pt x="31679" y="529329"/>
                    </a:lnTo>
                    <a:lnTo>
                      <a:pt x="44946" y="481509"/>
                    </a:lnTo>
                    <a:lnTo>
                      <a:pt x="56514" y="433512"/>
                    </a:lnTo>
                    <a:lnTo>
                      <a:pt x="66398" y="385379"/>
                    </a:lnTo>
                    <a:lnTo>
                      <a:pt x="74610" y="337148"/>
                    </a:lnTo>
                    <a:lnTo>
                      <a:pt x="81166" y="288857"/>
                    </a:lnTo>
                    <a:lnTo>
                      <a:pt x="86078" y="240544"/>
                    </a:lnTo>
                    <a:lnTo>
                      <a:pt x="89359" y="192248"/>
                    </a:lnTo>
                    <a:lnTo>
                      <a:pt x="91024" y="144007"/>
                    </a:lnTo>
                    <a:lnTo>
                      <a:pt x="91086" y="95860"/>
                    </a:lnTo>
                    <a:lnTo>
                      <a:pt x="89558" y="47844"/>
                    </a:lnTo>
                    <a:lnTo>
                      <a:pt x="86454" y="0"/>
                    </a:lnTo>
                  </a:path>
                </a:pathLst>
              </a:custGeom>
              <a:ln w="32751">
                <a:solidFill>
                  <a:srgbClr val="933F8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4" name="object 30">
                <a:extLst>
                  <a:ext uri="{FF2B5EF4-FFF2-40B4-BE49-F238E27FC236}">
                    <a16:creationId xmlns:a16="http://schemas.microsoft.com/office/drawing/2014/main" id="{8BC87E04-3380-420B-8284-F3B930478F89}"/>
                  </a:ext>
                </a:extLst>
              </p:cNvPr>
              <p:cNvSpPr/>
              <p:nvPr/>
            </p:nvSpPr>
            <p:spPr>
              <a:xfrm>
                <a:off x="8516467" y="4826563"/>
                <a:ext cx="52705" cy="125730"/>
              </a:xfrm>
              <a:custGeom>
                <a:avLst/>
                <a:gdLst/>
                <a:ahLst/>
                <a:cxnLst/>
                <a:rect l="l" t="t" r="r" b="b"/>
                <a:pathLst>
                  <a:path w="52704" h="125729">
                    <a:moveTo>
                      <a:pt x="0" y="125324"/>
                    </a:moveTo>
                    <a:lnTo>
                      <a:pt x="14254" y="94424"/>
                    </a:lnTo>
                    <a:lnTo>
                      <a:pt x="27786" y="62956"/>
                    </a:lnTo>
                    <a:lnTo>
                      <a:pt x="40556" y="31341"/>
                    </a:lnTo>
                    <a:lnTo>
                      <a:pt x="52526" y="0"/>
                    </a:lnTo>
                  </a:path>
                </a:pathLst>
              </a:custGeom>
              <a:ln w="32751">
                <a:solidFill>
                  <a:srgbClr val="4D4D8C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35" name="object 31">
              <a:extLst>
                <a:ext uri="{FF2B5EF4-FFF2-40B4-BE49-F238E27FC236}">
                  <a16:creationId xmlns:a16="http://schemas.microsoft.com/office/drawing/2014/main" id="{3F9F898C-7B93-4125-95D0-ACC5CAA8596E}"/>
                </a:ext>
              </a:extLst>
            </p:cNvPr>
            <p:cNvSpPr txBox="1"/>
            <p:nvPr/>
          </p:nvSpPr>
          <p:spPr>
            <a:xfrm>
              <a:off x="5742724" y="2115581"/>
              <a:ext cx="461467" cy="21093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200" b="1" spc="-20" dirty="0">
                  <a:solidFill>
                    <a:srgbClr val="0A9DC6"/>
                  </a:solidFill>
                  <a:latin typeface="Calibri"/>
                  <a:cs typeface="Calibri"/>
                </a:rPr>
                <a:t>20</a:t>
              </a:r>
              <a:r>
                <a:rPr sz="1200" b="1" spc="-5" dirty="0">
                  <a:solidFill>
                    <a:srgbClr val="0A9DC6"/>
                  </a:solidFill>
                  <a:latin typeface="Calibri"/>
                  <a:cs typeface="Calibri"/>
                </a:rPr>
                <a:t>,</a:t>
              </a:r>
              <a:r>
                <a:rPr sz="1200" b="1" spc="-40" dirty="0">
                  <a:solidFill>
                    <a:srgbClr val="0A9DC6"/>
                  </a:solidFill>
                  <a:latin typeface="Calibri"/>
                  <a:cs typeface="Calibri"/>
                </a:rPr>
                <a:t>7</a:t>
              </a:r>
              <a:r>
                <a:rPr sz="1100" b="1" spc="35" dirty="0">
                  <a:solidFill>
                    <a:srgbClr val="0A9DC6"/>
                  </a:solidFill>
                  <a:latin typeface="Calibri"/>
                  <a:cs typeface="Calibri"/>
                </a:rPr>
                <a:t>%</a:t>
              </a:r>
              <a:endParaRPr sz="1100" dirty="0">
                <a:latin typeface="Calibri"/>
                <a:cs typeface="Calibri"/>
              </a:endParaRPr>
            </a:p>
          </p:txBody>
        </p:sp>
        <p:sp>
          <p:nvSpPr>
            <p:cNvPr id="36" name="object 32">
              <a:extLst>
                <a:ext uri="{FF2B5EF4-FFF2-40B4-BE49-F238E27FC236}">
                  <a16:creationId xmlns:a16="http://schemas.microsoft.com/office/drawing/2014/main" id="{2D9390F2-74D0-43B1-9040-383EC83CA529}"/>
                </a:ext>
              </a:extLst>
            </p:cNvPr>
            <p:cNvSpPr txBox="1"/>
            <p:nvPr/>
          </p:nvSpPr>
          <p:spPr>
            <a:xfrm>
              <a:off x="5053323" y="2883678"/>
              <a:ext cx="461467" cy="21093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200" b="1" spc="-20" dirty="0">
                  <a:solidFill>
                    <a:srgbClr val="1B95A0"/>
                  </a:solidFill>
                  <a:latin typeface="Calibri"/>
                  <a:cs typeface="Calibri"/>
                </a:rPr>
                <a:t>15</a:t>
              </a:r>
              <a:r>
                <a:rPr sz="1200" b="1" spc="-5" dirty="0">
                  <a:solidFill>
                    <a:srgbClr val="1B95A0"/>
                  </a:solidFill>
                  <a:latin typeface="Calibri"/>
                  <a:cs typeface="Calibri"/>
                </a:rPr>
                <a:t>,</a:t>
              </a:r>
              <a:r>
                <a:rPr sz="1200" b="1" spc="-40" dirty="0">
                  <a:solidFill>
                    <a:srgbClr val="1B95A0"/>
                  </a:solidFill>
                  <a:latin typeface="Calibri"/>
                  <a:cs typeface="Calibri"/>
                </a:rPr>
                <a:t>0</a:t>
              </a:r>
              <a:r>
                <a:rPr sz="1100" b="1" spc="35" dirty="0">
                  <a:solidFill>
                    <a:srgbClr val="1B95A0"/>
                  </a:solidFill>
                  <a:latin typeface="Calibri"/>
                  <a:cs typeface="Calibri"/>
                </a:rPr>
                <a:t>%</a:t>
              </a:r>
              <a:endParaRPr sz="1100" dirty="0">
                <a:latin typeface="Calibri"/>
                <a:cs typeface="Calibri"/>
              </a:endParaRPr>
            </a:p>
          </p:txBody>
        </p:sp>
        <p:sp>
          <p:nvSpPr>
            <p:cNvPr id="37" name="object 33">
              <a:extLst>
                <a:ext uri="{FF2B5EF4-FFF2-40B4-BE49-F238E27FC236}">
                  <a16:creationId xmlns:a16="http://schemas.microsoft.com/office/drawing/2014/main" id="{8C79E1AA-DF26-4740-94CC-E3CA4A107976}"/>
                </a:ext>
              </a:extLst>
            </p:cNvPr>
            <p:cNvSpPr txBox="1"/>
            <p:nvPr/>
          </p:nvSpPr>
          <p:spPr>
            <a:xfrm>
              <a:off x="5591443" y="3115915"/>
              <a:ext cx="1497162" cy="408179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2400" b="1" spc="-70" dirty="0">
                  <a:solidFill>
                    <a:srgbClr val="4C4D4F"/>
                  </a:solidFill>
                  <a:latin typeface="Calibri"/>
                  <a:cs typeface="Calibri"/>
                </a:rPr>
                <a:t>69.528</a:t>
              </a:r>
              <a:r>
                <a:rPr sz="2400" b="1" spc="15" dirty="0">
                  <a:solidFill>
                    <a:srgbClr val="4C4D4F"/>
                  </a:solidFill>
                  <a:latin typeface="Calibri"/>
                  <a:cs typeface="Calibri"/>
                </a:rPr>
                <a:t> </a:t>
              </a:r>
              <a:r>
                <a:rPr sz="2400" b="1" spc="-265" dirty="0">
                  <a:solidFill>
                    <a:srgbClr val="4C4D4F"/>
                  </a:solidFill>
                  <a:latin typeface="Calibri"/>
                  <a:cs typeface="Calibri"/>
                </a:rPr>
                <a:t>M</a:t>
              </a:r>
              <a:r>
                <a:rPr lang="es-ES" sz="2400" b="1" spc="-265" dirty="0">
                  <a:solidFill>
                    <a:srgbClr val="4C4D4F"/>
                  </a:solidFill>
                  <a:latin typeface="Calibri"/>
                  <a:cs typeface="Calibri"/>
                </a:rPr>
                <a:t> €</a:t>
              </a:r>
              <a:endParaRPr sz="2400" dirty="0">
                <a:latin typeface="Trebuchet MS"/>
                <a:cs typeface="Trebuchet MS"/>
              </a:endParaRPr>
            </a:p>
          </p:txBody>
        </p:sp>
        <p:sp>
          <p:nvSpPr>
            <p:cNvPr id="38" name="object 34">
              <a:extLst>
                <a:ext uri="{FF2B5EF4-FFF2-40B4-BE49-F238E27FC236}">
                  <a16:creationId xmlns:a16="http://schemas.microsoft.com/office/drawing/2014/main" id="{80D4C12B-D2C5-401A-8769-0B6B25CD47A2}"/>
                </a:ext>
              </a:extLst>
            </p:cNvPr>
            <p:cNvSpPr txBox="1"/>
            <p:nvPr/>
          </p:nvSpPr>
          <p:spPr>
            <a:xfrm>
              <a:off x="5266981" y="3929143"/>
              <a:ext cx="373476" cy="21093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200" b="1" spc="-5" dirty="0">
                  <a:solidFill>
                    <a:srgbClr val="6FA14B"/>
                  </a:solidFill>
                  <a:latin typeface="Calibri"/>
                  <a:cs typeface="Calibri"/>
                </a:rPr>
                <a:t>9</a:t>
              </a:r>
              <a:r>
                <a:rPr sz="1200" b="1" spc="5" dirty="0">
                  <a:solidFill>
                    <a:srgbClr val="6FA14B"/>
                  </a:solidFill>
                  <a:latin typeface="Calibri"/>
                  <a:cs typeface="Calibri"/>
                </a:rPr>
                <a:t>,</a:t>
              </a:r>
              <a:r>
                <a:rPr sz="1200" b="1" spc="-40" dirty="0">
                  <a:solidFill>
                    <a:srgbClr val="6FA14B"/>
                  </a:solidFill>
                  <a:latin typeface="Calibri"/>
                  <a:cs typeface="Calibri"/>
                </a:rPr>
                <a:t>2</a:t>
              </a:r>
              <a:r>
                <a:rPr sz="1200" b="1" spc="35" dirty="0">
                  <a:solidFill>
                    <a:srgbClr val="6FA14B"/>
                  </a:solidFill>
                  <a:latin typeface="Calibri"/>
                  <a:cs typeface="Calibri"/>
                </a:rPr>
                <a:t>%</a:t>
              </a:r>
              <a:endParaRPr sz="1200" dirty="0">
                <a:latin typeface="Calibri"/>
                <a:cs typeface="Calibri"/>
              </a:endParaRPr>
            </a:p>
          </p:txBody>
        </p:sp>
        <p:sp>
          <p:nvSpPr>
            <p:cNvPr id="39" name="object 35">
              <a:extLst>
                <a:ext uri="{FF2B5EF4-FFF2-40B4-BE49-F238E27FC236}">
                  <a16:creationId xmlns:a16="http://schemas.microsoft.com/office/drawing/2014/main" id="{145DDB93-A44A-4F1F-88ED-9BFA225B4021}"/>
                </a:ext>
              </a:extLst>
            </p:cNvPr>
            <p:cNvSpPr txBox="1"/>
            <p:nvPr/>
          </p:nvSpPr>
          <p:spPr>
            <a:xfrm>
              <a:off x="5632383" y="4282710"/>
              <a:ext cx="373476" cy="21093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200" b="1" spc="-5" dirty="0">
                  <a:solidFill>
                    <a:srgbClr val="918227"/>
                  </a:solidFill>
                  <a:latin typeface="Calibri"/>
                  <a:cs typeface="Calibri"/>
                </a:rPr>
                <a:t>6</a:t>
              </a:r>
              <a:r>
                <a:rPr sz="1200" b="1" spc="5" dirty="0">
                  <a:solidFill>
                    <a:srgbClr val="918227"/>
                  </a:solidFill>
                  <a:latin typeface="Calibri"/>
                  <a:cs typeface="Calibri"/>
                </a:rPr>
                <a:t>,</a:t>
              </a:r>
              <a:r>
                <a:rPr sz="1200" b="1" spc="-40" dirty="0">
                  <a:solidFill>
                    <a:srgbClr val="918227"/>
                  </a:solidFill>
                  <a:latin typeface="Calibri"/>
                  <a:cs typeface="Calibri"/>
                </a:rPr>
                <a:t>2</a:t>
              </a:r>
              <a:r>
                <a:rPr sz="1200" b="1" spc="35" dirty="0">
                  <a:solidFill>
                    <a:srgbClr val="918227"/>
                  </a:solidFill>
                  <a:latin typeface="Calibri"/>
                  <a:cs typeface="Calibri"/>
                </a:rPr>
                <a:t>%</a:t>
              </a:r>
              <a:endParaRPr sz="1200" dirty="0">
                <a:latin typeface="Calibri"/>
                <a:cs typeface="Calibri"/>
              </a:endParaRPr>
            </a:p>
          </p:txBody>
        </p:sp>
        <p:sp>
          <p:nvSpPr>
            <p:cNvPr id="40" name="object 36">
              <a:extLst>
                <a:ext uri="{FF2B5EF4-FFF2-40B4-BE49-F238E27FC236}">
                  <a16:creationId xmlns:a16="http://schemas.microsoft.com/office/drawing/2014/main" id="{291F77A5-160D-48C0-B5AF-3EB947D8BF3C}"/>
                </a:ext>
              </a:extLst>
            </p:cNvPr>
            <p:cNvSpPr txBox="1"/>
            <p:nvPr/>
          </p:nvSpPr>
          <p:spPr>
            <a:xfrm>
              <a:off x="6577924" y="4294901"/>
              <a:ext cx="461467" cy="21093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200" b="1" spc="-20" dirty="0">
                  <a:solidFill>
                    <a:srgbClr val="C98734"/>
                  </a:solidFill>
                  <a:latin typeface="Calibri"/>
                  <a:cs typeface="Calibri"/>
                </a:rPr>
                <a:t>23</a:t>
              </a:r>
              <a:r>
                <a:rPr sz="1200" b="1" spc="-5" dirty="0">
                  <a:solidFill>
                    <a:srgbClr val="C98734"/>
                  </a:solidFill>
                  <a:latin typeface="Calibri"/>
                  <a:cs typeface="Calibri"/>
                </a:rPr>
                <a:t>,</a:t>
              </a:r>
              <a:r>
                <a:rPr sz="1200" b="1" spc="-40" dirty="0">
                  <a:solidFill>
                    <a:srgbClr val="C98734"/>
                  </a:solidFill>
                  <a:latin typeface="Calibri"/>
                  <a:cs typeface="Calibri"/>
                </a:rPr>
                <a:t>1</a:t>
              </a:r>
              <a:r>
                <a:rPr sz="1200" b="1" spc="35" dirty="0">
                  <a:solidFill>
                    <a:srgbClr val="C98734"/>
                  </a:solidFill>
                  <a:latin typeface="Calibri"/>
                  <a:cs typeface="Calibri"/>
                </a:rPr>
                <a:t>%</a:t>
              </a:r>
              <a:endParaRPr sz="1200" dirty="0">
                <a:latin typeface="Calibri"/>
                <a:cs typeface="Calibri"/>
              </a:endParaRPr>
            </a:p>
          </p:txBody>
        </p:sp>
        <p:sp>
          <p:nvSpPr>
            <p:cNvPr id="41" name="object 37">
              <a:extLst>
                <a:ext uri="{FF2B5EF4-FFF2-40B4-BE49-F238E27FC236}">
                  <a16:creationId xmlns:a16="http://schemas.microsoft.com/office/drawing/2014/main" id="{A0DFE623-E528-4C00-B40E-F8EDF81E58F1}"/>
                </a:ext>
              </a:extLst>
            </p:cNvPr>
            <p:cNvSpPr txBox="1"/>
            <p:nvPr/>
          </p:nvSpPr>
          <p:spPr>
            <a:xfrm>
              <a:off x="6728582" y="2200925"/>
              <a:ext cx="373476" cy="21093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200" b="1" spc="-5" dirty="0">
                  <a:solidFill>
                    <a:srgbClr val="C6692A"/>
                  </a:solidFill>
                  <a:latin typeface="Calibri"/>
                  <a:cs typeface="Calibri"/>
                </a:rPr>
                <a:t>7</a:t>
              </a:r>
              <a:r>
                <a:rPr sz="1200" b="1" spc="5" dirty="0">
                  <a:solidFill>
                    <a:srgbClr val="C6692A"/>
                  </a:solidFill>
                  <a:latin typeface="Calibri"/>
                  <a:cs typeface="Calibri"/>
                </a:rPr>
                <a:t>,</a:t>
              </a:r>
              <a:r>
                <a:rPr sz="1200" b="1" spc="-40" dirty="0">
                  <a:solidFill>
                    <a:srgbClr val="C6692A"/>
                  </a:solidFill>
                  <a:latin typeface="Calibri"/>
                  <a:cs typeface="Calibri"/>
                </a:rPr>
                <a:t>1</a:t>
              </a:r>
              <a:r>
                <a:rPr sz="1200" b="1" spc="35" dirty="0">
                  <a:solidFill>
                    <a:srgbClr val="C6692A"/>
                  </a:solidFill>
                  <a:latin typeface="Calibri"/>
                  <a:cs typeface="Calibri"/>
                </a:rPr>
                <a:t>%</a:t>
              </a:r>
              <a:endParaRPr sz="1200" dirty="0">
                <a:latin typeface="Calibri"/>
                <a:cs typeface="Calibri"/>
              </a:endParaRPr>
            </a:p>
          </p:txBody>
        </p:sp>
        <p:sp>
          <p:nvSpPr>
            <p:cNvPr id="42" name="object 38">
              <a:extLst>
                <a:ext uri="{FF2B5EF4-FFF2-40B4-BE49-F238E27FC236}">
                  <a16:creationId xmlns:a16="http://schemas.microsoft.com/office/drawing/2014/main" id="{E1675878-0F24-4159-875F-3231AE80F97A}"/>
                </a:ext>
              </a:extLst>
            </p:cNvPr>
            <p:cNvSpPr txBox="1"/>
            <p:nvPr/>
          </p:nvSpPr>
          <p:spPr>
            <a:xfrm>
              <a:off x="7107124" y="2767854"/>
              <a:ext cx="461467" cy="21093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200" b="1" spc="-20" dirty="0">
                  <a:solidFill>
                    <a:srgbClr val="BE3632"/>
                  </a:solidFill>
                  <a:latin typeface="Calibri"/>
                  <a:cs typeface="Calibri"/>
                </a:rPr>
                <a:t>10</a:t>
              </a:r>
              <a:r>
                <a:rPr sz="1200" b="1" spc="-5" dirty="0">
                  <a:solidFill>
                    <a:srgbClr val="BE3632"/>
                  </a:solidFill>
                  <a:latin typeface="Calibri"/>
                  <a:cs typeface="Calibri"/>
                </a:rPr>
                <a:t>,</a:t>
              </a:r>
              <a:r>
                <a:rPr sz="1200" b="1" spc="-40" dirty="0">
                  <a:solidFill>
                    <a:srgbClr val="BE3632"/>
                  </a:solidFill>
                  <a:latin typeface="Calibri"/>
                  <a:cs typeface="Calibri"/>
                </a:rPr>
                <a:t>5</a:t>
              </a:r>
              <a:r>
                <a:rPr sz="1200" b="1" spc="35" dirty="0">
                  <a:solidFill>
                    <a:srgbClr val="BE3632"/>
                  </a:solidFill>
                  <a:latin typeface="Calibri"/>
                  <a:cs typeface="Calibri"/>
                </a:rPr>
                <a:t>%</a:t>
              </a:r>
              <a:endParaRPr sz="1200" dirty="0">
                <a:latin typeface="Calibri"/>
                <a:cs typeface="Calibri"/>
              </a:endParaRPr>
            </a:p>
          </p:txBody>
        </p:sp>
        <p:sp>
          <p:nvSpPr>
            <p:cNvPr id="43" name="object 39">
              <a:extLst>
                <a:ext uri="{FF2B5EF4-FFF2-40B4-BE49-F238E27FC236}">
                  <a16:creationId xmlns:a16="http://schemas.microsoft.com/office/drawing/2014/main" id="{CAC7F940-416B-4C70-82D1-F475DF3E74A1}"/>
                </a:ext>
              </a:extLst>
            </p:cNvPr>
            <p:cNvSpPr txBox="1"/>
            <p:nvPr/>
          </p:nvSpPr>
          <p:spPr>
            <a:xfrm>
              <a:off x="7185782" y="3285301"/>
              <a:ext cx="473199" cy="656106"/>
            </a:xfrm>
            <a:prstGeom prst="rect">
              <a:avLst/>
            </a:prstGeom>
          </p:spPr>
          <p:txBody>
            <a:bodyPr vert="horz" wrap="square" lIns="0" tIns="116205" rIns="0" bIns="0" rtlCol="0">
              <a:spAutoFit/>
            </a:bodyPr>
            <a:lstStyle/>
            <a:p>
              <a:pPr marL="109220">
                <a:lnSpc>
                  <a:spcPct val="100000"/>
                </a:lnSpc>
                <a:spcBef>
                  <a:spcPts val="915"/>
                </a:spcBef>
              </a:pPr>
              <a:r>
                <a:rPr sz="1200" b="1" spc="-5" dirty="0">
                  <a:solidFill>
                    <a:srgbClr val="933F80"/>
                  </a:solidFill>
                  <a:latin typeface="Calibri"/>
                  <a:cs typeface="Calibri"/>
                </a:rPr>
                <a:t>7</a:t>
              </a:r>
              <a:r>
                <a:rPr sz="1200" b="1" spc="5" dirty="0">
                  <a:solidFill>
                    <a:srgbClr val="933F80"/>
                  </a:solidFill>
                  <a:latin typeface="Calibri"/>
                  <a:cs typeface="Calibri"/>
                </a:rPr>
                <a:t>,</a:t>
              </a:r>
              <a:r>
                <a:rPr sz="1200" b="1" spc="-40" dirty="0">
                  <a:solidFill>
                    <a:srgbClr val="933F80"/>
                  </a:solidFill>
                  <a:latin typeface="Calibri"/>
                  <a:cs typeface="Calibri"/>
                </a:rPr>
                <a:t>0</a:t>
              </a:r>
              <a:r>
                <a:rPr sz="1200" b="1" spc="35" dirty="0">
                  <a:solidFill>
                    <a:srgbClr val="933F80"/>
                  </a:solidFill>
                  <a:latin typeface="Calibri"/>
                  <a:cs typeface="Calibri"/>
                </a:rPr>
                <a:t>%</a:t>
              </a:r>
              <a:endParaRPr sz="1200" dirty="0">
                <a:latin typeface="Calibri"/>
                <a:cs typeface="Calibri"/>
              </a:endParaRPr>
            </a:p>
            <a:p>
              <a:pPr marL="12700">
                <a:lnSpc>
                  <a:spcPct val="100000"/>
                </a:lnSpc>
                <a:spcBef>
                  <a:spcPts val="815"/>
                </a:spcBef>
              </a:pPr>
              <a:r>
                <a:rPr sz="1400" b="1" spc="-10" dirty="0">
                  <a:solidFill>
                    <a:srgbClr val="4B4D8C"/>
                  </a:solidFill>
                  <a:latin typeface="Calibri"/>
                  <a:cs typeface="Calibri"/>
                </a:rPr>
                <a:t>1,2</a:t>
              </a:r>
              <a:r>
                <a:rPr sz="1200" b="1" spc="-10" dirty="0">
                  <a:solidFill>
                    <a:srgbClr val="4B4D8C"/>
                  </a:solidFill>
                  <a:latin typeface="Calibri"/>
                  <a:cs typeface="Calibri"/>
                </a:rPr>
                <a:t>%</a:t>
              </a:r>
              <a:endParaRPr sz="1200" dirty="0">
                <a:latin typeface="Calibri"/>
                <a:cs typeface="Calibri"/>
              </a:endParaRPr>
            </a:p>
          </p:txBody>
        </p:sp>
      </p:grpSp>
      <p:pic>
        <p:nvPicPr>
          <p:cNvPr id="44" name="object 40">
            <a:extLst>
              <a:ext uri="{FF2B5EF4-FFF2-40B4-BE49-F238E27FC236}">
                <a16:creationId xmlns:a16="http://schemas.microsoft.com/office/drawing/2014/main" id="{80BAB726-CEE6-4DA8-899B-B99E420AC247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569966" y="2314606"/>
            <a:ext cx="579119" cy="2883408"/>
          </a:xfrm>
          <a:prstGeom prst="rect">
            <a:avLst/>
          </a:prstGeom>
        </p:spPr>
      </p:pic>
      <p:pic>
        <p:nvPicPr>
          <p:cNvPr id="45" name="object 41">
            <a:extLst>
              <a:ext uri="{FF2B5EF4-FFF2-40B4-BE49-F238E27FC236}">
                <a16:creationId xmlns:a16="http://schemas.microsoft.com/office/drawing/2014/main" id="{65B3A079-988B-42E0-A95D-2E2E25611AB8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143" y="2314606"/>
            <a:ext cx="579120" cy="2883408"/>
          </a:xfrm>
          <a:prstGeom prst="rect">
            <a:avLst/>
          </a:prstGeom>
        </p:spPr>
      </p:pic>
      <p:sp>
        <p:nvSpPr>
          <p:cNvPr id="46" name="object 42">
            <a:extLst>
              <a:ext uri="{FF2B5EF4-FFF2-40B4-BE49-F238E27FC236}">
                <a16:creationId xmlns:a16="http://schemas.microsoft.com/office/drawing/2014/main" id="{427CC7C1-F48F-4170-B4AE-3D1170872F02}"/>
              </a:ext>
            </a:extLst>
          </p:cNvPr>
          <p:cNvSpPr txBox="1"/>
          <p:nvPr/>
        </p:nvSpPr>
        <p:spPr>
          <a:xfrm>
            <a:off x="4797806" y="5917303"/>
            <a:ext cx="1533525" cy="288290"/>
          </a:xfrm>
          <a:prstGeom prst="rect">
            <a:avLst/>
          </a:prstGeom>
          <a:solidFill>
            <a:srgbClr val="6FA14B"/>
          </a:solidFill>
        </p:spPr>
        <p:txBody>
          <a:bodyPr vert="horz" wrap="square" lIns="0" tIns="20320" rIns="0" bIns="0" rtlCol="0">
            <a:spAutoFit/>
          </a:bodyPr>
          <a:lstStyle/>
          <a:p>
            <a:pPr marL="537210">
              <a:lnSpc>
                <a:spcPct val="100000"/>
              </a:lnSpc>
              <a:spcBef>
                <a:spcPts val="160"/>
              </a:spcBef>
            </a:pP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40,29%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7" name="object 43">
            <a:extLst>
              <a:ext uri="{FF2B5EF4-FFF2-40B4-BE49-F238E27FC236}">
                <a16:creationId xmlns:a16="http://schemas.microsoft.com/office/drawing/2014/main" id="{8631A1FD-CB98-4CFC-8BB8-95B54D29AC84}"/>
              </a:ext>
            </a:extLst>
          </p:cNvPr>
          <p:cNvSpPr txBox="1"/>
          <p:nvPr/>
        </p:nvSpPr>
        <p:spPr>
          <a:xfrm>
            <a:off x="5351764" y="5622195"/>
            <a:ext cx="49847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125" dirty="0">
                <a:solidFill>
                  <a:srgbClr val="698B35"/>
                </a:solidFill>
                <a:latin typeface="Calibri"/>
                <a:cs typeface="Calibri"/>
              </a:rPr>
              <a:t>V</a:t>
            </a:r>
            <a:r>
              <a:rPr sz="1600" b="1" spc="-30" dirty="0">
                <a:solidFill>
                  <a:srgbClr val="698B35"/>
                </a:solidFill>
                <a:latin typeface="Calibri"/>
                <a:cs typeface="Calibri"/>
              </a:rPr>
              <a:t>e</a:t>
            </a:r>
            <a:r>
              <a:rPr sz="1600" b="1" spc="-20" dirty="0">
                <a:solidFill>
                  <a:srgbClr val="698B35"/>
                </a:solidFill>
                <a:latin typeface="Calibri"/>
                <a:cs typeface="Calibri"/>
              </a:rPr>
              <a:t>r</a:t>
            </a:r>
            <a:r>
              <a:rPr sz="1600" b="1" spc="-30" dirty="0">
                <a:solidFill>
                  <a:srgbClr val="698B35"/>
                </a:solidFill>
                <a:latin typeface="Calibri"/>
                <a:cs typeface="Calibri"/>
              </a:rPr>
              <a:t>d</a:t>
            </a:r>
            <a:r>
              <a:rPr sz="1600" b="1" spc="-70" dirty="0">
                <a:solidFill>
                  <a:srgbClr val="698B35"/>
                </a:solidFill>
                <a:latin typeface="Calibri"/>
                <a:cs typeface="Calibri"/>
              </a:rPr>
              <a:t>e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8" name="object 44">
            <a:extLst>
              <a:ext uri="{FF2B5EF4-FFF2-40B4-BE49-F238E27FC236}">
                <a16:creationId xmlns:a16="http://schemas.microsoft.com/office/drawing/2014/main" id="{7A606C6D-C1B5-44F7-8BC0-A2518162A0E7}"/>
              </a:ext>
            </a:extLst>
          </p:cNvPr>
          <p:cNvSpPr txBox="1"/>
          <p:nvPr/>
        </p:nvSpPr>
        <p:spPr>
          <a:xfrm>
            <a:off x="6324321" y="5917303"/>
            <a:ext cx="1533525" cy="288290"/>
          </a:xfrm>
          <a:prstGeom prst="rect">
            <a:avLst/>
          </a:prstGeom>
          <a:solidFill>
            <a:srgbClr val="001D4D"/>
          </a:solidFill>
        </p:spPr>
        <p:txBody>
          <a:bodyPr vert="horz" wrap="square" lIns="0" tIns="20320" rIns="0" bIns="0" rtlCol="0">
            <a:spAutoFit/>
          </a:bodyPr>
          <a:lstStyle/>
          <a:p>
            <a:pPr marL="537210">
              <a:lnSpc>
                <a:spcPct val="100000"/>
              </a:lnSpc>
              <a:spcBef>
                <a:spcPts val="160"/>
              </a:spcBef>
            </a:pP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29,58%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9" name="object 45">
            <a:extLst>
              <a:ext uri="{FF2B5EF4-FFF2-40B4-BE49-F238E27FC236}">
                <a16:creationId xmlns:a16="http://schemas.microsoft.com/office/drawing/2014/main" id="{047BD6DF-8B5C-4F5B-BEC8-A76CF04787F8}"/>
              </a:ext>
            </a:extLst>
          </p:cNvPr>
          <p:cNvSpPr txBox="1"/>
          <p:nvPr/>
        </p:nvSpPr>
        <p:spPr>
          <a:xfrm>
            <a:off x="6845194" y="5622195"/>
            <a:ext cx="56324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15" dirty="0">
                <a:solidFill>
                  <a:srgbClr val="001D4D"/>
                </a:solidFill>
                <a:latin typeface="Calibri"/>
                <a:cs typeface="Calibri"/>
              </a:rPr>
              <a:t>Digital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50" name="Imagen 49">
            <a:extLst>
              <a:ext uri="{FF2B5EF4-FFF2-40B4-BE49-F238E27FC236}">
                <a16:creationId xmlns:a16="http://schemas.microsoft.com/office/drawing/2014/main" id="{E608486A-A8D0-42CB-A40E-090B9E35C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62782"/>
          <a:stretch/>
        </p:blipFill>
        <p:spPr>
          <a:xfrm>
            <a:off x="2513569" y="806419"/>
            <a:ext cx="6203896" cy="1416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050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3">
            <a:extLst>
              <a:ext uri="{FF2B5EF4-FFF2-40B4-BE49-F238E27FC236}">
                <a16:creationId xmlns:a16="http://schemas.microsoft.com/office/drawing/2014/main" id="{9CBC6AA1-0D07-4E1E-8AF6-C9A6CB8A76A1}"/>
              </a:ext>
            </a:extLst>
          </p:cNvPr>
          <p:cNvGraphicFramePr>
            <a:graphicFrameLocks noGrp="1"/>
          </p:cNvGraphicFramePr>
          <p:nvPr/>
        </p:nvGraphicFramePr>
        <p:xfrm>
          <a:off x="32621" y="3189105"/>
          <a:ext cx="12147306" cy="310426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83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25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31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66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31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131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1664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1316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1374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21664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916319">
                <a:tc>
                  <a:txBody>
                    <a:bodyPr/>
                    <a:lstStyle/>
                    <a:p>
                      <a:pPr marL="196850" marR="65405" indent="-144145">
                        <a:lnSpc>
                          <a:spcPct val="92800"/>
                        </a:lnSpc>
                        <a:spcBef>
                          <a:spcPts val="455"/>
                        </a:spcBef>
                      </a:pPr>
                      <a:r>
                        <a:rPr sz="900" b="1" dirty="0">
                          <a:solidFill>
                            <a:srgbClr val="1F86B1"/>
                          </a:solidFill>
                          <a:latin typeface="Trebuchet MS"/>
                          <a:cs typeface="Trebuchet MS"/>
                        </a:rPr>
                        <a:t>C1</a:t>
                      </a:r>
                      <a:r>
                        <a:rPr sz="900" b="1" spc="-30" dirty="0">
                          <a:solidFill>
                            <a:srgbClr val="1F86B1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 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hoque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 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movilidad</a:t>
                      </a:r>
                      <a:r>
                        <a:rPr sz="900" spc="3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sostenible, </a:t>
                      </a:r>
                      <a:r>
                        <a:rPr sz="900" spc="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segura</a:t>
                      </a:r>
                      <a:r>
                        <a:rPr sz="900" spc="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900" spc="17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conectada</a:t>
                      </a:r>
                      <a:r>
                        <a:rPr sz="900" spc="-3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en </a:t>
                      </a:r>
                      <a:r>
                        <a:rPr sz="900" spc="-19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entornos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urbanos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y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metropolitanos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marL="196850" marR="124460" indent="-143510">
                        <a:lnSpc>
                          <a:spcPct val="97800"/>
                        </a:lnSpc>
                        <a:spcBef>
                          <a:spcPts val="145"/>
                        </a:spcBef>
                      </a:pPr>
                      <a:r>
                        <a:rPr sz="900" b="1" dirty="0">
                          <a:solidFill>
                            <a:srgbClr val="1F86B1"/>
                          </a:solidFill>
                          <a:latin typeface="Trebuchet MS"/>
                          <a:cs typeface="Trebuchet MS"/>
                        </a:rPr>
                        <a:t>C2</a:t>
                      </a:r>
                      <a:r>
                        <a:rPr sz="900" b="1" spc="60" dirty="0">
                          <a:solidFill>
                            <a:srgbClr val="1F86B1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900" spc="-1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900" spc="-2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900" spc="-2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eh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b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ili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ac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ón 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vivienda y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regeneración</a:t>
                      </a:r>
                      <a:r>
                        <a:rPr sz="900" spc="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urbana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marL="196850" marR="250825" indent="-144145">
                        <a:lnSpc>
                          <a:spcPct val="92200"/>
                        </a:lnSpc>
                        <a:spcBef>
                          <a:spcPts val="300"/>
                        </a:spcBef>
                      </a:pPr>
                      <a:r>
                        <a:rPr sz="900" b="1" spc="10" dirty="0">
                          <a:solidFill>
                            <a:srgbClr val="1F86B1"/>
                          </a:solidFill>
                          <a:latin typeface="Trebuchet MS"/>
                          <a:cs typeface="Trebuchet MS"/>
                        </a:rPr>
                        <a:t>C</a:t>
                      </a:r>
                      <a:r>
                        <a:rPr sz="900" b="1" dirty="0">
                          <a:solidFill>
                            <a:srgbClr val="1F86B1"/>
                          </a:solidFill>
                          <a:latin typeface="Trebuchet MS"/>
                          <a:cs typeface="Trebuchet MS"/>
                        </a:rPr>
                        <a:t>3</a:t>
                      </a:r>
                      <a:r>
                        <a:rPr sz="900" b="1" spc="-95" dirty="0">
                          <a:solidFill>
                            <a:srgbClr val="1F86B1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Tr</a:t>
                      </a:r>
                      <a:r>
                        <a:rPr sz="900" spc="-1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fo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900" spc="-1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ac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ó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n 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ambiental</a:t>
                      </a:r>
                      <a:r>
                        <a:rPr sz="900" spc="15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900" spc="-3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digital </a:t>
                      </a:r>
                      <a:r>
                        <a:rPr sz="900" spc="-18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del sistema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agroalimentario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y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pesquero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57785" marB="0"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CFE3EF"/>
                    </a:solidFill>
                  </a:tcPr>
                </a:tc>
                <a:tc>
                  <a:txBody>
                    <a:bodyPr/>
                    <a:lstStyle/>
                    <a:p>
                      <a:pPr marL="196850" marR="354965" indent="-144145">
                        <a:lnSpc>
                          <a:spcPct val="92600"/>
                        </a:lnSpc>
                        <a:spcBef>
                          <a:spcPts val="459"/>
                        </a:spcBef>
                      </a:pPr>
                      <a:r>
                        <a:rPr sz="900" b="1" spc="-5" dirty="0">
                          <a:solidFill>
                            <a:srgbClr val="25919A"/>
                          </a:solidFill>
                          <a:latin typeface="Trebuchet MS"/>
                          <a:cs typeface="Trebuchet MS"/>
                        </a:rPr>
                        <a:t>C</a:t>
                      </a:r>
                      <a:r>
                        <a:rPr sz="900" b="1" dirty="0">
                          <a:solidFill>
                            <a:srgbClr val="25919A"/>
                          </a:solidFill>
                          <a:latin typeface="Trebuchet MS"/>
                          <a:cs typeface="Trebuchet MS"/>
                        </a:rPr>
                        <a:t>4</a:t>
                      </a:r>
                      <a:r>
                        <a:rPr sz="900" b="1" spc="-70" dirty="0">
                          <a:solidFill>
                            <a:srgbClr val="25919A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on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ac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ón</a:t>
                      </a:r>
                      <a:r>
                        <a:rPr sz="900" spc="-3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y 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restauración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ecosistemas</a:t>
                      </a:r>
                      <a:r>
                        <a:rPr sz="900" spc="22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y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su</a:t>
                      </a:r>
                      <a:r>
                        <a:rPr sz="900" spc="-3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biodiversidad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196850" marR="207010" indent="-144145">
                        <a:lnSpc>
                          <a:spcPct val="92200"/>
                        </a:lnSpc>
                        <a:spcBef>
                          <a:spcPts val="325"/>
                        </a:spcBef>
                      </a:pPr>
                      <a:r>
                        <a:rPr sz="900" b="1" spc="-5" dirty="0">
                          <a:solidFill>
                            <a:srgbClr val="25919A"/>
                          </a:solidFill>
                          <a:latin typeface="Trebuchet MS"/>
                          <a:cs typeface="Trebuchet MS"/>
                        </a:rPr>
                        <a:t>C</a:t>
                      </a:r>
                      <a:r>
                        <a:rPr sz="900" b="1" dirty="0">
                          <a:solidFill>
                            <a:srgbClr val="25919A"/>
                          </a:solidFill>
                          <a:latin typeface="Trebuchet MS"/>
                          <a:cs typeface="Trebuchet MS"/>
                        </a:rPr>
                        <a:t>5</a:t>
                      </a:r>
                      <a:r>
                        <a:rPr sz="900" b="1" spc="5" dirty="0">
                          <a:solidFill>
                            <a:srgbClr val="25919A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Pr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ac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ón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del  espacio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litoral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y los </a:t>
                      </a:r>
                      <a:r>
                        <a:rPr sz="900" spc="-19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recursos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hídricos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196850" marR="614045" indent="-144780">
                        <a:lnSpc>
                          <a:spcPct val="92600"/>
                        </a:lnSpc>
                        <a:spcBef>
                          <a:spcPts val="295"/>
                        </a:spcBef>
                      </a:pPr>
                      <a:r>
                        <a:rPr sz="900" b="1" spc="-5" dirty="0">
                          <a:solidFill>
                            <a:srgbClr val="25919A"/>
                          </a:solidFill>
                          <a:latin typeface="Trebuchet MS"/>
                          <a:cs typeface="Trebuchet MS"/>
                        </a:rPr>
                        <a:t>C</a:t>
                      </a:r>
                      <a:r>
                        <a:rPr sz="900" b="1" dirty="0">
                          <a:solidFill>
                            <a:srgbClr val="25919A"/>
                          </a:solidFill>
                          <a:latin typeface="Trebuchet MS"/>
                          <a:cs typeface="Trebuchet MS"/>
                        </a:rPr>
                        <a:t>6</a:t>
                      </a:r>
                      <a:r>
                        <a:rPr sz="900" b="1" spc="-20" dirty="0">
                          <a:solidFill>
                            <a:srgbClr val="25919A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vili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  s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st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en</a:t>
                      </a:r>
                      <a:r>
                        <a:rPr sz="900" spc="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b</a:t>
                      </a:r>
                      <a:r>
                        <a:rPr sz="900" spc="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, 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segura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y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conectada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</a:txBody>
                  <a:tcPr marL="0" marR="0" marT="58419" marB="0"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CDE0E3"/>
                    </a:solidFill>
                  </a:tcPr>
                </a:tc>
                <a:tc>
                  <a:txBody>
                    <a:bodyPr/>
                    <a:lstStyle/>
                    <a:p>
                      <a:pPr marL="196850" marR="186055" indent="-144145">
                        <a:lnSpc>
                          <a:spcPts val="1010"/>
                        </a:lnSpc>
                        <a:spcBef>
                          <a:spcPts val="470"/>
                        </a:spcBef>
                      </a:pPr>
                      <a:r>
                        <a:rPr sz="900" b="1" spc="-5" dirty="0">
                          <a:solidFill>
                            <a:srgbClr val="698B35"/>
                          </a:solidFill>
                          <a:latin typeface="Trebuchet MS"/>
                          <a:cs typeface="Trebuchet MS"/>
                        </a:rPr>
                        <a:t>C</a:t>
                      </a:r>
                      <a:r>
                        <a:rPr sz="900" b="1" dirty="0">
                          <a:solidFill>
                            <a:srgbClr val="698B35"/>
                          </a:solidFill>
                          <a:latin typeface="Trebuchet MS"/>
                          <a:cs typeface="Trebuchet MS"/>
                        </a:rPr>
                        <a:t>7</a:t>
                      </a:r>
                      <a:r>
                        <a:rPr sz="900" b="1" spc="-10" dirty="0">
                          <a:solidFill>
                            <a:srgbClr val="698B35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li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egue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  integración</a:t>
                      </a:r>
                      <a:r>
                        <a:rPr sz="900" spc="4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energías</a:t>
                      </a:r>
                      <a:r>
                        <a:rPr sz="900" spc="-3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renovables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196850" marR="184150" indent="-144145">
                        <a:lnSpc>
                          <a:spcPct val="92400"/>
                        </a:lnSpc>
                        <a:spcBef>
                          <a:spcPts val="275"/>
                        </a:spcBef>
                      </a:pPr>
                      <a:r>
                        <a:rPr sz="900" b="1" spc="-5" dirty="0">
                          <a:solidFill>
                            <a:srgbClr val="698B35"/>
                          </a:solidFill>
                          <a:latin typeface="Trebuchet MS"/>
                          <a:cs typeface="Trebuchet MS"/>
                        </a:rPr>
                        <a:t>C</a:t>
                      </a:r>
                      <a:r>
                        <a:rPr sz="900" b="1" dirty="0">
                          <a:solidFill>
                            <a:srgbClr val="698B35"/>
                          </a:solidFill>
                          <a:latin typeface="Trebuchet MS"/>
                          <a:cs typeface="Trebuchet MS"/>
                        </a:rPr>
                        <a:t>8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nf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str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  eléctricas,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promoción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 redes </a:t>
                      </a:r>
                      <a:r>
                        <a:rPr sz="900" spc="-19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inteligentes y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despliegue</a:t>
                      </a:r>
                      <a:r>
                        <a:rPr sz="900" spc="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la </a:t>
                      </a:r>
                      <a:r>
                        <a:rPr sz="900" spc="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flexibilidad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y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196850">
                        <a:lnSpc>
                          <a:spcPts val="1010"/>
                        </a:lnSpc>
                      </a:pP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el</a:t>
                      </a:r>
                      <a:r>
                        <a:rPr sz="900" spc="-3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almacenamiento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196850" marR="118745" indent="-144145">
                        <a:lnSpc>
                          <a:spcPct val="92600"/>
                        </a:lnSpc>
                        <a:spcBef>
                          <a:spcPts val="295"/>
                        </a:spcBef>
                      </a:pPr>
                      <a:r>
                        <a:rPr sz="900" b="1" spc="-5" dirty="0">
                          <a:solidFill>
                            <a:srgbClr val="698B35"/>
                          </a:solidFill>
                          <a:latin typeface="Trebuchet MS"/>
                          <a:cs typeface="Trebuchet MS"/>
                        </a:rPr>
                        <a:t>C</a:t>
                      </a:r>
                      <a:r>
                        <a:rPr sz="900" b="1" dirty="0">
                          <a:solidFill>
                            <a:srgbClr val="698B35"/>
                          </a:solidFill>
                          <a:latin typeface="Trebuchet MS"/>
                          <a:cs typeface="Trebuchet MS"/>
                        </a:rPr>
                        <a:t>9</a:t>
                      </a:r>
                      <a:r>
                        <a:rPr sz="900" b="1" spc="-55" dirty="0">
                          <a:solidFill>
                            <a:srgbClr val="698B35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Ho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j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r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del  hidrógeno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renovable </a:t>
                      </a:r>
                      <a:r>
                        <a:rPr sz="900" spc="-19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y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su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integración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sectorial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250825" marR="299085" indent="-198120">
                        <a:lnSpc>
                          <a:spcPts val="1010"/>
                        </a:lnSpc>
                        <a:spcBef>
                          <a:spcPts val="309"/>
                        </a:spcBef>
                      </a:pPr>
                      <a:r>
                        <a:rPr sz="900" b="1" spc="-35" dirty="0">
                          <a:solidFill>
                            <a:srgbClr val="698B35"/>
                          </a:solidFill>
                          <a:latin typeface="Trebuchet MS"/>
                          <a:cs typeface="Trebuchet MS"/>
                        </a:rPr>
                        <a:t>C10</a:t>
                      </a:r>
                      <a:r>
                        <a:rPr sz="900" spc="-3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Estrategia</a:t>
                      </a:r>
                      <a:r>
                        <a:rPr sz="900" spc="-1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Transición</a:t>
                      </a:r>
                      <a:r>
                        <a:rPr sz="900" spc="15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Justa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</a:txBody>
                  <a:tcPr marL="0" marR="0" marT="59690" marB="0"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DAE5D0"/>
                    </a:solidFill>
                  </a:tcPr>
                </a:tc>
                <a:tc>
                  <a:txBody>
                    <a:bodyPr/>
                    <a:lstStyle/>
                    <a:p>
                      <a:pPr marL="250825" marR="84455" indent="-198120">
                        <a:lnSpc>
                          <a:spcPts val="1010"/>
                        </a:lnSpc>
                        <a:spcBef>
                          <a:spcPts val="470"/>
                        </a:spcBef>
                      </a:pPr>
                      <a:r>
                        <a:rPr sz="900" b="1" spc="-5" dirty="0">
                          <a:solidFill>
                            <a:srgbClr val="A27D25"/>
                          </a:solidFill>
                          <a:latin typeface="Trebuchet MS"/>
                          <a:cs typeface="Trebuchet MS"/>
                        </a:rPr>
                        <a:t>C1</a:t>
                      </a:r>
                      <a:r>
                        <a:rPr sz="900" b="1" dirty="0">
                          <a:solidFill>
                            <a:srgbClr val="A27D25"/>
                          </a:solidFill>
                          <a:latin typeface="Trebuchet MS"/>
                          <a:cs typeface="Trebuchet MS"/>
                        </a:rPr>
                        <a:t>1</a:t>
                      </a:r>
                      <a:r>
                        <a:rPr sz="900" b="1" spc="5" dirty="0">
                          <a:solidFill>
                            <a:srgbClr val="A27D25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ode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zac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ón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900" spc="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l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 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Administraciones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públicas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</a:txBody>
                  <a:tcPr marL="0" marR="0" marT="59690" marB="0"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E2DCC5"/>
                    </a:solidFill>
                  </a:tcPr>
                </a:tc>
                <a:tc>
                  <a:txBody>
                    <a:bodyPr/>
                    <a:lstStyle/>
                    <a:p>
                      <a:pPr marL="53340">
                        <a:lnSpc>
                          <a:spcPts val="1045"/>
                        </a:lnSpc>
                        <a:spcBef>
                          <a:spcPts val="620"/>
                        </a:spcBef>
                      </a:pPr>
                      <a:r>
                        <a:rPr sz="900" b="1" spc="-5" dirty="0">
                          <a:solidFill>
                            <a:srgbClr val="C98734"/>
                          </a:solidFill>
                          <a:latin typeface="Trebuchet MS"/>
                          <a:cs typeface="Trebuchet MS"/>
                        </a:rPr>
                        <a:t>C1</a:t>
                      </a:r>
                      <a:r>
                        <a:rPr sz="900" b="1" dirty="0">
                          <a:solidFill>
                            <a:srgbClr val="C98734"/>
                          </a:solidFill>
                          <a:latin typeface="Trebuchet MS"/>
                          <a:cs typeface="Trebuchet MS"/>
                        </a:rPr>
                        <a:t>2</a:t>
                      </a:r>
                      <a:r>
                        <a:rPr sz="900" b="1" spc="-55" dirty="0">
                          <a:solidFill>
                            <a:srgbClr val="C98734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lí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250825" marR="485140">
                        <a:lnSpc>
                          <a:spcPts val="980"/>
                        </a:lnSpc>
                        <a:spcBef>
                          <a:spcPts val="80"/>
                        </a:spcBef>
                      </a:pP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Industrial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Es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ña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2030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5397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900" b="1" spc="-5" dirty="0">
                          <a:solidFill>
                            <a:srgbClr val="C98734"/>
                          </a:solidFill>
                          <a:latin typeface="Trebuchet MS"/>
                          <a:cs typeface="Trebuchet MS"/>
                        </a:rPr>
                        <a:t>C1</a:t>
                      </a:r>
                      <a:r>
                        <a:rPr sz="900" b="1" dirty="0">
                          <a:solidFill>
                            <a:srgbClr val="C98734"/>
                          </a:solidFill>
                          <a:latin typeface="Trebuchet MS"/>
                          <a:cs typeface="Trebuchet MS"/>
                        </a:rPr>
                        <a:t>3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pu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py</a:t>
                      </a:r>
                      <a:r>
                        <a:rPr sz="900" spc="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53340">
                        <a:lnSpc>
                          <a:spcPts val="1045"/>
                        </a:lnSpc>
                        <a:spcBef>
                          <a:spcPts val="219"/>
                        </a:spcBef>
                      </a:pPr>
                      <a:r>
                        <a:rPr sz="900" b="1" spc="-5" dirty="0">
                          <a:solidFill>
                            <a:srgbClr val="C98734"/>
                          </a:solidFill>
                          <a:latin typeface="Trebuchet MS"/>
                          <a:cs typeface="Trebuchet MS"/>
                        </a:rPr>
                        <a:t>C1</a:t>
                      </a:r>
                      <a:r>
                        <a:rPr sz="900" b="1" dirty="0">
                          <a:solidFill>
                            <a:srgbClr val="C98734"/>
                          </a:solidFill>
                          <a:latin typeface="Trebuchet MS"/>
                          <a:cs typeface="Trebuchet MS"/>
                        </a:rPr>
                        <a:t>4</a:t>
                      </a:r>
                      <a:r>
                        <a:rPr sz="900" b="1" spc="-55" dirty="0">
                          <a:solidFill>
                            <a:srgbClr val="C98734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250825" marR="200025">
                        <a:lnSpc>
                          <a:spcPct val="92200"/>
                        </a:lnSpc>
                        <a:spcBef>
                          <a:spcPts val="45"/>
                        </a:spcBef>
                      </a:pP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modernización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y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competitividad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del </a:t>
                      </a:r>
                      <a:r>
                        <a:rPr sz="900" spc="-19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sector</a:t>
                      </a:r>
                      <a:r>
                        <a:rPr sz="900" spc="3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turístico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250825" marR="478790" indent="-198120">
                        <a:lnSpc>
                          <a:spcPts val="980"/>
                        </a:lnSpc>
                        <a:spcBef>
                          <a:spcPts val="359"/>
                        </a:spcBef>
                      </a:pPr>
                      <a:r>
                        <a:rPr sz="900" b="1" spc="-5" dirty="0">
                          <a:solidFill>
                            <a:srgbClr val="C98734"/>
                          </a:solidFill>
                          <a:latin typeface="Trebuchet MS"/>
                          <a:cs typeface="Trebuchet MS"/>
                        </a:rPr>
                        <a:t>C1</a:t>
                      </a:r>
                      <a:r>
                        <a:rPr sz="900" b="1" dirty="0">
                          <a:solidFill>
                            <a:srgbClr val="C98734"/>
                          </a:solidFill>
                          <a:latin typeface="Trebuchet MS"/>
                          <a:cs typeface="Trebuchet MS"/>
                        </a:rPr>
                        <a:t>5</a:t>
                      </a:r>
                      <a:r>
                        <a:rPr sz="900" b="1" spc="-55" dirty="0">
                          <a:solidFill>
                            <a:srgbClr val="C98734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one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ivi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  Digital,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250825" marR="304800" indent="4445">
                        <a:lnSpc>
                          <a:spcPct val="92600"/>
                        </a:lnSpc>
                        <a:spcBef>
                          <a:spcPts val="280"/>
                        </a:spcBef>
                      </a:pP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impulso de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La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be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rs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egu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y  despliegue del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5G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</a:txBody>
                  <a:tcPr marL="0" marR="0" marT="78740" marB="0"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F2DFC9"/>
                    </a:solidFill>
                  </a:tcPr>
                </a:tc>
                <a:tc>
                  <a:txBody>
                    <a:bodyPr/>
                    <a:lstStyle/>
                    <a:p>
                      <a:pPr marL="250825" marR="180975" indent="-197485">
                        <a:lnSpc>
                          <a:spcPct val="92200"/>
                        </a:lnSpc>
                        <a:spcBef>
                          <a:spcPts val="610"/>
                        </a:spcBef>
                      </a:pPr>
                      <a:r>
                        <a:rPr sz="900" b="1" spc="-5" dirty="0">
                          <a:solidFill>
                            <a:srgbClr val="C6692A"/>
                          </a:solidFill>
                          <a:latin typeface="Trebuchet MS"/>
                          <a:cs typeface="Trebuchet MS"/>
                        </a:rPr>
                        <a:t>C1</a:t>
                      </a:r>
                      <a:r>
                        <a:rPr sz="900" b="1" dirty="0">
                          <a:solidFill>
                            <a:srgbClr val="C6692A"/>
                          </a:solidFill>
                          <a:latin typeface="Trebuchet MS"/>
                          <a:cs typeface="Trebuchet MS"/>
                        </a:rPr>
                        <a:t>6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Estr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eg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Nac</a:t>
                      </a:r>
                      <a:r>
                        <a:rPr sz="900" spc="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on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al 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Inteligencia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Artificial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52705">
                        <a:lnSpc>
                          <a:spcPts val="1045"/>
                        </a:lnSpc>
                        <a:spcBef>
                          <a:spcPts val="215"/>
                        </a:spcBef>
                      </a:pPr>
                      <a:r>
                        <a:rPr sz="900" b="1" spc="-5" dirty="0">
                          <a:solidFill>
                            <a:srgbClr val="C6692A"/>
                          </a:solidFill>
                          <a:latin typeface="Trebuchet MS"/>
                          <a:cs typeface="Trebuchet MS"/>
                        </a:rPr>
                        <a:t>C1</a:t>
                      </a:r>
                      <a:r>
                        <a:rPr sz="900" b="1" dirty="0">
                          <a:solidFill>
                            <a:srgbClr val="C6692A"/>
                          </a:solidFill>
                          <a:latin typeface="Trebuchet MS"/>
                          <a:cs typeface="Trebuchet MS"/>
                        </a:rPr>
                        <a:t>7</a:t>
                      </a:r>
                      <a:r>
                        <a:rPr sz="900" b="1" spc="10" dirty="0">
                          <a:solidFill>
                            <a:srgbClr val="C6692A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efo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250825" marR="95250">
                        <a:lnSpc>
                          <a:spcPct val="92400"/>
                        </a:lnSpc>
                        <a:spcBef>
                          <a:spcPts val="45"/>
                        </a:spcBef>
                      </a:pP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institucional</a:t>
                      </a:r>
                      <a:r>
                        <a:rPr sz="900" spc="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y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fortalecimiento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de </a:t>
                      </a:r>
                      <a:r>
                        <a:rPr sz="900" spc="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las capacidades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del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sistema</a:t>
                      </a:r>
                      <a:r>
                        <a:rPr sz="900" spc="2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nacional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ciencia,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tecnología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 </a:t>
                      </a:r>
                      <a:r>
                        <a:rPr sz="900" spc="-19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innovación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251460" marR="132715" indent="-198755">
                        <a:lnSpc>
                          <a:spcPct val="92800"/>
                        </a:lnSpc>
                        <a:spcBef>
                          <a:spcPts val="295"/>
                        </a:spcBef>
                      </a:pPr>
                      <a:r>
                        <a:rPr sz="900" b="1" spc="-5" dirty="0">
                          <a:solidFill>
                            <a:srgbClr val="C6692A"/>
                          </a:solidFill>
                          <a:latin typeface="Trebuchet MS"/>
                          <a:cs typeface="Trebuchet MS"/>
                        </a:rPr>
                        <a:t>C1</a:t>
                      </a:r>
                      <a:r>
                        <a:rPr sz="900" b="1" dirty="0">
                          <a:solidFill>
                            <a:srgbClr val="C6692A"/>
                          </a:solidFill>
                          <a:latin typeface="Trebuchet MS"/>
                          <a:cs typeface="Trebuchet MS"/>
                        </a:rPr>
                        <a:t>8</a:t>
                      </a:r>
                      <a:r>
                        <a:rPr sz="900" b="1" spc="5" dirty="0">
                          <a:solidFill>
                            <a:srgbClr val="C6692A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eno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ac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ón</a:t>
                      </a:r>
                      <a:r>
                        <a:rPr sz="900" spc="2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y  ampliación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las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capacidades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del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Sistema</a:t>
                      </a:r>
                      <a:r>
                        <a:rPr sz="900" spc="-4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Nacional</a:t>
                      </a:r>
                      <a:r>
                        <a:rPr sz="900" spc="-2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 </a:t>
                      </a:r>
                      <a:r>
                        <a:rPr sz="900" spc="-19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Salud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</a:txBody>
                  <a:tcPr marL="0" marR="0" marT="77470" marB="0"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F1D7C4"/>
                    </a:solidFill>
                  </a:tcPr>
                </a:tc>
                <a:tc>
                  <a:txBody>
                    <a:bodyPr/>
                    <a:lstStyle/>
                    <a:p>
                      <a:pPr marL="53975">
                        <a:lnSpc>
                          <a:spcPts val="1030"/>
                        </a:lnSpc>
                        <a:spcBef>
                          <a:spcPts val="525"/>
                        </a:spcBef>
                      </a:pPr>
                      <a:r>
                        <a:rPr sz="900" b="1" spc="-5" dirty="0">
                          <a:solidFill>
                            <a:srgbClr val="BE3631"/>
                          </a:solidFill>
                          <a:latin typeface="Trebuchet MS"/>
                          <a:cs typeface="Trebuchet MS"/>
                        </a:rPr>
                        <a:t>C1</a:t>
                      </a:r>
                      <a:r>
                        <a:rPr sz="900" b="1" dirty="0">
                          <a:solidFill>
                            <a:srgbClr val="BE3631"/>
                          </a:solidFill>
                          <a:latin typeface="Trebuchet MS"/>
                          <a:cs typeface="Trebuchet MS"/>
                        </a:rPr>
                        <a:t>9</a:t>
                      </a:r>
                      <a:r>
                        <a:rPr sz="900" b="1" spc="-10" dirty="0">
                          <a:solidFill>
                            <a:srgbClr val="BE3631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n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Nac</a:t>
                      </a:r>
                      <a:r>
                        <a:rPr sz="900" spc="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on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al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251460" marR="271780">
                        <a:lnSpc>
                          <a:spcPts val="1010"/>
                        </a:lnSpc>
                        <a:spcBef>
                          <a:spcPts val="40"/>
                        </a:spcBef>
                      </a:pP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900" spc="-5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Competencias </a:t>
                      </a:r>
                      <a:r>
                        <a:rPr sz="900" spc="-19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Digitales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251460">
                        <a:lnSpc>
                          <a:spcPts val="985"/>
                        </a:lnSpc>
                      </a:pP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(digital</a:t>
                      </a:r>
                      <a:r>
                        <a:rPr sz="900" spc="-3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skills)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250825" marR="26034" indent="-198120">
                        <a:lnSpc>
                          <a:spcPct val="92200"/>
                        </a:lnSpc>
                        <a:spcBef>
                          <a:spcPts val="305"/>
                        </a:spcBef>
                      </a:pPr>
                      <a:r>
                        <a:rPr sz="900" b="1" spc="-5" dirty="0">
                          <a:solidFill>
                            <a:srgbClr val="BE3631"/>
                          </a:solidFill>
                          <a:latin typeface="Trebuchet MS"/>
                          <a:cs typeface="Trebuchet MS"/>
                        </a:rPr>
                        <a:t>C2</a:t>
                      </a:r>
                      <a:r>
                        <a:rPr sz="900" b="1" dirty="0">
                          <a:solidFill>
                            <a:srgbClr val="BE3631"/>
                          </a:solidFill>
                          <a:latin typeface="Trebuchet MS"/>
                          <a:cs typeface="Trebuchet MS"/>
                        </a:rPr>
                        <a:t>0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900" spc="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str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ég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 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impulso</a:t>
                      </a:r>
                      <a:r>
                        <a:rPr sz="900" spc="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 la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Formación</a:t>
                      </a:r>
                      <a:r>
                        <a:rPr sz="900" spc="-4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Profesional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251460" marR="195580" indent="-198755">
                        <a:lnSpc>
                          <a:spcPct val="92600"/>
                        </a:lnSpc>
                        <a:spcBef>
                          <a:spcPts val="295"/>
                        </a:spcBef>
                      </a:pPr>
                      <a:r>
                        <a:rPr sz="900" b="1" spc="-5" dirty="0">
                          <a:solidFill>
                            <a:srgbClr val="BE3631"/>
                          </a:solidFill>
                          <a:latin typeface="Trebuchet MS"/>
                          <a:cs typeface="Trebuchet MS"/>
                        </a:rPr>
                        <a:t>C2</a:t>
                      </a:r>
                      <a:r>
                        <a:rPr sz="900" b="1" dirty="0">
                          <a:solidFill>
                            <a:srgbClr val="BE3631"/>
                          </a:solidFill>
                          <a:latin typeface="Trebuchet MS"/>
                          <a:cs typeface="Trebuchet MS"/>
                        </a:rPr>
                        <a:t>1</a:t>
                      </a:r>
                      <a:r>
                        <a:rPr sz="900" b="1" spc="5" dirty="0">
                          <a:solidFill>
                            <a:srgbClr val="BE3631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ode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zac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ón</a:t>
                      </a:r>
                      <a:r>
                        <a:rPr sz="900" spc="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y 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digitalización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del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sistema</a:t>
                      </a:r>
                      <a:r>
                        <a:rPr sz="900" spc="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educativo, </a:t>
                      </a:r>
                      <a:r>
                        <a:rPr sz="900" spc="-19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incluida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251460" marR="215900">
                        <a:lnSpc>
                          <a:spcPct val="92200"/>
                        </a:lnSpc>
                        <a:spcBef>
                          <a:spcPts val="10"/>
                        </a:spcBef>
                      </a:pP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la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educación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temprana</a:t>
                      </a:r>
                      <a:r>
                        <a:rPr sz="900" spc="2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900" spc="-1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0</a:t>
                      </a:r>
                      <a:r>
                        <a:rPr sz="900" spc="-1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spc="-2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3 </a:t>
                      </a:r>
                      <a:r>
                        <a:rPr sz="900" spc="-19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años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</a:txBody>
                  <a:tcPr marL="0" marR="0" marT="66675" marB="0"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EECDC1"/>
                    </a:solidFill>
                  </a:tcPr>
                </a:tc>
                <a:tc>
                  <a:txBody>
                    <a:bodyPr/>
                    <a:lstStyle/>
                    <a:p>
                      <a:pPr marL="251460" marR="123189" indent="-198755">
                        <a:lnSpc>
                          <a:spcPct val="92600"/>
                        </a:lnSpc>
                        <a:spcBef>
                          <a:spcPts val="700"/>
                        </a:spcBef>
                      </a:pPr>
                      <a:r>
                        <a:rPr sz="900" b="1" spc="-5" dirty="0">
                          <a:solidFill>
                            <a:srgbClr val="933F80"/>
                          </a:solidFill>
                          <a:latin typeface="Trebuchet MS"/>
                          <a:cs typeface="Trebuchet MS"/>
                        </a:rPr>
                        <a:t>C2</a:t>
                      </a:r>
                      <a:r>
                        <a:rPr sz="900" b="1" dirty="0">
                          <a:solidFill>
                            <a:srgbClr val="933F80"/>
                          </a:solidFill>
                          <a:latin typeface="Trebuchet MS"/>
                          <a:cs typeface="Trebuchet MS"/>
                        </a:rPr>
                        <a:t>2</a:t>
                      </a:r>
                      <a:r>
                        <a:rPr sz="900" b="1" spc="5" dirty="0">
                          <a:solidFill>
                            <a:srgbClr val="933F8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900" spc="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hoque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 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la</a:t>
                      </a:r>
                      <a:r>
                        <a:rPr sz="900" spc="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economía de los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cuidados</a:t>
                      </a:r>
                      <a:r>
                        <a:rPr sz="900" spc="-1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900" spc="2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refuerzo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de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las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políticas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marL="251460">
                        <a:lnSpc>
                          <a:spcPts val="1010"/>
                        </a:lnSpc>
                      </a:pP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900" spc="-3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inclusión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marL="250825" marR="67945" indent="-198120">
                        <a:lnSpc>
                          <a:spcPct val="92200"/>
                        </a:lnSpc>
                        <a:spcBef>
                          <a:spcPts val="300"/>
                        </a:spcBef>
                      </a:pPr>
                      <a:r>
                        <a:rPr sz="900" b="1" spc="-5" dirty="0">
                          <a:solidFill>
                            <a:srgbClr val="933F80"/>
                          </a:solidFill>
                          <a:latin typeface="Trebuchet MS"/>
                          <a:cs typeface="Trebuchet MS"/>
                        </a:rPr>
                        <a:t>C2</a:t>
                      </a:r>
                      <a:r>
                        <a:rPr sz="900" b="1" dirty="0">
                          <a:solidFill>
                            <a:srgbClr val="933F80"/>
                          </a:solidFill>
                          <a:latin typeface="Trebuchet MS"/>
                          <a:cs typeface="Trebuchet MS"/>
                        </a:rPr>
                        <a:t>3</a:t>
                      </a:r>
                      <a:r>
                        <a:rPr sz="900" b="1" spc="5" dirty="0">
                          <a:solidFill>
                            <a:srgbClr val="933F8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ue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 po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lí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ca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  públicas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para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un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mercado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trabajo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dinámico,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resiliente e </a:t>
                      </a:r>
                      <a:r>
                        <a:rPr sz="900" spc="-19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inclusivo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88900" marB="0"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DECCDD"/>
                    </a:solidFill>
                  </a:tcPr>
                </a:tc>
                <a:tc>
                  <a:txBody>
                    <a:bodyPr/>
                    <a:lstStyle/>
                    <a:p>
                      <a:pPr marL="254000" marR="396875" indent="-200660" algn="just">
                        <a:lnSpc>
                          <a:spcPct val="92200"/>
                        </a:lnSpc>
                        <a:spcBef>
                          <a:spcPts val="610"/>
                        </a:spcBef>
                      </a:pPr>
                      <a:r>
                        <a:rPr sz="900" b="1" spc="-5" dirty="0">
                          <a:solidFill>
                            <a:srgbClr val="4D4D8C"/>
                          </a:solidFill>
                          <a:latin typeface="Trebuchet MS"/>
                          <a:cs typeface="Trebuchet MS"/>
                        </a:rPr>
                        <a:t>C2</a:t>
                      </a:r>
                      <a:r>
                        <a:rPr sz="900" b="1" dirty="0">
                          <a:solidFill>
                            <a:srgbClr val="4D4D8C"/>
                          </a:solidFill>
                          <a:latin typeface="Trebuchet MS"/>
                          <a:cs typeface="Trebuchet MS"/>
                        </a:rPr>
                        <a:t>4</a:t>
                      </a:r>
                      <a:r>
                        <a:rPr sz="900" b="1" spc="-15" dirty="0">
                          <a:solidFill>
                            <a:srgbClr val="4D4D8C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900" spc="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spc="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900" spc="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zac</a:t>
                      </a:r>
                      <a:r>
                        <a:rPr sz="900" spc="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ó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n  de la industria </a:t>
                      </a:r>
                      <a:r>
                        <a:rPr sz="900" spc="-19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cultural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850" dirty="0">
                        <a:latin typeface="Times New Roman"/>
                        <a:cs typeface="Times New Roman"/>
                      </a:endParaRPr>
                    </a:p>
                    <a:p>
                      <a:pPr marL="259715" marR="384810" indent="-203200">
                        <a:lnSpc>
                          <a:spcPts val="1010"/>
                        </a:lnSpc>
                      </a:pPr>
                      <a:r>
                        <a:rPr sz="900" b="1" spc="-5" dirty="0">
                          <a:solidFill>
                            <a:srgbClr val="4D4D8C"/>
                          </a:solidFill>
                          <a:latin typeface="Trebuchet MS"/>
                          <a:cs typeface="Trebuchet MS"/>
                        </a:rPr>
                        <a:t>C2</a:t>
                      </a:r>
                      <a:r>
                        <a:rPr sz="900" b="1" dirty="0">
                          <a:solidFill>
                            <a:srgbClr val="4D4D8C"/>
                          </a:solidFill>
                          <a:latin typeface="Trebuchet MS"/>
                          <a:cs typeface="Trebuchet MS"/>
                        </a:rPr>
                        <a:t>5</a:t>
                      </a:r>
                      <a:r>
                        <a:rPr sz="900" b="1" spc="-5" dirty="0">
                          <a:solidFill>
                            <a:srgbClr val="4D4D8C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Es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ña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hub  audiovisual</a:t>
                      </a:r>
                      <a:r>
                        <a:rPr sz="900" spc="-4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 </a:t>
                      </a:r>
                      <a:r>
                        <a:rPr sz="900" spc="-19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Europa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266700">
                        <a:lnSpc>
                          <a:spcPts val="960"/>
                        </a:lnSpc>
                      </a:pP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(Spain</a:t>
                      </a:r>
                      <a:r>
                        <a:rPr sz="900" spc="-3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AVS</a:t>
                      </a:r>
                      <a:r>
                        <a:rPr sz="900" spc="-3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Hub)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 marL="53975">
                        <a:lnSpc>
                          <a:spcPts val="1045"/>
                        </a:lnSpc>
                      </a:pPr>
                      <a:r>
                        <a:rPr sz="900" b="1" spc="-5" dirty="0">
                          <a:solidFill>
                            <a:srgbClr val="4D4D8C"/>
                          </a:solidFill>
                          <a:latin typeface="Trebuchet MS"/>
                          <a:cs typeface="Trebuchet MS"/>
                        </a:rPr>
                        <a:t>C2</a:t>
                      </a:r>
                      <a:r>
                        <a:rPr sz="900" b="1" dirty="0">
                          <a:solidFill>
                            <a:srgbClr val="4D4D8C"/>
                          </a:solidFill>
                          <a:latin typeface="Trebuchet MS"/>
                          <a:cs typeface="Trebuchet MS"/>
                        </a:rPr>
                        <a:t>6</a:t>
                      </a:r>
                      <a:r>
                        <a:rPr sz="900" b="1" spc="-5" dirty="0">
                          <a:solidFill>
                            <a:srgbClr val="4D4D8C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n de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fo</a:t>
                      </a:r>
                      <a:r>
                        <a:rPr sz="900" spc="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en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to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250825">
                        <a:lnSpc>
                          <a:spcPts val="1045"/>
                        </a:lnSpc>
                      </a:pP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del</a:t>
                      </a:r>
                      <a:r>
                        <a:rPr sz="900" spc="-1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sector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del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deporte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</a:txBody>
                  <a:tcPr marL="0" marR="0" marT="77470" marB="0"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CBCADE"/>
                    </a:solidFill>
                  </a:tcPr>
                </a:tc>
                <a:tc>
                  <a:txBody>
                    <a:bodyPr/>
                    <a:lstStyle/>
                    <a:p>
                      <a:pPr marL="53340">
                        <a:lnSpc>
                          <a:spcPts val="1045"/>
                        </a:lnSpc>
                        <a:spcBef>
                          <a:spcPts val="620"/>
                        </a:spcBef>
                      </a:pPr>
                      <a:r>
                        <a:rPr sz="900" b="1" spc="-5" dirty="0">
                          <a:solidFill>
                            <a:srgbClr val="186EA4"/>
                          </a:solidFill>
                          <a:latin typeface="Trebuchet MS"/>
                          <a:cs typeface="Trebuchet MS"/>
                        </a:rPr>
                        <a:t>C27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ed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y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250825" marR="360045">
                        <a:lnSpc>
                          <a:spcPct val="92600"/>
                        </a:lnSpc>
                        <a:spcBef>
                          <a:spcPts val="45"/>
                        </a:spcBef>
                      </a:pP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actuaciones de </a:t>
                      </a:r>
                      <a:r>
                        <a:rPr sz="900" spc="-19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prevención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y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lucha</a:t>
                      </a:r>
                      <a:r>
                        <a:rPr sz="900" spc="16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contra</a:t>
                      </a:r>
                      <a:r>
                        <a:rPr sz="900" spc="-3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el </a:t>
                      </a:r>
                      <a:r>
                        <a:rPr sz="900" spc="-18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fraude</a:t>
                      </a:r>
                      <a:r>
                        <a:rPr sz="900" spc="-1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fiscal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250825" marR="274955" indent="-198120">
                        <a:lnSpc>
                          <a:spcPct val="92200"/>
                        </a:lnSpc>
                        <a:spcBef>
                          <a:spcPts val="300"/>
                        </a:spcBef>
                      </a:pPr>
                      <a:r>
                        <a:rPr sz="900" b="1" spc="-5" dirty="0">
                          <a:solidFill>
                            <a:srgbClr val="186EA4"/>
                          </a:solidFill>
                          <a:latin typeface="Trebuchet MS"/>
                          <a:cs typeface="Trebuchet MS"/>
                        </a:rPr>
                        <a:t>C2</a:t>
                      </a:r>
                      <a:r>
                        <a:rPr sz="900" b="1" dirty="0">
                          <a:solidFill>
                            <a:srgbClr val="186EA4"/>
                          </a:solidFill>
                          <a:latin typeface="Trebuchet MS"/>
                          <a:cs typeface="Trebuchet MS"/>
                        </a:rPr>
                        <a:t>8</a:t>
                      </a:r>
                      <a:r>
                        <a:rPr sz="900" b="1" spc="-55" dirty="0">
                          <a:solidFill>
                            <a:srgbClr val="186EA4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Ad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ac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ón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del  sistema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impositivo a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la </a:t>
                      </a:r>
                      <a:r>
                        <a:rPr sz="900" spc="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realidad del siglo </a:t>
                      </a:r>
                      <a:r>
                        <a:rPr sz="900" spc="-19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XXI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250825" marR="451484" indent="-198755">
                        <a:lnSpc>
                          <a:spcPct val="92200"/>
                        </a:lnSpc>
                        <a:spcBef>
                          <a:spcPts val="325"/>
                        </a:spcBef>
                      </a:pPr>
                      <a:r>
                        <a:rPr sz="900" b="1" spc="-5" dirty="0">
                          <a:solidFill>
                            <a:srgbClr val="186EA4"/>
                          </a:solidFill>
                          <a:latin typeface="Trebuchet MS"/>
                          <a:cs typeface="Trebuchet MS"/>
                        </a:rPr>
                        <a:t>C2</a:t>
                      </a:r>
                      <a:r>
                        <a:rPr sz="900" b="1" dirty="0">
                          <a:solidFill>
                            <a:srgbClr val="186EA4"/>
                          </a:solidFill>
                          <a:latin typeface="Trebuchet MS"/>
                          <a:cs typeface="Trebuchet MS"/>
                        </a:rPr>
                        <a:t>9</a:t>
                      </a:r>
                      <a:r>
                        <a:rPr sz="900" b="1" spc="-10" dirty="0">
                          <a:solidFill>
                            <a:srgbClr val="186EA4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j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la 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eficacia</a:t>
                      </a:r>
                      <a:r>
                        <a:rPr sz="900" spc="2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del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st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o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púb</a:t>
                      </a:r>
                      <a:r>
                        <a:rPr sz="900" spc="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li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o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250825" marR="80645" indent="-198120">
                        <a:lnSpc>
                          <a:spcPct val="92200"/>
                        </a:lnSpc>
                        <a:spcBef>
                          <a:spcPts val="300"/>
                        </a:spcBef>
                      </a:pPr>
                      <a:r>
                        <a:rPr sz="900" b="1" spc="-5" dirty="0">
                          <a:solidFill>
                            <a:srgbClr val="186EA4"/>
                          </a:solidFill>
                          <a:latin typeface="Trebuchet MS"/>
                          <a:cs typeface="Trebuchet MS"/>
                        </a:rPr>
                        <a:t>C3</a:t>
                      </a:r>
                      <a:r>
                        <a:rPr sz="900" b="1" dirty="0">
                          <a:solidFill>
                            <a:srgbClr val="186EA4"/>
                          </a:solidFill>
                          <a:latin typeface="Trebuchet MS"/>
                          <a:cs typeface="Trebuchet MS"/>
                        </a:rPr>
                        <a:t>0</a:t>
                      </a:r>
                      <a:r>
                        <a:rPr sz="900" b="1" spc="10" dirty="0">
                          <a:solidFill>
                            <a:srgbClr val="186EA4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st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en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b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ili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900" spc="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l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go  plazo</a:t>
                      </a:r>
                      <a:r>
                        <a:rPr sz="900" spc="4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del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sistema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público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250825" marR="172085" indent="-1270">
                        <a:lnSpc>
                          <a:spcPct val="92200"/>
                        </a:lnSpc>
                        <a:spcBef>
                          <a:spcPts val="10"/>
                        </a:spcBef>
                      </a:pP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 pensiones en el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marco</a:t>
                      </a:r>
                      <a:r>
                        <a:rPr sz="900" spc="2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del</a:t>
                      </a:r>
                      <a:r>
                        <a:rPr sz="900" spc="-1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Pacto</a:t>
                      </a:r>
                      <a:r>
                        <a:rPr sz="900" spc="-1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 </a:t>
                      </a:r>
                      <a:r>
                        <a:rPr sz="900" spc="-19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Toledo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</a:txBody>
                  <a:tcPr marL="0" marR="0" marT="78740" marB="0"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C8D3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object 4">
            <a:extLst>
              <a:ext uri="{FF2B5EF4-FFF2-40B4-BE49-F238E27FC236}">
                <a16:creationId xmlns:a16="http://schemas.microsoft.com/office/drawing/2014/main" id="{39F9849E-5890-42C4-BBC4-5FEBBB0171FC}"/>
              </a:ext>
            </a:extLst>
          </p:cNvPr>
          <p:cNvSpPr txBox="1"/>
          <p:nvPr/>
        </p:nvSpPr>
        <p:spPr>
          <a:xfrm>
            <a:off x="236971" y="2834912"/>
            <a:ext cx="7837883" cy="13465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2160"/>
              </a:spcBef>
            </a:pPr>
            <a:r>
              <a:rPr sz="1400" b="1" dirty="0">
                <a:latin typeface="Oxygen Bold" panose="02000803000000000000" pitchFamily="2" charset="0"/>
                <a:cs typeface="Helvetica" panose="020B0604020202020204" pitchFamily="34" charset="0"/>
              </a:rPr>
              <a:t>30 COMPONENTES</a:t>
            </a:r>
            <a:r>
              <a:rPr lang="es-ES" sz="1400" b="1" dirty="0">
                <a:latin typeface="Oxygen Bold" panose="02000803000000000000" pitchFamily="2" charset="0"/>
                <a:cs typeface="Helvetica" panose="020B0604020202020204" pitchFamily="34" charset="0"/>
              </a:rPr>
              <a:t> ( 110 INVERSIONES + 102 REFORMAS)</a:t>
            </a:r>
          </a:p>
          <a:p>
            <a:pPr marL="12700">
              <a:spcBef>
                <a:spcPts val="2160"/>
              </a:spcBef>
            </a:pPr>
            <a:endParaRPr lang="es-ES" b="1" dirty="0">
              <a:solidFill>
                <a:srgbClr val="BA514C"/>
              </a:solidFill>
              <a:latin typeface="Oxygen Bold" panose="02000803000000000000" pitchFamily="2" charset="0"/>
              <a:cs typeface="Helvetica" panose="020B0604020202020204" pitchFamily="34" charset="0"/>
            </a:endParaRPr>
          </a:p>
          <a:p>
            <a:pPr marL="12700">
              <a:spcBef>
                <a:spcPts val="2160"/>
              </a:spcBef>
            </a:pPr>
            <a:endParaRPr b="1" dirty="0">
              <a:solidFill>
                <a:srgbClr val="BA514C"/>
              </a:solidFill>
              <a:latin typeface="Oxygen Bold" panose="02000803000000000000" pitchFamily="2" charset="0"/>
              <a:cs typeface="Helvetica" panose="020B0604020202020204" pitchFamily="34" charset="0"/>
            </a:endParaRPr>
          </a:p>
        </p:txBody>
      </p:sp>
      <p:pic>
        <p:nvPicPr>
          <p:cNvPr id="5" name="object 5">
            <a:extLst>
              <a:ext uri="{FF2B5EF4-FFF2-40B4-BE49-F238E27FC236}">
                <a16:creationId xmlns:a16="http://schemas.microsoft.com/office/drawing/2014/main" id="{204799C5-1D33-4A93-AE61-00EAE4F3AADE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347" y="1410577"/>
            <a:ext cx="12169653" cy="1299565"/>
          </a:xfrm>
          <a:prstGeom prst="rect">
            <a:avLst/>
          </a:prstGeom>
        </p:spPr>
      </p:pic>
      <p:sp>
        <p:nvSpPr>
          <p:cNvPr id="8" name="object 8">
            <a:extLst>
              <a:ext uri="{FF2B5EF4-FFF2-40B4-BE49-F238E27FC236}">
                <a16:creationId xmlns:a16="http://schemas.microsoft.com/office/drawing/2014/main" id="{0DC30B22-67C7-4FC3-B10D-CE4761C01DA6}"/>
              </a:ext>
            </a:extLst>
          </p:cNvPr>
          <p:cNvSpPr txBox="1"/>
          <p:nvPr/>
        </p:nvSpPr>
        <p:spPr>
          <a:xfrm>
            <a:off x="220533" y="1050286"/>
            <a:ext cx="2717243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160"/>
              </a:spcBef>
            </a:pPr>
            <a:r>
              <a:rPr sz="1400" b="1" dirty="0">
                <a:latin typeface="Oxygen Bold" panose="02000803000000000000" pitchFamily="2" charset="0"/>
                <a:cs typeface="Helvetica" panose="020B0604020202020204" pitchFamily="34" charset="0"/>
              </a:rPr>
              <a:t>10 POLÍTICAS PALANCA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CD22425-59FA-481F-8B60-B103BB1765CE}"/>
              </a:ext>
            </a:extLst>
          </p:cNvPr>
          <p:cNvSpPr/>
          <p:nvPr/>
        </p:nvSpPr>
        <p:spPr>
          <a:xfrm>
            <a:off x="4858854" y="1410577"/>
            <a:ext cx="1271759" cy="4620353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AFE384CC-996A-4153-B25F-39CF4EA75B50}"/>
              </a:ext>
            </a:extLst>
          </p:cNvPr>
          <p:cNvSpPr/>
          <p:nvPr/>
        </p:nvSpPr>
        <p:spPr>
          <a:xfrm>
            <a:off x="4866445" y="4620876"/>
            <a:ext cx="1271759" cy="1346522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Título 2">
            <a:extLst>
              <a:ext uri="{FF2B5EF4-FFF2-40B4-BE49-F238E27FC236}">
                <a16:creationId xmlns:a16="http://schemas.microsoft.com/office/drawing/2014/main" id="{29AF946F-7871-4CE6-9EBC-C1FB55CFEF3D}"/>
              </a:ext>
            </a:extLst>
          </p:cNvPr>
          <p:cNvSpPr txBox="1">
            <a:spLocks/>
          </p:cNvSpPr>
          <p:nvPr/>
        </p:nvSpPr>
        <p:spPr>
          <a:xfrm>
            <a:off x="696675" y="301820"/>
            <a:ext cx="10800000" cy="533205"/>
          </a:xfrm>
          <a:prstGeom prst="rect">
            <a:avLst/>
          </a:prstGeom>
        </p:spPr>
        <p:txBody>
          <a:bodyPr vert="horz" lIns="72000" tIns="72000" rIns="72000" bIns="72000" rtlCol="0" anchor="b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ES" sz="2000" b="1" kern="1200" dirty="0">
                <a:solidFill>
                  <a:srgbClr val="013E77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800" dirty="0">
                <a:solidFill>
                  <a:srgbClr val="BA514C"/>
                </a:solidFill>
                <a:latin typeface="Oxygen Bold" panose="02000803000000000000" pitchFamily="2" charset="0"/>
                <a:ea typeface="+mj-ea"/>
                <a:cs typeface="+mj-cs"/>
              </a:rPr>
              <a:t>Fondos Next Generation en España</a:t>
            </a:r>
          </a:p>
        </p:txBody>
      </p:sp>
      <p:sp>
        <p:nvSpPr>
          <p:cNvPr id="18" name="object 8">
            <a:extLst>
              <a:ext uri="{FF2B5EF4-FFF2-40B4-BE49-F238E27FC236}">
                <a16:creationId xmlns:a16="http://schemas.microsoft.com/office/drawing/2014/main" id="{27AEABB9-E50E-4E45-A491-FDE49054CCC4}"/>
              </a:ext>
            </a:extLst>
          </p:cNvPr>
          <p:cNvSpPr txBox="1"/>
          <p:nvPr/>
        </p:nvSpPr>
        <p:spPr>
          <a:xfrm>
            <a:off x="8737905" y="-118678"/>
            <a:ext cx="2405574" cy="12849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s-ES" sz="1400" b="1" dirty="0">
              <a:solidFill>
                <a:srgbClr val="BCBEC0"/>
              </a:solidFill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160"/>
              </a:spcBef>
            </a:pPr>
            <a:r>
              <a:rPr lang="es-ES" sz="1200" b="1" dirty="0">
                <a:latin typeface="Oxygen Bold" panose="02000803000000000000" pitchFamily="2" charset="0"/>
                <a:cs typeface="Helvetica" panose="020B0604020202020204" pitchFamily="34" charset="0"/>
              </a:rPr>
              <a:t>Amplía información en este Link</a:t>
            </a:r>
          </a:p>
          <a:p>
            <a:pPr marL="12700">
              <a:lnSpc>
                <a:spcPct val="100000"/>
              </a:lnSpc>
              <a:spcBef>
                <a:spcPts val="2160"/>
              </a:spcBef>
            </a:pPr>
            <a:endParaRPr b="1" dirty="0">
              <a:solidFill>
                <a:srgbClr val="BA514C"/>
              </a:solidFill>
              <a:latin typeface="Oxygen Bold" panose="02000803000000000000" pitchFamily="2" charset="0"/>
              <a:cs typeface="Helvetica" panose="020B0604020202020204" pitchFamily="34" charset="0"/>
            </a:endParaRPr>
          </a:p>
        </p:txBody>
      </p:sp>
      <p:cxnSp>
        <p:nvCxnSpPr>
          <p:cNvPr id="20" name="Conector recto de flecha 19">
            <a:extLst>
              <a:ext uri="{FF2B5EF4-FFF2-40B4-BE49-F238E27FC236}">
                <a16:creationId xmlns:a16="http://schemas.microsoft.com/office/drawing/2014/main" id="{CF1E98FB-7C3B-40BC-BB45-E3A94365D386}"/>
              </a:ext>
            </a:extLst>
          </p:cNvPr>
          <p:cNvCxnSpPr/>
          <p:nvPr/>
        </p:nvCxnSpPr>
        <p:spPr>
          <a:xfrm>
            <a:off x="10311618" y="659307"/>
            <a:ext cx="831861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4EA6BEF6-3094-48C4-8495-A71FDAF9BCA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6448258"/>
              </p:ext>
            </p:extLst>
          </p:nvPr>
        </p:nvGraphicFramePr>
        <p:xfrm>
          <a:off x="11203796" y="78159"/>
          <a:ext cx="767671" cy="10862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3" imgW="5667375" imgH="8020050" progId="AcroExch.Document.DC">
                  <p:embed/>
                </p:oleObj>
              </mc:Choice>
              <mc:Fallback>
                <p:oleObj name="Acrobat Document" r:id="rId3" imgW="5667375" imgH="802005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203796" y="78159"/>
                        <a:ext cx="767671" cy="10862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673055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0683" y="320040"/>
            <a:ext cx="11555453" cy="1005523"/>
          </a:xfrm>
        </p:spPr>
        <p:txBody>
          <a:bodyPr>
            <a:normAutofit fontScale="90000"/>
          </a:bodyPr>
          <a:lstStyle/>
          <a:p>
            <a:r>
              <a:rPr lang="es-ES" sz="2700" dirty="0"/>
              <a:t>COMPONENTE 15. Conectividad digital, impulso a la ciberseguridad y despliegue del 5g</a:t>
            </a:r>
            <a:br>
              <a:rPr lang="es-ES" sz="2800" dirty="0"/>
            </a:br>
            <a:endParaRPr lang="es-ES" sz="28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F6B63FE-69EE-4D8F-82A7-16B658DC24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3563" y="1530417"/>
            <a:ext cx="9121323" cy="437949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1200"/>
              </a:spcBef>
              <a:buClr>
                <a:srgbClr val="BA514C"/>
              </a:buClr>
              <a:buNone/>
            </a:pPr>
            <a:r>
              <a:rPr lang="es-ES" sz="1800" b="1" dirty="0">
                <a:solidFill>
                  <a:srgbClr val="BA514C"/>
                </a:solidFill>
                <a:latin typeface="Oxygen Bold" panose="02000803000000000000" pitchFamily="2" charset="0"/>
              </a:rPr>
              <a:t>1</a:t>
            </a:r>
            <a:r>
              <a:rPr lang="es-ES" sz="2200" b="1" dirty="0">
                <a:solidFill>
                  <a:srgbClr val="BA514C"/>
                </a:solidFill>
                <a:latin typeface="Oxygen Bold" panose="02000803000000000000" pitchFamily="2" charset="0"/>
              </a:rPr>
              <a:t>. Descripción general del componente</a:t>
            </a:r>
          </a:p>
          <a:p>
            <a:pPr lvl="1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700" dirty="0">
                <a:solidFill>
                  <a:srgbClr val="343536"/>
                </a:solidFill>
              </a:rPr>
              <a:t>Inversión</a:t>
            </a:r>
          </a:p>
          <a:p>
            <a:pPr lvl="1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700" dirty="0" err="1">
                <a:solidFill>
                  <a:srgbClr val="343536"/>
                </a:solidFill>
              </a:rPr>
              <a:t>Periodificación</a:t>
            </a:r>
            <a:endParaRPr lang="es-ES" sz="1700" dirty="0">
              <a:solidFill>
                <a:srgbClr val="343536"/>
              </a:solidFill>
            </a:endParaRPr>
          </a:p>
          <a:p>
            <a:pPr lvl="1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700" dirty="0">
                <a:solidFill>
                  <a:srgbClr val="343536"/>
                </a:solidFill>
              </a:rPr>
              <a:t>Enumeración de inversiones</a:t>
            </a:r>
          </a:p>
          <a:p>
            <a:pPr lvl="1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700" dirty="0">
                <a:solidFill>
                  <a:srgbClr val="343536"/>
                </a:solidFill>
              </a:rPr>
              <a:t>Enumeración de actuaciones (vinculadas a las inversiones)</a:t>
            </a:r>
          </a:p>
          <a:p>
            <a:pPr marL="0" indent="0">
              <a:lnSpc>
                <a:spcPct val="110000"/>
              </a:lnSpc>
              <a:spcBef>
                <a:spcPts val="1200"/>
              </a:spcBef>
              <a:buClr>
                <a:srgbClr val="BA514C"/>
              </a:buClr>
              <a:buNone/>
            </a:pPr>
            <a:r>
              <a:rPr lang="es-ES" sz="2200" b="1" dirty="0">
                <a:solidFill>
                  <a:srgbClr val="BA514C"/>
                </a:solidFill>
                <a:latin typeface="Oxygen Bold" panose="02000803000000000000" pitchFamily="2" charset="0"/>
              </a:rPr>
              <a:t>2. Detalle de cada actuación</a:t>
            </a:r>
          </a:p>
          <a:p>
            <a:pPr lvl="1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700" dirty="0">
                <a:solidFill>
                  <a:srgbClr val="343536"/>
                </a:solidFill>
              </a:rPr>
              <a:t>Descripción de la actuación</a:t>
            </a:r>
          </a:p>
          <a:p>
            <a:pPr lvl="1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700" dirty="0">
                <a:solidFill>
                  <a:srgbClr val="343536"/>
                </a:solidFill>
              </a:rPr>
              <a:t>Descripción de la financiación </a:t>
            </a:r>
          </a:p>
          <a:p>
            <a:pPr marL="0" indent="0">
              <a:lnSpc>
                <a:spcPct val="110000"/>
              </a:lnSpc>
              <a:spcBef>
                <a:spcPts val="1200"/>
              </a:spcBef>
              <a:buClr>
                <a:srgbClr val="BA514C"/>
              </a:buClr>
              <a:buNone/>
            </a:pPr>
            <a:endParaRPr lang="es-ES" sz="2200" b="1" dirty="0">
              <a:solidFill>
                <a:srgbClr val="BA514C"/>
              </a:solidFill>
              <a:latin typeface="Oxygen Bold" panose="02000803000000000000" pitchFamily="2" charset="0"/>
            </a:endParaRPr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id="{DE708D38-5CF5-4E37-96B9-87085257E832}"/>
              </a:ext>
            </a:extLst>
          </p:cNvPr>
          <p:cNvGrpSpPr/>
          <p:nvPr/>
        </p:nvGrpSpPr>
        <p:grpSpPr>
          <a:xfrm>
            <a:off x="8691937" y="1474904"/>
            <a:ext cx="3500063" cy="4237724"/>
            <a:chOff x="8691937" y="1474904"/>
            <a:chExt cx="3500063" cy="4237724"/>
          </a:xfrm>
        </p:grpSpPr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9989D77E-07C7-4BF3-AED0-500679D8CD24}"/>
                </a:ext>
              </a:extLst>
            </p:cNvPr>
            <p:cNvSpPr/>
            <p:nvPr/>
          </p:nvSpPr>
          <p:spPr>
            <a:xfrm>
              <a:off x="8887146" y="1474904"/>
              <a:ext cx="3304854" cy="423772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CE925DEA-BBEE-4858-8E0F-65C32F1839F6}"/>
                </a:ext>
              </a:extLst>
            </p:cNvPr>
            <p:cNvSpPr/>
            <p:nvPr/>
          </p:nvSpPr>
          <p:spPr>
            <a:xfrm>
              <a:off x="8691937" y="1685915"/>
              <a:ext cx="3124200" cy="37280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pic>
        <p:nvPicPr>
          <p:cNvPr id="4" name="Imagen 3" descr="Logotipo&#10;&#10;Descripción generada automáticamente con confianza media">
            <a:extLst>
              <a:ext uri="{FF2B5EF4-FFF2-40B4-BE49-F238E27FC236}">
                <a16:creationId xmlns:a16="http://schemas.microsoft.com/office/drawing/2014/main" id="{63FF7054-4D97-45D7-8BF3-92ECA1E34A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3499" y="2065061"/>
            <a:ext cx="2381076" cy="3107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828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0683" y="1"/>
            <a:ext cx="12026011" cy="1079746"/>
          </a:xfrm>
        </p:spPr>
        <p:txBody>
          <a:bodyPr>
            <a:normAutofit/>
          </a:bodyPr>
          <a:lstStyle/>
          <a:p>
            <a:r>
              <a:rPr lang="es-ES" sz="2400" dirty="0"/>
              <a:t>Componente 15. Conectividad digital, impulso a la ciberseguridad y despliegue del 5G: Descripción general</a:t>
            </a:r>
          </a:p>
        </p:txBody>
      </p:sp>
      <p:grpSp>
        <p:nvGrpSpPr>
          <p:cNvPr id="22" name="Grupo 21">
            <a:extLst>
              <a:ext uri="{FF2B5EF4-FFF2-40B4-BE49-F238E27FC236}">
                <a16:creationId xmlns:a16="http://schemas.microsoft.com/office/drawing/2014/main" id="{90B2884A-D42E-4CAF-9F4D-C3E2F88A38F5}"/>
              </a:ext>
            </a:extLst>
          </p:cNvPr>
          <p:cNvGrpSpPr/>
          <p:nvPr/>
        </p:nvGrpSpPr>
        <p:grpSpPr>
          <a:xfrm>
            <a:off x="10466952" y="1132506"/>
            <a:ext cx="1601806" cy="2137614"/>
            <a:chOff x="8691937" y="1474904"/>
            <a:chExt cx="3500063" cy="4237724"/>
          </a:xfrm>
        </p:grpSpPr>
        <p:sp>
          <p:nvSpPr>
            <p:cNvPr id="24" name="Rectángulo 23">
              <a:extLst>
                <a:ext uri="{FF2B5EF4-FFF2-40B4-BE49-F238E27FC236}">
                  <a16:creationId xmlns:a16="http://schemas.microsoft.com/office/drawing/2014/main" id="{3046AEC8-A9BA-40F4-B9AB-6F368E8B8703}"/>
                </a:ext>
              </a:extLst>
            </p:cNvPr>
            <p:cNvSpPr/>
            <p:nvPr/>
          </p:nvSpPr>
          <p:spPr>
            <a:xfrm>
              <a:off x="8887146" y="1474904"/>
              <a:ext cx="3304854" cy="423772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5" name="Rectángulo 24">
              <a:extLst>
                <a:ext uri="{FF2B5EF4-FFF2-40B4-BE49-F238E27FC236}">
                  <a16:creationId xmlns:a16="http://schemas.microsoft.com/office/drawing/2014/main" id="{2A467BFE-13E2-4503-A69A-7C1673722185}"/>
                </a:ext>
              </a:extLst>
            </p:cNvPr>
            <p:cNvSpPr/>
            <p:nvPr/>
          </p:nvSpPr>
          <p:spPr>
            <a:xfrm>
              <a:off x="8691937" y="1685915"/>
              <a:ext cx="3124200" cy="37280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pic>
        <p:nvPicPr>
          <p:cNvPr id="15" name="Imagen 14">
            <a:extLst>
              <a:ext uri="{FF2B5EF4-FFF2-40B4-BE49-F238E27FC236}">
                <a16:creationId xmlns:a16="http://schemas.microsoft.com/office/drawing/2014/main" id="{48AE130A-E3A9-4226-B172-D046028D52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8294" y="1484762"/>
            <a:ext cx="1130743" cy="1475482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2179CD57-368A-4DAF-910B-A5289B9DBE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236" y="1897521"/>
            <a:ext cx="9101328" cy="938830"/>
          </a:xfrm>
          <a:prstGeom prst="rect">
            <a:avLst/>
          </a:prstGeom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C2AD7C22-C07D-4CC9-A910-F233AA8903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544" y="988938"/>
            <a:ext cx="8726424" cy="871728"/>
          </a:xfrm>
          <a:prstGeom prst="rect">
            <a:avLst/>
          </a:prstGeom>
        </p:spPr>
      </p:pic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24855949-D55E-4928-9005-C4B5E0B734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9923025"/>
              </p:ext>
            </p:extLst>
          </p:nvPr>
        </p:nvGraphicFramePr>
        <p:xfrm>
          <a:off x="328545" y="2910316"/>
          <a:ext cx="8726425" cy="309008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37850">
                  <a:extLst>
                    <a:ext uri="{9D8B030D-6E8A-4147-A177-3AD203B41FA5}">
                      <a16:colId xmlns:a16="http://schemas.microsoft.com/office/drawing/2014/main" val="4075878267"/>
                    </a:ext>
                  </a:extLst>
                </a:gridCol>
                <a:gridCol w="3927975">
                  <a:extLst>
                    <a:ext uri="{9D8B030D-6E8A-4147-A177-3AD203B41FA5}">
                      <a16:colId xmlns:a16="http://schemas.microsoft.com/office/drawing/2014/main" val="352663442"/>
                    </a:ext>
                  </a:extLst>
                </a:gridCol>
                <a:gridCol w="1078025">
                  <a:extLst>
                    <a:ext uri="{9D8B030D-6E8A-4147-A177-3AD203B41FA5}">
                      <a16:colId xmlns:a16="http://schemas.microsoft.com/office/drawing/2014/main" val="347673631"/>
                    </a:ext>
                  </a:extLst>
                </a:gridCol>
                <a:gridCol w="1177154">
                  <a:extLst>
                    <a:ext uri="{9D8B030D-6E8A-4147-A177-3AD203B41FA5}">
                      <a16:colId xmlns:a16="http://schemas.microsoft.com/office/drawing/2014/main" val="3063079586"/>
                    </a:ext>
                  </a:extLst>
                </a:gridCol>
                <a:gridCol w="805421">
                  <a:extLst>
                    <a:ext uri="{9D8B030D-6E8A-4147-A177-3AD203B41FA5}">
                      <a16:colId xmlns:a16="http://schemas.microsoft.com/office/drawing/2014/main" val="2017959596"/>
                    </a:ext>
                  </a:extLst>
                </a:gridCol>
              </a:tblGrid>
              <a:tr h="370694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es-ES" sz="1000" u="none" strike="noStrike" dirty="0">
                          <a:effectLst/>
                        </a:rPr>
                        <a:t>ENUMERACIÓN DE LAS REFORMAS E INVERSIONES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000" u="none" strike="noStrike" dirty="0">
                          <a:effectLst/>
                        </a:rPr>
                        <a:t>Financiación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000" u="none" strike="noStrike" dirty="0">
                          <a:effectLst/>
                        </a:rPr>
                        <a:t>% sobre el total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u="none" strike="noStrike" dirty="0">
                          <a:effectLst/>
                        </a:rPr>
                        <a:t>COFOG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1205378"/>
                  </a:ext>
                </a:extLst>
              </a:tr>
              <a:tr h="34542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800" u="none" strike="noStrike" dirty="0">
                          <a:effectLst/>
                        </a:rPr>
                        <a:t>C15.R1</a:t>
                      </a:r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800" u="none" strike="noStrike" dirty="0">
                          <a:effectLst/>
                        </a:rPr>
                        <a:t>Reforma del marco normativo de telecomunicaciones: Ley General, instrumentos regulatorios e Instrumentos de aplicación</a:t>
                      </a:r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800" u="none" strike="noStrike">
                          <a:effectLst/>
                        </a:rPr>
                        <a:t>N.A.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800" u="none" strike="noStrike">
                          <a:effectLst/>
                        </a:rPr>
                        <a:t>0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800" u="none" strike="noStrike">
                          <a:effectLst/>
                        </a:rPr>
                        <a:t> 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2302910"/>
                  </a:ext>
                </a:extLst>
              </a:tr>
              <a:tr h="25274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800" u="none" strike="noStrike" dirty="0">
                          <a:effectLst/>
                        </a:rPr>
                        <a:t>C15.R2</a:t>
                      </a:r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800" u="none" strike="noStrike" dirty="0">
                          <a:effectLst/>
                        </a:rPr>
                        <a:t>Hoja de ruta 5G: Gestión y asignación del espectro, reducción de cargas al despliegue, Ley de Ciberseguridad 5G y Apoyo a entidades locales </a:t>
                      </a:r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800" u="none" strike="noStrike">
                          <a:effectLst/>
                        </a:rPr>
                        <a:t>N.A.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800" u="none" strike="noStrike">
                          <a:effectLst/>
                        </a:rPr>
                        <a:t>0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800" u="none" strike="noStrike">
                          <a:effectLst/>
                        </a:rPr>
                        <a:t> 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5405300"/>
                  </a:ext>
                </a:extLst>
              </a:tr>
              <a:tr h="25274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800" u="none" strike="noStrike" dirty="0">
                          <a:effectLst/>
                        </a:rPr>
                        <a:t>C15. I1</a:t>
                      </a:r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800" u="none" strike="noStrike" dirty="0">
                          <a:effectLst/>
                        </a:rPr>
                        <a:t>Favorecer la vertebración territorial mediante despliegue de redes: Extensión de la banda ancha ultrarrápida </a:t>
                      </a:r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800" u="none" strike="noStrike">
                          <a:effectLst/>
                        </a:rPr>
                        <a:t>812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800" u="none" strike="noStrike">
                          <a:effectLst/>
                        </a:rPr>
                        <a:t>20,30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800" u="none" strike="noStrike">
                          <a:effectLst/>
                        </a:rPr>
                        <a:t>04.6 -</a:t>
                      </a:r>
                      <a:br>
                        <a:rPr lang="es-ES" sz="800" u="none" strike="noStrike">
                          <a:effectLst/>
                        </a:rPr>
                      </a:br>
                      <a:r>
                        <a:rPr lang="es-ES" sz="800" u="none" strike="noStrike">
                          <a:effectLst/>
                        </a:rPr>
                        <a:t>Communication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6160203"/>
                  </a:ext>
                </a:extLst>
              </a:tr>
              <a:tr h="25274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800" u="none" strike="noStrike" dirty="0">
                          <a:effectLst/>
                        </a:rPr>
                        <a:t>C15.I2</a:t>
                      </a:r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800" u="none" strike="noStrike" dirty="0">
                          <a:effectLst/>
                        </a:rPr>
                        <a:t>Refuerzo de conectividad en centros de referencia, motores socioeconómicos y proyectos tractores de digitalización sectorial </a:t>
                      </a:r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800" u="none" strike="noStrike">
                          <a:effectLst/>
                        </a:rPr>
                        <a:t>480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800" u="none" strike="noStrike">
                          <a:effectLst/>
                        </a:rPr>
                        <a:t>12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800" u="none" strike="noStrike">
                          <a:effectLst/>
                        </a:rPr>
                        <a:t>04.6 -</a:t>
                      </a:r>
                      <a:br>
                        <a:rPr lang="es-ES" sz="800" u="none" strike="noStrike">
                          <a:effectLst/>
                        </a:rPr>
                      </a:br>
                      <a:r>
                        <a:rPr lang="es-ES" sz="800" u="none" strike="noStrike">
                          <a:effectLst/>
                        </a:rPr>
                        <a:t>Communication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115108"/>
                  </a:ext>
                </a:extLst>
              </a:tr>
              <a:tr h="25274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800" u="none" strike="noStrike" dirty="0">
                          <a:effectLst/>
                        </a:rPr>
                        <a:t>C15.I3</a:t>
                      </a:r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800" u="none" strike="noStrike" dirty="0">
                          <a:effectLst/>
                        </a:rPr>
                        <a:t>Bonos de conectividad para pymes y colectivos vulnerables </a:t>
                      </a:r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800" u="none" strike="noStrike" dirty="0">
                          <a:effectLst/>
                        </a:rPr>
                        <a:t>N.A.</a:t>
                      </a:r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800" u="none" strike="noStrike" dirty="0">
                          <a:effectLst/>
                        </a:rPr>
                        <a:t>0</a:t>
                      </a:r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800" u="none" strike="noStrike" dirty="0">
                          <a:effectLst/>
                        </a:rPr>
                        <a:t>04.6 -</a:t>
                      </a:r>
                      <a:br>
                        <a:rPr lang="es-ES" sz="800" u="none" strike="noStrike" dirty="0">
                          <a:effectLst/>
                        </a:rPr>
                      </a:br>
                      <a:r>
                        <a:rPr lang="es-ES" sz="800" u="none" strike="noStrike" dirty="0" err="1">
                          <a:effectLst/>
                        </a:rPr>
                        <a:t>Communication</a:t>
                      </a:r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0152047"/>
                  </a:ext>
                </a:extLst>
              </a:tr>
              <a:tr h="25274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800" u="none" strike="noStrike" dirty="0">
                          <a:effectLst/>
                        </a:rPr>
                        <a:t>C15.I4</a:t>
                      </a:r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800" u="none" strike="noStrike" dirty="0">
                          <a:effectLst/>
                        </a:rPr>
                        <a:t>Renovación y sostenibilidad de infraestructuras</a:t>
                      </a:r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800" u="none" strike="noStrike" dirty="0">
                          <a:effectLst/>
                        </a:rPr>
                        <a:t>N.A.</a:t>
                      </a:r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800" u="none" strike="noStrike">
                          <a:effectLst/>
                        </a:rPr>
                        <a:t>0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800" u="none" strike="noStrike" dirty="0">
                          <a:effectLst/>
                        </a:rPr>
                        <a:t>04.6 -</a:t>
                      </a:r>
                      <a:br>
                        <a:rPr lang="es-ES" sz="800" u="none" strike="noStrike" dirty="0">
                          <a:effectLst/>
                        </a:rPr>
                      </a:br>
                      <a:r>
                        <a:rPr lang="es-ES" sz="800" u="none" strike="noStrike" dirty="0" err="1">
                          <a:effectLst/>
                        </a:rPr>
                        <a:t>Communication</a:t>
                      </a:r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2546529"/>
                  </a:ext>
                </a:extLst>
              </a:tr>
              <a:tr h="25274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800" u="none" strike="noStrike" dirty="0">
                          <a:effectLst/>
                        </a:rPr>
                        <a:t>C15.I5</a:t>
                      </a:r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800" u="none" strike="noStrike" dirty="0">
                          <a:effectLst/>
                        </a:rPr>
                        <a:t>Despliegue de infraestructuras digitales transfronterizas</a:t>
                      </a:r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800" u="none" strike="noStrike" dirty="0">
                          <a:effectLst/>
                        </a:rPr>
                        <a:t>500</a:t>
                      </a:r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800" u="none" strike="noStrike">
                          <a:effectLst/>
                        </a:rPr>
                        <a:t>12,5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800" u="none" strike="noStrike" dirty="0">
                          <a:effectLst/>
                        </a:rPr>
                        <a:t>04.6 -</a:t>
                      </a:r>
                      <a:br>
                        <a:rPr lang="es-ES" sz="800" u="none" strike="noStrike" dirty="0">
                          <a:effectLst/>
                        </a:rPr>
                      </a:br>
                      <a:r>
                        <a:rPr lang="es-ES" sz="800" u="none" strike="noStrike" dirty="0" err="1">
                          <a:effectLst/>
                        </a:rPr>
                        <a:t>Communication</a:t>
                      </a:r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5945390"/>
                  </a:ext>
                </a:extLst>
              </a:tr>
              <a:tr h="25274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800" u="none" strike="noStrike" dirty="0">
                          <a:effectLst/>
                        </a:rPr>
                        <a:t>C15.I6</a:t>
                      </a:r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800" u="none" strike="noStrike" dirty="0">
                          <a:effectLst/>
                        </a:rPr>
                        <a:t>Despliegue del 5G: redes, cambio tecnológico e innovación</a:t>
                      </a:r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800" u="none" strike="noStrike" dirty="0">
                          <a:effectLst/>
                        </a:rPr>
                        <a:t>1.405</a:t>
                      </a:r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800" u="none" strike="noStrike" dirty="0">
                          <a:effectLst/>
                        </a:rPr>
                        <a:t>35,13</a:t>
                      </a:r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800" u="none" strike="noStrike">
                          <a:effectLst/>
                        </a:rPr>
                        <a:t>04.6 -</a:t>
                      </a:r>
                      <a:br>
                        <a:rPr lang="es-ES" sz="800" u="none" strike="noStrike">
                          <a:effectLst/>
                        </a:rPr>
                      </a:br>
                      <a:r>
                        <a:rPr lang="es-ES" sz="800" u="none" strike="noStrike">
                          <a:effectLst/>
                        </a:rPr>
                        <a:t>Communication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8908550"/>
                  </a:ext>
                </a:extLst>
              </a:tr>
              <a:tr h="43191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800" u="none" strike="noStrike" dirty="0">
                          <a:effectLst/>
                        </a:rPr>
                        <a:t>C15.I7</a:t>
                      </a:r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800" u="none" strike="noStrike" dirty="0">
                          <a:effectLst/>
                        </a:rPr>
                        <a:t>Ciberseguridad: Fortalecimiento de las capacidades de ciudadanos, </a:t>
                      </a:r>
                      <a:r>
                        <a:rPr lang="es-ES" sz="800" u="none" strike="noStrike" dirty="0" err="1">
                          <a:effectLst/>
                        </a:rPr>
                        <a:t>PYMEs</a:t>
                      </a:r>
                      <a:r>
                        <a:rPr lang="es-ES" sz="800" u="none" strike="noStrike" dirty="0">
                          <a:effectLst/>
                        </a:rPr>
                        <a:t> y profesionales; e Impulso del ecosistema del sector</a:t>
                      </a:r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800" u="none" strike="noStrike" dirty="0">
                          <a:effectLst/>
                        </a:rPr>
                        <a:t>524</a:t>
                      </a:r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800" u="none" strike="noStrike" dirty="0">
                          <a:effectLst/>
                        </a:rPr>
                        <a:t>13,1</a:t>
                      </a:r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u="none" strike="noStrike" dirty="0">
                          <a:effectLst/>
                        </a:rPr>
                        <a:t>03.6 - Public order and safety </a:t>
                      </a:r>
                      <a:r>
                        <a:rPr lang="en-US" sz="800" u="none" strike="noStrike" dirty="0" err="1">
                          <a:effectLst/>
                        </a:rPr>
                        <a:t>n.e.c.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6700648"/>
                  </a:ext>
                </a:extLst>
              </a:tr>
              <a:tr h="168497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 componente</a:t>
                      </a:r>
                      <a:endParaRPr lang="es-ES" sz="800" b="1" i="0" u="none" strike="noStrike" dirty="0">
                        <a:solidFill>
                          <a:schemeClr val="bg1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8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3.721,00</a:t>
                      </a:r>
                      <a:endParaRPr lang="es-ES" sz="800" b="0" i="0" u="none" strike="noStrike" dirty="0">
                        <a:solidFill>
                          <a:schemeClr val="bg1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100%</a:t>
                      </a:r>
                      <a:endParaRPr lang="es-ES" sz="800" b="0" i="0" u="none" strike="noStrike" dirty="0">
                        <a:solidFill>
                          <a:schemeClr val="bg1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8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57687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64714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>
            <a:extLst>
              <a:ext uri="{FF2B5EF4-FFF2-40B4-BE49-F238E27FC236}">
                <a16:creationId xmlns:a16="http://schemas.microsoft.com/office/drawing/2014/main" id="{8E889B78-BB21-4A00-A025-67A1F957172B}"/>
              </a:ext>
            </a:extLst>
          </p:cNvPr>
          <p:cNvSpPr txBox="1">
            <a:spLocks/>
          </p:cNvSpPr>
          <p:nvPr/>
        </p:nvSpPr>
        <p:spPr>
          <a:xfrm>
            <a:off x="324851" y="0"/>
            <a:ext cx="1202601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BA514C"/>
                </a:solidFill>
                <a:latin typeface="Oxygen Bold" panose="02000803000000000000" pitchFamily="2" charset="0"/>
                <a:ea typeface="+mj-ea"/>
                <a:cs typeface="+mj-cs"/>
              </a:defRPr>
            </a:lvl1pPr>
          </a:lstStyle>
          <a:p>
            <a:r>
              <a:rPr lang="es-ES" sz="2400" dirty="0"/>
              <a:t>Componente 15. Conectividad digital, impulso a la ciberseguridad y despliegue del 5G: Descripción general</a:t>
            </a:r>
            <a:endParaRPr lang="es-ES" sz="2800" dirty="0"/>
          </a:p>
        </p:txBody>
      </p:sp>
      <p:grpSp>
        <p:nvGrpSpPr>
          <p:cNvPr id="18" name="Grupo 17">
            <a:extLst>
              <a:ext uri="{FF2B5EF4-FFF2-40B4-BE49-F238E27FC236}">
                <a16:creationId xmlns:a16="http://schemas.microsoft.com/office/drawing/2014/main" id="{79A915FC-48FC-4B5F-BA1A-CA41DB86F872}"/>
              </a:ext>
            </a:extLst>
          </p:cNvPr>
          <p:cNvGrpSpPr/>
          <p:nvPr/>
        </p:nvGrpSpPr>
        <p:grpSpPr>
          <a:xfrm>
            <a:off x="10404461" y="2540206"/>
            <a:ext cx="1601806" cy="2137614"/>
            <a:chOff x="8691937" y="1474904"/>
            <a:chExt cx="3500063" cy="4237724"/>
          </a:xfrm>
        </p:grpSpPr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06C8748D-B4BB-4C93-863D-D4DBA1BD68A9}"/>
                </a:ext>
              </a:extLst>
            </p:cNvPr>
            <p:cNvSpPr/>
            <p:nvPr/>
          </p:nvSpPr>
          <p:spPr>
            <a:xfrm>
              <a:off x="8887146" y="1474904"/>
              <a:ext cx="3304854" cy="423772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0" name="Rectángulo 19">
              <a:extLst>
                <a:ext uri="{FF2B5EF4-FFF2-40B4-BE49-F238E27FC236}">
                  <a16:creationId xmlns:a16="http://schemas.microsoft.com/office/drawing/2014/main" id="{F249A2BD-0D92-4E37-A7AA-1E1332B7250C}"/>
                </a:ext>
              </a:extLst>
            </p:cNvPr>
            <p:cNvSpPr/>
            <p:nvPr/>
          </p:nvSpPr>
          <p:spPr>
            <a:xfrm>
              <a:off x="8691937" y="1685915"/>
              <a:ext cx="3124200" cy="37280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pic>
        <p:nvPicPr>
          <p:cNvPr id="21" name="Imagen 20">
            <a:extLst>
              <a:ext uri="{FF2B5EF4-FFF2-40B4-BE49-F238E27FC236}">
                <a16:creationId xmlns:a16="http://schemas.microsoft.com/office/drawing/2014/main" id="{B10FADDB-D35E-452B-9774-49E47D4376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5803" y="2892462"/>
            <a:ext cx="1130743" cy="1475482"/>
          </a:xfrm>
          <a:prstGeom prst="rect">
            <a:avLst/>
          </a:prstGeom>
        </p:spPr>
      </p:pic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9CD4DD78-495C-4DF3-8E18-766233839A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0207208"/>
              </p:ext>
            </p:extLst>
          </p:nvPr>
        </p:nvGraphicFramePr>
        <p:xfrm>
          <a:off x="89940" y="1571300"/>
          <a:ext cx="10076854" cy="37502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5747">
                  <a:extLst>
                    <a:ext uri="{9D8B030D-6E8A-4147-A177-3AD203B41FA5}">
                      <a16:colId xmlns:a16="http://schemas.microsoft.com/office/drawing/2014/main" val="4160534311"/>
                    </a:ext>
                  </a:extLst>
                </a:gridCol>
                <a:gridCol w="2331984">
                  <a:extLst>
                    <a:ext uri="{9D8B030D-6E8A-4147-A177-3AD203B41FA5}">
                      <a16:colId xmlns:a16="http://schemas.microsoft.com/office/drawing/2014/main" val="4237651853"/>
                    </a:ext>
                  </a:extLst>
                </a:gridCol>
                <a:gridCol w="1680026">
                  <a:extLst>
                    <a:ext uri="{9D8B030D-6E8A-4147-A177-3AD203B41FA5}">
                      <a16:colId xmlns:a16="http://schemas.microsoft.com/office/drawing/2014/main" val="1753625415"/>
                    </a:ext>
                  </a:extLst>
                </a:gridCol>
                <a:gridCol w="2544281">
                  <a:extLst>
                    <a:ext uri="{9D8B030D-6E8A-4147-A177-3AD203B41FA5}">
                      <a16:colId xmlns:a16="http://schemas.microsoft.com/office/drawing/2014/main" val="2926733552"/>
                    </a:ext>
                  </a:extLst>
                </a:gridCol>
                <a:gridCol w="981930">
                  <a:extLst>
                    <a:ext uri="{9D8B030D-6E8A-4147-A177-3AD203B41FA5}">
                      <a16:colId xmlns:a16="http://schemas.microsoft.com/office/drawing/2014/main" val="2797069594"/>
                    </a:ext>
                  </a:extLst>
                </a:gridCol>
                <a:gridCol w="837054">
                  <a:extLst>
                    <a:ext uri="{9D8B030D-6E8A-4147-A177-3AD203B41FA5}">
                      <a16:colId xmlns:a16="http://schemas.microsoft.com/office/drawing/2014/main" val="1323221454"/>
                    </a:ext>
                  </a:extLst>
                </a:gridCol>
                <a:gridCol w="965832">
                  <a:extLst>
                    <a:ext uri="{9D8B030D-6E8A-4147-A177-3AD203B41FA5}">
                      <a16:colId xmlns:a16="http://schemas.microsoft.com/office/drawing/2014/main" val="557642395"/>
                    </a:ext>
                  </a:extLst>
                </a:gridCol>
              </a:tblGrid>
              <a:tr h="607178"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s-ES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+mn-cs"/>
                        </a:rPr>
                        <a:t>INVERSION 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s-ES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+mn-cs"/>
                        </a:rPr>
                        <a:t>ACTUACIONES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s-ES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+mn-cs"/>
                        </a:rPr>
                        <a:t>MODO DE IMPLEMENTACIÓN (UPV)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s-ES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+mn-cs"/>
                        </a:rPr>
                        <a:t>ADMINISTRACIÓN EJECUTORA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s-ES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+mn-cs"/>
                        </a:rPr>
                        <a:t>INVERSIÓN 2021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s-ES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+mn-cs"/>
                        </a:rPr>
                        <a:t>INVERSIÓN 2022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s-ES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+mn-cs"/>
                        </a:rPr>
                        <a:t>INVERSIÓN 2023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3151455"/>
                  </a:ext>
                </a:extLst>
              </a:tr>
              <a:tr h="1428652"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s-E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C15. I1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s-E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+mn-cs"/>
                        </a:rPr>
                        <a:t>Favorecer la vertebración territorial mediante despliegue de redes: Extensión de la banda ancha ultrarrápida)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s-E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+mn-cs"/>
                        </a:rPr>
                        <a:t>Subcontrata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s-E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+mn-cs"/>
                        </a:rPr>
                        <a:t>Ministerio de Asuntos Económicos y Transformación Digital; Secretaría de Estado de Digitalización e Inteligencia Artificial, en coordinación con los Ministerios competentes para cada sector.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s-ES" sz="900" u="none" strike="noStrike" dirty="0">
                          <a:effectLst/>
                        </a:rPr>
                        <a:t>812.000.000 €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9159425"/>
                  </a:ext>
                </a:extLst>
              </a:tr>
              <a:tr h="857190">
                <a:tc>
                  <a:txBody>
                    <a:bodyPr/>
                    <a:lstStyle/>
                    <a:p>
                      <a:pPr marL="0" marR="0" lvl="0" indent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C15. I2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s-E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+mn-cs"/>
                        </a:rPr>
                        <a:t>Acciones de refuerzo de conectividad en centros de referencia y servicios públicos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s-E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+mn-cs"/>
                        </a:rPr>
                        <a:t>Subcontrata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s-E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+mn-cs"/>
                        </a:rPr>
                        <a:t>Ministerio de Asuntos Económicos y Transformación Digital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s-ES" sz="900" u="none" strike="noStrike" dirty="0">
                          <a:effectLst/>
                        </a:rPr>
                        <a:t>250.000.000 €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0387030"/>
                  </a:ext>
                </a:extLst>
              </a:tr>
              <a:tr h="857190">
                <a:tc>
                  <a:txBody>
                    <a:bodyPr/>
                    <a:lstStyle/>
                    <a:p>
                      <a:pPr marL="0" marR="0" lvl="0" indent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C15. I2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s-ES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+mn-cs"/>
                        </a:rPr>
                        <a:t>Acciones para la Sociedad del Gigabit y apoyo a proyectos tractores de digitalización sectorial 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s-E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+mn-cs"/>
                        </a:rPr>
                        <a:t>Subcontrata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s-E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+mn-cs"/>
                        </a:rPr>
                        <a:t>Ministerio de Asuntos Económicos y Transformación Digital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s-ES" sz="900" u="none" strike="noStrike" dirty="0">
                          <a:effectLst/>
                        </a:rPr>
                        <a:t>230.000.000 €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95505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5296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>
            <a:extLst>
              <a:ext uri="{FF2B5EF4-FFF2-40B4-BE49-F238E27FC236}">
                <a16:creationId xmlns:a16="http://schemas.microsoft.com/office/drawing/2014/main" id="{D4B9E6F5-764D-4C52-A097-390CD7429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683" y="0"/>
            <a:ext cx="12026011" cy="1325563"/>
          </a:xfrm>
        </p:spPr>
        <p:txBody>
          <a:bodyPr>
            <a:normAutofit/>
          </a:bodyPr>
          <a:lstStyle/>
          <a:p>
            <a:r>
              <a:rPr lang="es-ES" sz="2400" dirty="0"/>
              <a:t>Componente 15. Conectividad digital, impulso a la ciberseguridad y despliegue del 5G: Descripción general</a:t>
            </a:r>
            <a:endParaRPr lang="es-ES" sz="2800" dirty="0"/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AF8337D1-3AEF-4776-A089-40A5261954D6}"/>
              </a:ext>
            </a:extLst>
          </p:cNvPr>
          <p:cNvGrpSpPr/>
          <p:nvPr/>
        </p:nvGrpSpPr>
        <p:grpSpPr>
          <a:xfrm>
            <a:off x="10263040" y="3108691"/>
            <a:ext cx="1601806" cy="2137614"/>
            <a:chOff x="8691937" y="1474904"/>
            <a:chExt cx="3500063" cy="4237724"/>
          </a:xfrm>
        </p:grpSpPr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901697C1-BF48-4781-B772-EA40051389EC}"/>
                </a:ext>
              </a:extLst>
            </p:cNvPr>
            <p:cNvSpPr/>
            <p:nvPr/>
          </p:nvSpPr>
          <p:spPr>
            <a:xfrm>
              <a:off x="8887146" y="1474904"/>
              <a:ext cx="3304854" cy="423772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DBCEECED-37E5-4571-B474-512EDFD2A449}"/>
                </a:ext>
              </a:extLst>
            </p:cNvPr>
            <p:cNvSpPr/>
            <p:nvPr/>
          </p:nvSpPr>
          <p:spPr>
            <a:xfrm>
              <a:off x="8691937" y="1685915"/>
              <a:ext cx="3124200" cy="37280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pic>
        <p:nvPicPr>
          <p:cNvPr id="18" name="Imagen 17">
            <a:extLst>
              <a:ext uri="{FF2B5EF4-FFF2-40B4-BE49-F238E27FC236}">
                <a16:creationId xmlns:a16="http://schemas.microsoft.com/office/drawing/2014/main" id="{9B72D375-019B-413C-809E-C260480A34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2378" y="3417638"/>
            <a:ext cx="1130743" cy="1475482"/>
          </a:xfrm>
          <a:prstGeom prst="rect">
            <a:avLst/>
          </a:prstGeom>
        </p:spPr>
      </p:pic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42186ECD-DC28-4251-8019-33953CB085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0455915"/>
              </p:ext>
            </p:extLst>
          </p:nvPr>
        </p:nvGraphicFramePr>
        <p:xfrm>
          <a:off x="144379" y="2029830"/>
          <a:ext cx="9946644" cy="28632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4339">
                  <a:extLst>
                    <a:ext uri="{9D8B030D-6E8A-4147-A177-3AD203B41FA5}">
                      <a16:colId xmlns:a16="http://schemas.microsoft.com/office/drawing/2014/main" val="412564827"/>
                    </a:ext>
                  </a:extLst>
                </a:gridCol>
                <a:gridCol w="2294835">
                  <a:extLst>
                    <a:ext uri="{9D8B030D-6E8A-4147-A177-3AD203B41FA5}">
                      <a16:colId xmlns:a16="http://schemas.microsoft.com/office/drawing/2014/main" val="4084719429"/>
                    </a:ext>
                  </a:extLst>
                </a:gridCol>
                <a:gridCol w="2191114">
                  <a:extLst>
                    <a:ext uri="{9D8B030D-6E8A-4147-A177-3AD203B41FA5}">
                      <a16:colId xmlns:a16="http://schemas.microsoft.com/office/drawing/2014/main" val="1149285555"/>
                    </a:ext>
                  </a:extLst>
                </a:gridCol>
                <a:gridCol w="2372626">
                  <a:extLst>
                    <a:ext uri="{9D8B030D-6E8A-4147-A177-3AD203B41FA5}">
                      <a16:colId xmlns:a16="http://schemas.microsoft.com/office/drawing/2014/main" val="699726229"/>
                    </a:ext>
                  </a:extLst>
                </a:gridCol>
                <a:gridCol w="777910">
                  <a:extLst>
                    <a:ext uri="{9D8B030D-6E8A-4147-A177-3AD203B41FA5}">
                      <a16:colId xmlns:a16="http://schemas.microsoft.com/office/drawing/2014/main" val="4081965073"/>
                    </a:ext>
                  </a:extLst>
                </a:gridCol>
                <a:gridCol w="777910">
                  <a:extLst>
                    <a:ext uri="{9D8B030D-6E8A-4147-A177-3AD203B41FA5}">
                      <a16:colId xmlns:a16="http://schemas.microsoft.com/office/drawing/2014/main" val="798544007"/>
                    </a:ext>
                  </a:extLst>
                </a:gridCol>
                <a:gridCol w="777910">
                  <a:extLst>
                    <a:ext uri="{9D8B030D-6E8A-4147-A177-3AD203B41FA5}">
                      <a16:colId xmlns:a16="http://schemas.microsoft.com/office/drawing/2014/main" val="375944503"/>
                    </a:ext>
                  </a:extLst>
                </a:gridCol>
              </a:tblGrid>
              <a:tr h="35400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INVERSION </a:t>
                      </a:r>
                      <a:endParaRPr lang="es-ES" sz="1000" b="1" i="0" u="none" strike="noStrike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ACTUACIONES</a:t>
                      </a:r>
                      <a:endParaRPr lang="es-ES" sz="1000" b="1" i="0" u="none" strike="noStrike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MODO DE IMPLEMENTACIÓN (UPV)</a:t>
                      </a:r>
                      <a:endParaRPr lang="es-ES" sz="1000" b="1" i="0" u="none" strike="noStrike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ADMINISTRACIÓN EJECUTORA</a:t>
                      </a:r>
                      <a:endParaRPr lang="es-ES" sz="1000" b="1" i="0" u="none" strike="noStrike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INVERSIÓN 2021</a:t>
                      </a:r>
                      <a:endParaRPr lang="es-ES" sz="1000" b="1" i="0" u="none" strike="noStrike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INVERSIÓN 2022</a:t>
                      </a:r>
                      <a:endParaRPr lang="es-ES" sz="1000" b="1" i="0" u="none" strike="noStrike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INVERSIÓN 2023</a:t>
                      </a:r>
                      <a:endParaRPr lang="es-ES" sz="1000" b="1" i="0" u="none" strike="noStrike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22300"/>
                  </a:ext>
                </a:extLst>
              </a:tr>
              <a:tr h="83295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 dirty="0">
                          <a:effectLst/>
                        </a:rPr>
                        <a:t>C15. I5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900" u="none" strike="noStrike" dirty="0">
                          <a:effectLst/>
                        </a:rPr>
                        <a:t>Mejora conectividad Infraestructuras Digitales Transfronterizas: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900" u="none" strike="noStrike" dirty="0">
                          <a:effectLst/>
                        </a:rPr>
                        <a:t>Subcontrata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900" u="none" strike="noStrike" dirty="0">
                          <a:effectLst/>
                        </a:rPr>
                        <a:t>Ministerio de Asuntos Económicos y Transformación Digital coordinada con ayudas CEF 2 de la Unión Europea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s-ES" sz="900" u="none" strike="noStrike">
                          <a:effectLst/>
                        </a:rPr>
                        <a:t>125.000.000 €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9011215"/>
                  </a:ext>
                </a:extLst>
              </a:tr>
              <a:tr h="832957">
                <a:tc>
                  <a:txBody>
                    <a:bodyPr/>
                    <a:lstStyle/>
                    <a:p>
                      <a:pPr marL="0" marR="0" lvl="0" indent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C15. I5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900" u="none" strike="noStrike" dirty="0">
                          <a:effectLst/>
                        </a:rPr>
                        <a:t>Participación en proyectos </a:t>
                      </a:r>
                      <a:r>
                        <a:rPr lang="es-ES" sz="900" u="none" strike="noStrike" dirty="0" err="1">
                          <a:effectLst/>
                        </a:rPr>
                        <a:t>multipais</a:t>
                      </a:r>
                      <a:r>
                        <a:rPr lang="es-ES" sz="900" u="none" strike="noStrike" dirty="0">
                          <a:effectLst/>
                        </a:rPr>
                        <a:t> de Infraestructuras Digitales Transfronterizas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900" u="none" strike="noStrike" dirty="0">
                          <a:effectLst/>
                        </a:rPr>
                        <a:t>Subcontrata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900" u="none" strike="noStrike" dirty="0">
                          <a:effectLst/>
                        </a:rPr>
                        <a:t>Ministerio de Asuntos Económicos y Transformación Digital coordinada con ayudas CEF 2 de la Unión Europea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s-ES" sz="900" u="none" strike="noStrike" dirty="0">
                          <a:effectLst/>
                        </a:rPr>
                        <a:t>250.000.000 €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7864944"/>
                  </a:ext>
                </a:extLst>
              </a:tr>
              <a:tr h="843369">
                <a:tc>
                  <a:txBody>
                    <a:bodyPr/>
                    <a:lstStyle/>
                    <a:p>
                      <a:pPr marL="0" marR="0" lvl="0" indent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C15. I5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900" u="none" strike="noStrike">
                          <a:effectLst/>
                        </a:rPr>
                        <a:t>Otros proyectos I+D+i de Infraestructuras Digitales Transfronterizas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900" u="none" strike="noStrike">
                          <a:effectLst/>
                        </a:rPr>
                        <a:t>Subcontrata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900" u="none" strike="noStrike" dirty="0">
                          <a:effectLst/>
                        </a:rPr>
                        <a:t>Ministerio de Asuntos Económicos y Transformación Digital coordinada con ayudas CEF 2 de la Unión Europea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s-ES" sz="900" u="none" strike="noStrike" dirty="0">
                          <a:effectLst/>
                        </a:rPr>
                        <a:t>125.000.000 €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55566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51920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>
            <a:extLst>
              <a:ext uri="{FF2B5EF4-FFF2-40B4-BE49-F238E27FC236}">
                <a16:creationId xmlns:a16="http://schemas.microsoft.com/office/drawing/2014/main" id="{D4B9E6F5-764D-4C52-A097-390CD7429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683" y="0"/>
            <a:ext cx="12026011" cy="1325563"/>
          </a:xfrm>
        </p:spPr>
        <p:txBody>
          <a:bodyPr>
            <a:normAutofit/>
          </a:bodyPr>
          <a:lstStyle/>
          <a:p>
            <a:r>
              <a:rPr lang="es-ES" sz="2400" dirty="0"/>
              <a:t>Componente 15. Conectividad digital, impulso a la ciberseguridad y despliegue del 5G: Descripción general</a:t>
            </a:r>
            <a:endParaRPr lang="es-ES" sz="2800" dirty="0"/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164E364B-9A23-43C5-8BCF-CF4F8FE9852E}"/>
              </a:ext>
            </a:extLst>
          </p:cNvPr>
          <p:cNvGrpSpPr/>
          <p:nvPr/>
        </p:nvGrpSpPr>
        <p:grpSpPr>
          <a:xfrm>
            <a:off x="10117231" y="2360193"/>
            <a:ext cx="1601806" cy="2137614"/>
            <a:chOff x="8691937" y="1474904"/>
            <a:chExt cx="3500063" cy="4237724"/>
          </a:xfrm>
        </p:grpSpPr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BE5D744D-6AFD-49F0-A26D-552624006CED}"/>
                </a:ext>
              </a:extLst>
            </p:cNvPr>
            <p:cNvSpPr/>
            <p:nvPr/>
          </p:nvSpPr>
          <p:spPr>
            <a:xfrm>
              <a:off x="8887146" y="1474904"/>
              <a:ext cx="3304854" cy="423772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CDFAF7AB-9E05-4E64-ADE5-FE8E94E70E53}"/>
                </a:ext>
              </a:extLst>
            </p:cNvPr>
            <p:cNvSpPr/>
            <p:nvPr/>
          </p:nvSpPr>
          <p:spPr>
            <a:xfrm>
              <a:off x="8691937" y="1685915"/>
              <a:ext cx="3124200" cy="37280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pic>
        <p:nvPicPr>
          <p:cNvPr id="18" name="Imagen 17">
            <a:extLst>
              <a:ext uri="{FF2B5EF4-FFF2-40B4-BE49-F238E27FC236}">
                <a16:creationId xmlns:a16="http://schemas.microsoft.com/office/drawing/2014/main" id="{9B83E200-5BE0-4B82-A7E1-3E32DD435D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8573" y="2712449"/>
            <a:ext cx="1130743" cy="1475482"/>
          </a:xfrm>
          <a:prstGeom prst="rect">
            <a:avLst/>
          </a:prstGeom>
        </p:spPr>
      </p:pic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408F7BA9-DBC4-45BE-93AB-93FE8E6AFE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1747532"/>
              </p:ext>
            </p:extLst>
          </p:nvPr>
        </p:nvGraphicFramePr>
        <p:xfrm>
          <a:off x="173224" y="1863260"/>
          <a:ext cx="9766300" cy="2971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4944">
                  <a:extLst>
                    <a:ext uri="{9D8B030D-6E8A-4147-A177-3AD203B41FA5}">
                      <a16:colId xmlns:a16="http://schemas.microsoft.com/office/drawing/2014/main" val="1224753262"/>
                    </a:ext>
                  </a:extLst>
                </a:gridCol>
                <a:gridCol w="2487166">
                  <a:extLst>
                    <a:ext uri="{9D8B030D-6E8A-4147-A177-3AD203B41FA5}">
                      <a16:colId xmlns:a16="http://schemas.microsoft.com/office/drawing/2014/main" val="2328923899"/>
                    </a:ext>
                  </a:extLst>
                </a:gridCol>
                <a:gridCol w="1862872">
                  <a:extLst>
                    <a:ext uri="{9D8B030D-6E8A-4147-A177-3AD203B41FA5}">
                      <a16:colId xmlns:a16="http://schemas.microsoft.com/office/drawing/2014/main" val="1382829810"/>
                    </a:ext>
                  </a:extLst>
                </a:gridCol>
                <a:gridCol w="2017193">
                  <a:extLst>
                    <a:ext uri="{9D8B030D-6E8A-4147-A177-3AD203B41FA5}">
                      <a16:colId xmlns:a16="http://schemas.microsoft.com/office/drawing/2014/main" val="657611483"/>
                    </a:ext>
                  </a:extLst>
                </a:gridCol>
                <a:gridCol w="661375">
                  <a:extLst>
                    <a:ext uri="{9D8B030D-6E8A-4147-A177-3AD203B41FA5}">
                      <a16:colId xmlns:a16="http://schemas.microsoft.com/office/drawing/2014/main" val="3100010685"/>
                    </a:ext>
                  </a:extLst>
                </a:gridCol>
                <a:gridCol w="661375">
                  <a:extLst>
                    <a:ext uri="{9D8B030D-6E8A-4147-A177-3AD203B41FA5}">
                      <a16:colId xmlns:a16="http://schemas.microsoft.com/office/drawing/2014/main" val="1438434721"/>
                    </a:ext>
                  </a:extLst>
                </a:gridCol>
                <a:gridCol w="661375">
                  <a:extLst>
                    <a:ext uri="{9D8B030D-6E8A-4147-A177-3AD203B41FA5}">
                      <a16:colId xmlns:a16="http://schemas.microsoft.com/office/drawing/2014/main" val="1863056977"/>
                    </a:ext>
                  </a:extLst>
                </a:gridCol>
              </a:tblGrid>
              <a:tr h="3333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INVERSION </a:t>
                      </a:r>
                      <a:endParaRPr lang="es-ES" sz="1000" b="1" i="0" u="none" strike="noStrike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ACTUACIONES</a:t>
                      </a:r>
                      <a:endParaRPr lang="es-ES" sz="1000" b="1" i="0" u="none" strike="noStrike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MODO DE IMPLEMENTACIÓN (UPV)</a:t>
                      </a:r>
                      <a:endParaRPr lang="es-ES" sz="1000" b="1" i="0" u="none" strike="noStrike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ADMINISTRACIÓN EJECUTORA</a:t>
                      </a:r>
                      <a:endParaRPr lang="es-ES" sz="1000" b="1" i="0" u="none" strike="noStrike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INVERSIÓN 2021</a:t>
                      </a:r>
                      <a:endParaRPr lang="es-ES" sz="1000" b="1" i="0" u="none" strike="noStrike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INVERSIÓN 2022</a:t>
                      </a:r>
                      <a:endParaRPr lang="es-ES" sz="1000" b="1" i="0" u="none" strike="noStrike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INVERSIÓN 2023</a:t>
                      </a:r>
                      <a:endParaRPr lang="es-ES" sz="1000" b="1" i="0" u="none" strike="noStrike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528405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 dirty="0">
                          <a:effectLst/>
                        </a:rPr>
                        <a:t>C15. I6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900" u="none" strike="noStrike" dirty="0">
                          <a:effectLst/>
                        </a:rPr>
                        <a:t>Corredores 5G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900" u="none" strike="noStrike" dirty="0">
                          <a:effectLst/>
                        </a:rPr>
                        <a:t>Beneficiarios directos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900" u="none" strike="noStrike" dirty="0">
                          <a:effectLst/>
                        </a:rPr>
                        <a:t>Ministerio de Asuntos Económicos y Transformación Digital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s-ES" sz="900" u="none" strike="noStrike">
                          <a:effectLst/>
                        </a:rPr>
                        <a:t>235.000.000 €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9995890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marL="0" marR="0" lvl="0" indent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C15. I6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900" u="none" strike="noStrike" dirty="0">
                          <a:effectLst/>
                        </a:rPr>
                        <a:t>Despliegue de infraestructuras de redes de acceso 5G y refuerzos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  <a:p>
                      <a:pPr algn="ctr" rtl="0" fontAlgn="ctr"/>
                      <a:r>
                        <a:rPr lang="es-ES" sz="900" u="none" strike="noStrike" dirty="0">
                          <a:effectLst/>
                        </a:rPr>
                        <a:t>de red de transmisión móvil: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900" u="none" strike="noStrike" dirty="0">
                          <a:effectLst/>
                        </a:rPr>
                        <a:t>Beneficiarios directos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900" u="none" strike="noStrike" dirty="0">
                          <a:effectLst/>
                        </a:rPr>
                        <a:t>Ministerio de Asuntos Económicos y Transformación Digital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s-ES" sz="900" u="none" strike="noStrike">
                          <a:effectLst/>
                        </a:rPr>
                        <a:t>770.000.000 €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5659992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0" marR="0" lvl="0" indent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C15. I6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900" u="none" strike="noStrike" dirty="0">
                          <a:effectLst/>
                        </a:rPr>
                        <a:t>Proyectos tractores 5G de digitalización sectorial en actividades económicas y servicios esenciales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900" u="none" strike="noStrike" dirty="0">
                          <a:effectLst/>
                        </a:rPr>
                        <a:t>Beneficiarios directos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900" u="none" strike="noStrike" dirty="0">
                          <a:effectLst/>
                        </a:rPr>
                        <a:t>Ministerio de Asuntos Económicos y Transformación Digital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s-ES" sz="900" u="none" strike="noStrike" dirty="0">
                          <a:effectLst/>
                        </a:rPr>
                        <a:t>170.000.000 €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12556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C15. I6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900" u="none" strike="noStrike" dirty="0">
                          <a:effectLst/>
                        </a:rPr>
                        <a:t>Ecosistemas de innovación 5G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900" u="none" strike="noStrike">
                          <a:effectLst/>
                        </a:rPr>
                        <a:t>Beneficiarios directos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900" u="none" strike="noStrike" dirty="0">
                          <a:effectLst/>
                        </a:rPr>
                        <a:t>Ministerio de Asuntos Económicos y Transformación Digital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s-ES" sz="900" u="none" strike="noStrike" dirty="0">
                          <a:effectLst/>
                        </a:rPr>
                        <a:t>230.000.000 €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1670986"/>
                  </a:ext>
                </a:extLst>
              </a:tr>
              <a:tr h="61912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 dirty="0">
                          <a:effectLst/>
                        </a:rPr>
                        <a:t>C14.I7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900" u="none" strike="noStrike" dirty="0">
                          <a:effectLst/>
                        </a:rPr>
                        <a:t>Ciberseguridad:  Fortalecimiento de las capacidades de ciudadanos, </a:t>
                      </a:r>
                      <a:r>
                        <a:rPr lang="es-ES" sz="900" u="none" strike="noStrike" dirty="0" err="1">
                          <a:effectLst/>
                        </a:rPr>
                        <a:t>PYMEs</a:t>
                      </a:r>
                      <a:r>
                        <a:rPr lang="es-ES" sz="900" u="none" strike="noStrike" dirty="0">
                          <a:effectLst/>
                        </a:rPr>
                        <a:t> y profesionales; e Impulso del ecosistema del sector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900" u="none" strike="noStrike">
                          <a:effectLst/>
                        </a:rPr>
                        <a:t>Beneficiarios directos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900" u="none" strike="noStrike" dirty="0">
                          <a:effectLst/>
                        </a:rPr>
                        <a:t>Instituto Nacional de Ciberseguridad (INCIBE, Instituto Nacional de Ciberseguridad)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s-ES" sz="900" u="none" strike="noStrike" dirty="0">
                          <a:effectLst/>
                        </a:rPr>
                        <a:t>524.000.000 €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13354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54317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F6B63FE-69EE-4D8F-82A7-16B658DC24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1371" y="1461908"/>
            <a:ext cx="9643763" cy="4695093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defTabSz="914400">
              <a:spcBef>
                <a:spcPts val="1200"/>
              </a:spcBef>
              <a:buClr>
                <a:srgbClr val="BA514C"/>
              </a:buClr>
              <a:buNone/>
            </a:pPr>
            <a:r>
              <a:rPr lang="es-ES" sz="1400" dirty="0">
                <a:solidFill>
                  <a:srgbClr val="BA514C"/>
                </a:solidFill>
              </a:rPr>
              <a:t>Favorecer la vertebración territorial mediante despliegue de redes: Extensión de la banda ancha ultrarrápida)</a:t>
            </a:r>
          </a:p>
          <a:p>
            <a:pPr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343536"/>
                </a:solidFill>
              </a:rPr>
              <a:t>Proyectos enfocados a ofrecer conectividad de banda ancha ultra rápida (superior a 100 Mbps) a aquellas zonas, principalmente rurales y zonas de cascos históricos, que en la actualidad no disponen de ella.</a:t>
            </a:r>
          </a:p>
          <a:p>
            <a:pPr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400" b="1" dirty="0">
                <a:solidFill>
                  <a:srgbClr val="343536"/>
                </a:solidFill>
              </a:rPr>
              <a:t>Convocatoria  de ayudas a Ciudadanía en general, y mujeres en particular (para contribuir a cerrar no sólo la brecha digital, sino también la brecha digital de género), empresas y actividades económicas en territorios rurales</a:t>
            </a:r>
            <a:r>
              <a:rPr lang="es-ES" sz="1400" dirty="0">
                <a:solidFill>
                  <a:srgbClr val="343536"/>
                </a:solidFill>
              </a:rPr>
              <a:t>.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B7999B1B-55E2-4DEA-A3A7-FD9014B0441C}"/>
              </a:ext>
            </a:extLst>
          </p:cNvPr>
          <p:cNvSpPr txBox="1">
            <a:spLocks/>
          </p:cNvSpPr>
          <p:nvPr/>
        </p:nvSpPr>
        <p:spPr>
          <a:xfrm>
            <a:off x="361371" y="3481442"/>
            <a:ext cx="11299347" cy="21474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343536"/>
                </a:solidFill>
              </a:rPr>
              <a:t>Ministerio de Asuntos Económicos y Transformación Digital; Secretaría de Estado de Digitalización e Inteligencia Artificial, en coordinación con los Ministerios competentes para cada sector.</a:t>
            </a:r>
          </a:p>
          <a:p>
            <a:pPr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343536"/>
                </a:solidFill>
              </a:rPr>
              <a:t>Implementación de la inversión:</a:t>
            </a:r>
          </a:p>
          <a:p>
            <a:pPr marL="457189" lvl="1" indent="0">
              <a:lnSpc>
                <a:spcPct val="110000"/>
              </a:lnSpc>
              <a:spcBef>
                <a:spcPts val="1200"/>
              </a:spcBef>
              <a:buNone/>
            </a:pPr>
            <a:r>
              <a:rPr lang="es-ES" sz="1400" b="1" dirty="0">
                <a:solidFill>
                  <a:srgbClr val="343536"/>
                </a:solidFill>
              </a:rPr>
              <a:t> - 2021-2023: </a:t>
            </a:r>
            <a:r>
              <a:rPr lang="es-ES" sz="1400" dirty="0">
                <a:solidFill>
                  <a:srgbClr val="343536"/>
                </a:solidFill>
              </a:rPr>
              <a:t>convocatorias en concurrencia competitiva para seleccionar los casos de uso, demostradores y pilotos en cada uno de los sectores identificados en esta inversión</a:t>
            </a:r>
            <a:r>
              <a:rPr lang="es-ES" sz="1400" b="1" dirty="0">
                <a:solidFill>
                  <a:srgbClr val="343536"/>
                </a:solidFill>
              </a:rPr>
              <a:t>.</a:t>
            </a:r>
          </a:p>
          <a:p>
            <a:pPr marL="457189" lvl="1" indent="0">
              <a:lnSpc>
                <a:spcPct val="110000"/>
              </a:lnSpc>
              <a:spcBef>
                <a:spcPts val="1200"/>
              </a:spcBef>
              <a:buNone/>
            </a:pPr>
            <a:r>
              <a:rPr lang="es-ES" sz="1400" b="1" dirty="0">
                <a:solidFill>
                  <a:srgbClr val="343536"/>
                </a:solidFill>
              </a:rPr>
              <a:t>- Se estima un presupuesto de 812.000.000 € en ayudas durante tres años. </a:t>
            </a:r>
          </a:p>
          <a:p>
            <a:pPr marL="457189" lvl="1" indent="0">
              <a:lnSpc>
                <a:spcPct val="110000"/>
              </a:lnSpc>
              <a:spcBef>
                <a:spcPts val="1200"/>
              </a:spcBef>
              <a:buNone/>
            </a:pPr>
            <a:endParaRPr lang="es-ES" sz="1400" b="1" dirty="0">
              <a:solidFill>
                <a:srgbClr val="343536"/>
              </a:solidFill>
              <a:highlight>
                <a:srgbClr val="FFFF00"/>
              </a:highlight>
            </a:endParaRPr>
          </a:p>
          <a:p>
            <a:pPr lvl="1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s-ES" sz="1400" dirty="0">
              <a:solidFill>
                <a:srgbClr val="343536"/>
              </a:solidFill>
              <a:highlight>
                <a:srgbClr val="FFFF00"/>
              </a:highlight>
            </a:endParaRP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76271461-020D-4465-B52A-83C864C19CE7}"/>
              </a:ext>
            </a:extLst>
          </p:cNvPr>
          <p:cNvSpPr txBox="1">
            <a:spLocks/>
          </p:cNvSpPr>
          <p:nvPr/>
        </p:nvSpPr>
        <p:spPr>
          <a:xfrm>
            <a:off x="260683" y="-44970"/>
            <a:ext cx="1202601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BA514C"/>
                </a:solidFill>
                <a:latin typeface="Oxygen Bold" panose="02000803000000000000" pitchFamily="2" charset="0"/>
                <a:ea typeface="+mj-ea"/>
                <a:cs typeface="+mj-cs"/>
              </a:defRPr>
            </a:lvl1pPr>
          </a:lstStyle>
          <a:p>
            <a:r>
              <a:rPr lang="es-ES" sz="2400" dirty="0"/>
              <a:t>Componente 15. Conectividad digital, impulso a la ciberseguridad y despliegue del 5G: Descripción general</a:t>
            </a:r>
            <a:endParaRPr lang="es-ES" sz="2800" dirty="0"/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7A515BFF-6D39-4021-816D-5239CC928B36}"/>
              </a:ext>
            </a:extLst>
          </p:cNvPr>
          <p:cNvGrpSpPr/>
          <p:nvPr/>
        </p:nvGrpSpPr>
        <p:grpSpPr>
          <a:xfrm>
            <a:off x="10299487" y="1238945"/>
            <a:ext cx="1601806" cy="2137614"/>
            <a:chOff x="8691937" y="1474904"/>
            <a:chExt cx="3500063" cy="4237724"/>
          </a:xfrm>
        </p:grpSpPr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BE296A02-BAA2-4BFC-BDC2-3E64F8878B00}"/>
                </a:ext>
              </a:extLst>
            </p:cNvPr>
            <p:cNvSpPr/>
            <p:nvPr/>
          </p:nvSpPr>
          <p:spPr>
            <a:xfrm>
              <a:off x="8887146" y="1474904"/>
              <a:ext cx="3304854" cy="423772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9CBC5711-3E8A-4486-938E-B88C5E63A951}"/>
                </a:ext>
              </a:extLst>
            </p:cNvPr>
            <p:cNvSpPr/>
            <p:nvPr/>
          </p:nvSpPr>
          <p:spPr>
            <a:xfrm>
              <a:off x="8691937" y="1685915"/>
              <a:ext cx="3124200" cy="37280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pic>
        <p:nvPicPr>
          <p:cNvPr id="14" name="Imagen 13">
            <a:extLst>
              <a:ext uri="{FF2B5EF4-FFF2-40B4-BE49-F238E27FC236}">
                <a16:creationId xmlns:a16="http://schemas.microsoft.com/office/drawing/2014/main" id="{282F4847-FDF1-42CB-B040-94E8FD0140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0829" y="1591201"/>
            <a:ext cx="1130743" cy="1475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8503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207D4C8F22725E48A5D1968F0AAE5BCA" ma:contentTypeVersion="10" ma:contentTypeDescription="Crear nuevo documento." ma:contentTypeScope="" ma:versionID="b8ea55965ec45980a400dc7f4a101f42">
  <xsd:schema xmlns:xsd="http://www.w3.org/2001/XMLSchema" xmlns:xs="http://www.w3.org/2001/XMLSchema" xmlns:p="http://schemas.microsoft.com/office/2006/metadata/properties" xmlns:ns2="d211e658-d9e6-4b34-ac83-73c84aaabe28" targetNamespace="http://schemas.microsoft.com/office/2006/metadata/properties" ma:root="true" ma:fieldsID="de945a298ffd24b50726c27aaf65ab07" ns2:_="">
    <xsd:import namespace="d211e658-d9e6-4b34-ac83-73c84aaabe2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11e658-d9e6-4b34-ac83-73c84aaabe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95B0E1A-02C2-4219-B47B-E44E1B2DB769}">
  <ds:schemaRefs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purl.org/dc/terms/"/>
    <ds:schemaRef ds:uri="http://purl.org/dc/dcmitype/"/>
    <ds:schemaRef ds:uri="d211e658-d9e6-4b34-ac83-73c84aaabe28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D2455DCC-1916-4B5A-B868-5CCF6D9F370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35FBFA6-CCEB-4745-BF0F-41AE888C9D8D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3816</TotalTime>
  <Words>3495</Words>
  <Application>Microsoft Office PowerPoint</Application>
  <PresentationFormat>Panorámica</PresentationFormat>
  <Paragraphs>385</Paragraphs>
  <Slides>19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9" baseType="lpstr">
      <vt:lpstr>Helvetica</vt:lpstr>
      <vt:lpstr>Arial</vt:lpstr>
      <vt:lpstr>Times New Roman</vt:lpstr>
      <vt:lpstr>Trebuchet MS</vt:lpstr>
      <vt:lpstr>Calibri Light</vt:lpstr>
      <vt:lpstr>Oxygen Bold</vt:lpstr>
      <vt:lpstr>Verdana</vt:lpstr>
      <vt:lpstr>Calibri</vt:lpstr>
      <vt:lpstr>Office Theme</vt:lpstr>
      <vt:lpstr>Acrobat Document</vt:lpstr>
      <vt:lpstr>Presentación de PowerPoint</vt:lpstr>
      <vt:lpstr>Presentación de PowerPoint</vt:lpstr>
      <vt:lpstr>Presentación de PowerPoint</vt:lpstr>
      <vt:lpstr>COMPONENTE 15. Conectividad digital, impulso a la ciberseguridad y despliegue del 5g </vt:lpstr>
      <vt:lpstr>Componente 15. Conectividad digital, impulso a la ciberseguridad y despliegue del 5G: Descripción general</vt:lpstr>
      <vt:lpstr>Presentación de PowerPoint</vt:lpstr>
      <vt:lpstr>Componente 15. Conectividad digital, impulso a la ciberseguridad y despliegue del 5G: Descripción general</vt:lpstr>
      <vt:lpstr>Componente 15. Conectividad digital, impulso a la ciberseguridad y despliegue del 5G: Descripción general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Oportunidades para la innovación con la Universitat Politècnica de València</dc:title>
  <dc:creator>Microsoft Office User</dc:creator>
  <cp:lastModifiedBy>Clarisa Reggeti</cp:lastModifiedBy>
  <cp:revision>203</cp:revision>
  <cp:lastPrinted>2019-04-04T11:41:41Z</cp:lastPrinted>
  <dcterms:created xsi:type="dcterms:W3CDTF">2019-03-12T21:39:03Z</dcterms:created>
  <dcterms:modified xsi:type="dcterms:W3CDTF">2021-09-30T15:56:54Z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0x010100207D4C8F22725E48A5D1968F0AAE5BCA</vt:lpwstr>
  </property>
</Properties>
</file>