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8"/>
  </p:notesMasterIdLst>
  <p:sldIdLst>
    <p:sldId id="372" r:id="rId5"/>
    <p:sldId id="373" r:id="rId6"/>
    <p:sldId id="374" r:id="rId7"/>
    <p:sldId id="342" r:id="rId8"/>
    <p:sldId id="375" r:id="rId9"/>
    <p:sldId id="390" r:id="rId10"/>
    <p:sldId id="391" r:id="rId11"/>
    <p:sldId id="418" r:id="rId12"/>
    <p:sldId id="419" r:id="rId13"/>
    <p:sldId id="392" r:id="rId14"/>
    <p:sldId id="393" r:id="rId15"/>
    <p:sldId id="395" r:id="rId16"/>
    <p:sldId id="396" r:id="rId17"/>
    <p:sldId id="398" r:id="rId18"/>
    <p:sldId id="397" r:id="rId19"/>
    <p:sldId id="399" r:id="rId20"/>
    <p:sldId id="400" r:id="rId21"/>
    <p:sldId id="401" r:id="rId22"/>
    <p:sldId id="402" r:id="rId23"/>
    <p:sldId id="403" r:id="rId24"/>
    <p:sldId id="405" r:id="rId25"/>
    <p:sldId id="406" r:id="rId26"/>
    <p:sldId id="414" r:id="rId27"/>
    <p:sldId id="407" r:id="rId28"/>
    <p:sldId id="408" r:id="rId29"/>
    <p:sldId id="409" r:id="rId30"/>
    <p:sldId id="410" r:id="rId31"/>
    <p:sldId id="411" r:id="rId32"/>
    <p:sldId id="412" r:id="rId33"/>
    <p:sldId id="413" r:id="rId34"/>
    <p:sldId id="415" r:id="rId35"/>
    <p:sldId id="416" r:id="rId36"/>
    <p:sldId id="417" r:id="rId37"/>
  </p:sldIdLst>
  <p:sldSz cx="12192000" cy="6858000"/>
  <p:notesSz cx="6797675" cy="9926638"/>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Helvetica" panose="020B0604020202020204" pitchFamily="34" charset="0"/>
      <p:regular r:id="rId45"/>
      <p:bold r:id="rId46"/>
      <p:italic r:id="rId47"/>
      <p:boldItalic r:id="rId48"/>
    </p:embeddedFont>
    <p:embeddedFont>
      <p:font typeface="Oxygen Bold" panose="020B0604020202020204" charset="0"/>
      <p:bold r:id="rId49"/>
    </p:embeddedFont>
    <p:embeddedFont>
      <p:font typeface="Trebuchet MS" panose="020B0603020202020204" pitchFamily="3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14C"/>
    <a:srgbClr val="EDEDED"/>
    <a:srgbClr val="343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970" autoAdjust="0"/>
  </p:normalViewPr>
  <p:slideViewPr>
    <p:cSldViewPr snapToGrid="0" snapToObjects="1">
      <p:cViewPr varScale="1">
        <p:scale>
          <a:sx n="68" d="100"/>
          <a:sy n="68" d="100"/>
        </p:scale>
        <p:origin x="792"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9/25/2021</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dirty="0"/>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20</a:t>
            </a:fld>
            <a:endParaRPr lang="en-US" dirty="0"/>
          </a:p>
        </p:txBody>
      </p:sp>
    </p:spTree>
    <p:extLst>
      <p:ext uri="{BB962C8B-B14F-4D97-AF65-F5344CB8AC3E}">
        <p14:creationId xmlns:p14="http://schemas.microsoft.com/office/powerpoint/2010/main" val="78352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29</a:t>
            </a:fld>
            <a:endParaRPr lang="en-US" dirty="0"/>
          </a:p>
        </p:txBody>
      </p:sp>
    </p:spTree>
    <p:extLst>
      <p:ext uri="{BB962C8B-B14F-4D97-AF65-F5344CB8AC3E}">
        <p14:creationId xmlns:p14="http://schemas.microsoft.com/office/powerpoint/2010/main" val="241951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30</a:t>
            </a:fld>
            <a:endParaRPr lang="en-US" dirty="0"/>
          </a:p>
        </p:txBody>
      </p:sp>
    </p:spTree>
    <p:extLst>
      <p:ext uri="{BB962C8B-B14F-4D97-AF65-F5344CB8AC3E}">
        <p14:creationId xmlns:p14="http://schemas.microsoft.com/office/powerpoint/2010/main" val="125202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31</a:t>
            </a:fld>
            <a:endParaRPr lang="en-US" dirty="0"/>
          </a:p>
        </p:txBody>
      </p:sp>
    </p:spTree>
    <p:extLst>
      <p:ext uri="{BB962C8B-B14F-4D97-AF65-F5344CB8AC3E}">
        <p14:creationId xmlns:p14="http://schemas.microsoft.com/office/powerpoint/2010/main" val="346510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32</a:t>
            </a:fld>
            <a:endParaRPr lang="en-US" dirty="0"/>
          </a:p>
        </p:txBody>
      </p:sp>
    </p:spTree>
    <p:extLst>
      <p:ext uri="{BB962C8B-B14F-4D97-AF65-F5344CB8AC3E}">
        <p14:creationId xmlns:p14="http://schemas.microsoft.com/office/powerpoint/2010/main" val="321700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33</a:t>
            </a:fld>
            <a:endParaRPr lang="en-US" dirty="0"/>
          </a:p>
        </p:txBody>
      </p:sp>
    </p:spTree>
    <p:extLst>
      <p:ext uri="{BB962C8B-B14F-4D97-AF65-F5344CB8AC3E}">
        <p14:creationId xmlns:p14="http://schemas.microsoft.com/office/powerpoint/2010/main" val="375085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21</a:t>
            </a:fld>
            <a:endParaRPr lang="en-US" dirty="0"/>
          </a:p>
        </p:txBody>
      </p:sp>
    </p:spTree>
    <p:extLst>
      <p:ext uri="{BB962C8B-B14F-4D97-AF65-F5344CB8AC3E}">
        <p14:creationId xmlns:p14="http://schemas.microsoft.com/office/powerpoint/2010/main" val="210618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22</a:t>
            </a:fld>
            <a:endParaRPr lang="en-US" dirty="0"/>
          </a:p>
        </p:txBody>
      </p:sp>
    </p:spTree>
    <p:extLst>
      <p:ext uri="{BB962C8B-B14F-4D97-AF65-F5344CB8AC3E}">
        <p14:creationId xmlns:p14="http://schemas.microsoft.com/office/powerpoint/2010/main" val="164694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23</a:t>
            </a:fld>
            <a:endParaRPr lang="en-US" dirty="0"/>
          </a:p>
        </p:txBody>
      </p:sp>
    </p:spTree>
    <p:extLst>
      <p:ext uri="{BB962C8B-B14F-4D97-AF65-F5344CB8AC3E}">
        <p14:creationId xmlns:p14="http://schemas.microsoft.com/office/powerpoint/2010/main" val="98456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24</a:t>
            </a:fld>
            <a:endParaRPr lang="en-US" dirty="0"/>
          </a:p>
        </p:txBody>
      </p:sp>
    </p:spTree>
    <p:extLst>
      <p:ext uri="{BB962C8B-B14F-4D97-AF65-F5344CB8AC3E}">
        <p14:creationId xmlns:p14="http://schemas.microsoft.com/office/powerpoint/2010/main" val="261384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25</a:t>
            </a:fld>
            <a:endParaRPr lang="en-US" dirty="0"/>
          </a:p>
        </p:txBody>
      </p:sp>
    </p:spTree>
    <p:extLst>
      <p:ext uri="{BB962C8B-B14F-4D97-AF65-F5344CB8AC3E}">
        <p14:creationId xmlns:p14="http://schemas.microsoft.com/office/powerpoint/2010/main" val="264665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26</a:t>
            </a:fld>
            <a:endParaRPr lang="en-US" dirty="0"/>
          </a:p>
        </p:txBody>
      </p:sp>
    </p:spTree>
    <p:extLst>
      <p:ext uri="{BB962C8B-B14F-4D97-AF65-F5344CB8AC3E}">
        <p14:creationId xmlns:p14="http://schemas.microsoft.com/office/powerpoint/2010/main" val="113317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27</a:t>
            </a:fld>
            <a:endParaRPr lang="en-US" dirty="0"/>
          </a:p>
        </p:txBody>
      </p:sp>
    </p:spTree>
    <p:extLst>
      <p:ext uri="{BB962C8B-B14F-4D97-AF65-F5344CB8AC3E}">
        <p14:creationId xmlns:p14="http://schemas.microsoft.com/office/powerpoint/2010/main" val="54867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28</a:t>
            </a:fld>
            <a:endParaRPr lang="en-US" dirty="0"/>
          </a:p>
        </p:txBody>
      </p:sp>
    </p:spTree>
    <p:extLst>
      <p:ext uri="{BB962C8B-B14F-4D97-AF65-F5344CB8AC3E}">
        <p14:creationId xmlns:p14="http://schemas.microsoft.com/office/powerpoint/2010/main" val="260260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React UE: 12,436 millones de € </a:t>
            </a:r>
            <a:r>
              <a:rPr lang="es-ES">
                <a:latin typeface="Helvetica" panose="020B0604020202020204" pitchFamily="34" charset="0"/>
                <a:cs typeface="Helvetica" panose="020B0604020202020204" pitchFamily="34" charset="0"/>
              </a:rPr>
              <a:t>(CCAA</a:t>
            </a:r>
            <a:r>
              <a:rPr lang="es-ES" dirty="0">
                <a:latin typeface="Helvetica" panose="020B0604020202020204" pitchFamily="34" charset="0"/>
                <a:cs typeface="Helvetica" panose="020B0604020202020204" pitchFamily="34" charset="0"/>
              </a:rPr>
              <a:t>)</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Planes Complementarios con CCAA</a:t>
            </a:r>
          </a:p>
          <a:p>
            <a:pPr>
              <a:lnSpc>
                <a:spcPct val="110000"/>
              </a:lnSpc>
              <a:spcBef>
                <a:spcPts val="1200"/>
              </a:spcBef>
              <a:buFont typeface="Arial" panose="020B0604020202020204" pitchFamily="34" charset="0"/>
              <a:buChar char="•"/>
            </a:pPr>
            <a:r>
              <a:rPr lang="es-ES" sz="1500" dirty="0">
                <a:solidFill>
                  <a:srgbClr val="343536"/>
                </a:solidFill>
              </a:rPr>
              <a:t>Nuevo mecanismo de ejecución de las políticas de I+D+i coordinado entre el Estado y las Comunidades Autónomas, colaborando en acciones de I+D+i en las que confluyan prioridades comunes de los planes regionales y estatal, que entre los que se encuentran los intereses reflejados en la Estrategia de Especialización Inteligente RIS3</a:t>
            </a:r>
          </a:p>
          <a:p>
            <a:pPr>
              <a:lnSpc>
                <a:spcPct val="110000"/>
              </a:lnSpc>
              <a:spcBef>
                <a:spcPts val="1200"/>
              </a:spcBef>
              <a:buFont typeface="Arial" panose="020B0604020202020204" pitchFamily="34" charset="0"/>
              <a:buChar char="•"/>
            </a:pPr>
            <a:r>
              <a:rPr lang="es-ES" sz="1500" dirty="0">
                <a:solidFill>
                  <a:srgbClr val="343536"/>
                </a:solidFill>
              </a:rPr>
              <a:t>Áreas de interés</a:t>
            </a:r>
          </a:p>
          <a:p>
            <a:pPr lvl="1">
              <a:lnSpc>
                <a:spcPct val="110000"/>
              </a:lnSpc>
              <a:spcBef>
                <a:spcPts val="1200"/>
              </a:spcBef>
              <a:buFont typeface="Arial" panose="020B0604020202020204" pitchFamily="34" charset="0"/>
              <a:buChar char="•"/>
            </a:pPr>
            <a:endParaRPr lang="es-ES" sz="1100" dirty="0">
              <a:solidFill>
                <a:srgbClr val="343536"/>
              </a:solidFill>
            </a:endParaRPr>
          </a:p>
        </p:txBody>
      </p:sp>
      <p:sp>
        <p:nvSpPr>
          <p:cNvPr id="14" name="Content Placeholder 2">
            <a:extLst>
              <a:ext uri="{FF2B5EF4-FFF2-40B4-BE49-F238E27FC236}">
                <a16:creationId xmlns:a16="http://schemas.microsoft.com/office/drawing/2014/main" id="{2F0614DE-5B51-4E8B-8995-D4DD1235F6EE}"/>
              </a:ext>
            </a:extLst>
          </p:cNvPr>
          <p:cNvSpPr txBox="1">
            <a:spLocks/>
          </p:cNvSpPr>
          <p:nvPr/>
        </p:nvSpPr>
        <p:spPr>
          <a:xfrm>
            <a:off x="422501" y="3270349"/>
            <a:ext cx="8483374" cy="1614667"/>
          </a:xfrm>
          <a:prstGeom prst="rect">
            <a:avLst/>
          </a:prstGeom>
        </p:spPr>
        <p:txBody>
          <a:bodyPr vert="horz" lIns="91440" tIns="45720" rIns="91440" bIns="45720" numCol="3"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nSpc>
                <a:spcPct val="110000"/>
              </a:lnSpc>
              <a:spcBef>
                <a:spcPts val="1200"/>
              </a:spcBef>
              <a:buFont typeface="Arial" panose="020B0604020202020204" pitchFamily="34" charset="0"/>
              <a:buChar char="•"/>
            </a:pPr>
            <a:r>
              <a:rPr lang="es-ES" sz="1400" dirty="0">
                <a:solidFill>
                  <a:srgbClr val="343536"/>
                </a:solidFill>
              </a:rPr>
              <a:t>Comunicación cuántica</a:t>
            </a:r>
          </a:p>
          <a:p>
            <a:pPr lvl="1">
              <a:lnSpc>
                <a:spcPct val="110000"/>
              </a:lnSpc>
              <a:spcBef>
                <a:spcPts val="1200"/>
              </a:spcBef>
              <a:buFont typeface="Arial" panose="020B0604020202020204" pitchFamily="34" charset="0"/>
              <a:buChar char="•"/>
            </a:pPr>
            <a:r>
              <a:rPr lang="es-ES" sz="1400" dirty="0">
                <a:solidFill>
                  <a:srgbClr val="343536"/>
                </a:solidFill>
              </a:rPr>
              <a:t>Energía e Hidrógeno Verde</a:t>
            </a:r>
          </a:p>
          <a:p>
            <a:pPr lvl="1">
              <a:lnSpc>
                <a:spcPct val="110000"/>
              </a:lnSpc>
              <a:spcBef>
                <a:spcPts val="1200"/>
              </a:spcBef>
              <a:buFont typeface="Arial" panose="020B0604020202020204" pitchFamily="34" charset="0"/>
              <a:buChar char="•"/>
            </a:pPr>
            <a:r>
              <a:rPr lang="es-ES" sz="1400" dirty="0">
                <a:solidFill>
                  <a:srgbClr val="343536"/>
                </a:solidFill>
              </a:rPr>
              <a:t>Agroalimentación</a:t>
            </a:r>
          </a:p>
          <a:p>
            <a:pPr lvl="1">
              <a:lnSpc>
                <a:spcPct val="110000"/>
              </a:lnSpc>
              <a:spcBef>
                <a:spcPts val="1200"/>
              </a:spcBef>
              <a:buFont typeface="Arial" panose="020B0604020202020204" pitchFamily="34" charset="0"/>
              <a:buChar char="•"/>
            </a:pPr>
            <a:r>
              <a:rPr lang="es-ES" sz="1400" dirty="0">
                <a:solidFill>
                  <a:srgbClr val="343536"/>
                </a:solidFill>
              </a:rPr>
              <a:t>Biodiversidad</a:t>
            </a:r>
          </a:p>
          <a:p>
            <a:pPr lvl="1">
              <a:lnSpc>
                <a:spcPct val="110000"/>
              </a:lnSpc>
              <a:spcBef>
                <a:spcPts val="1200"/>
              </a:spcBef>
              <a:buFont typeface="Arial" panose="020B0604020202020204" pitchFamily="34" charset="0"/>
              <a:buChar char="•"/>
            </a:pPr>
            <a:r>
              <a:rPr lang="es-ES" sz="1400" dirty="0">
                <a:solidFill>
                  <a:srgbClr val="343536"/>
                </a:solidFill>
              </a:rPr>
              <a:t>Astrofísica y Física de Altas Energías</a:t>
            </a:r>
          </a:p>
          <a:p>
            <a:pPr lvl="1">
              <a:lnSpc>
                <a:spcPct val="110000"/>
              </a:lnSpc>
              <a:spcBef>
                <a:spcPts val="1200"/>
              </a:spcBef>
              <a:buFont typeface="Arial" panose="020B0604020202020204" pitchFamily="34" charset="0"/>
              <a:buChar char="•"/>
            </a:pPr>
            <a:r>
              <a:rPr lang="es-ES" sz="1400" dirty="0">
                <a:solidFill>
                  <a:srgbClr val="343536"/>
                </a:solidFill>
              </a:rPr>
              <a:t>Ciencias Marinas</a:t>
            </a:r>
          </a:p>
          <a:p>
            <a:pPr lvl="1">
              <a:lnSpc>
                <a:spcPct val="110000"/>
              </a:lnSpc>
              <a:spcBef>
                <a:spcPts val="1200"/>
              </a:spcBef>
              <a:buFont typeface="Arial" panose="020B0604020202020204" pitchFamily="34" charset="0"/>
              <a:buChar char="•"/>
            </a:pPr>
            <a:r>
              <a:rPr lang="es-ES" sz="1400" dirty="0">
                <a:solidFill>
                  <a:srgbClr val="343536"/>
                </a:solidFill>
              </a:rPr>
              <a:t>Materiales avanzados</a:t>
            </a:r>
          </a:p>
          <a:p>
            <a:pPr lvl="1">
              <a:lnSpc>
                <a:spcPct val="110000"/>
              </a:lnSpc>
              <a:spcBef>
                <a:spcPts val="1200"/>
              </a:spcBef>
              <a:buFont typeface="Arial" panose="020B0604020202020204" pitchFamily="34" charset="0"/>
              <a:buChar char="•"/>
            </a:pPr>
            <a:r>
              <a:rPr lang="es-ES" sz="1400" dirty="0">
                <a:solidFill>
                  <a:srgbClr val="343536"/>
                </a:solidFill>
              </a:rPr>
              <a:t>Biotecnología en Salud</a:t>
            </a:r>
          </a:p>
          <a:p>
            <a:pPr lvl="1">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61280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Planes Complementarios con CCAA</a:t>
            </a:r>
          </a:p>
          <a:p>
            <a:pPr>
              <a:lnSpc>
                <a:spcPct val="110000"/>
              </a:lnSpc>
              <a:spcBef>
                <a:spcPts val="1200"/>
              </a:spcBef>
              <a:buFont typeface="Arial" panose="020B0604020202020204" pitchFamily="34" charset="0"/>
              <a:buChar char="•"/>
            </a:pPr>
            <a:r>
              <a:rPr lang="es-ES" sz="1500" dirty="0">
                <a:solidFill>
                  <a:srgbClr val="343536"/>
                </a:solidFill>
              </a:rPr>
              <a:t>Proceso de propuestas de programas realizado por las CCAA, evaluadas y seleccionadas por el Ministerio de Ciencia e Innovación (MCIN) al que sigue el proceso de elaboración detallada de los programas entre MCIN-CCAA</a:t>
            </a:r>
          </a:p>
          <a:p>
            <a:pPr>
              <a:lnSpc>
                <a:spcPct val="110000"/>
              </a:lnSpc>
              <a:spcBef>
                <a:spcPts val="1200"/>
              </a:spcBef>
              <a:buFont typeface="Arial" panose="020B0604020202020204" pitchFamily="34" charset="0"/>
              <a:buChar char="•"/>
            </a:pPr>
            <a:r>
              <a:rPr lang="es-ES" sz="1500" dirty="0">
                <a:solidFill>
                  <a:srgbClr val="343536"/>
                </a:solidFill>
              </a:rPr>
              <a:t>Contemplan la participación de varias CCAA en un programa, con posibilidad de participar en varios proyectos</a:t>
            </a:r>
          </a:p>
          <a:p>
            <a:pPr>
              <a:lnSpc>
                <a:spcPct val="110000"/>
              </a:lnSpc>
              <a:spcBef>
                <a:spcPts val="1200"/>
              </a:spcBef>
              <a:buFont typeface="Arial" panose="020B0604020202020204" pitchFamily="34" charset="0"/>
              <a:buChar char="•"/>
            </a:pPr>
            <a:r>
              <a:rPr lang="es-ES" sz="1500" dirty="0">
                <a:solidFill>
                  <a:srgbClr val="343536"/>
                </a:solidFill>
              </a:rPr>
              <a:t>Los programas tendrán una duración de 2-3 años, con compromisos de con-financiación y mecanismos de </a:t>
            </a:r>
            <a:r>
              <a:rPr lang="es-ES" sz="1500" dirty="0" err="1">
                <a:solidFill>
                  <a:srgbClr val="343536"/>
                </a:solidFill>
              </a:rPr>
              <a:t>co-gobernanza</a:t>
            </a:r>
            <a:endParaRPr lang="es-ES" sz="1500" dirty="0">
              <a:solidFill>
                <a:srgbClr val="343536"/>
              </a:solidFill>
            </a:endParaRPr>
          </a:p>
          <a:p>
            <a:pPr>
              <a:lnSpc>
                <a:spcPct val="110000"/>
              </a:lnSpc>
              <a:spcBef>
                <a:spcPts val="1200"/>
              </a:spcBef>
              <a:buFont typeface="Arial" panose="020B0604020202020204" pitchFamily="34" charset="0"/>
              <a:buChar char="•"/>
            </a:pPr>
            <a:r>
              <a:rPr lang="es-ES" sz="1500" dirty="0">
                <a:solidFill>
                  <a:srgbClr val="343536"/>
                </a:solidFill>
              </a:rPr>
              <a:t>En la ejecución de los planes se podrán articular iniciativas diversas como son las convocatorias de proyectos de I+D+i</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299,3 M€ (168,9M€ en 2021 y 130,4 M€ en 2022)</a:t>
            </a:r>
          </a:p>
          <a:p>
            <a:pPr>
              <a:lnSpc>
                <a:spcPct val="110000"/>
              </a:lnSpc>
              <a:spcBef>
                <a:spcPts val="1200"/>
              </a:spcBef>
              <a:buFont typeface="Arial" panose="020B0604020202020204" pitchFamily="34" charset="0"/>
              <a:buChar char="•"/>
            </a:pPr>
            <a:r>
              <a:rPr lang="es-ES" sz="1500" dirty="0">
                <a:solidFill>
                  <a:srgbClr val="343536"/>
                </a:solidFill>
              </a:rPr>
              <a:t>Ejecutada por la Administración General del Estado (AGE) junto con las CCAA</a:t>
            </a: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81329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Fortalecimiento de los agentes del SECTI - Convocatorias de ayudas para la dinamización del SECTI (6,696 M€)</a:t>
            </a:r>
          </a:p>
          <a:p>
            <a:pPr marL="0" indent="0">
              <a:lnSpc>
                <a:spcPct val="110000"/>
              </a:lnSpc>
              <a:spcBef>
                <a:spcPts val="1200"/>
              </a:spcBef>
              <a:buNone/>
            </a:pPr>
            <a:r>
              <a:rPr lang="es-ES" sz="1500" dirty="0">
                <a:solidFill>
                  <a:srgbClr val="343536"/>
                </a:solidFill>
              </a:rPr>
              <a:t>Se articulan en torno a varias convocatorias, ya existentes o nuevas: </a:t>
            </a:r>
          </a:p>
          <a:p>
            <a:pPr>
              <a:lnSpc>
                <a:spcPct val="110000"/>
              </a:lnSpc>
              <a:spcBef>
                <a:spcPts val="1200"/>
              </a:spcBef>
              <a:buFont typeface="Arial" panose="020B0604020202020204" pitchFamily="34" charset="0"/>
              <a:buChar char="•"/>
            </a:pPr>
            <a:r>
              <a:rPr lang="es-ES" sz="1500" b="1" dirty="0">
                <a:solidFill>
                  <a:srgbClr val="343536"/>
                </a:solidFill>
              </a:rPr>
              <a:t>Europa Redes y Gestores – Europa Centros Tecnológicos 2020</a:t>
            </a:r>
            <a:r>
              <a:rPr lang="es-ES" sz="1500" dirty="0">
                <a:solidFill>
                  <a:srgbClr val="343536"/>
                </a:solidFill>
              </a:rPr>
              <a:t>: Ayudas destinadas a dotar a organismos de investigación públicos y privados de la estructura y los conocimientos necesarios para la adecuada promoción, preparación, apoyo y gestión de los proyectos europeos, </a:t>
            </a:r>
          </a:p>
          <a:p>
            <a:pPr lvl="1">
              <a:lnSpc>
                <a:spcPct val="110000"/>
              </a:lnSpc>
              <a:spcBef>
                <a:spcPts val="1200"/>
              </a:spcBef>
              <a:buFont typeface="Arial" panose="020B0604020202020204" pitchFamily="34" charset="0"/>
              <a:buChar char="•"/>
            </a:pPr>
            <a:r>
              <a:rPr lang="es-ES" sz="1400" b="1" dirty="0">
                <a:solidFill>
                  <a:srgbClr val="343536"/>
                </a:solidFill>
              </a:rPr>
              <a:t>Objetivo</a:t>
            </a:r>
            <a:r>
              <a:rPr lang="es-ES" sz="1400" dirty="0">
                <a:solidFill>
                  <a:srgbClr val="343536"/>
                </a:solidFill>
              </a:rPr>
              <a:t>: mejorar sus posibilidades de obtener financiación comunitaria en el Programa Horizonte Europa (en especial durante los años iniciales, 2021 y 2022) y como parte del cambio de ciclo de este Programa Marco de la UE.</a:t>
            </a:r>
          </a:p>
          <a:p>
            <a:pPr lvl="1">
              <a:lnSpc>
                <a:spcPct val="110000"/>
              </a:lnSpc>
              <a:spcBef>
                <a:spcPts val="1200"/>
              </a:spcBef>
              <a:buFont typeface="Arial" panose="020B0604020202020204" pitchFamily="34" charset="0"/>
              <a:buChar char="•"/>
            </a:pPr>
            <a:r>
              <a:rPr lang="es-ES" sz="1400" b="1" dirty="0">
                <a:solidFill>
                  <a:srgbClr val="343536"/>
                </a:solidFill>
              </a:rPr>
              <a:t>Convocatoria ya realizada en 2020 con un presupuesto de 7M€. Se esperan próximas convocatorias</a:t>
            </a:r>
          </a:p>
          <a:p>
            <a:pPr>
              <a:lnSpc>
                <a:spcPct val="110000"/>
              </a:lnSpc>
              <a:spcBef>
                <a:spcPts val="1200"/>
              </a:spcBef>
              <a:buFont typeface="Arial" panose="020B0604020202020204" pitchFamily="34" charset="0"/>
              <a:buChar char="•"/>
            </a:pPr>
            <a:r>
              <a:rPr lang="es-ES" sz="1500" b="1" dirty="0">
                <a:solidFill>
                  <a:srgbClr val="343536"/>
                </a:solidFill>
              </a:rPr>
              <a:t>Nueva convocatoria Europa Investigación 2020:</a:t>
            </a:r>
            <a:r>
              <a:rPr lang="es-ES" sz="1500" dirty="0">
                <a:solidFill>
                  <a:srgbClr val="343536"/>
                </a:solidFill>
              </a:rPr>
              <a:t> Convocatoria para promover y mejorar la participación española en iniciativas europeas en ciencia y tecnología, incrementando el número de coordinadores españoles participantes en proyectos de las convocatorias del Programa Horizonte Europa. </a:t>
            </a:r>
          </a:p>
          <a:p>
            <a:pPr lvl="1">
              <a:lnSpc>
                <a:spcPct val="110000"/>
              </a:lnSpc>
              <a:spcBef>
                <a:spcPts val="1200"/>
              </a:spcBef>
              <a:buFont typeface="Arial" panose="020B0604020202020204" pitchFamily="34" charset="0"/>
              <a:buChar char="•"/>
            </a:pPr>
            <a:r>
              <a:rPr lang="es-ES" sz="1400" dirty="0">
                <a:solidFill>
                  <a:srgbClr val="343536"/>
                </a:solidFill>
              </a:rPr>
              <a:t>Proyectos que se propongan como coordinadores en Horizonte Europa, de nuevo en relación con el cambio de ciclo del programa marco.</a:t>
            </a:r>
          </a:p>
          <a:p>
            <a:pPr marL="685783" marR="0" lvl="1" indent="-228594" algn="l" defTabSz="914377"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s-ES" sz="1400" b="1"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Convocatoria ya realizada en 2020 con un presupuesto de 3M€</a:t>
            </a:r>
          </a:p>
          <a:p>
            <a:pPr lvl="1">
              <a:lnSpc>
                <a:spcPct val="110000"/>
              </a:lnSpc>
              <a:spcBef>
                <a:spcPts val="1200"/>
              </a:spcBef>
              <a:buFont typeface="Arial" panose="020B0604020202020204" pitchFamily="34" charset="0"/>
              <a:buChar char="•"/>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4581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Fortalecimiento de los agentes del SECTI - Convocatorias de ayudas para la dinamización del SECTI (6,696 M€)</a:t>
            </a:r>
          </a:p>
          <a:p>
            <a:pPr marL="0" indent="0">
              <a:lnSpc>
                <a:spcPct val="110000"/>
              </a:lnSpc>
              <a:spcBef>
                <a:spcPts val="1200"/>
              </a:spcBef>
              <a:buNone/>
            </a:pPr>
            <a:r>
              <a:rPr lang="es-ES" sz="1500" dirty="0">
                <a:solidFill>
                  <a:srgbClr val="343536"/>
                </a:solidFill>
              </a:rPr>
              <a:t>Se articulan en torno a varias convocatorias, ya existentes o nuevas: </a:t>
            </a:r>
          </a:p>
          <a:p>
            <a:pPr>
              <a:lnSpc>
                <a:spcPct val="110000"/>
              </a:lnSpc>
              <a:spcBef>
                <a:spcPts val="1200"/>
              </a:spcBef>
              <a:buFont typeface="Arial" panose="020B0604020202020204" pitchFamily="34" charset="0"/>
              <a:buChar char="•"/>
            </a:pPr>
            <a:r>
              <a:rPr lang="es-ES" sz="1500" b="1" dirty="0">
                <a:solidFill>
                  <a:srgbClr val="343536"/>
                </a:solidFill>
              </a:rPr>
              <a:t>Convocatorias Europa Excelencia 2020, 2022 y 2023: </a:t>
            </a:r>
            <a:r>
              <a:rPr lang="es-ES" sz="1500" dirty="0">
                <a:solidFill>
                  <a:srgbClr val="343536"/>
                </a:solidFill>
              </a:rPr>
              <a:t>Se trata de proyectos de investigación científico-técnicos relacionados con los objetivos de las propuestas remitidas y evaluadas positivamente y consideradas elegibles por el Consejo Europeo de Investigación (ERC), pero que por razones presupuestarias no han podido ser finalmente financiadas por dicho organismo. </a:t>
            </a:r>
          </a:p>
          <a:p>
            <a:pPr lvl="1">
              <a:lnSpc>
                <a:spcPct val="110000"/>
              </a:lnSpc>
              <a:spcBef>
                <a:spcPts val="1200"/>
              </a:spcBef>
              <a:buFont typeface="Arial" panose="020B0604020202020204" pitchFamily="34" charset="0"/>
              <a:buChar char="•"/>
            </a:pPr>
            <a:r>
              <a:rPr lang="es-ES" sz="1400" dirty="0">
                <a:solidFill>
                  <a:srgbClr val="343536"/>
                </a:solidFill>
              </a:rPr>
              <a:t>Objeto: que las ayudas que se dan permitan a los investigadores entrar en propuestas del ERC en el nuevo programa marco de I+D+I. </a:t>
            </a:r>
          </a:p>
          <a:p>
            <a:pPr lvl="1">
              <a:lnSpc>
                <a:spcPct val="110000"/>
              </a:lnSpc>
              <a:spcBef>
                <a:spcPts val="1200"/>
              </a:spcBef>
              <a:buFont typeface="Arial" panose="020B0604020202020204" pitchFamily="34" charset="0"/>
              <a:buChar char="•"/>
            </a:pPr>
            <a:r>
              <a:rPr lang="es-ES" sz="1400" dirty="0">
                <a:solidFill>
                  <a:srgbClr val="343536"/>
                </a:solidFill>
              </a:rPr>
              <a:t>En 2022 y 2023 se incrementarán las ayudas más de un 100% con respecto a anualidades anteriores, por lo que se espera aumentar la incentivación</a:t>
            </a:r>
          </a:p>
          <a:p>
            <a:pPr lvl="1">
              <a:lnSpc>
                <a:spcPct val="110000"/>
              </a:lnSpc>
              <a:spcBef>
                <a:spcPts val="1200"/>
              </a:spcBef>
              <a:buFont typeface="Arial" panose="020B0604020202020204" pitchFamily="34" charset="0"/>
              <a:buChar char="•"/>
            </a:pPr>
            <a:r>
              <a:rPr lang="es-ES" sz="1400" b="1" dirty="0">
                <a:solidFill>
                  <a:srgbClr val="343536"/>
                </a:solidFill>
              </a:rPr>
              <a:t>Convocatoria CERRADA en junio de 2021, con un presupuesto de 1,5M€</a:t>
            </a:r>
          </a:p>
          <a:p>
            <a:pPr>
              <a:lnSpc>
                <a:spcPct val="110000"/>
              </a:lnSpc>
              <a:spcBef>
                <a:spcPts val="1200"/>
              </a:spcBef>
              <a:buFont typeface="Arial" panose="020B0604020202020204" pitchFamily="34" charset="0"/>
              <a:buChar char="•"/>
            </a:pPr>
            <a:endParaRPr lang="es-ES" sz="15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30183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260683"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Fortalecimiento de los agentes del SECTI - Convocatorias para equipamiento</a:t>
            </a:r>
          </a:p>
          <a:p>
            <a:pPr marL="0" indent="0">
              <a:lnSpc>
                <a:spcPct val="110000"/>
              </a:lnSpc>
              <a:spcBef>
                <a:spcPts val="1200"/>
              </a:spcBef>
              <a:buNone/>
            </a:pPr>
            <a:r>
              <a:rPr lang="es-ES" sz="1500" b="1" dirty="0">
                <a:solidFill>
                  <a:srgbClr val="343536"/>
                </a:solidFill>
              </a:rPr>
              <a:t>Convocatorias de ayudas para la provisión, mejora y actualización del equipamiento científico técnico de los agentes del sistema de I+D+i: </a:t>
            </a:r>
            <a:r>
              <a:rPr lang="es-ES" sz="1500" dirty="0">
                <a:solidFill>
                  <a:srgbClr val="343536"/>
                </a:solidFill>
              </a:rPr>
              <a:t>Tienen objeto de facilitar una investigación de calidad y promover el desarrollo de actividades de I+D altamente competitiva, contribuyendo de este modo al desarrollo regional.</a:t>
            </a:r>
          </a:p>
          <a:p>
            <a:pPr>
              <a:lnSpc>
                <a:spcPct val="110000"/>
              </a:lnSpc>
              <a:spcBef>
                <a:spcPts val="1200"/>
              </a:spcBef>
            </a:pPr>
            <a:r>
              <a:rPr lang="es-ES" sz="1500" b="1" dirty="0">
                <a:solidFill>
                  <a:srgbClr val="343536"/>
                </a:solidFill>
              </a:rPr>
              <a:t>Convocatoria ya CERRADA en junio de 2021 con un presupuesto de 180 M€</a:t>
            </a:r>
          </a:p>
          <a:p>
            <a:pPr>
              <a:lnSpc>
                <a:spcPct val="110000"/>
              </a:lnSpc>
              <a:spcBef>
                <a:spcPts val="1200"/>
              </a:spcBef>
            </a:pPr>
            <a:r>
              <a:rPr lang="es-ES" sz="1500" dirty="0">
                <a:solidFill>
                  <a:srgbClr val="343536"/>
                </a:solidFill>
              </a:rPr>
              <a:t>La inversión en próximas anualidades será de 60M€ en 2021 y 120M€ en 2022</a:t>
            </a:r>
          </a:p>
          <a:p>
            <a:pPr marL="0" marR="0" lvl="0" indent="0" algn="l" defTabSz="914400" rtl="0" eaLnBrk="1" fontAlgn="auto" latinLnBrk="0" hangingPunct="1">
              <a:lnSpc>
                <a:spcPct val="90000"/>
              </a:lnSpc>
              <a:spcBef>
                <a:spcPts val="1200"/>
              </a:spcBef>
              <a:spcAft>
                <a:spcPts val="0"/>
              </a:spcAft>
              <a:buClr>
                <a:srgbClr val="BA514C"/>
              </a:buClr>
              <a:buSzTx/>
              <a:buFont typeface="Arial"/>
              <a:buNone/>
              <a:tabLst/>
              <a:defRPr/>
            </a:pPr>
            <a:r>
              <a:rPr lang="es-ES" sz="1400" dirty="0">
                <a:solidFill>
                  <a:srgbClr val="BA514C"/>
                </a:solidFill>
              </a:rPr>
              <a:t>Fortalecimiento de los agentes del SECTI - Mejora de las infraestructuras específicas</a:t>
            </a:r>
          </a:p>
          <a:p>
            <a:pPr marL="0" marR="0" lvl="0" indent="0" algn="l" defTabSz="914400" rtl="0" eaLnBrk="1" fontAlgn="auto" latinLnBrk="0" hangingPunct="1">
              <a:lnSpc>
                <a:spcPct val="100000"/>
              </a:lnSpc>
              <a:spcBef>
                <a:spcPts val="1200"/>
              </a:spcBef>
              <a:spcAft>
                <a:spcPts val="0"/>
              </a:spcAft>
              <a:buClr>
                <a:srgbClr val="BA514C"/>
              </a:buClr>
              <a:buSzTx/>
              <a:buFont typeface="Arial"/>
              <a:buNone/>
              <a:tabLst/>
              <a:defRPr/>
            </a:pPr>
            <a:r>
              <a:rPr lang="es-ES" sz="1500" dirty="0">
                <a:solidFill>
                  <a:srgbClr val="343536"/>
                </a:solidFill>
              </a:rPr>
              <a:t>Comprende varias acciones de mejora de infraestructuras específicas, entre las que destaca  la creación de una </a:t>
            </a:r>
            <a:r>
              <a:rPr lang="es-ES" sz="1500" b="1" dirty="0">
                <a:solidFill>
                  <a:srgbClr val="343536"/>
                </a:solidFill>
              </a:rPr>
              <a:t>nueva infraestructura fitogenética para mejorar la conservación de la biodiversidad y utilización del patrimonio vegetal de España</a:t>
            </a:r>
            <a:r>
              <a:rPr lang="es-ES" sz="1500" dirty="0">
                <a:solidFill>
                  <a:srgbClr val="343536"/>
                </a:solidFill>
              </a:rPr>
              <a:t>, </a:t>
            </a:r>
          </a:p>
          <a:p>
            <a:pPr defTabSz="914400">
              <a:lnSpc>
                <a:spcPct val="100000"/>
              </a:lnSpc>
              <a:spcBef>
                <a:spcPts val="1200"/>
              </a:spcBef>
              <a:buClr>
                <a:srgbClr val="BA514C"/>
              </a:buClr>
              <a:defRPr/>
            </a:pPr>
            <a:r>
              <a:rPr lang="es-ES" sz="1400" b="1" dirty="0">
                <a:solidFill>
                  <a:srgbClr val="343536"/>
                </a:solidFill>
              </a:rPr>
              <a:t>Objeto</a:t>
            </a:r>
            <a:r>
              <a:rPr lang="es-ES" sz="1400" dirty="0">
                <a:solidFill>
                  <a:srgbClr val="343536"/>
                </a:solidFill>
              </a:rPr>
              <a:t>: la identificación de fenotipos y genes, su funcionalidad y su aplicación a la obtención de nuevos materiales vegetales, para generar el conocimiento imprescindible y desarrollar una agricultura innovadora resiliente, adaptada al mercado y al cambio climático y coherente con los objetivos de conservación de la biodiversidad.</a:t>
            </a: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117870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260683"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Fortalecimiento de los agentes del SECTI - Infraestructuras nacionales, internacionales y europeas (142,793 M€)</a:t>
            </a:r>
          </a:p>
          <a:p>
            <a:pPr marL="0" indent="0">
              <a:lnSpc>
                <a:spcPct val="110000"/>
              </a:lnSpc>
              <a:spcBef>
                <a:spcPts val="1200"/>
              </a:spcBef>
              <a:buNone/>
            </a:pPr>
            <a:r>
              <a:rPr lang="es-ES" sz="1500" dirty="0">
                <a:solidFill>
                  <a:srgbClr val="343536"/>
                </a:solidFill>
              </a:rPr>
              <a:t>Inversión en infraestructuras científicas para impulsar la capacidad europea de apoyo a la </a:t>
            </a:r>
            <a:r>
              <a:rPr lang="es-ES" sz="1500" dirty="0" err="1">
                <a:solidFill>
                  <a:srgbClr val="343536"/>
                </a:solidFill>
              </a:rPr>
              <a:t>innovaciñi</a:t>
            </a:r>
            <a:r>
              <a:rPr lang="es-ES" sz="1500" dirty="0">
                <a:solidFill>
                  <a:srgbClr val="343536"/>
                </a:solidFill>
              </a:rPr>
              <a:t>, a los avances tecnológicos y a su competitividad global. </a:t>
            </a:r>
          </a:p>
          <a:p>
            <a:pPr marL="0" indent="0">
              <a:lnSpc>
                <a:spcPct val="110000"/>
              </a:lnSpc>
              <a:spcBef>
                <a:spcPts val="1200"/>
              </a:spcBef>
              <a:buNone/>
            </a:pPr>
            <a:r>
              <a:rPr lang="es-ES" sz="1500" dirty="0">
                <a:solidFill>
                  <a:srgbClr val="343536"/>
                </a:solidFill>
              </a:rPr>
              <a:t>Financiación de proyectos de investigación específicos en infraestructuras de investigación españolas e internacionales: </a:t>
            </a:r>
          </a:p>
          <a:p>
            <a:pPr>
              <a:lnSpc>
                <a:spcPct val="110000"/>
              </a:lnSpc>
              <a:spcBef>
                <a:spcPts val="1200"/>
              </a:spcBef>
              <a:buFont typeface="Arial" panose="020B0604020202020204" pitchFamily="34" charset="0"/>
              <a:buChar char="•"/>
            </a:pPr>
            <a:r>
              <a:rPr lang="es-ES" sz="1400" dirty="0">
                <a:solidFill>
                  <a:srgbClr val="343536"/>
                </a:solidFill>
              </a:rPr>
              <a:t>Nuevos proyectos del </a:t>
            </a:r>
            <a:r>
              <a:rPr lang="es-ES" sz="1400" b="1" dirty="0">
                <a:solidFill>
                  <a:srgbClr val="343536"/>
                </a:solidFill>
              </a:rPr>
              <a:t>CERN</a:t>
            </a:r>
            <a:r>
              <a:rPr lang="es-ES" sz="1400" dirty="0">
                <a:solidFill>
                  <a:srgbClr val="343536"/>
                </a:solidFill>
              </a:rPr>
              <a:t> en elementos aceleradores, detectores, HIFI, espectrómetro para HIE-ISOLDE, actividades dirigidas a estudiar reacciones de interés astrofísico o un anillo de almacenaje de iones</a:t>
            </a:r>
          </a:p>
          <a:p>
            <a:pPr>
              <a:lnSpc>
                <a:spcPct val="110000"/>
              </a:lnSpc>
              <a:spcBef>
                <a:spcPts val="1200"/>
              </a:spcBef>
              <a:buFont typeface="Arial" panose="020B0604020202020204" pitchFamily="34" charset="0"/>
              <a:buChar char="•"/>
            </a:pPr>
            <a:r>
              <a:rPr lang="es-ES" sz="1400" dirty="0">
                <a:solidFill>
                  <a:srgbClr val="343536"/>
                </a:solidFill>
              </a:rPr>
              <a:t>Nuevos proyectos en el </a:t>
            </a:r>
            <a:r>
              <a:rPr lang="es-ES" sz="1400" b="1" dirty="0">
                <a:solidFill>
                  <a:srgbClr val="343536"/>
                </a:solidFill>
              </a:rPr>
              <a:t>Deep </a:t>
            </a:r>
            <a:r>
              <a:rPr lang="es-ES" sz="1400" b="1" dirty="0" err="1">
                <a:solidFill>
                  <a:srgbClr val="343536"/>
                </a:solidFill>
              </a:rPr>
              <a:t>Underground</a:t>
            </a:r>
            <a:r>
              <a:rPr lang="es-ES" sz="1400" b="1" dirty="0">
                <a:solidFill>
                  <a:srgbClr val="343536"/>
                </a:solidFill>
              </a:rPr>
              <a:t> Neutrino </a:t>
            </a:r>
            <a:r>
              <a:rPr lang="es-ES" sz="1400" b="1" dirty="0" err="1">
                <a:solidFill>
                  <a:srgbClr val="343536"/>
                </a:solidFill>
              </a:rPr>
              <a:t>Experiment</a:t>
            </a:r>
            <a:r>
              <a:rPr lang="es-ES" sz="1400" dirty="0">
                <a:solidFill>
                  <a:srgbClr val="343536"/>
                </a:solidFill>
              </a:rPr>
              <a:t>: construcción de los detectores de  líquido de DUNE en dos subsistemas: sistema de detección de luz (SDL) y sistema de monitorización de temperaturas. </a:t>
            </a:r>
          </a:p>
          <a:p>
            <a:pPr>
              <a:lnSpc>
                <a:spcPct val="110000"/>
              </a:lnSpc>
              <a:spcBef>
                <a:spcPts val="1200"/>
              </a:spcBef>
              <a:buFont typeface="Arial" panose="020B0604020202020204" pitchFamily="34" charset="0"/>
              <a:buChar char="•"/>
            </a:pPr>
            <a:r>
              <a:rPr lang="es-ES" sz="1400" dirty="0">
                <a:solidFill>
                  <a:srgbClr val="343536"/>
                </a:solidFill>
              </a:rPr>
              <a:t>Nuevos proyectos en el </a:t>
            </a:r>
            <a:r>
              <a:rPr lang="es-ES" sz="1400" b="1" dirty="0" err="1">
                <a:solidFill>
                  <a:srgbClr val="343536"/>
                </a:solidFill>
              </a:rPr>
              <a:t>Hyperkamiokande</a:t>
            </a:r>
            <a:r>
              <a:rPr lang="es-ES" sz="1400" dirty="0">
                <a:solidFill>
                  <a:srgbClr val="343536"/>
                </a:solidFill>
              </a:rPr>
              <a:t> (HKK) para el diseño, fabricación e instalación de cápsulas de protección de fotomultiplicadores y en el Square Kilometre Array (SKA) para contribuir a la construcción del nuevo equipamiento que formará parte de los dos </a:t>
            </a:r>
            <a:r>
              <a:rPr lang="es-ES" sz="1400" dirty="0" err="1">
                <a:solidFill>
                  <a:srgbClr val="343536"/>
                </a:solidFill>
              </a:rPr>
              <a:t>arrays</a:t>
            </a:r>
            <a:r>
              <a:rPr lang="es-ES" sz="1400" dirty="0">
                <a:solidFill>
                  <a:srgbClr val="343536"/>
                </a:solidFill>
              </a:rPr>
              <a:t> de antenas</a:t>
            </a:r>
          </a:p>
          <a:p>
            <a:pPr>
              <a:lnSpc>
                <a:spcPct val="110000"/>
              </a:lnSpc>
              <a:spcBef>
                <a:spcPts val="1200"/>
              </a:spcBef>
              <a:buFont typeface="Arial" panose="020B0604020202020204" pitchFamily="34" charset="0"/>
              <a:buChar char="•"/>
            </a:pPr>
            <a:r>
              <a:rPr lang="es-ES" sz="1400" dirty="0">
                <a:solidFill>
                  <a:srgbClr val="343536"/>
                </a:solidFill>
              </a:rPr>
              <a:t>Nuevos proyectos en el </a:t>
            </a:r>
            <a:r>
              <a:rPr lang="es-ES" sz="1400" b="1" dirty="0">
                <a:solidFill>
                  <a:srgbClr val="343536"/>
                </a:solidFill>
              </a:rPr>
              <a:t>Telescopio Europeo Extremadamente Grande </a:t>
            </a:r>
            <a:r>
              <a:rPr lang="es-ES" sz="1400" dirty="0">
                <a:solidFill>
                  <a:srgbClr val="343536"/>
                </a:solidFill>
              </a:rPr>
              <a:t>(ELT) vinculados al diseño final del instrumento HARMONI (un espectrógrafo óptico/infrarrojo de campo integral y alta resolución espacial, instrumento de primera luz para el ELT) y en el ESS-ERIC Lund para la reconfiguración y refuerzo  de la Fuente Europea de </a:t>
            </a:r>
            <a:r>
              <a:rPr lang="es-ES" sz="1400" dirty="0" err="1">
                <a:solidFill>
                  <a:srgbClr val="343536"/>
                </a:solidFill>
              </a:rPr>
              <a:t>Espalación</a:t>
            </a:r>
            <a:r>
              <a:rPr lang="es-ES" sz="1400" dirty="0">
                <a:solidFill>
                  <a:srgbClr val="343536"/>
                </a:solidFill>
              </a:rPr>
              <a:t>.</a:t>
            </a: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193683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43526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Convocatorias de proyectos de I+D+i público-privados, interdisciplinares y otras concesiones de ayuda (977,072 M€)</a:t>
            </a:r>
          </a:p>
          <a:p>
            <a:pPr>
              <a:lnSpc>
                <a:spcPct val="110000"/>
              </a:lnSpc>
              <a:spcBef>
                <a:spcPts val="1200"/>
              </a:spcBef>
              <a:buFont typeface="Arial" panose="020B0604020202020204" pitchFamily="34" charset="0"/>
              <a:buChar char="•"/>
            </a:pPr>
            <a:r>
              <a:rPr lang="es-ES" sz="1500" dirty="0">
                <a:solidFill>
                  <a:srgbClr val="343536"/>
                </a:solidFill>
              </a:rPr>
              <a:t>Principal inversión del plan dirigida al núcleo del SECTI: la actividad investigadora. </a:t>
            </a:r>
          </a:p>
          <a:p>
            <a:pPr>
              <a:lnSpc>
                <a:spcPct val="110000"/>
              </a:lnSpc>
              <a:spcBef>
                <a:spcPts val="1200"/>
              </a:spcBef>
              <a:buFont typeface="Arial" panose="020B0604020202020204" pitchFamily="34" charset="0"/>
              <a:buChar char="•"/>
            </a:pPr>
            <a:r>
              <a:rPr lang="es-ES" sz="1500" dirty="0">
                <a:solidFill>
                  <a:srgbClr val="343536"/>
                </a:solidFill>
              </a:rPr>
              <a:t>Recoge una nueva generación de convocatorias públicas de ayudas y subvenciones: </a:t>
            </a:r>
          </a:p>
          <a:p>
            <a:pPr lvl="1">
              <a:lnSpc>
                <a:spcPct val="110000"/>
              </a:lnSpc>
              <a:spcBef>
                <a:spcPts val="1200"/>
              </a:spcBef>
              <a:buFont typeface="Arial" panose="020B0604020202020204" pitchFamily="34" charset="0"/>
              <a:buChar char="•"/>
            </a:pPr>
            <a:r>
              <a:rPr lang="es-ES" sz="1400" b="1" dirty="0">
                <a:solidFill>
                  <a:srgbClr val="343536"/>
                </a:solidFill>
              </a:rPr>
              <a:t>Nueva convocatoria de proyectos de prueba de concepto</a:t>
            </a:r>
            <a:r>
              <a:rPr lang="es-ES" sz="1400" dirty="0">
                <a:solidFill>
                  <a:srgbClr val="343536"/>
                </a:solidFill>
              </a:rPr>
              <a:t>: Financiación de proyectos que permitan acelerar la transformación de ideas, conocimientos o resultados científicos en productos, bienes, aplicaciones o beneficios para la economía, la sociedad, la cultura, las políticas públicas o los servicios. Objeto de la ayuda: </a:t>
            </a:r>
          </a:p>
          <a:p>
            <a:pPr marL="914377" lvl="2" indent="0" algn="just">
              <a:lnSpc>
                <a:spcPct val="100000"/>
              </a:lnSpc>
              <a:spcAft>
                <a:spcPts val="800"/>
              </a:spcAft>
              <a:buNone/>
            </a:pPr>
            <a:r>
              <a:rPr lang="es-ES" sz="1200" dirty="0">
                <a:solidFill>
                  <a:srgbClr val="343536"/>
                </a:solidFill>
              </a:rPr>
              <a:t>1.La protección del conocimiento generado; análisis y estrategia de IPR.</a:t>
            </a:r>
          </a:p>
          <a:p>
            <a:pPr marL="914377" lvl="2" indent="0" algn="just">
              <a:lnSpc>
                <a:spcPct val="100000"/>
              </a:lnSpc>
              <a:spcAft>
                <a:spcPts val="800"/>
              </a:spcAft>
              <a:buNone/>
            </a:pPr>
            <a:r>
              <a:rPr lang="es-ES" sz="1200" dirty="0">
                <a:solidFill>
                  <a:srgbClr val="343536"/>
                </a:solidFill>
              </a:rPr>
              <a:t>2. El análisis de la viabilidad técnica, comercial o social.</a:t>
            </a:r>
          </a:p>
          <a:p>
            <a:pPr marL="914377" lvl="2" indent="0" algn="just">
              <a:lnSpc>
                <a:spcPct val="100000"/>
              </a:lnSpc>
              <a:spcAft>
                <a:spcPts val="800"/>
              </a:spcAft>
              <a:buNone/>
            </a:pPr>
            <a:r>
              <a:rPr lang="es-ES" sz="1200" dirty="0">
                <a:solidFill>
                  <a:srgbClr val="343536"/>
                </a:solidFill>
              </a:rPr>
              <a:t>3. Las pruebas para su validación.</a:t>
            </a:r>
          </a:p>
          <a:p>
            <a:pPr marL="914377" lvl="2" indent="0" algn="just">
              <a:lnSpc>
                <a:spcPct val="100000"/>
              </a:lnSpc>
              <a:spcAft>
                <a:spcPts val="800"/>
              </a:spcAft>
              <a:buNone/>
            </a:pPr>
            <a:r>
              <a:rPr lang="es-ES" sz="1200" dirty="0">
                <a:solidFill>
                  <a:srgbClr val="343536"/>
                </a:solidFill>
              </a:rPr>
              <a:t>4. La obtención de prototipos tecnológicos, desarrollo de escala piloto, las pruebas con usuarios finales, etc.</a:t>
            </a:r>
          </a:p>
          <a:p>
            <a:pPr marL="914377" lvl="2" indent="0" algn="just">
              <a:lnSpc>
                <a:spcPct val="100000"/>
              </a:lnSpc>
              <a:spcAft>
                <a:spcPts val="800"/>
              </a:spcAft>
              <a:buNone/>
            </a:pPr>
            <a:r>
              <a:rPr lang="es-ES" sz="1200" dirty="0">
                <a:solidFill>
                  <a:srgbClr val="343536"/>
                </a:solidFill>
              </a:rPr>
              <a:t>5.El análisis de modelos de explotación, plan de negocio y previsión de financiación para etapas posteriores.</a:t>
            </a:r>
          </a:p>
          <a:p>
            <a:pPr marL="914377" lvl="2" indent="0" algn="just">
              <a:lnSpc>
                <a:spcPct val="100000"/>
              </a:lnSpc>
              <a:spcAft>
                <a:spcPts val="800"/>
              </a:spcAft>
              <a:buNone/>
            </a:pPr>
            <a:r>
              <a:rPr lang="es-ES" sz="1200" dirty="0">
                <a:solidFill>
                  <a:srgbClr val="343536"/>
                </a:solidFill>
              </a:rPr>
              <a:t>6. Las primeras etapas de la creación de una empresa (spin off)</a:t>
            </a:r>
          </a:p>
          <a:p>
            <a:pPr marL="914377" lvl="2" indent="0" algn="just">
              <a:lnSpc>
                <a:spcPct val="100000"/>
              </a:lnSpc>
              <a:spcAft>
                <a:spcPts val="800"/>
              </a:spcAft>
              <a:buNone/>
            </a:pPr>
            <a:r>
              <a:rPr lang="es-ES" sz="1200" dirty="0">
                <a:solidFill>
                  <a:srgbClr val="343536"/>
                </a:solidFill>
              </a:rPr>
              <a:t>7 Actividades de formación, </a:t>
            </a:r>
            <a:r>
              <a:rPr lang="es-ES" sz="1200" dirty="0" err="1">
                <a:solidFill>
                  <a:srgbClr val="343536"/>
                </a:solidFill>
              </a:rPr>
              <a:t>mentorización</a:t>
            </a:r>
            <a:r>
              <a:rPr lang="es-ES" sz="1200" dirty="0">
                <a:solidFill>
                  <a:srgbClr val="343536"/>
                </a:solidFill>
              </a:rPr>
              <a:t>, asesoría o consultoría</a:t>
            </a:r>
          </a:p>
          <a:p>
            <a:pPr marL="914377" lvl="2" indent="0" algn="just">
              <a:lnSpc>
                <a:spcPct val="100000"/>
              </a:lnSpc>
              <a:spcAft>
                <a:spcPts val="800"/>
              </a:spcAft>
              <a:buNone/>
            </a:pPr>
            <a:r>
              <a:rPr lang="es-ES" sz="1200" b="1" dirty="0">
                <a:solidFill>
                  <a:srgbClr val="343536"/>
                </a:solidFill>
              </a:rPr>
              <a:t>CERRADA en mayo de 2021 con un presupuesto de 40M€</a:t>
            </a:r>
          </a:p>
          <a:p>
            <a:pPr lvl="3">
              <a:lnSpc>
                <a:spcPct val="110000"/>
              </a:lnSpc>
              <a:spcBef>
                <a:spcPts val="1200"/>
              </a:spcBef>
              <a:buFont typeface="Arial" panose="020B0604020202020204" pitchFamily="34" charset="0"/>
              <a:buChar char="•"/>
            </a:pPr>
            <a:endParaRPr lang="es-ES" sz="8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09632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43526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Convocatorias de proyectos de I+D+i público-privados, interdisciplinares y otras concesiones de ayuda (977,072 M€)</a:t>
            </a:r>
          </a:p>
          <a:p>
            <a:pPr>
              <a:lnSpc>
                <a:spcPct val="110000"/>
              </a:lnSpc>
              <a:spcBef>
                <a:spcPts val="1200"/>
              </a:spcBef>
              <a:buFont typeface="Arial" panose="020B0604020202020204" pitchFamily="34" charset="0"/>
              <a:buChar char="•"/>
            </a:pPr>
            <a:r>
              <a:rPr lang="es-ES" sz="1500" dirty="0">
                <a:solidFill>
                  <a:srgbClr val="343536"/>
                </a:solidFill>
              </a:rPr>
              <a:t>Recoge una nueva generación de convocatorias públicas de ayudas y subvenciones: </a:t>
            </a:r>
          </a:p>
          <a:p>
            <a:pPr lvl="1">
              <a:lnSpc>
                <a:spcPct val="110000"/>
              </a:lnSpc>
              <a:spcBef>
                <a:spcPts val="1200"/>
              </a:spcBef>
              <a:buFont typeface="Arial" panose="020B0604020202020204" pitchFamily="34" charset="0"/>
              <a:buChar char="•"/>
            </a:pPr>
            <a:r>
              <a:rPr lang="es-ES" sz="1400" b="1" dirty="0">
                <a:solidFill>
                  <a:srgbClr val="343536"/>
                </a:solidFill>
              </a:rPr>
              <a:t>Convocatoria de proyectos interdisciplinares</a:t>
            </a:r>
          </a:p>
          <a:p>
            <a:pPr lvl="2">
              <a:lnSpc>
                <a:spcPct val="110000"/>
              </a:lnSpc>
              <a:spcBef>
                <a:spcPts val="1200"/>
              </a:spcBef>
              <a:buFont typeface="Arial" panose="020B0604020202020204" pitchFamily="34" charset="0"/>
              <a:buChar char="•"/>
            </a:pPr>
            <a:r>
              <a:rPr lang="es-ES" sz="1300" dirty="0">
                <a:solidFill>
                  <a:srgbClr val="343536"/>
                </a:solidFill>
              </a:rPr>
              <a:t>Financiación de consorcios público-privados cuyas líneas estratégicas de actuación han sido seleccionadas en base a su contribución a la recuperación de la crisis, la competitividad con los actores españoles en el contexto internacional y la capacidad de alcanzar una posición de liderazgo internacional. </a:t>
            </a:r>
          </a:p>
          <a:p>
            <a:pPr lvl="2">
              <a:lnSpc>
                <a:spcPct val="110000"/>
              </a:lnSpc>
              <a:spcBef>
                <a:spcPts val="1200"/>
              </a:spcBef>
              <a:buFont typeface="Arial" panose="020B0604020202020204" pitchFamily="34" charset="0"/>
              <a:buChar char="•"/>
            </a:pPr>
            <a:r>
              <a:rPr lang="es-ES" sz="1300" dirty="0">
                <a:solidFill>
                  <a:srgbClr val="343536"/>
                </a:solidFill>
              </a:rPr>
              <a:t>Los investigadores públicos reciben subvenciones, mientras que las empresas privadas reciben préstamos </a:t>
            </a:r>
          </a:p>
          <a:p>
            <a:pPr lvl="1">
              <a:lnSpc>
                <a:spcPct val="110000"/>
              </a:lnSpc>
              <a:spcBef>
                <a:spcPts val="1200"/>
              </a:spcBef>
              <a:buFont typeface="Arial" panose="020B0604020202020204" pitchFamily="34" charset="0"/>
              <a:buChar char="•"/>
            </a:pPr>
            <a:r>
              <a:rPr lang="es-ES" sz="1400" b="1" dirty="0">
                <a:solidFill>
                  <a:srgbClr val="343536"/>
                </a:solidFill>
              </a:rPr>
              <a:t>Convocatoria de proyectos de Colaboración Público-Privada “Retos Colaboración”</a:t>
            </a:r>
          </a:p>
          <a:p>
            <a:pPr lvl="2">
              <a:lnSpc>
                <a:spcPct val="110000"/>
              </a:lnSpc>
              <a:spcBef>
                <a:spcPts val="1200"/>
              </a:spcBef>
              <a:buFont typeface="Arial" panose="020B0604020202020204" pitchFamily="34" charset="0"/>
              <a:buChar char="•"/>
            </a:pPr>
            <a:r>
              <a:rPr lang="es-ES" sz="1300" dirty="0">
                <a:solidFill>
                  <a:srgbClr val="343536"/>
                </a:solidFill>
              </a:rPr>
              <a:t>Convocatoria con TRL alto en la que los investigadores públicos y privados participan en el mismo consorcio, orientada a la obtención de resultados cercanos al mercado</a:t>
            </a:r>
          </a:p>
          <a:p>
            <a:pPr lvl="2">
              <a:lnSpc>
                <a:spcPct val="110000"/>
              </a:lnSpc>
              <a:spcBef>
                <a:spcPts val="1200"/>
              </a:spcBef>
              <a:buFont typeface="Arial" panose="020B0604020202020204" pitchFamily="34" charset="0"/>
              <a:buChar char="•"/>
            </a:pPr>
            <a:r>
              <a:rPr lang="es-ES" sz="1300" dirty="0">
                <a:solidFill>
                  <a:srgbClr val="343536"/>
                </a:solidFill>
              </a:rPr>
              <a:t>La temática de los proyectos se orienta a fomentar la recuperación económica de España</a:t>
            </a: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3086500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Convocatorias de proyectos de I+D+i público-privados, interdisciplinares y otras concesiones de ayuda (977,072 M€)</a:t>
            </a:r>
          </a:p>
          <a:p>
            <a:pPr>
              <a:lnSpc>
                <a:spcPct val="110000"/>
              </a:lnSpc>
              <a:spcBef>
                <a:spcPts val="1200"/>
              </a:spcBef>
              <a:buFont typeface="Arial" panose="020B0604020202020204" pitchFamily="34" charset="0"/>
              <a:buChar char="•"/>
            </a:pPr>
            <a:r>
              <a:rPr lang="es-ES" sz="1500" dirty="0">
                <a:solidFill>
                  <a:srgbClr val="343536"/>
                </a:solidFill>
              </a:rPr>
              <a:t>Recoge una nueva generación de convocatorias públicas de ayudas y subvenciones: </a:t>
            </a:r>
          </a:p>
          <a:p>
            <a:pPr lvl="2">
              <a:lnSpc>
                <a:spcPct val="110000"/>
              </a:lnSpc>
              <a:spcBef>
                <a:spcPts val="1200"/>
              </a:spcBef>
              <a:buFont typeface="Arial" panose="020B0604020202020204" pitchFamily="34" charset="0"/>
              <a:buChar char="•"/>
            </a:pPr>
            <a:r>
              <a:rPr lang="es-ES" sz="1400" b="1" dirty="0">
                <a:solidFill>
                  <a:srgbClr val="343536"/>
                </a:solidFill>
              </a:rPr>
              <a:t>Convocatoria de Proyectos de Colaboración Internacional</a:t>
            </a:r>
          </a:p>
          <a:p>
            <a:pPr lvl="3">
              <a:lnSpc>
                <a:spcPct val="110000"/>
              </a:lnSpc>
              <a:spcBef>
                <a:spcPts val="1200"/>
              </a:spcBef>
              <a:buFont typeface="Arial" panose="020B0604020202020204" pitchFamily="34" charset="0"/>
              <a:buChar char="•"/>
            </a:pPr>
            <a:r>
              <a:rPr lang="es-ES" sz="1300" dirty="0">
                <a:solidFill>
                  <a:srgbClr val="343536"/>
                </a:solidFill>
              </a:rPr>
              <a:t>Financiación de grupos de investigación e innovación que sean parte de proyectos de programación conjunta transfronteriza seleccionados para su financiación por las asociaciones de Horizonte Europa y Horizonte 2020 (</a:t>
            </a:r>
            <a:r>
              <a:rPr lang="es-ES" sz="1300" dirty="0" err="1">
                <a:solidFill>
                  <a:srgbClr val="343536"/>
                </a:solidFill>
              </a:rPr>
              <a:t>p.e</a:t>
            </a:r>
            <a:r>
              <a:rPr lang="es-ES" sz="1300" dirty="0">
                <a:solidFill>
                  <a:srgbClr val="343536"/>
                </a:solidFill>
              </a:rPr>
              <a:t> ERA-Net </a:t>
            </a:r>
            <a:r>
              <a:rPr lang="es-ES" sz="1300" dirty="0" err="1">
                <a:solidFill>
                  <a:srgbClr val="343536"/>
                </a:solidFill>
              </a:rPr>
              <a:t>cofound</a:t>
            </a:r>
            <a:r>
              <a:rPr lang="es-ES" sz="1300" dirty="0">
                <a:solidFill>
                  <a:srgbClr val="343536"/>
                </a:solidFill>
              </a:rPr>
              <a:t>). </a:t>
            </a:r>
          </a:p>
          <a:p>
            <a:pPr lvl="3">
              <a:lnSpc>
                <a:spcPct val="110000"/>
              </a:lnSpc>
              <a:spcBef>
                <a:spcPts val="1200"/>
              </a:spcBef>
              <a:buFont typeface="Arial" panose="020B0604020202020204" pitchFamily="34" charset="0"/>
              <a:buChar char="•"/>
            </a:pPr>
            <a:r>
              <a:rPr lang="es-ES" sz="1300" dirty="0">
                <a:solidFill>
                  <a:srgbClr val="343536"/>
                </a:solidFill>
              </a:rPr>
              <a:t>Los fondos complementan la financiación dada para la ejecución de actividades de I+D+i bajo HE/H2020. En ningún caso los fondos podrán utilizarse para financiar dos veces el mismo coste. Tampoco se financiarán contribuciones obligatorias establecidas como condición para la participación en dichos programas (</a:t>
            </a:r>
            <a:r>
              <a:rPr lang="es-ES" sz="1300" dirty="0" err="1">
                <a:solidFill>
                  <a:srgbClr val="343536"/>
                </a:solidFill>
              </a:rPr>
              <a:t>p.e</a:t>
            </a:r>
            <a:r>
              <a:rPr lang="es-ES" sz="1300" dirty="0">
                <a:solidFill>
                  <a:srgbClr val="343536"/>
                </a:solidFill>
              </a:rPr>
              <a:t>. contribuciones financieras establecidas ex- ante)</a:t>
            </a:r>
          </a:p>
          <a:p>
            <a:pPr lvl="2">
              <a:lnSpc>
                <a:spcPct val="110000"/>
              </a:lnSpc>
              <a:spcBef>
                <a:spcPts val="1200"/>
              </a:spcBef>
              <a:buFont typeface="Arial" panose="020B0604020202020204" pitchFamily="34" charset="0"/>
              <a:buChar char="•"/>
            </a:pPr>
            <a:r>
              <a:rPr lang="es-ES" sz="1400" b="1" dirty="0">
                <a:solidFill>
                  <a:srgbClr val="343536"/>
                </a:solidFill>
              </a:rPr>
              <a:t>Misiones para la Ciencia e Innovación</a:t>
            </a:r>
          </a:p>
          <a:p>
            <a:pPr lvl="3">
              <a:lnSpc>
                <a:spcPct val="110000"/>
              </a:lnSpc>
              <a:spcBef>
                <a:spcPts val="1200"/>
              </a:spcBef>
              <a:buFont typeface="Arial" panose="020B0604020202020204" pitchFamily="34" charset="0"/>
              <a:buChar char="•"/>
            </a:pPr>
            <a:r>
              <a:rPr lang="es-ES" sz="1300" dirty="0">
                <a:solidFill>
                  <a:srgbClr val="343536"/>
                </a:solidFill>
              </a:rPr>
              <a:t>Financiación de grandes iniciativas estratégicas de investigación </a:t>
            </a:r>
            <a:r>
              <a:rPr lang="es-ES" sz="1300" dirty="0" err="1">
                <a:solidFill>
                  <a:srgbClr val="343536"/>
                </a:solidFill>
              </a:rPr>
              <a:t>pre-competitiva</a:t>
            </a:r>
            <a:r>
              <a:rPr lang="es-ES" sz="1300" dirty="0">
                <a:solidFill>
                  <a:srgbClr val="343536"/>
                </a:solidFill>
              </a:rPr>
              <a:t> para el desarrollo de misiones temáticas previamente identificadas</a:t>
            </a:r>
          </a:p>
          <a:p>
            <a:pPr lvl="3">
              <a:lnSpc>
                <a:spcPct val="110000"/>
              </a:lnSpc>
              <a:spcBef>
                <a:spcPts val="1200"/>
              </a:spcBef>
              <a:buFont typeface="Arial" panose="020B0604020202020204" pitchFamily="34" charset="0"/>
              <a:buChar char="•"/>
            </a:pPr>
            <a:r>
              <a:rPr lang="es-ES" sz="1300" dirty="0">
                <a:solidFill>
                  <a:srgbClr val="343536"/>
                </a:solidFill>
              </a:rPr>
              <a:t>Actuaciones realizadas por una agrupación de empresa con participación relevante de organismos de investigación, centros tecnológicos y universidades</a:t>
            </a:r>
          </a:p>
          <a:p>
            <a:pPr lvl="3">
              <a:lnSpc>
                <a:spcPct val="110000"/>
              </a:lnSpc>
              <a:spcBef>
                <a:spcPts val="1200"/>
              </a:spcBef>
              <a:buFont typeface="Arial" panose="020B0604020202020204" pitchFamily="34" charset="0"/>
              <a:buChar char="•"/>
            </a:pPr>
            <a:r>
              <a:rPr lang="es-ES" sz="1300" b="1" dirty="0">
                <a:solidFill>
                  <a:srgbClr val="343536"/>
                </a:solidFill>
              </a:rPr>
              <a:t>Convocatoria CERRADA en septiembre de 2021</a:t>
            </a: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143862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Compra pública pre comercial (190M€)</a:t>
            </a:r>
          </a:p>
          <a:p>
            <a:pPr>
              <a:lnSpc>
                <a:spcPct val="110000"/>
              </a:lnSpc>
              <a:spcBef>
                <a:spcPts val="1200"/>
              </a:spcBef>
              <a:buFont typeface="Arial" panose="020B0604020202020204" pitchFamily="34" charset="0"/>
              <a:buChar char="•"/>
            </a:pPr>
            <a:r>
              <a:rPr lang="es-ES" sz="1500" dirty="0">
                <a:solidFill>
                  <a:srgbClr val="343536"/>
                </a:solidFill>
              </a:rPr>
              <a:t>La Administración pública adquirirá servicios de I+D que aborden retos globales de la sociedad, al tiempo que consolidan y mejoran las </a:t>
            </a:r>
            <a:r>
              <a:rPr lang="es-ES" sz="1500" dirty="0" err="1">
                <a:solidFill>
                  <a:srgbClr val="343536"/>
                </a:solidFill>
              </a:rPr>
              <a:t>infraestructras</a:t>
            </a:r>
            <a:r>
              <a:rPr lang="es-ES" sz="1500" dirty="0">
                <a:solidFill>
                  <a:srgbClr val="343536"/>
                </a:solidFill>
              </a:rPr>
              <a:t> de investigación de organismos públicos y centros de I+D+i del sector público</a:t>
            </a:r>
          </a:p>
          <a:p>
            <a:pPr>
              <a:lnSpc>
                <a:spcPct val="110000"/>
              </a:lnSpc>
              <a:spcBef>
                <a:spcPts val="1200"/>
              </a:spcBef>
              <a:buFont typeface="Arial" panose="020B0604020202020204" pitchFamily="34" charset="0"/>
              <a:buChar char="•"/>
            </a:pPr>
            <a:r>
              <a:rPr lang="es-ES" sz="1500" dirty="0">
                <a:solidFill>
                  <a:srgbClr val="343536"/>
                </a:solidFill>
              </a:rPr>
              <a:t>Estos trabajos pueden resultar en prototipos de primeros productos o servicios, en forma de series de prueba, tecnológicamente innovadores y que satisfagan necesidades públicas. Dichos prototipos se usaran exclusivamente para validar la tecnología, sin fines comerciales</a:t>
            </a:r>
          </a:p>
          <a:p>
            <a:pPr>
              <a:lnSpc>
                <a:spcPct val="110000"/>
              </a:lnSpc>
              <a:spcBef>
                <a:spcPts val="1200"/>
              </a:spcBef>
              <a:buFont typeface="Arial" panose="020B0604020202020204" pitchFamily="34" charset="0"/>
              <a:buChar char="•"/>
            </a:pPr>
            <a:r>
              <a:rPr lang="es-ES" sz="1500" dirty="0">
                <a:solidFill>
                  <a:srgbClr val="343536"/>
                </a:solidFill>
              </a:rPr>
              <a:t>Esta iniciativa para impulsar la inversión a la parte más aplicada de la ciencia respaldar a las </a:t>
            </a:r>
            <a:r>
              <a:rPr lang="es-ES" sz="1500" dirty="0" err="1">
                <a:solidFill>
                  <a:srgbClr val="343536"/>
                </a:solidFill>
              </a:rPr>
              <a:t>start</a:t>
            </a:r>
            <a:r>
              <a:rPr lang="es-ES" sz="1500" dirty="0">
                <a:solidFill>
                  <a:srgbClr val="343536"/>
                </a:solidFill>
              </a:rPr>
              <a:t>-ups tecnológicas que ven materializada su actuación al realizar una venta inicial relevante, cuestión ésta que suele ser una gran barrera para su introducción en el mercado.</a:t>
            </a: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322479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dirty="0"/>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dirty="0"/>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dirty="0"/>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dirty="0"/>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dirty="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dirty="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dirty="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dirty="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dirty="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dirty="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dirty="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dirty="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dirty="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dirty="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dirty="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dirty="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dirty="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dirty="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dirty="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dirty="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dirty="0"/>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dirty="0"/>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dirty="0"/>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dirty="0"/>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dirty="0"/>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dirty="0"/>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dirty="0"/>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dirty="0"/>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dirty="0"/>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dirty="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dirty="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dirty="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dirty="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Transferencia de conocimiento – Mejora de las </a:t>
            </a:r>
            <a:r>
              <a:rPr lang="es-ES" sz="1400" dirty="0" err="1">
                <a:solidFill>
                  <a:srgbClr val="BA514C"/>
                </a:solidFill>
              </a:rPr>
              <a:t>OTRIs</a:t>
            </a:r>
            <a:r>
              <a:rPr lang="es-ES" sz="1400" dirty="0">
                <a:solidFill>
                  <a:srgbClr val="BA514C"/>
                </a:solidFill>
              </a:rPr>
              <a:t> (0,8M€)</a:t>
            </a:r>
          </a:p>
          <a:p>
            <a:pPr>
              <a:lnSpc>
                <a:spcPct val="110000"/>
              </a:lnSpc>
              <a:spcBef>
                <a:spcPts val="1200"/>
              </a:spcBef>
              <a:buFont typeface="Arial" panose="020B0604020202020204" pitchFamily="34" charset="0"/>
              <a:buChar char="•"/>
            </a:pPr>
            <a:r>
              <a:rPr lang="es-ES" sz="1500" dirty="0">
                <a:solidFill>
                  <a:srgbClr val="343536"/>
                </a:solidFill>
              </a:rPr>
              <a:t>Inversión para reforzar los elementos de interfaz entre los centros generadores de conocimientos y el sector productivo como resultado de la mejora de las oficinas de transferencia de resultados de la investigación (</a:t>
            </a:r>
            <a:r>
              <a:rPr lang="es-ES" sz="1500" dirty="0" err="1">
                <a:solidFill>
                  <a:srgbClr val="343536"/>
                </a:solidFill>
              </a:rPr>
              <a:t>OTRIs</a:t>
            </a:r>
            <a:r>
              <a:rPr lang="es-ES" sz="1500" dirty="0">
                <a:solidFill>
                  <a:srgbClr val="343536"/>
                </a:solidFill>
              </a:rPr>
              <a:t>)</a:t>
            </a:r>
          </a:p>
          <a:p>
            <a:pPr>
              <a:lnSpc>
                <a:spcPct val="110000"/>
              </a:lnSpc>
              <a:spcBef>
                <a:spcPts val="1200"/>
              </a:spcBef>
              <a:buFont typeface="Arial" panose="020B0604020202020204" pitchFamily="34" charset="0"/>
              <a:buChar char="•"/>
            </a:pPr>
            <a:r>
              <a:rPr lang="es-ES" sz="1500" dirty="0">
                <a:solidFill>
                  <a:srgbClr val="343536"/>
                </a:solidFill>
              </a:rPr>
              <a:t>Estas acciones se financiarán, en principio, a través de ayudas de minimis</a:t>
            </a:r>
          </a:p>
          <a:p>
            <a:pPr marL="0" indent="0" defTabSz="914400">
              <a:spcBef>
                <a:spcPts val="1200"/>
              </a:spcBef>
              <a:buClr>
                <a:srgbClr val="BA514C"/>
              </a:buClr>
              <a:buNone/>
            </a:pPr>
            <a:r>
              <a:rPr lang="es-ES" sz="1400" dirty="0">
                <a:solidFill>
                  <a:srgbClr val="BA514C"/>
                </a:solidFill>
              </a:rPr>
              <a:t>Transferencia de conocimiento – Ecosistemas de innovación basados en las Redes de Excelencia Cervera </a:t>
            </a:r>
          </a:p>
          <a:p>
            <a:pPr>
              <a:lnSpc>
                <a:spcPct val="110000"/>
              </a:lnSpc>
              <a:spcBef>
                <a:spcPts val="1200"/>
              </a:spcBef>
              <a:buFont typeface="Arial" panose="020B0604020202020204" pitchFamily="34" charset="0"/>
              <a:buChar char="•"/>
            </a:pPr>
            <a:r>
              <a:rPr lang="es-ES" sz="1500" dirty="0">
                <a:solidFill>
                  <a:srgbClr val="343536"/>
                </a:solidFill>
              </a:rPr>
              <a:t>Mecanismo para fomentar la llegada al entorno económico-social de las capacidades tecnológicas desarrolladas mediante las Ayudas Cervera y su puesta en valor. </a:t>
            </a:r>
          </a:p>
          <a:p>
            <a:pPr>
              <a:lnSpc>
                <a:spcPct val="110000"/>
              </a:lnSpc>
              <a:spcBef>
                <a:spcPts val="1200"/>
              </a:spcBef>
              <a:buFont typeface="Arial" panose="020B0604020202020204" pitchFamily="34" charset="0"/>
              <a:buChar char="•"/>
            </a:pPr>
            <a:r>
              <a:rPr lang="es-ES" sz="1500" dirty="0">
                <a:solidFill>
                  <a:srgbClr val="343536"/>
                </a:solidFill>
              </a:rPr>
              <a:t>Se apoya la generación de espacios de promoción, la colaboración, el intercambio de información y la prestación de servicios especializados para la innovación en las tecnologías prioritarias en un marco de colaboración público-privada-social</a:t>
            </a:r>
          </a:p>
          <a:p>
            <a:pPr>
              <a:lnSpc>
                <a:spcPct val="110000"/>
              </a:lnSpc>
              <a:spcBef>
                <a:spcPts val="1200"/>
              </a:spcBef>
              <a:buFont typeface="Arial" panose="020B0604020202020204" pitchFamily="34" charset="0"/>
              <a:buChar char="•"/>
            </a:pPr>
            <a:r>
              <a:rPr lang="es-ES" sz="1500" dirty="0">
                <a:solidFill>
                  <a:srgbClr val="343536"/>
                </a:solidFill>
              </a:rPr>
              <a:t>La colaboración se producirá entre Centros Tecnológicos de Excelencia Cervera, el tejido productivo, </a:t>
            </a:r>
            <a:r>
              <a:rPr lang="es-ES" sz="1500" dirty="0" err="1">
                <a:solidFill>
                  <a:srgbClr val="343536"/>
                </a:solidFill>
              </a:rPr>
              <a:t>start</a:t>
            </a:r>
            <a:r>
              <a:rPr lang="es-ES" sz="1500" dirty="0">
                <a:solidFill>
                  <a:srgbClr val="343536"/>
                </a:solidFill>
              </a:rPr>
              <a:t>-ups, universidades, organismos públicos y privamos de I+D+i…</a:t>
            </a:r>
          </a:p>
          <a:p>
            <a:pPr>
              <a:lnSpc>
                <a:spcPct val="110000"/>
              </a:lnSpc>
              <a:spcBef>
                <a:spcPts val="1200"/>
              </a:spcBef>
              <a:buFont typeface="Arial" panose="020B0604020202020204" pitchFamily="34" charset="0"/>
              <a:buChar char="•"/>
            </a:pPr>
            <a:r>
              <a:rPr lang="es-ES" sz="1500" dirty="0">
                <a:solidFill>
                  <a:srgbClr val="343536"/>
                </a:solidFill>
              </a:rPr>
              <a:t>Medida considerada como Ayuda de Estado, en forma de subvención</a:t>
            </a:r>
          </a:p>
          <a:p>
            <a:pPr>
              <a:lnSpc>
                <a:spcPct val="110000"/>
              </a:lnSpc>
              <a:spcBef>
                <a:spcPts val="1200"/>
              </a:spcBef>
              <a:buFont typeface="Arial" panose="020B0604020202020204" pitchFamily="34" charset="0"/>
              <a:buChar char="•"/>
            </a:pPr>
            <a:r>
              <a:rPr lang="es-ES" sz="1500" dirty="0">
                <a:solidFill>
                  <a:srgbClr val="343536"/>
                </a:solidFill>
              </a:rPr>
              <a:t>La inversión cuenta con un gasto de 6,66 M€ en 2022 y 6,68 M€ en 2023</a:t>
            </a:r>
          </a:p>
          <a:p>
            <a:pPr marL="0" indent="0">
              <a:lnSpc>
                <a:spcPct val="110000"/>
              </a:lnSpc>
              <a:spcBef>
                <a:spcPts val="1200"/>
              </a:spcBef>
              <a:buNone/>
            </a:pPr>
            <a:endParaRPr lang="es-ES" sz="15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107467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Transferencia de conocimiento – Convocatoria de proyectos de I+D Trasferencia Cervera (177 M€)</a:t>
            </a:r>
          </a:p>
          <a:p>
            <a:pPr>
              <a:lnSpc>
                <a:spcPct val="110000"/>
              </a:lnSpc>
              <a:spcBef>
                <a:spcPts val="1200"/>
              </a:spcBef>
              <a:buFont typeface="Arial" panose="020B0604020202020204" pitchFamily="34" charset="0"/>
              <a:buChar char="•"/>
            </a:pPr>
            <a:r>
              <a:rPr lang="es-ES" sz="1500" dirty="0">
                <a:solidFill>
                  <a:srgbClr val="343536"/>
                </a:solidFill>
              </a:rPr>
              <a:t>Financiación de actuaciones destinadas a la resolución  de problemas tecnológicos asociados a los productos o servicios que se elaboran u ofrecen de forma competitiva en los mercados</a:t>
            </a:r>
          </a:p>
          <a:p>
            <a:pPr>
              <a:lnSpc>
                <a:spcPct val="110000"/>
              </a:lnSpc>
              <a:spcBef>
                <a:spcPts val="1200"/>
              </a:spcBef>
              <a:buFont typeface="Arial" panose="020B0604020202020204" pitchFamily="34" charset="0"/>
              <a:buChar char="•"/>
            </a:pPr>
            <a:r>
              <a:rPr lang="es-ES" sz="1500" dirty="0">
                <a:solidFill>
                  <a:srgbClr val="343536"/>
                </a:solidFill>
              </a:rPr>
              <a:t>Proyectos en colaboración efectiva entre Centros Tecnológicos, Organismos de Investigación y PYMES y empresas de mediana capitalización</a:t>
            </a:r>
          </a:p>
          <a:p>
            <a:pPr>
              <a:lnSpc>
                <a:spcPct val="110000"/>
              </a:lnSpc>
              <a:spcBef>
                <a:spcPts val="1200"/>
              </a:spcBef>
              <a:buFont typeface="Arial" panose="020B0604020202020204" pitchFamily="34" charset="0"/>
              <a:buChar char="•"/>
            </a:pPr>
            <a:r>
              <a:rPr lang="es-ES" sz="1500" dirty="0">
                <a:solidFill>
                  <a:srgbClr val="343536"/>
                </a:solidFill>
              </a:rPr>
              <a:t>Subvenciones en forma de Ayudas de Estado</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177M€ en 2021</a:t>
            </a:r>
          </a:p>
          <a:p>
            <a:pPr marL="0" indent="0" defTabSz="914400">
              <a:spcBef>
                <a:spcPts val="1200"/>
              </a:spcBef>
              <a:buClr>
                <a:srgbClr val="BA514C"/>
              </a:buClr>
              <a:buNone/>
            </a:pPr>
            <a:r>
              <a:rPr lang="es-ES" sz="1400" dirty="0">
                <a:solidFill>
                  <a:srgbClr val="BA514C"/>
                </a:solidFill>
              </a:rPr>
              <a:t>Transferencia de conocimiento – Coinversión e inversión</a:t>
            </a:r>
          </a:p>
          <a:p>
            <a:pPr>
              <a:lnSpc>
                <a:spcPct val="110000"/>
              </a:lnSpc>
              <a:spcBef>
                <a:spcPts val="1200"/>
              </a:spcBef>
              <a:buFont typeface="Arial" panose="020B0604020202020204" pitchFamily="34" charset="0"/>
              <a:buChar char="•"/>
            </a:pPr>
            <a:r>
              <a:rPr lang="es-ES" sz="1500" dirty="0">
                <a:solidFill>
                  <a:srgbClr val="343536"/>
                </a:solidFill>
              </a:rPr>
              <a:t>Financiación de iniciativas público-privadas que inviertan en empresas de base tecnológica que se encuentren en fases muy iniciales de desarrollo y que se apoyen en el conocimiento desarrollado en organismos de investigación. </a:t>
            </a:r>
          </a:p>
          <a:p>
            <a:pPr>
              <a:lnSpc>
                <a:spcPct val="110000"/>
              </a:lnSpc>
              <a:spcBef>
                <a:spcPts val="1200"/>
              </a:spcBef>
              <a:buFont typeface="Arial" panose="020B0604020202020204" pitchFamily="34" charset="0"/>
              <a:buChar char="•"/>
            </a:pPr>
            <a:r>
              <a:rPr lang="es-ES" sz="1500" dirty="0">
                <a:solidFill>
                  <a:srgbClr val="343536"/>
                </a:solidFill>
              </a:rPr>
              <a:t>Articulada mediante la selección de entidades gestoras de capital riesgo y compromisos de aportación</a:t>
            </a:r>
          </a:p>
          <a:p>
            <a:pPr marL="0" indent="0">
              <a:lnSpc>
                <a:spcPct val="110000"/>
              </a:lnSpc>
              <a:spcBef>
                <a:spcPts val="1200"/>
              </a:spcBef>
              <a:buNone/>
            </a:pPr>
            <a:endParaRPr lang="es-ES" sz="15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60818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Transferencia de conocimiento – NEOTEC</a:t>
            </a:r>
          </a:p>
          <a:p>
            <a:pPr>
              <a:lnSpc>
                <a:spcPct val="110000"/>
              </a:lnSpc>
              <a:spcBef>
                <a:spcPts val="1200"/>
              </a:spcBef>
              <a:buFont typeface="Arial" panose="020B0604020202020204" pitchFamily="34" charset="0"/>
              <a:buChar char="•"/>
            </a:pPr>
            <a:r>
              <a:rPr lang="es-ES" sz="1400" dirty="0">
                <a:solidFill>
                  <a:srgbClr val="343536"/>
                </a:solidFill>
              </a:rPr>
              <a:t>Convocatoria para el apoyo a la creación y consolidación de empresas de base tecnológica, creadas en base a conocimientos desarrollados a partir de la actividad investigadora y cuya estrategia de negocio se fundamenta en el desarrollo de tecnología novedosa</a:t>
            </a:r>
          </a:p>
          <a:p>
            <a:pPr>
              <a:lnSpc>
                <a:spcPct val="110000"/>
              </a:lnSpc>
              <a:spcBef>
                <a:spcPts val="1200"/>
              </a:spcBef>
              <a:buFont typeface="Arial" panose="020B0604020202020204" pitchFamily="34" charset="0"/>
              <a:buChar char="•"/>
            </a:pPr>
            <a:r>
              <a:rPr lang="es-ES" sz="1400" dirty="0">
                <a:solidFill>
                  <a:srgbClr val="343536"/>
                </a:solidFill>
              </a:rPr>
              <a:t>Más ayuda a aquellos proyectos que incorporen una persona titulada doctor de nueva contratación para reforzar las capacidades de absorción  generación de conocimiento</a:t>
            </a:r>
          </a:p>
          <a:p>
            <a:pPr>
              <a:lnSpc>
                <a:spcPct val="110000"/>
              </a:lnSpc>
              <a:spcBef>
                <a:spcPts val="1200"/>
              </a:spcBef>
              <a:buFont typeface="Arial" panose="020B0604020202020204" pitchFamily="34" charset="0"/>
              <a:buChar char="•"/>
            </a:pPr>
            <a:r>
              <a:rPr lang="es-ES" sz="1400" dirty="0">
                <a:solidFill>
                  <a:srgbClr val="343536"/>
                </a:solidFill>
              </a:rPr>
              <a:t>Subvenciones en forma de Ayuda de Estado: 36,4M€ en 2021, 64,6M€ en 2022 y 35 M€ en 2023</a:t>
            </a:r>
          </a:p>
          <a:p>
            <a:pPr>
              <a:lnSpc>
                <a:spcPct val="110000"/>
              </a:lnSpc>
              <a:spcBef>
                <a:spcPts val="1200"/>
              </a:spcBef>
              <a:buFont typeface="Arial" panose="020B0604020202020204" pitchFamily="34" charset="0"/>
              <a:buChar char="•"/>
            </a:pPr>
            <a:r>
              <a:rPr lang="es-ES" sz="1400" dirty="0">
                <a:solidFill>
                  <a:srgbClr val="343536"/>
                </a:solidFill>
              </a:rPr>
              <a:t>Coordinado por la Administración General del Estado</a:t>
            </a:r>
          </a:p>
          <a:p>
            <a:pPr>
              <a:lnSpc>
                <a:spcPct val="110000"/>
              </a:lnSpc>
              <a:spcBef>
                <a:spcPts val="1200"/>
              </a:spcBef>
              <a:buFont typeface="Arial" panose="020B0604020202020204" pitchFamily="34" charset="0"/>
              <a:buChar char="•"/>
            </a:pPr>
            <a:r>
              <a:rPr lang="es-ES" sz="1400" b="1" dirty="0">
                <a:solidFill>
                  <a:srgbClr val="343536"/>
                </a:solidFill>
              </a:rPr>
              <a:t>Convocatoria 2021 CERRADA en julio</a:t>
            </a: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76603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Transferencia de conocimiento – Convocatoria de ayudas a PYME españolas con sello de excelencia europeo</a:t>
            </a:r>
          </a:p>
          <a:p>
            <a:pPr>
              <a:lnSpc>
                <a:spcPct val="110000"/>
              </a:lnSpc>
              <a:spcBef>
                <a:spcPts val="1200"/>
              </a:spcBef>
              <a:buFont typeface="Arial" panose="020B0604020202020204" pitchFamily="34" charset="0"/>
              <a:buChar char="•"/>
            </a:pPr>
            <a:r>
              <a:rPr lang="es-ES" sz="1500" dirty="0">
                <a:solidFill>
                  <a:srgbClr val="343536"/>
                </a:solidFill>
              </a:rPr>
              <a:t>Convocatoria de ayudas a </a:t>
            </a:r>
            <a:r>
              <a:rPr lang="es-ES" sz="1500" dirty="0" err="1">
                <a:solidFill>
                  <a:srgbClr val="343536"/>
                </a:solidFill>
              </a:rPr>
              <a:t>start</a:t>
            </a:r>
            <a:r>
              <a:rPr lang="es-ES" sz="1500" dirty="0">
                <a:solidFill>
                  <a:srgbClr val="343536"/>
                </a:solidFill>
              </a:rPr>
              <a:t>-ups y </a:t>
            </a:r>
            <a:r>
              <a:rPr lang="es-ES" sz="1500" dirty="0" err="1">
                <a:solidFill>
                  <a:srgbClr val="343536"/>
                </a:solidFill>
              </a:rPr>
              <a:t>PYMEs</a:t>
            </a:r>
            <a:r>
              <a:rPr lang="es-ES" sz="1500" dirty="0">
                <a:solidFill>
                  <a:srgbClr val="343536"/>
                </a:solidFill>
              </a:rPr>
              <a:t> para incrementar la colaboración público-privada en innovación</a:t>
            </a:r>
          </a:p>
          <a:p>
            <a:pPr>
              <a:lnSpc>
                <a:spcPct val="110000"/>
              </a:lnSpc>
              <a:spcBef>
                <a:spcPts val="1200"/>
              </a:spcBef>
              <a:buFont typeface="Arial" panose="020B0604020202020204" pitchFamily="34" charset="0"/>
              <a:buChar char="•"/>
            </a:pPr>
            <a:r>
              <a:rPr lang="es-ES" sz="1500" dirty="0">
                <a:solidFill>
                  <a:srgbClr val="343536"/>
                </a:solidFill>
              </a:rPr>
              <a:t>Las empresas deben haber obtenido el sello de excelencia europea, pero no tendrán la madurez suficiente para acudir al apoyo del EIC </a:t>
            </a:r>
            <a:r>
              <a:rPr lang="es-ES" sz="1500" dirty="0" err="1">
                <a:solidFill>
                  <a:srgbClr val="343536"/>
                </a:solidFill>
              </a:rPr>
              <a:t>Accedelator</a:t>
            </a:r>
            <a:endParaRPr lang="es-ES" sz="1500" dirty="0">
              <a:solidFill>
                <a:srgbClr val="343536"/>
              </a:solidFill>
            </a:endParaRPr>
          </a:p>
          <a:p>
            <a:pPr>
              <a:lnSpc>
                <a:spcPct val="110000"/>
              </a:lnSpc>
              <a:spcBef>
                <a:spcPts val="1200"/>
              </a:spcBef>
              <a:buFont typeface="Arial" panose="020B0604020202020204" pitchFamily="34" charset="0"/>
              <a:buChar char="•"/>
            </a:pPr>
            <a:r>
              <a:rPr lang="es-ES" sz="1500" dirty="0">
                <a:solidFill>
                  <a:srgbClr val="343536"/>
                </a:solidFill>
              </a:rPr>
              <a:t>Subvenciones en forma de Ayuda de Estado: 20M€ en 2021 y 30M€ en 2022</a:t>
            </a:r>
          </a:p>
          <a:p>
            <a:pPr>
              <a:lnSpc>
                <a:spcPct val="110000"/>
              </a:lnSpc>
              <a:spcBef>
                <a:spcPts val="1200"/>
              </a:spcBef>
              <a:buFont typeface="Arial" panose="020B0604020202020204" pitchFamily="34" charset="0"/>
              <a:buChar char="•"/>
            </a:pPr>
            <a:r>
              <a:rPr lang="es-ES" sz="1500" dirty="0">
                <a:solidFill>
                  <a:srgbClr val="343536"/>
                </a:solidFill>
              </a:rPr>
              <a:t>Coordinado por la Administración General del Estado</a:t>
            </a:r>
          </a:p>
          <a:p>
            <a:pPr>
              <a:lnSpc>
                <a:spcPct val="110000"/>
              </a:lnSpc>
              <a:spcBef>
                <a:spcPts val="1200"/>
              </a:spcBef>
              <a:buFont typeface="Arial" panose="020B0604020202020204" pitchFamily="34" charset="0"/>
              <a:buChar char="•"/>
            </a:pPr>
            <a:endParaRPr lang="es-ES" sz="1500" dirty="0">
              <a:solidFill>
                <a:srgbClr val="343536"/>
              </a:solidFill>
            </a:endParaRPr>
          </a:p>
          <a:p>
            <a:pPr marL="0" indent="0">
              <a:lnSpc>
                <a:spcPct val="110000"/>
              </a:lnSpc>
              <a:spcBef>
                <a:spcPts val="1200"/>
              </a:spcBef>
              <a:buNone/>
            </a:pPr>
            <a:endParaRPr lang="es-ES" sz="15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53909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Salud - Capacidades SNS</a:t>
            </a:r>
          </a:p>
          <a:p>
            <a:pPr>
              <a:lnSpc>
                <a:spcPct val="110000"/>
              </a:lnSpc>
              <a:spcBef>
                <a:spcPts val="1200"/>
              </a:spcBef>
              <a:buFont typeface="Arial" panose="020B0604020202020204" pitchFamily="34" charset="0"/>
              <a:buChar char="•"/>
            </a:pPr>
            <a:r>
              <a:rPr lang="es-ES" sz="1500" dirty="0">
                <a:solidFill>
                  <a:srgbClr val="343536"/>
                </a:solidFill>
              </a:rPr>
              <a:t>Medidas para fortalecer las capacidades estratégicas e internacionalización del SNS</a:t>
            </a:r>
          </a:p>
          <a:p>
            <a:pPr>
              <a:lnSpc>
                <a:spcPct val="110000"/>
              </a:lnSpc>
              <a:spcBef>
                <a:spcPts val="1200"/>
              </a:spcBef>
              <a:buFont typeface="Arial" panose="020B0604020202020204" pitchFamily="34" charset="0"/>
              <a:buChar char="•"/>
            </a:pPr>
            <a:r>
              <a:rPr lang="es-ES" sz="1500" dirty="0">
                <a:solidFill>
                  <a:srgbClr val="343536"/>
                </a:solidFill>
              </a:rPr>
              <a:t>Este conjunto de medidas se articula en varias convocatorias, entre ellas: </a:t>
            </a:r>
          </a:p>
          <a:p>
            <a:pPr lvl="1">
              <a:lnSpc>
                <a:spcPct val="110000"/>
              </a:lnSpc>
              <a:spcBef>
                <a:spcPts val="1200"/>
              </a:spcBef>
              <a:buFont typeface="Arial" panose="020B0604020202020204" pitchFamily="34" charset="0"/>
              <a:buChar char="•"/>
            </a:pPr>
            <a:r>
              <a:rPr lang="es-ES" sz="1400" dirty="0">
                <a:solidFill>
                  <a:srgbClr val="343536"/>
                </a:solidFill>
              </a:rPr>
              <a:t>Nueva convocatoria de colaboración público-privada para la incorporación del entorno GMP/GLP a los grupos de investigación del SNS</a:t>
            </a:r>
          </a:p>
          <a:p>
            <a:pPr lvl="1">
              <a:lnSpc>
                <a:spcPct val="110000"/>
              </a:lnSpc>
              <a:spcBef>
                <a:spcPts val="1200"/>
              </a:spcBef>
              <a:buFont typeface="Arial" panose="020B0604020202020204" pitchFamily="34" charset="0"/>
              <a:buChar char="•"/>
            </a:pPr>
            <a:r>
              <a:rPr lang="es-ES" sz="1400" dirty="0">
                <a:solidFill>
                  <a:srgbClr val="343536"/>
                </a:solidFill>
              </a:rPr>
              <a:t>Medidas para la internacionalización del SNS, que permitirá la financiación de grupos de investigación del SECTI que sean parte de proyectos de programación conjunta transfronteriza seleccionados para su financiación por las asociaciones de Horizonte Europa y Horizonte 2020.</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50 M€ 2021, 120 M€ en 2022</a:t>
            </a:r>
          </a:p>
          <a:p>
            <a:pPr>
              <a:lnSpc>
                <a:spcPct val="110000"/>
              </a:lnSpc>
              <a:spcBef>
                <a:spcPts val="1200"/>
              </a:spcBef>
              <a:buFont typeface="Arial" panose="020B0604020202020204" pitchFamily="34" charset="0"/>
              <a:buChar char="•"/>
            </a:pPr>
            <a:r>
              <a:rPr lang="es-ES" sz="1500" dirty="0">
                <a:solidFill>
                  <a:srgbClr val="343536"/>
                </a:solidFill>
              </a:rPr>
              <a:t>Coordinado por la Administración General del Estado</a:t>
            </a:r>
          </a:p>
          <a:p>
            <a:pPr>
              <a:lnSpc>
                <a:spcPct val="110000"/>
              </a:lnSpc>
              <a:spcBef>
                <a:spcPts val="1200"/>
              </a:spcBef>
              <a:buFont typeface="Arial" panose="020B0604020202020204" pitchFamily="34" charset="0"/>
              <a:buChar char="•"/>
            </a:pPr>
            <a:endParaRPr lang="es-ES" sz="1500" dirty="0">
              <a:solidFill>
                <a:srgbClr val="343536"/>
              </a:solidFill>
            </a:endParaRPr>
          </a:p>
          <a:p>
            <a:pPr marL="457189" lvl="1" indent="0">
              <a:lnSpc>
                <a:spcPct val="110000"/>
              </a:lnSpc>
              <a:spcBef>
                <a:spcPts val="1200"/>
              </a:spcBef>
              <a:buNone/>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327287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Salud - Medicina personalizada</a:t>
            </a:r>
          </a:p>
          <a:p>
            <a:pPr>
              <a:lnSpc>
                <a:spcPct val="110000"/>
              </a:lnSpc>
              <a:spcBef>
                <a:spcPts val="1200"/>
              </a:spcBef>
              <a:buFont typeface="Arial" panose="020B0604020202020204" pitchFamily="34" charset="0"/>
              <a:buChar char="•"/>
            </a:pPr>
            <a:r>
              <a:rPr lang="es-ES" sz="1500" dirty="0">
                <a:solidFill>
                  <a:srgbClr val="343536"/>
                </a:solidFill>
              </a:rPr>
              <a:t>Este proyecto emblemático de salud personalizada de precisión tiene como objetivo la generación y utilización genómica y molecular de las personas y la integración de esta información con datos clínicos, ambientales y de hábitos de vida para mejorar de forma personalizada la prevención, diagnóstico y tratamiento de enfermedades</a:t>
            </a:r>
          </a:p>
          <a:p>
            <a:pPr>
              <a:lnSpc>
                <a:spcPct val="110000"/>
              </a:lnSpc>
              <a:spcBef>
                <a:spcPts val="1200"/>
              </a:spcBef>
              <a:buFont typeface="Arial" panose="020B0604020202020204" pitchFamily="34" charset="0"/>
              <a:buChar char="•"/>
            </a:pPr>
            <a:r>
              <a:rPr lang="es-ES" sz="1500" dirty="0">
                <a:solidFill>
                  <a:srgbClr val="343536"/>
                </a:solidFill>
              </a:rPr>
              <a:t>Pretende fomentar la generación de tejido industrial y la participación público-privada para la implementación de la Medicina Personalizada y de Precisión</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50M€ en 2021, 108 M€ en 2022</a:t>
            </a:r>
          </a:p>
          <a:p>
            <a:pPr marL="228594" marR="0" lvl="0" indent="-228594" algn="l" defTabSz="914377"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Coordinado por la Administración General del Estado</a:t>
            </a:r>
          </a:p>
          <a:p>
            <a:pPr>
              <a:lnSpc>
                <a:spcPct val="110000"/>
              </a:lnSpc>
              <a:spcBef>
                <a:spcPts val="1200"/>
              </a:spcBef>
              <a:buFont typeface="Arial" panose="020B0604020202020204" pitchFamily="34" charset="0"/>
              <a:buChar char="•"/>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400" dirty="0">
              <a:solidFill>
                <a:srgbClr val="343536"/>
              </a:solidFill>
            </a:endParaRPr>
          </a:p>
          <a:p>
            <a:pPr marL="457189" lvl="1" indent="0">
              <a:lnSpc>
                <a:spcPct val="110000"/>
              </a:lnSpc>
              <a:spcBef>
                <a:spcPts val="1200"/>
              </a:spcBef>
              <a:buNone/>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88008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Salud - Medicina personalizada</a:t>
            </a:r>
          </a:p>
          <a:p>
            <a:pPr>
              <a:lnSpc>
                <a:spcPct val="110000"/>
              </a:lnSpc>
              <a:spcBef>
                <a:spcPts val="1200"/>
              </a:spcBef>
              <a:buFont typeface="Arial" panose="020B0604020202020204" pitchFamily="34" charset="0"/>
              <a:buChar char="•"/>
            </a:pPr>
            <a:r>
              <a:rPr lang="es-ES" sz="1500" dirty="0">
                <a:solidFill>
                  <a:srgbClr val="343536"/>
                </a:solidFill>
              </a:rPr>
              <a:t>Se articula en torno a las siguientes convocatorias: </a:t>
            </a:r>
          </a:p>
          <a:p>
            <a:pPr lvl="1">
              <a:lnSpc>
                <a:spcPct val="110000"/>
              </a:lnSpc>
              <a:spcBef>
                <a:spcPts val="1200"/>
              </a:spcBef>
              <a:buFont typeface="Arial" panose="020B0604020202020204" pitchFamily="34" charset="0"/>
              <a:buChar char="•"/>
            </a:pPr>
            <a:r>
              <a:rPr lang="es-ES" sz="1400" dirty="0">
                <a:solidFill>
                  <a:srgbClr val="343536"/>
                </a:solidFill>
              </a:rPr>
              <a:t>Convocatoria de proyectos de investigación clínica independiente dentro del </a:t>
            </a:r>
            <a:r>
              <a:rPr lang="es-ES" sz="1400" b="1" dirty="0">
                <a:solidFill>
                  <a:srgbClr val="343536"/>
                </a:solidFill>
              </a:rPr>
              <a:t>Plan de Terapias Avanzadas y personalizadas</a:t>
            </a:r>
            <a:r>
              <a:rPr lang="es-ES" sz="1400" dirty="0">
                <a:solidFill>
                  <a:srgbClr val="343536"/>
                </a:solidFill>
              </a:rPr>
              <a:t>, que contempla la Creación del Centro Estatal de Terapias Avanzadas para impulsar la investigación y desarrollo de estas herramientas y facilitar su fabricación y distribución</a:t>
            </a:r>
          </a:p>
          <a:p>
            <a:pPr lvl="1">
              <a:lnSpc>
                <a:spcPct val="110000"/>
              </a:lnSpc>
              <a:spcBef>
                <a:spcPts val="1200"/>
              </a:spcBef>
              <a:buFont typeface="Arial" panose="020B0604020202020204" pitchFamily="34" charset="0"/>
              <a:buChar char="•"/>
            </a:pPr>
            <a:r>
              <a:rPr lang="es-ES" sz="1400" dirty="0">
                <a:solidFill>
                  <a:srgbClr val="343536"/>
                </a:solidFill>
              </a:rPr>
              <a:t>Convocatorias de Medicina Personalizada de Precisión</a:t>
            </a:r>
          </a:p>
          <a:p>
            <a:pPr lvl="1">
              <a:lnSpc>
                <a:spcPct val="110000"/>
              </a:lnSpc>
              <a:spcBef>
                <a:spcPts val="1200"/>
              </a:spcBef>
              <a:buFont typeface="Arial" panose="020B0604020202020204" pitchFamily="34" charset="0"/>
              <a:buChar char="•"/>
            </a:pPr>
            <a:r>
              <a:rPr lang="es-ES" sz="1400" dirty="0">
                <a:solidFill>
                  <a:srgbClr val="343536"/>
                </a:solidFill>
              </a:rPr>
              <a:t>Plan de Ciencia de Datos para la Salud: tiene como objetivo reforzar la coordinación en los proyectos que sobre esta materia se lleven a cabo con las CCAAA, pudiendo incorporar iniciativas de colaboración público-privada en el ámbito de la ciencia de datos y su explotación. El fin último del plan es conseguir que los datos de salud se utilicen de forma normalizada, eficaz y segura en el SNS y se analicen de forma integrada</a:t>
            </a:r>
          </a:p>
          <a:p>
            <a:pPr lvl="1">
              <a:lnSpc>
                <a:spcPct val="110000"/>
              </a:lnSpc>
              <a:spcBef>
                <a:spcPts val="1200"/>
              </a:spcBef>
              <a:buFont typeface="Arial" panose="020B0604020202020204" pitchFamily="34" charset="0"/>
              <a:buChar char="•"/>
            </a:pPr>
            <a:endParaRPr lang="es-ES" sz="1400" dirty="0">
              <a:solidFill>
                <a:srgbClr val="343536"/>
              </a:solidFill>
            </a:endParaRPr>
          </a:p>
          <a:p>
            <a:pPr>
              <a:lnSpc>
                <a:spcPct val="110000"/>
              </a:lnSpc>
              <a:spcBef>
                <a:spcPts val="1200"/>
              </a:spcBef>
              <a:buFont typeface="Arial" panose="020B0604020202020204" pitchFamily="34" charset="0"/>
              <a:buChar char="•"/>
            </a:pPr>
            <a:endParaRPr lang="es-ES" sz="1800" dirty="0">
              <a:solidFill>
                <a:srgbClr val="343536"/>
              </a:solidFill>
            </a:endParaRPr>
          </a:p>
          <a:p>
            <a:pPr>
              <a:lnSpc>
                <a:spcPct val="110000"/>
              </a:lnSpc>
              <a:spcBef>
                <a:spcPts val="1200"/>
              </a:spcBef>
              <a:buFont typeface="Arial" panose="020B0604020202020204" pitchFamily="34" charset="0"/>
              <a:buChar char="•"/>
            </a:pPr>
            <a:endParaRPr lang="es-ES" sz="1400" dirty="0">
              <a:solidFill>
                <a:srgbClr val="343536"/>
              </a:solidFill>
            </a:endParaRPr>
          </a:p>
          <a:p>
            <a:pPr marL="457189" lvl="1" indent="0">
              <a:lnSpc>
                <a:spcPct val="110000"/>
              </a:lnSpc>
              <a:spcBef>
                <a:spcPts val="1200"/>
              </a:spcBef>
              <a:buNone/>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34328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Salud - Pandemias</a:t>
            </a:r>
          </a:p>
          <a:p>
            <a:pPr>
              <a:lnSpc>
                <a:spcPct val="110000"/>
              </a:lnSpc>
              <a:spcBef>
                <a:spcPts val="1200"/>
              </a:spcBef>
              <a:buFont typeface="Arial" panose="020B0604020202020204" pitchFamily="34" charset="0"/>
              <a:buChar char="•"/>
            </a:pPr>
            <a:r>
              <a:rPr lang="es-ES" sz="1500" dirty="0">
                <a:solidFill>
                  <a:srgbClr val="343536"/>
                </a:solidFill>
              </a:rPr>
              <a:t>Consiste en el establecimiento de equipos de investigación interdisciplinares que propongan y desarrollen soluciones en todos los aspectos de la pandemia y de sus consecuencias a largo plazo, en colaboración con la clínica y el sector industrial: prevención, transmisión, diagnóstico, terapia, impacto social y comunicación.</a:t>
            </a:r>
          </a:p>
          <a:p>
            <a:pPr>
              <a:lnSpc>
                <a:spcPct val="110000"/>
              </a:lnSpc>
              <a:spcBef>
                <a:spcPts val="1200"/>
              </a:spcBef>
              <a:buFont typeface="Arial" panose="020B0604020202020204" pitchFamily="34" charset="0"/>
              <a:buChar char="•"/>
            </a:pPr>
            <a:r>
              <a:rPr lang="es-ES" sz="1500" dirty="0">
                <a:solidFill>
                  <a:srgbClr val="343536"/>
                </a:solidFill>
              </a:rPr>
              <a:t>El objetivo es ser capaces de proporcionar con la mayor celeridad posible la formación y la difusión adecuada para que la sociedad tome medidas que reduzcan el impacto ante futuras pandemias.</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34,721 M€ en 2021, 17 M€ en 2022</a:t>
            </a:r>
          </a:p>
          <a:p>
            <a:pPr>
              <a:lnSpc>
                <a:spcPct val="110000"/>
              </a:lnSpc>
              <a:spcBef>
                <a:spcPts val="1200"/>
              </a:spcBef>
              <a:buFont typeface="Arial" panose="020B0604020202020204" pitchFamily="34" charset="0"/>
              <a:buChar char="•"/>
            </a:pPr>
            <a:r>
              <a:rPr lang="es-ES" sz="1400" dirty="0">
                <a:solidFill>
                  <a:srgbClr val="343536"/>
                </a:solidFill>
              </a:rPr>
              <a:t>Coordinado por la Administración General del Estado</a:t>
            </a:r>
          </a:p>
          <a:p>
            <a:pPr>
              <a:lnSpc>
                <a:spcPct val="110000"/>
              </a:lnSpc>
              <a:spcBef>
                <a:spcPts val="1200"/>
              </a:spcBef>
              <a:buFont typeface="Arial" panose="020B0604020202020204" pitchFamily="34" charset="0"/>
              <a:buChar char="•"/>
            </a:pPr>
            <a:endParaRPr lang="es-ES" sz="1400" dirty="0">
              <a:solidFill>
                <a:srgbClr val="343536"/>
              </a:solidFill>
            </a:endParaRPr>
          </a:p>
          <a:p>
            <a:pPr marL="457189" lvl="1" indent="0">
              <a:lnSpc>
                <a:spcPct val="110000"/>
              </a:lnSpc>
              <a:spcBef>
                <a:spcPts val="1200"/>
              </a:spcBef>
              <a:buNone/>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186844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Salud - Envejecimiento</a:t>
            </a:r>
          </a:p>
          <a:p>
            <a:pPr>
              <a:lnSpc>
                <a:spcPct val="110000"/>
              </a:lnSpc>
              <a:spcBef>
                <a:spcPts val="1200"/>
              </a:spcBef>
              <a:buFont typeface="Arial" panose="020B0604020202020204" pitchFamily="34" charset="0"/>
              <a:buChar char="•"/>
            </a:pPr>
            <a:r>
              <a:rPr lang="es-ES" sz="1500" dirty="0">
                <a:solidFill>
                  <a:srgbClr val="343536"/>
                </a:solidFill>
              </a:rPr>
              <a:t>Se financiarán proyectos de investigación para lograr una mejora sustancial de la calidad de vida en la población, cada ve más envejecida</a:t>
            </a:r>
          </a:p>
          <a:p>
            <a:pPr>
              <a:lnSpc>
                <a:spcPct val="110000"/>
              </a:lnSpc>
              <a:spcBef>
                <a:spcPts val="1200"/>
              </a:spcBef>
              <a:buFont typeface="Arial" panose="020B0604020202020204" pitchFamily="34" charset="0"/>
              <a:buChar char="•"/>
            </a:pPr>
            <a:r>
              <a:rPr lang="es-ES" sz="1500" dirty="0">
                <a:solidFill>
                  <a:srgbClr val="343536"/>
                </a:solidFill>
              </a:rPr>
              <a:t>Implican el desarrollo y aplicación de los últimos avances en técnicas moleculares y genéticas para abordar los problemas de base neurológica y su conexión con los sistemas inmune, digestivo y cardiovascular</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4 M€ en 2020, 13,6 M€ en 2021, 6 M€ en 2022</a:t>
            </a:r>
          </a:p>
          <a:p>
            <a:pPr>
              <a:lnSpc>
                <a:spcPct val="110000"/>
              </a:lnSpc>
              <a:spcBef>
                <a:spcPts val="1200"/>
              </a:spcBef>
              <a:buFont typeface="Arial" panose="020B0604020202020204" pitchFamily="34" charset="0"/>
              <a:buChar char="•"/>
            </a:pPr>
            <a:r>
              <a:rPr lang="es-ES" sz="1500" dirty="0">
                <a:solidFill>
                  <a:srgbClr val="343536"/>
                </a:solidFill>
              </a:rPr>
              <a:t>Coordinado por la Administración General del Estado</a:t>
            </a:r>
          </a:p>
          <a:p>
            <a:pPr marL="457189" lvl="1" indent="0">
              <a:lnSpc>
                <a:spcPct val="110000"/>
              </a:lnSpc>
              <a:spcBef>
                <a:spcPts val="1200"/>
              </a:spcBef>
              <a:buNone/>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159148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Salud - Tecnologías clave en la transición energética</a:t>
            </a:r>
          </a:p>
          <a:p>
            <a:pPr>
              <a:lnSpc>
                <a:spcPct val="110000"/>
              </a:lnSpc>
              <a:spcBef>
                <a:spcPts val="1200"/>
              </a:spcBef>
              <a:buFont typeface="Arial" panose="020B0604020202020204" pitchFamily="34" charset="0"/>
              <a:buChar char="•"/>
            </a:pPr>
            <a:r>
              <a:rPr lang="es-ES" sz="1500" dirty="0">
                <a:solidFill>
                  <a:srgbClr val="343536"/>
                </a:solidFill>
              </a:rPr>
              <a:t>Proyecto para desarrollar e integrar componentes de alta tecnología claves en la transición en el ciclo energético hacia una economía verde y resiliente</a:t>
            </a:r>
          </a:p>
          <a:p>
            <a:pPr>
              <a:lnSpc>
                <a:spcPct val="110000"/>
              </a:lnSpc>
              <a:spcBef>
                <a:spcPts val="1200"/>
              </a:spcBef>
              <a:buFont typeface="Arial" panose="020B0604020202020204" pitchFamily="34" charset="0"/>
              <a:buChar char="•"/>
            </a:pPr>
            <a:r>
              <a:rPr lang="es-ES" sz="1500" dirty="0">
                <a:solidFill>
                  <a:srgbClr val="343536"/>
                </a:solidFill>
              </a:rPr>
              <a:t>Desarrollos en el campo del almacenamiento de energía, especialmente a gran escala, clave para completar la transición a fuentes de energía renovables, lo que proporcionará soluciones para una mejor calidad y continuidad de la energía de estas fuentes y abrirá un nuevo mercado orientado a productores y distribuidores de energía eléctrica</a:t>
            </a:r>
          </a:p>
          <a:p>
            <a:pPr>
              <a:lnSpc>
                <a:spcPct val="110000"/>
              </a:lnSpc>
              <a:spcBef>
                <a:spcPts val="1200"/>
              </a:spcBef>
              <a:buFont typeface="Arial" panose="020B0604020202020204" pitchFamily="34" charset="0"/>
              <a:buChar char="•"/>
            </a:pPr>
            <a:r>
              <a:rPr lang="es-ES" sz="1500" dirty="0">
                <a:solidFill>
                  <a:srgbClr val="343536"/>
                </a:solidFill>
              </a:rPr>
              <a:t>Desarrollo en colaboración con empresas de una planta prototipo para recuperación de CO2 en industrias intensivas energéticamente, en particular del sector acero y cemento</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9,628 M€ en 2021, 11 M€ en 2022</a:t>
            </a:r>
          </a:p>
          <a:p>
            <a:pPr>
              <a:lnSpc>
                <a:spcPct val="110000"/>
              </a:lnSpc>
              <a:spcBef>
                <a:spcPts val="1200"/>
              </a:spcBef>
              <a:buFont typeface="Arial" panose="020B0604020202020204" pitchFamily="34" charset="0"/>
              <a:buChar char="•"/>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88343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dirty="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dirty="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dirty="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dirty="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dirty="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dirty="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dirty="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dirty="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dirty="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6096000"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6106274" y="3732976"/>
            <a:ext cx="1271759" cy="110572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 name="Objeto 1">
            <a:extLst>
              <a:ext uri="{FF2B5EF4-FFF2-40B4-BE49-F238E27FC236}">
                <a16:creationId xmlns:a16="http://schemas.microsoft.com/office/drawing/2014/main" id="{4EA6BEF6-3094-48C4-8495-A71FDAF9BCAB}"/>
              </a:ext>
            </a:extLst>
          </p:cNvPr>
          <p:cNvGraphicFramePr>
            <a:graphicFrameLocks noChangeAspect="1"/>
          </p:cNvGraphicFramePr>
          <p:nvPr>
            <p:extLst>
              <p:ext uri="{D42A27DB-BD31-4B8C-83A1-F6EECF244321}">
                <p14:modId xmlns:p14="http://schemas.microsoft.com/office/powerpoint/2010/main" val="2726448258"/>
              </p:ext>
            </p:extLst>
          </p:nvPr>
        </p:nvGraphicFramePr>
        <p:xfrm>
          <a:off x="11203796" y="78159"/>
          <a:ext cx="767671" cy="1086261"/>
        </p:xfrm>
        <a:graphic>
          <a:graphicData uri="http://schemas.openxmlformats.org/presentationml/2006/ole">
            <mc:AlternateContent xmlns:mc="http://schemas.openxmlformats.org/markup-compatibility/2006">
              <mc:Choice xmlns:v="urn:schemas-microsoft-com:vml" Requires="v">
                <p:oleObj name="Acrobat Document" r:id="rId3" imgW="5667375" imgH="8020050" progId="AcroExch.Document.DC">
                  <p:embed/>
                </p:oleObj>
              </mc:Choice>
              <mc:Fallback>
                <p:oleObj name="Acrobat Document" r:id="rId3" imgW="5667375" imgH="8020050" progId="AcroExch.Document.DC">
                  <p:embed/>
                  <p:pic>
                    <p:nvPicPr>
                      <p:cNvPr id="0" name=""/>
                      <p:cNvPicPr/>
                      <p:nvPr/>
                    </p:nvPicPr>
                    <p:blipFill>
                      <a:blip r:embed="rId4"/>
                      <a:stretch>
                        <a:fillRect/>
                      </a:stretch>
                    </p:blipFill>
                    <p:spPr>
                      <a:xfrm>
                        <a:off x="11203796" y="78159"/>
                        <a:ext cx="767671" cy="1086261"/>
                      </a:xfrm>
                      <a:prstGeom prst="rect">
                        <a:avLst/>
                      </a:prstGeom>
                    </p:spPr>
                  </p:pic>
                </p:oleObj>
              </mc:Fallback>
            </mc:AlternateContent>
          </a:graphicData>
        </a:graphic>
      </p:graphicFrame>
    </p:spTree>
    <p:extLst>
      <p:ext uri="{BB962C8B-B14F-4D97-AF65-F5344CB8AC3E}">
        <p14:creationId xmlns:p14="http://schemas.microsoft.com/office/powerpoint/2010/main" val="4167305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Medioambiente, cambio climático y energía - Metales estratégicos</a:t>
            </a:r>
          </a:p>
          <a:p>
            <a:pPr>
              <a:lnSpc>
                <a:spcPct val="110000"/>
              </a:lnSpc>
              <a:spcBef>
                <a:spcPts val="1200"/>
              </a:spcBef>
              <a:buFont typeface="Arial" panose="020B0604020202020204" pitchFamily="34" charset="0"/>
              <a:buChar char="•"/>
            </a:pPr>
            <a:r>
              <a:rPr lang="es-ES" sz="1500" dirty="0">
                <a:solidFill>
                  <a:srgbClr val="343536"/>
                </a:solidFill>
              </a:rPr>
              <a:t>Proyecto de Identificación de áreas favorables para la explotación ambientalmente sostenible de materias primas de origen mineral críticas para la transición energética tanto en tierra como en el mar, incluyendo reaprovechamiento de “estériles” de antiguas explotaciones.</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1,36 M€ en 2021, 0,64M€ en 2022</a:t>
            </a:r>
          </a:p>
          <a:p>
            <a:pPr>
              <a:lnSpc>
                <a:spcPct val="110000"/>
              </a:lnSpc>
              <a:spcBef>
                <a:spcPts val="1200"/>
              </a:spcBef>
              <a:buFont typeface="Arial" panose="020B0604020202020204" pitchFamily="34" charset="0"/>
              <a:buChar cha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Coordinado por la Administración General del Estado</a:t>
            </a:r>
            <a:endParaRPr lang="es-ES" sz="1500" dirty="0">
              <a:solidFill>
                <a:srgbClr val="343536"/>
              </a:solidFill>
            </a:endParaRPr>
          </a:p>
          <a:p>
            <a:pPr marL="0" marR="0" lvl="0" indent="0" algn="l" defTabSz="914400" rtl="0" eaLnBrk="1" fontAlgn="auto" latinLnBrk="0" hangingPunct="1">
              <a:lnSpc>
                <a:spcPct val="90000"/>
              </a:lnSpc>
              <a:spcBef>
                <a:spcPts val="1200"/>
              </a:spcBef>
              <a:spcAft>
                <a:spcPts val="0"/>
              </a:spcAft>
              <a:buClr>
                <a:srgbClr val="BA514C"/>
              </a:buClr>
              <a:buSzTx/>
              <a:buFont typeface="Arial"/>
              <a:buNone/>
              <a:tabLst/>
              <a:defRPr/>
            </a:pPr>
            <a:r>
              <a:rPr lang="es-ES" sz="1400" dirty="0">
                <a:solidFill>
                  <a:srgbClr val="BA514C"/>
                </a:solidFill>
              </a:rPr>
              <a:t>Medioambiente, cambio climático y energía - </a:t>
            </a:r>
            <a:r>
              <a:rPr kumimoji="0" lang="es-ES" sz="1400" b="0" i="0" u="none" strike="noStrike" kern="1200" cap="none" spc="0" normalizeH="0" baseline="0" noProof="0" dirty="0">
                <a:ln>
                  <a:noFill/>
                </a:ln>
                <a:solidFill>
                  <a:srgbClr val="BA514C"/>
                </a:solidFill>
                <a:effectLst/>
                <a:uLnTx/>
                <a:uFillTx/>
                <a:latin typeface="Helvetica" panose="020B0604020202020204" pitchFamily="34" charset="0"/>
                <a:ea typeface="+mn-ea"/>
                <a:cs typeface="Helvetica" panose="020B0604020202020204" pitchFamily="34" charset="0"/>
              </a:rPr>
              <a:t>Plásticos sostenibles</a:t>
            </a:r>
          </a:p>
          <a:p>
            <a:pPr marL="228594" marR="0" lvl="0" indent="-228594" algn="l" defTabSz="914377"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Proyecto para la producción de plásticos alternativos y gestión sostenible de residuos plásticos. El </a:t>
            </a:r>
          </a:p>
          <a:p>
            <a:pPr marL="228594" marR="0" lvl="0" indent="-228594" algn="l" defTabSz="914377"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La instalación de plantas piloto como biorreactores fomentará directamente la colaboración público-privada para el desarrollo de soluciones de TRL alto que puedan transformar esta industria en los próximos años.</a:t>
            </a:r>
          </a:p>
          <a:p>
            <a:pPr marL="228594" marR="0" lvl="0" indent="-228594" algn="l" defTabSz="914377" rtl="0" eaLnBrk="1" fontAlgn="auto" latinLnBrk="0" hangingPunct="1">
              <a:lnSpc>
                <a:spcPct val="110000"/>
              </a:lnSpc>
              <a:spcBef>
                <a:spcPts val="120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Implementación de la inversión: 3M€ en 2022</a:t>
            </a:r>
          </a:p>
          <a:p>
            <a:pPr>
              <a:lnSpc>
                <a:spcPct val="110000"/>
              </a:lnSpc>
              <a:spcBef>
                <a:spcPts val="1200"/>
              </a:spcBef>
              <a:buFont typeface="Arial" panose="020B0604020202020204" pitchFamily="34" charset="0"/>
              <a:buChar char="•"/>
              <a:defRP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Coordinado por la Administración General del Estado</a:t>
            </a:r>
          </a:p>
          <a:p>
            <a:pPr marL="0" marR="0" lvl="0" indent="0" algn="l" defTabSz="914377" rtl="0" eaLnBrk="1" fontAlgn="auto" latinLnBrk="0" hangingPunct="1">
              <a:lnSpc>
                <a:spcPct val="110000"/>
              </a:lnSpc>
              <a:spcBef>
                <a:spcPts val="1200"/>
              </a:spcBef>
              <a:spcAft>
                <a:spcPts val="0"/>
              </a:spcAft>
              <a:buClrTx/>
              <a:buSzTx/>
              <a:buNone/>
              <a:tabLst/>
              <a:defRPr/>
            </a:pPr>
            <a:endPar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endParaRPr>
          </a:p>
          <a:p>
            <a:pPr marL="228594" marR="0" lvl="0" indent="-228594" algn="l" defTabSz="914377" rtl="0" eaLnBrk="1" fontAlgn="auto" latinLnBrk="0" hangingPunct="1">
              <a:lnSpc>
                <a:spcPct val="110000"/>
              </a:lnSpc>
              <a:spcBef>
                <a:spcPts val="1200"/>
              </a:spcBef>
              <a:spcAft>
                <a:spcPts val="0"/>
              </a:spcAft>
              <a:buClrTx/>
              <a:buSzTx/>
              <a:buFont typeface="Arial" panose="020B0604020202020204" pitchFamily="34" charset="0"/>
              <a:buChar char="•"/>
              <a:tabLst/>
              <a:defRPr/>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0455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Medioambiente, cambio climático y energía - Cambio climático y reservas de agua</a:t>
            </a:r>
          </a:p>
          <a:p>
            <a:pPr>
              <a:lnSpc>
                <a:spcPct val="110000"/>
              </a:lnSpc>
              <a:spcBef>
                <a:spcPts val="1200"/>
              </a:spcBef>
              <a:buFont typeface="Arial" panose="020B0604020202020204" pitchFamily="34" charset="0"/>
              <a:buChar char="•"/>
            </a:pPr>
            <a:r>
              <a:rPr lang="es-ES" sz="1500" dirty="0">
                <a:solidFill>
                  <a:srgbClr val="343536"/>
                </a:solidFill>
              </a:rPr>
              <a:t> Proyecto centrado en la evaluación del efecto del Cambio Climático en la componente hídrica vinculada a los Ecosistemas Acuáticos Asociados (EAAS) y Terrestres dependientes de las Aguas Subterráneas (ETDAS) y en la identificación de acuíferos profundos como reserva estratégica de agua ante los efectos del Cambio Climático</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2,6 M€ en 2021, 0,65 M€ en 2022</a:t>
            </a:r>
          </a:p>
          <a:p>
            <a:pPr>
              <a:lnSpc>
                <a:spcPct val="110000"/>
              </a:lnSpc>
              <a:spcBef>
                <a:spcPts val="1200"/>
              </a:spcBef>
              <a:buFont typeface="Arial" panose="020B0604020202020204" pitchFamily="34" charset="0"/>
              <a:buChar cha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Coordinado por la Administración General del Estado</a:t>
            </a:r>
          </a:p>
          <a:p>
            <a:pPr marL="0" indent="0">
              <a:lnSpc>
                <a:spcPct val="110000"/>
              </a:lnSpc>
              <a:spcBef>
                <a:spcPts val="1200"/>
              </a:spcBef>
              <a:buNone/>
            </a:pPr>
            <a:endParaRPr lang="es-ES" sz="1500" dirty="0">
              <a:solidFill>
                <a:srgbClr val="343536"/>
              </a:solidFill>
            </a:endParaRPr>
          </a:p>
          <a:p>
            <a:pPr marL="228594" marR="0" lvl="0" indent="-228594" algn="l" defTabSz="914377" rtl="0" eaLnBrk="1" fontAlgn="auto" latinLnBrk="0" hangingPunct="1">
              <a:lnSpc>
                <a:spcPct val="110000"/>
              </a:lnSpc>
              <a:spcBef>
                <a:spcPts val="1200"/>
              </a:spcBef>
              <a:spcAft>
                <a:spcPts val="0"/>
              </a:spcAft>
              <a:buClrTx/>
              <a:buSzTx/>
              <a:buFont typeface="Arial" panose="020B0604020202020204" pitchFamily="34" charset="0"/>
              <a:buChar char="•"/>
              <a:tabLst/>
              <a:defRPr/>
            </a:pPr>
            <a:endParaRPr lang="es-ES" sz="11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3816158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I+D+i en automoción sostenible (PTAS)</a:t>
            </a:r>
          </a:p>
          <a:p>
            <a:pPr>
              <a:lnSpc>
                <a:spcPct val="110000"/>
              </a:lnSpc>
              <a:spcBef>
                <a:spcPts val="1200"/>
              </a:spcBef>
              <a:buFont typeface="Arial" panose="020B0604020202020204" pitchFamily="34" charset="0"/>
              <a:buChar char="•"/>
            </a:pPr>
            <a:r>
              <a:rPr lang="es-ES" sz="1500" dirty="0">
                <a:solidFill>
                  <a:srgbClr val="343536"/>
                </a:solidFill>
              </a:rPr>
              <a:t>Nueva convocatoria de subvenciones para proyectos de I+D en tecnologías relacionadas con la automoción sostenible, articulada mediante el apoyo a proyectos de I+D+i empresarial en tecnologías de aplicación</a:t>
            </a:r>
          </a:p>
          <a:p>
            <a:pPr>
              <a:lnSpc>
                <a:spcPct val="110000"/>
              </a:lnSpc>
              <a:spcBef>
                <a:spcPts val="1200"/>
              </a:spcBef>
              <a:buFont typeface="Arial" panose="020B0604020202020204" pitchFamily="34" charset="0"/>
              <a:buChar char="•"/>
            </a:pPr>
            <a:r>
              <a:rPr lang="es-ES" sz="1500" dirty="0">
                <a:solidFill>
                  <a:srgbClr val="343536"/>
                </a:solidFill>
              </a:rPr>
              <a:t>Se persigue el desarrollo de sistema de almacenamiento energético de muy bajas emisiones y alta reciclabilidad; sistemas de movilidad de alta eficiencia a partir de hidrógeno, conducción autónoma y movilidad conectada o la adaptación de los entornos productivos con sistemas seguros y robustos para la interacción persona-máquina</a:t>
            </a:r>
          </a:p>
          <a:p>
            <a:pPr>
              <a:lnSpc>
                <a:spcPct val="110000"/>
              </a:lnSpc>
              <a:spcBef>
                <a:spcPts val="1200"/>
              </a:spcBef>
              <a:buFont typeface="Arial" panose="020B0604020202020204" pitchFamily="34" charset="0"/>
              <a:buChar char="•"/>
            </a:pPr>
            <a:r>
              <a:rPr lang="es-ES" sz="1500" dirty="0">
                <a:solidFill>
                  <a:srgbClr val="343536"/>
                </a:solidFill>
              </a:rPr>
              <a:t>Realizadas en consorcios empresariales (3-8 empresas) con alta intensidad de ayuda y con un presupuesto entre 5 y 12 M€ y una duración de 2 años, con participación de organismos de investigación en régimen de subcontratación</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40M€ en la convocatoria de 2021 (</a:t>
            </a:r>
            <a:r>
              <a:rPr lang="es-ES" sz="1500" b="1" dirty="0">
                <a:solidFill>
                  <a:srgbClr val="343536"/>
                </a:solidFill>
              </a:rPr>
              <a:t>CERRADA en septiembre de 2021)</a:t>
            </a:r>
          </a:p>
          <a:p>
            <a:pPr>
              <a:lnSpc>
                <a:spcPct val="110000"/>
              </a:lnSpc>
              <a:spcBef>
                <a:spcPts val="1200"/>
              </a:spcBef>
              <a:buFont typeface="Arial" panose="020B0604020202020204" pitchFamily="34" charset="0"/>
              <a:buChar cha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Coordinado por la Administración General del Estado</a:t>
            </a:r>
          </a:p>
          <a:p>
            <a:pPr marL="0" indent="0">
              <a:lnSpc>
                <a:spcPct val="110000"/>
              </a:lnSpc>
              <a:spcBef>
                <a:spcPts val="1200"/>
              </a:spcBef>
              <a:buNone/>
            </a:pPr>
            <a:endParaRPr lang="es-ES" sz="1500" b="1"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1445733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Detalle de cada inversión</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3"/>
            <a:stretch>
              <a:fillRect/>
            </a:stretch>
          </p:blipFill>
          <p:spPr>
            <a:xfrm>
              <a:off x="8768233" y="1735131"/>
              <a:ext cx="2524568" cy="3295963"/>
            </a:xfrm>
            <a:prstGeom prst="rect">
              <a:avLst/>
            </a:prstGeom>
          </p:spPr>
        </p:pic>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471788" y="1369445"/>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Sector aeroespacial</a:t>
            </a:r>
          </a:p>
          <a:p>
            <a:pPr>
              <a:lnSpc>
                <a:spcPct val="110000"/>
              </a:lnSpc>
              <a:spcBef>
                <a:spcPts val="1200"/>
              </a:spcBef>
              <a:buFont typeface="Arial" panose="020B0604020202020204" pitchFamily="34" charset="0"/>
              <a:buChar char="•"/>
            </a:pPr>
            <a:r>
              <a:rPr lang="es-ES" sz="1500" dirty="0">
                <a:solidFill>
                  <a:srgbClr val="343536"/>
                </a:solidFill>
              </a:rPr>
              <a:t>Convocatoria de subvenciones para proyectos de I+D en tecnologías relacionadas con el ámbito aeroespacial que se orienten a la transición verde, refuercen las capacidades españolas y generen un efecto de arrastre sobre toda la cadena de valor</a:t>
            </a:r>
          </a:p>
          <a:p>
            <a:pPr>
              <a:lnSpc>
                <a:spcPct val="110000"/>
              </a:lnSpc>
              <a:spcBef>
                <a:spcPts val="1200"/>
              </a:spcBef>
              <a:buFont typeface="Arial" panose="020B0604020202020204" pitchFamily="34" charset="0"/>
              <a:buChar char="•"/>
            </a:pPr>
            <a:r>
              <a:rPr lang="es-ES" sz="1500" dirty="0">
                <a:solidFill>
                  <a:srgbClr val="343536"/>
                </a:solidFill>
              </a:rPr>
              <a:t>Se proponen convocatorias de subvenciones para el desarrollo de proyectos de I+D en temáticas como nuevos sistemas de propulsión, optimización integral de la generación, distribución y almacenamiento de energía no propulsiva y desarrollo de nuevos materiales</a:t>
            </a:r>
          </a:p>
          <a:p>
            <a:pPr>
              <a:lnSpc>
                <a:spcPct val="110000"/>
              </a:lnSpc>
              <a:spcBef>
                <a:spcPts val="1200"/>
              </a:spcBef>
              <a:buFont typeface="Arial" panose="020B0604020202020204" pitchFamily="34" charset="0"/>
              <a:buChar char="•"/>
            </a:pPr>
            <a:r>
              <a:rPr lang="es-ES" sz="1500" dirty="0">
                <a:solidFill>
                  <a:srgbClr val="343536"/>
                </a:solidFill>
              </a:rPr>
              <a:t>También se financiarán proyectos críticos relativos a aeronaves no tripuladas, persiguiéndose el desarrollo de nuevas tecnologías de comunicación entre diversos tipos de vehículos entre sí de manera segura y ciber-protegida o sistemas de detección para la integración de sistemas autónomos en un espacio aéreo compartido</a:t>
            </a:r>
          </a:p>
          <a:p>
            <a:pPr>
              <a:lnSpc>
                <a:spcPct val="110000"/>
              </a:lnSpc>
              <a:spcBef>
                <a:spcPts val="1200"/>
              </a:spcBef>
              <a:buFont typeface="Arial" panose="020B0604020202020204" pitchFamily="34" charset="0"/>
              <a:buChar char="•"/>
            </a:pPr>
            <a:r>
              <a:rPr lang="es-ES" sz="1500" dirty="0">
                <a:solidFill>
                  <a:srgbClr val="343536"/>
                </a:solidFill>
              </a:rPr>
              <a:t>Actuaciones realizadas en consorcios empresariales (3-6 empresas), con una alta intensidad de ayuda  y con un presupuesto de entre 2,5 y 12 M€</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 40 M€ en 2021, 120 M€ en 2022 y 40 M€ en 2023</a:t>
            </a:r>
          </a:p>
          <a:p>
            <a:pPr>
              <a:lnSpc>
                <a:spcPct val="110000"/>
              </a:lnSpc>
              <a:spcBef>
                <a:spcPts val="1200"/>
              </a:spcBef>
              <a:buFont typeface="Arial" panose="020B0604020202020204" pitchFamily="34" charset="0"/>
              <a:buChar char="•"/>
            </a:pPr>
            <a:r>
              <a:rPr kumimoji="0" lang="es-ES" sz="1500" b="0" i="0" u="none" strike="noStrike" kern="1200" cap="none" spc="0" normalizeH="0" baseline="0" noProof="0" dirty="0">
                <a:ln>
                  <a:noFill/>
                </a:ln>
                <a:solidFill>
                  <a:srgbClr val="343536"/>
                </a:solidFill>
                <a:effectLst/>
                <a:uLnTx/>
                <a:uFillTx/>
                <a:latin typeface="Helvetica" panose="020B0604020202020204" pitchFamily="34" charset="0"/>
                <a:ea typeface="+mn-ea"/>
                <a:cs typeface="Helvetica" panose="020B0604020202020204" pitchFamily="34" charset="0"/>
              </a:rPr>
              <a:t>Coordinado por la Administración General del Estado</a:t>
            </a:r>
          </a:p>
          <a:p>
            <a:pPr>
              <a:lnSpc>
                <a:spcPct val="110000"/>
              </a:lnSpc>
              <a:spcBef>
                <a:spcPts val="1200"/>
              </a:spcBef>
              <a:buFont typeface="Arial" panose="020B0604020202020204" pitchFamily="34" charset="0"/>
              <a:buChar char="•"/>
            </a:pPr>
            <a:endParaRPr lang="es-ES" sz="1500" dirty="0">
              <a:solidFill>
                <a:srgbClr val="343536"/>
              </a:solidFill>
            </a:endParaRPr>
          </a:p>
          <a:p>
            <a:pPr>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500" dirty="0">
              <a:solidFill>
                <a:srgbClr val="343536"/>
              </a:solidFill>
            </a:endParaRPr>
          </a:p>
          <a:p>
            <a:pPr lvl="2">
              <a:lnSpc>
                <a:spcPct val="110000"/>
              </a:lnSpc>
              <a:spcBef>
                <a:spcPts val="1200"/>
              </a:spcBef>
              <a:buFont typeface="Arial" panose="020B0604020202020204" pitchFamily="34" charset="0"/>
              <a:buChar char="•"/>
            </a:pPr>
            <a:endParaRPr lang="es-ES" sz="1300" dirty="0">
              <a:solidFill>
                <a:srgbClr val="343536"/>
              </a:solidFill>
            </a:endParaRPr>
          </a:p>
          <a:p>
            <a:pPr lvl="2">
              <a:lnSpc>
                <a:spcPct val="110000"/>
              </a:lnSpc>
              <a:spcBef>
                <a:spcPts val="1200"/>
              </a:spcBef>
              <a:buFont typeface="Arial" panose="020B0604020202020204" pitchFamily="34" charset="0"/>
              <a:buChar char="•"/>
            </a:pPr>
            <a:endParaRPr lang="es-ES" sz="400" dirty="0">
              <a:solidFill>
                <a:srgbClr val="343536"/>
              </a:solidFill>
            </a:endParaRPr>
          </a:p>
          <a:p>
            <a:pPr>
              <a:lnSpc>
                <a:spcPct val="110000"/>
              </a:lnSpc>
              <a:spcBef>
                <a:spcPts val="1200"/>
              </a:spcBef>
              <a:buFont typeface="Arial" panose="020B0604020202020204" pitchFamily="34" charset="0"/>
              <a:buChar char="•"/>
            </a:pPr>
            <a:endParaRPr lang="es-ES" sz="1100" dirty="0">
              <a:solidFill>
                <a:srgbClr val="343536"/>
              </a:solidFill>
            </a:endParaRPr>
          </a:p>
        </p:txBody>
      </p:sp>
    </p:spTree>
    <p:extLst>
      <p:ext uri="{BB962C8B-B14F-4D97-AF65-F5344CB8AC3E}">
        <p14:creationId xmlns:p14="http://schemas.microsoft.com/office/powerpoint/2010/main" val="287258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17. REFORMA INSTITUCIONAL Y FORTALECIMIENTO DE LAS CAPACIDADES DEL SISTEMA NACIONAL DE CIENCIA, TECNOLOGÍA E INNOVACION</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a:solidFill>
                  <a:srgbClr val="343536"/>
                </a:solidFill>
              </a:rPr>
              <a:t>Periodificación</a:t>
            </a: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12" name="Grupo 11">
            <a:extLst>
              <a:ext uri="{FF2B5EF4-FFF2-40B4-BE49-F238E27FC236}">
                <a16:creationId xmlns:a16="http://schemas.microsoft.com/office/drawing/2014/main" id="{DE708D38-5CF5-4E37-96B9-87085257E832}"/>
              </a:ext>
            </a:extLst>
          </p:cNvPr>
          <p:cNvGrpSpPr/>
          <p:nvPr/>
        </p:nvGrpSpPr>
        <p:grpSpPr>
          <a:xfrm>
            <a:off x="8468417" y="1325563"/>
            <a:ext cx="3500063" cy="4237724"/>
            <a:chOff x="8691937" y="1474904"/>
            <a:chExt cx="3500063" cy="4237724"/>
          </a:xfrm>
        </p:grpSpPr>
        <p:sp>
          <p:nvSpPr>
            <p:cNvPr id="13" name="Rectángulo 12">
              <a:extLst>
                <a:ext uri="{FF2B5EF4-FFF2-40B4-BE49-F238E27FC236}">
                  <a16:creationId xmlns:a16="http://schemas.microsoft.com/office/drawing/2014/main" id="{9989D77E-07C7-4BF3-AED0-500679D8CD2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CE925DEA-BBEE-4858-8E0F-65C32F1839F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a:extLst>
              <a:ext uri="{FF2B5EF4-FFF2-40B4-BE49-F238E27FC236}">
                <a16:creationId xmlns:a16="http://schemas.microsoft.com/office/drawing/2014/main" id="{0D3188D1-8FBD-4F91-A17B-C157A84C0B6D}"/>
              </a:ext>
            </a:extLst>
          </p:cNvPr>
          <p:cNvPicPr>
            <a:picLocks noChangeAspect="1"/>
          </p:cNvPicPr>
          <p:nvPr/>
        </p:nvPicPr>
        <p:blipFill>
          <a:blip r:embed="rId2"/>
          <a:stretch>
            <a:fillRect/>
          </a:stretch>
        </p:blipFill>
        <p:spPr>
          <a:xfrm>
            <a:off x="8768233" y="1752593"/>
            <a:ext cx="2524568" cy="3295963"/>
          </a:xfrm>
          <a:prstGeom prst="rect">
            <a:avLst/>
          </a:prstGeom>
        </p:spPr>
      </p:pic>
      <p:grpSp>
        <p:nvGrpSpPr>
          <p:cNvPr id="8" name="Grupo 7">
            <a:extLst>
              <a:ext uri="{FF2B5EF4-FFF2-40B4-BE49-F238E27FC236}">
                <a16:creationId xmlns:a16="http://schemas.microsoft.com/office/drawing/2014/main" id="{4BFDC37D-26FF-4F3F-A76D-BD7177A63569}"/>
              </a:ext>
            </a:extLst>
          </p:cNvPr>
          <p:cNvGrpSpPr/>
          <p:nvPr/>
        </p:nvGrpSpPr>
        <p:grpSpPr>
          <a:xfrm>
            <a:off x="8468417" y="1325563"/>
            <a:ext cx="3500063" cy="4237724"/>
            <a:chOff x="8468417" y="1308101"/>
            <a:chExt cx="3500063" cy="4237724"/>
          </a:xfrm>
        </p:grpSpPr>
        <p:grpSp>
          <p:nvGrpSpPr>
            <p:cNvPr id="17" name="Grupo 16">
              <a:extLst>
                <a:ext uri="{FF2B5EF4-FFF2-40B4-BE49-F238E27FC236}">
                  <a16:creationId xmlns:a16="http://schemas.microsoft.com/office/drawing/2014/main" id="{8A6B7774-C964-4D71-B6DE-255FF41F50FD}"/>
                </a:ext>
              </a:extLst>
            </p:cNvPr>
            <p:cNvGrpSpPr/>
            <p:nvPr/>
          </p:nvGrpSpPr>
          <p:grpSpPr>
            <a:xfrm>
              <a:off x="8468417" y="1308101"/>
              <a:ext cx="3500063" cy="4237724"/>
              <a:chOff x="8691937" y="1474904"/>
              <a:chExt cx="3500063" cy="4237724"/>
            </a:xfrm>
          </p:grpSpPr>
          <p:sp>
            <p:nvSpPr>
              <p:cNvPr id="18" name="Rectángulo 17">
                <a:extLst>
                  <a:ext uri="{FF2B5EF4-FFF2-40B4-BE49-F238E27FC236}">
                    <a16:creationId xmlns:a16="http://schemas.microsoft.com/office/drawing/2014/main" id="{D7098163-F1DE-41EE-89E7-8D8874F81DD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18">
                <a:extLst>
                  <a:ext uri="{FF2B5EF4-FFF2-40B4-BE49-F238E27FC236}">
                    <a16:creationId xmlns:a16="http://schemas.microsoft.com/office/drawing/2014/main" id="{B40230EF-688C-4918-A964-588AF35F0A0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0" name="Imagen 19">
              <a:extLst>
                <a:ext uri="{FF2B5EF4-FFF2-40B4-BE49-F238E27FC236}">
                  <a16:creationId xmlns:a16="http://schemas.microsoft.com/office/drawing/2014/main" id="{2EF6DCB2-6FB6-4CD9-AADE-203E180F27E2}"/>
                </a:ext>
              </a:extLst>
            </p:cNvPr>
            <p:cNvPicPr>
              <a:picLocks noChangeAspect="1"/>
            </p:cNvPicPr>
            <p:nvPr/>
          </p:nvPicPr>
          <p:blipFill>
            <a:blip r:embed="rId2"/>
            <a:stretch>
              <a:fillRect/>
            </a:stretch>
          </p:blipFill>
          <p:spPr>
            <a:xfrm>
              <a:off x="8768233" y="1735131"/>
              <a:ext cx="2524568" cy="3295963"/>
            </a:xfrm>
            <a:prstGeom prst="rect">
              <a:avLst/>
            </a:prstGeom>
          </p:spPr>
        </p:pic>
      </p:grpSp>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Descripción general</a:t>
            </a:r>
            <a:endParaRPr lang="es-ES" sz="2800" dirty="0"/>
          </a:p>
        </p:txBody>
      </p:sp>
      <p:graphicFrame>
        <p:nvGraphicFramePr>
          <p:cNvPr id="3" name="Tabla 3">
            <a:extLst>
              <a:ext uri="{FF2B5EF4-FFF2-40B4-BE49-F238E27FC236}">
                <a16:creationId xmlns:a16="http://schemas.microsoft.com/office/drawing/2014/main" id="{80FC8683-82AD-4423-A75D-581FC85E5ADF}"/>
              </a:ext>
            </a:extLst>
          </p:cNvPr>
          <p:cNvGraphicFramePr>
            <a:graphicFrameLocks noGrp="1"/>
          </p:cNvGraphicFramePr>
          <p:nvPr>
            <p:extLst>
              <p:ext uri="{D42A27DB-BD31-4B8C-83A1-F6EECF244321}">
                <p14:modId xmlns:p14="http://schemas.microsoft.com/office/powerpoint/2010/main" val="2674163221"/>
              </p:ext>
            </p:extLst>
          </p:nvPr>
        </p:nvGraphicFramePr>
        <p:xfrm>
          <a:off x="350725" y="1528412"/>
          <a:ext cx="9157259" cy="989459"/>
        </p:xfrm>
        <a:graphic>
          <a:graphicData uri="http://schemas.openxmlformats.org/drawingml/2006/table">
            <a:tbl>
              <a:tblPr firstRow="1" bandRow="1">
                <a:tableStyleId>{073A0DAA-6AF3-43AB-8588-CEC1D06C72B9}</a:tableStyleId>
              </a:tblPr>
              <a:tblGrid>
                <a:gridCol w="7109559">
                  <a:extLst>
                    <a:ext uri="{9D8B030D-6E8A-4147-A177-3AD203B41FA5}">
                      <a16:colId xmlns:a16="http://schemas.microsoft.com/office/drawing/2014/main" val="3828824471"/>
                    </a:ext>
                  </a:extLst>
                </a:gridCol>
                <a:gridCol w="2047700">
                  <a:extLst>
                    <a:ext uri="{9D8B030D-6E8A-4147-A177-3AD203B41FA5}">
                      <a16:colId xmlns:a16="http://schemas.microsoft.com/office/drawing/2014/main" val="3719422171"/>
                    </a:ext>
                  </a:extLst>
                </a:gridCol>
              </a:tblGrid>
              <a:tr h="215003">
                <a:tc gridSpan="2">
                  <a:txBody>
                    <a:bodyPr/>
                    <a:lstStyle/>
                    <a:p>
                      <a:r>
                        <a:rPr lang="es-ES" sz="1000"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27682">
                <a:tc>
                  <a:txBody>
                    <a:bodyPr/>
                    <a:lstStyle/>
                    <a:p>
                      <a:r>
                        <a:rPr lang="es-ES" sz="10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4.144,816 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27007"/>
                  </a:ext>
                </a:extLst>
              </a:tr>
              <a:tr h="349379">
                <a:tc>
                  <a:txBody>
                    <a:bodyPr/>
                    <a:lstStyle/>
                    <a:p>
                      <a:r>
                        <a:rPr lang="es-ES" sz="10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3.456,685 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156928"/>
                  </a:ext>
                </a:extLst>
              </a:tr>
            </a:tbl>
          </a:graphicData>
        </a:graphic>
      </p:graphicFrame>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graphicFrame>
        <p:nvGraphicFramePr>
          <p:cNvPr id="6" name="Tabla 5">
            <a:extLst>
              <a:ext uri="{FF2B5EF4-FFF2-40B4-BE49-F238E27FC236}">
                <a16:creationId xmlns:a16="http://schemas.microsoft.com/office/drawing/2014/main" id="{E3170324-46A2-4FB5-B8C1-B305A71BC8D0}"/>
              </a:ext>
            </a:extLst>
          </p:cNvPr>
          <p:cNvGraphicFramePr>
            <a:graphicFrameLocks noGrp="1"/>
          </p:cNvGraphicFramePr>
          <p:nvPr>
            <p:extLst>
              <p:ext uri="{D42A27DB-BD31-4B8C-83A1-F6EECF244321}">
                <p14:modId xmlns:p14="http://schemas.microsoft.com/office/powerpoint/2010/main" val="916305040"/>
              </p:ext>
            </p:extLst>
          </p:nvPr>
        </p:nvGraphicFramePr>
        <p:xfrm>
          <a:off x="422498" y="3024159"/>
          <a:ext cx="9085486" cy="1211001"/>
        </p:xfrm>
        <a:graphic>
          <a:graphicData uri="http://schemas.openxmlformats.org/drawingml/2006/table">
            <a:tbl>
              <a:tblPr firstRow="1" bandRow="1"/>
              <a:tblGrid>
                <a:gridCol w="1817097">
                  <a:extLst>
                    <a:ext uri="{9D8B030D-6E8A-4147-A177-3AD203B41FA5}">
                      <a16:colId xmlns:a16="http://schemas.microsoft.com/office/drawing/2014/main" val="491330301"/>
                    </a:ext>
                  </a:extLst>
                </a:gridCol>
                <a:gridCol w="1011253">
                  <a:extLst>
                    <a:ext uri="{9D8B030D-6E8A-4147-A177-3AD203B41FA5}">
                      <a16:colId xmlns:a16="http://schemas.microsoft.com/office/drawing/2014/main" val="3467020732"/>
                    </a:ext>
                  </a:extLst>
                </a:gridCol>
                <a:gridCol w="1169262">
                  <a:extLst>
                    <a:ext uri="{9D8B030D-6E8A-4147-A177-3AD203B41FA5}">
                      <a16:colId xmlns:a16="http://schemas.microsoft.com/office/drawing/2014/main" val="4210938244"/>
                    </a:ext>
                  </a:extLst>
                </a:gridCol>
                <a:gridCol w="1169262">
                  <a:extLst>
                    <a:ext uri="{9D8B030D-6E8A-4147-A177-3AD203B41FA5}">
                      <a16:colId xmlns:a16="http://schemas.microsoft.com/office/drawing/2014/main" val="52569270"/>
                    </a:ext>
                  </a:extLst>
                </a:gridCol>
                <a:gridCol w="979653">
                  <a:extLst>
                    <a:ext uri="{9D8B030D-6E8A-4147-A177-3AD203B41FA5}">
                      <a16:colId xmlns:a16="http://schemas.microsoft.com/office/drawing/2014/main" val="1412800975"/>
                    </a:ext>
                  </a:extLst>
                </a:gridCol>
                <a:gridCol w="979653">
                  <a:extLst>
                    <a:ext uri="{9D8B030D-6E8A-4147-A177-3AD203B41FA5}">
                      <a16:colId xmlns:a16="http://schemas.microsoft.com/office/drawing/2014/main" val="1317288825"/>
                    </a:ext>
                  </a:extLst>
                </a:gridCol>
                <a:gridCol w="979653">
                  <a:extLst>
                    <a:ext uri="{9D8B030D-6E8A-4147-A177-3AD203B41FA5}">
                      <a16:colId xmlns:a16="http://schemas.microsoft.com/office/drawing/2014/main" val="2011859181"/>
                    </a:ext>
                  </a:extLst>
                </a:gridCol>
                <a:gridCol w="979653">
                  <a:extLst>
                    <a:ext uri="{9D8B030D-6E8A-4147-A177-3AD203B41FA5}">
                      <a16:colId xmlns:a16="http://schemas.microsoft.com/office/drawing/2014/main" val="1205252234"/>
                    </a:ext>
                  </a:extLst>
                </a:gridCol>
              </a:tblGrid>
              <a:tr h="371447">
                <a:tc>
                  <a:txBody>
                    <a:bodyPr/>
                    <a:lstStyle/>
                    <a:p>
                      <a:pPr algn="l" rtl="0" fontAlgn="ctr"/>
                      <a:r>
                        <a:rPr lang="es-ES" sz="1050" b="1" i="0" u="none" strike="noStrike" dirty="0">
                          <a:solidFill>
                            <a:srgbClr val="000000"/>
                          </a:solidFill>
                          <a:effectLst/>
                          <a:latin typeface="Helvetica" panose="020B0604020202020204" pitchFamily="34" charset="0"/>
                        </a:rPr>
                        <a:t>PERIODIFICACIÓN</a:t>
                      </a:r>
                    </a:p>
                  </a:txBody>
                  <a:tcPr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2020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2021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2022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2023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2024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2025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2026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258050"/>
                  </a:ext>
                </a:extLst>
              </a:tr>
              <a:tr h="202607">
                <a:tc>
                  <a:txBody>
                    <a:bodyPr/>
                    <a:lstStyle/>
                    <a:p>
                      <a:pPr algn="l" rtl="0" fontAlgn="ctr"/>
                      <a:r>
                        <a:rPr lang="es-ES" sz="1050" b="0" i="0" u="none" strike="noStrike" dirty="0">
                          <a:solidFill>
                            <a:srgbClr val="000000"/>
                          </a:solidFill>
                          <a:effectLst/>
                          <a:latin typeface="Helvetica" panose="020B0604020202020204" pitchFamily="34" charset="0"/>
                        </a:rPr>
                        <a:t>Financiación Plan</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20,50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1.200,228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a:solidFill>
                            <a:srgbClr val="000000"/>
                          </a:solidFill>
                          <a:effectLst/>
                          <a:latin typeface="Helvetica" panose="020B0604020202020204" pitchFamily="34" charset="0"/>
                        </a:rPr>
                        <a:t>1.661,595</a:t>
                      </a:r>
                      <a:endParaRPr lang="es-ES" sz="1050" b="0" i="0" u="none" strike="noStrike" dirty="0">
                        <a:solidFill>
                          <a:srgbClr val="000000"/>
                        </a:solidFill>
                        <a:effectLst/>
                        <a:latin typeface="Helvetica"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674,362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a:solidFill>
                            <a:srgbClr val="000000"/>
                          </a:solidFill>
                          <a:effectLst/>
                          <a:latin typeface="Helvetica"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a:solidFill>
                            <a:srgbClr val="000000"/>
                          </a:solidFill>
                          <a:effectLst/>
                          <a:latin typeface="Helvetica"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0304387"/>
                  </a:ext>
                </a:extLst>
              </a:tr>
              <a:tr h="202607">
                <a:tc>
                  <a:txBody>
                    <a:bodyPr/>
                    <a:lstStyle/>
                    <a:p>
                      <a:pPr algn="l" rtl="0" fontAlgn="ctr"/>
                      <a:r>
                        <a:rPr lang="es-ES" sz="1050" b="0" i="0" u="none" strike="noStrike" dirty="0">
                          <a:solidFill>
                            <a:srgbClr val="000000"/>
                          </a:solidFill>
                          <a:effectLst/>
                          <a:latin typeface="Helvetica" panose="020B0604020202020204" pitchFamily="34" charset="0"/>
                        </a:rPr>
                        <a:t>Otra financiación</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4,315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187,451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204,777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102,284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153,884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a:solidFill>
                            <a:srgbClr val="000000"/>
                          </a:solidFill>
                          <a:effectLst/>
                          <a:latin typeface="Helvetica" panose="020B0604020202020204" pitchFamily="34" charset="0"/>
                        </a:rPr>
                        <a:t>35,420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50" b="0" i="0" u="none" strike="noStrike" dirty="0">
                          <a:solidFill>
                            <a:srgbClr val="000000"/>
                          </a:solidFill>
                          <a:effectLst/>
                          <a:latin typeface="Helvetica"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4344838"/>
                  </a:ext>
                </a:extLst>
              </a:tr>
              <a:tr h="329237">
                <a:tc>
                  <a:txBody>
                    <a:bodyPr/>
                    <a:lstStyle/>
                    <a:p>
                      <a:pPr algn="l" rtl="0" fontAlgn="ctr"/>
                      <a:r>
                        <a:rPr lang="es-ES" sz="1050" b="0" i="0" u="none" strike="noStrike" dirty="0">
                          <a:solidFill>
                            <a:srgbClr val="FFFFFF"/>
                          </a:solidFill>
                          <a:effectLst/>
                          <a:latin typeface="Helvetica" panose="020B0604020202020204" pitchFamily="34" charset="0"/>
                        </a:rPr>
                        <a:t>TOTAL</a:t>
                      </a:r>
                    </a:p>
                  </a:txBody>
                  <a:tcPr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50" b="0" i="0" u="none" strike="noStrike" dirty="0">
                          <a:solidFill>
                            <a:srgbClr val="FFFFFF"/>
                          </a:solidFill>
                          <a:effectLst/>
                          <a:latin typeface="Helvetica" panose="020B0604020202020204" pitchFamily="34" charset="0"/>
                        </a:rPr>
                        <a:t>24,815 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50" b="0" i="0" u="none" strike="noStrike" dirty="0">
                          <a:solidFill>
                            <a:srgbClr val="FFFFFF"/>
                          </a:solidFill>
                          <a:effectLst/>
                          <a:latin typeface="Helvetica" panose="020B0604020202020204" pitchFamily="34" charset="0"/>
                        </a:rPr>
                        <a:t>1.287,679 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50" b="0" i="0" u="none" strike="noStrike" dirty="0">
                          <a:solidFill>
                            <a:srgbClr val="FFFFFF"/>
                          </a:solidFill>
                          <a:effectLst/>
                          <a:latin typeface="Helvetica" panose="020B0604020202020204" pitchFamily="34" charset="0"/>
                        </a:rPr>
                        <a:t>1.866,372 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50" b="0" i="0" u="none" strike="noStrike" dirty="0">
                          <a:solidFill>
                            <a:srgbClr val="FFFFFF"/>
                          </a:solidFill>
                          <a:effectLst/>
                          <a:latin typeface="Helvetica" panose="020B0604020202020204" pitchFamily="34" charset="0"/>
                        </a:rPr>
                        <a:t>776,646 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50" b="0" i="0" u="none" strike="noStrike" dirty="0">
                          <a:solidFill>
                            <a:srgbClr val="FFFFFF"/>
                          </a:solidFill>
                          <a:effectLst/>
                          <a:latin typeface="Helvetica" panose="020B0604020202020204" pitchFamily="34" charset="0"/>
                        </a:rPr>
                        <a:t>153,884 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50" b="0" i="0" u="none" strike="noStrike" dirty="0">
                          <a:solidFill>
                            <a:srgbClr val="FFFFFF"/>
                          </a:solidFill>
                          <a:effectLst/>
                          <a:latin typeface="Helvetica" panose="020B0604020202020204" pitchFamily="34" charset="0"/>
                        </a:rPr>
                        <a:t>35,420 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algn="ctr" fontAlgn="ctr"/>
                      <a:r>
                        <a:rPr lang="es-ES" sz="28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extLst>
                  <a:ext uri="{0D108BD9-81ED-4DB2-BD59-A6C34878D82A}">
                    <a16:rowId xmlns:a16="http://schemas.microsoft.com/office/drawing/2014/main" val="2395825241"/>
                  </a:ext>
                </a:extLst>
              </a:tr>
            </a:tbl>
          </a:graphicData>
        </a:graphic>
      </p:graphicFrame>
      <p:graphicFrame>
        <p:nvGraphicFramePr>
          <p:cNvPr id="8" name="Tabla 7">
            <a:extLst>
              <a:ext uri="{FF2B5EF4-FFF2-40B4-BE49-F238E27FC236}">
                <a16:creationId xmlns:a16="http://schemas.microsoft.com/office/drawing/2014/main" id="{23E455BE-DE9F-4CCD-BB5B-2AA80F7644A3}"/>
              </a:ext>
            </a:extLst>
          </p:cNvPr>
          <p:cNvGraphicFramePr>
            <a:graphicFrameLocks noGrp="1"/>
          </p:cNvGraphicFramePr>
          <p:nvPr>
            <p:extLst>
              <p:ext uri="{D42A27DB-BD31-4B8C-83A1-F6EECF244321}">
                <p14:modId xmlns:p14="http://schemas.microsoft.com/office/powerpoint/2010/main" val="3818434326"/>
              </p:ext>
            </p:extLst>
          </p:nvPr>
        </p:nvGraphicFramePr>
        <p:xfrm>
          <a:off x="4299251" y="6176962"/>
          <a:ext cx="8908448" cy="4351337"/>
        </p:xfrm>
        <a:graphic>
          <a:graphicData uri="http://schemas.openxmlformats.org/drawingml/2006/table">
            <a:tbl>
              <a:tblPr firstRow="1" bandRow="1"/>
              <a:tblGrid>
                <a:gridCol w="1856972">
                  <a:extLst>
                    <a:ext uri="{9D8B030D-6E8A-4147-A177-3AD203B41FA5}">
                      <a16:colId xmlns:a16="http://schemas.microsoft.com/office/drawing/2014/main" val="1484551199"/>
                    </a:ext>
                  </a:extLst>
                </a:gridCol>
                <a:gridCol w="4429130">
                  <a:extLst>
                    <a:ext uri="{9D8B030D-6E8A-4147-A177-3AD203B41FA5}">
                      <a16:colId xmlns:a16="http://schemas.microsoft.com/office/drawing/2014/main" val="2394482704"/>
                    </a:ext>
                  </a:extLst>
                </a:gridCol>
                <a:gridCol w="1066504">
                  <a:extLst>
                    <a:ext uri="{9D8B030D-6E8A-4147-A177-3AD203B41FA5}">
                      <a16:colId xmlns:a16="http://schemas.microsoft.com/office/drawing/2014/main" val="2960444617"/>
                    </a:ext>
                  </a:extLst>
                </a:gridCol>
                <a:gridCol w="777921">
                  <a:extLst>
                    <a:ext uri="{9D8B030D-6E8A-4147-A177-3AD203B41FA5}">
                      <a16:colId xmlns:a16="http://schemas.microsoft.com/office/drawing/2014/main" val="3519055547"/>
                    </a:ext>
                  </a:extLst>
                </a:gridCol>
                <a:gridCol w="777921">
                  <a:extLst>
                    <a:ext uri="{9D8B030D-6E8A-4147-A177-3AD203B41FA5}">
                      <a16:colId xmlns:a16="http://schemas.microsoft.com/office/drawing/2014/main" val="1946596491"/>
                    </a:ext>
                  </a:extLst>
                </a:gridCol>
              </a:tblGrid>
              <a:tr h="496866">
                <a:tc gridSpan="2">
                  <a:txBody>
                    <a:bodyPr/>
                    <a:lstStyle/>
                    <a:p>
                      <a:pPr algn="l" rtl="0" fontAlgn="ctr"/>
                      <a:r>
                        <a:rPr lang="es-ES" sz="1000" b="1" i="0" u="none" strike="noStrike">
                          <a:solidFill>
                            <a:srgbClr val="000000"/>
                          </a:solidFill>
                          <a:effectLst/>
                          <a:latin typeface="Helvetica" panose="020B0604020202020204" pitchFamily="34" charset="0"/>
                        </a:rPr>
                        <a:t>ENUMERACIÓN DE LAS REFORMAS E INVERSIONES</a:t>
                      </a:r>
                    </a:p>
                  </a:txBody>
                  <a:tcPr marL="90339" marR="7528" marT="752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rtl="0" fontAlgn="ctr"/>
                      <a:r>
                        <a:rPr lang="es-ES" sz="1000" b="1" i="0" u="none" strike="noStrike">
                          <a:solidFill>
                            <a:srgbClr val="000000"/>
                          </a:solidFill>
                          <a:effectLst/>
                          <a:latin typeface="Helvetica" panose="020B0604020202020204" pitchFamily="34" charset="0"/>
                        </a:rPr>
                        <a:t>Financiación</a:t>
                      </a:r>
                    </a:p>
                  </a:txBody>
                  <a:tcPr marL="7528" marR="7528" marT="75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 sobre el total</a:t>
                      </a:r>
                    </a:p>
                  </a:txBody>
                  <a:tcPr marL="7528" marR="7528" marT="75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COFOG</a:t>
                      </a:r>
                    </a:p>
                  </a:txBody>
                  <a:tcPr marL="7528" marR="7528" marT="752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548736"/>
                  </a:ext>
                </a:extLst>
              </a:tr>
              <a:tr h="331244">
                <a:tc>
                  <a:txBody>
                    <a:bodyPr/>
                    <a:lstStyle/>
                    <a:p>
                      <a:pPr algn="l" rtl="0" fontAlgn="ctr"/>
                      <a:r>
                        <a:rPr lang="es-ES" sz="1000" b="0" i="0" u="none" strike="noStrike">
                          <a:solidFill>
                            <a:srgbClr val="000000"/>
                          </a:solidFill>
                          <a:effectLst/>
                          <a:latin typeface="Helvetica" panose="020B0604020202020204" pitchFamily="34" charset="0"/>
                        </a:rPr>
                        <a:t>C17.R1</a:t>
                      </a:r>
                    </a:p>
                  </a:txBody>
                  <a:tcPr marL="90339"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Reforma de la Ley de la Ciencia, la Tecnología y la Innovación</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6264805"/>
                  </a:ext>
                </a:extLst>
              </a:tr>
              <a:tr h="662487">
                <a:tc>
                  <a:txBody>
                    <a:bodyPr/>
                    <a:lstStyle/>
                    <a:p>
                      <a:pPr algn="l" rtl="0" fontAlgn="ctr"/>
                      <a:r>
                        <a:rPr lang="es-ES" sz="1000" b="0" i="0" u="none" strike="noStrike">
                          <a:solidFill>
                            <a:srgbClr val="000000"/>
                          </a:solidFill>
                          <a:effectLst/>
                          <a:latin typeface="Helvetica" panose="020B0604020202020204" pitchFamily="34" charset="0"/>
                        </a:rPr>
                        <a:t>C17.R2</a:t>
                      </a:r>
                    </a:p>
                  </a:txBody>
                  <a:tcPr marL="90339"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Estrategia Española de Ciencia, Tecnología e Innovación 2021-2027 y Desarrollo avanzado del Sistema de Información de Ciencia, Tecnología e Innovación</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470768"/>
                  </a:ext>
                </a:extLst>
              </a:tr>
              <a:tr h="331244">
                <a:tc>
                  <a:txBody>
                    <a:bodyPr/>
                    <a:lstStyle/>
                    <a:p>
                      <a:pPr algn="l" rtl="0" fontAlgn="ctr"/>
                      <a:r>
                        <a:rPr lang="es-ES" sz="1000" b="0" i="0" u="none" strike="noStrike">
                          <a:solidFill>
                            <a:srgbClr val="000000"/>
                          </a:solidFill>
                          <a:effectLst/>
                          <a:latin typeface="Helvetica" panose="020B0604020202020204" pitchFamily="34" charset="0"/>
                        </a:rPr>
                        <a:t>C17.R3</a:t>
                      </a:r>
                    </a:p>
                  </a:txBody>
                  <a:tcPr marL="90339"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Reorganización de los Organismos Públicos de Investigación </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6724645"/>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C17.I1</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Planes Complementarios con CCAA</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299,237</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8,66%</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2081967"/>
                  </a:ext>
                </a:extLst>
              </a:tr>
              <a:tr h="331244">
                <a:tc>
                  <a:txBody>
                    <a:bodyPr/>
                    <a:lstStyle/>
                    <a:p>
                      <a:pPr algn="l" rtl="0" fontAlgn="ctr"/>
                      <a:r>
                        <a:rPr lang="es-ES" sz="1000" b="0" i="0" u="none" strike="noStrike">
                          <a:solidFill>
                            <a:srgbClr val="000000"/>
                          </a:solidFill>
                          <a:effectLst/>
                          <a:latin typeface="Helvetica" panose="020B0604020202020204" pitchFamily="34" charset="0"/>
                        </a:rPr>
                        <a:t>C17.I2</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Fortalecimiento de las capacidades, infraestructuras y equipamientos de los agentes SECTI</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445,193</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12,88%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 / 01.4 / 05.5 </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3832358"/>
                  </a:ext>
                </a:extLst>
              </a:tr>
              <a:tr h="496866">
                <a:tc>
                  <a:txBody>
                    <a:bodyPr/>
                    <a:lstStyle/>
                    <a:p>
                      <a:pPr algn="l" rtl="0" fontAlgn="ctr"/>
                      <a:r>
                        <a:rPr lang="es-ES" sz="1000" b="0" i="0" u="none" strike="noStrike">
                          <a:solidFill>
                            <a:srgbClr val="000000"/>
                          </a:solidFill>
                          <a:effectLst/>
                          <a:latin typeface="Helvetica" panose="020B0604020202020204" pitchFamily="34" charset="0"/>
                        </a:rPr>
                        <a:t>C17.I3</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Nuevos proyectos de I+D+i público-privados, interdisciplinares, pruebas de concepto y concesión de ayudas</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1.167,072</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33,76%</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01.4 / 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399205"/>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C17.I4</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Nueva carrera científica</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294,020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8,51%</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01.4</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770093"/>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C17.I5</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Transferencia de conocimiento</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402,200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11,64%</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 / 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8864607"/>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C17.I6</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Salud</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527,156</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15,25%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01.4 / 07.5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492419"/>
                  </a:ext>
                </a:extLst>
              </a:tr>
              <a:tr h="331244">
                <a:tc>
                  <a:txBody>
                    <a:bodyPr/>
                    <a:lstStyle/>
                    <a:p>
                      <a:pPr algn="l" rtl="0" fontAlgn="ctr"/>
                      <a:r>
                        <a:rPr lang="es-ES" sz="1000" b="0" i="0" u="none" strike="noStrike">
                          <a:solidFill>
                            <a:srgbClr val="000000"/>
                          </a:solidFill>
                          <a:effectLst/>
                          <a:latin typeface="Helvetica" panose="020B0604020202020204" pitchFamily="34" charset="0"/>
                        </a:rPr>
                        <a:t>C17.I7</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Medioambiente, cambio climático y energía</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81,807</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2,37%</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01.4 / 04.8 / 05.5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9926202"/>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C17.I8</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I+D+i en automoción sostenible (PTAS)</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1,16%</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736368"/>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C17.I9</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Sector aeroespacial</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200,000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5,79%</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332057"/>
                  </a:ext>
                </a:extLst>
              </a:tr>
              <a:tr h="286074">
                <a:tc>
                  <a:txBody>
                    <a:bodyPr/>
                    <a:lstStyle/>
                    <a:p>
                      <a:pPr algn="l" rtl="0" fontAlgn="ctr"/>
                      <a:r>
                        <a:rPr lang="es-ES" sz="1000" b="1" i="0" u="none" strike="noStrike">
                          <a:solidFill>
                            <a:srgbClr val="FFFFFF"/>
                          </a:solidFill>
                          <a:effectLst/>
                          <a:latin typeface="Helvetica" panose="020B0604020202020204" pitchFamily="34" charset="0"/>
                        </a:rPr>
                        <a:t>Total componente</a:t>
                      </a:r>
                    </a:p>
                  </a:txBody>
                  <a:tcPr marL="90339"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tc>
                  <a:txBody>
                    <a:bodyPr/>
                    <a:lstStyle/>
                    <a:p>
                      <a:pPr algn="l" fontAlgn="ctr"/>
                      <a:r>
                        <a:rPr lang="es-ES" sz="1800" b="0" i="0" u="none" strike="noStrike">
                          <a:solidFill>
                            <a:srgbClr val="000000"/>
                          </a:solidFill>
                          <a:effectLst/>
                          <a:latin typeface="Arial" panose="020B0604020202020204" pitchFamily="34" charset="0"/>
                        </a:rPr>
                        <a:t> </a:t>
                      </a:r>
                    </a:p>
                  </a:txBody>
                  <a:tcPr marL="90339"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00" b="0" i="0" u="none" strike="noStrike">
                          <a:solidFill>
                            <a:srgbClr val="FFFFFF"/>
                          </a:solidFill>
                          <a:effectLst/>
                          <a:latin typeface="Helvetica" panose="020B0604020202020204" pitchFamily="34" charset="0"/>
                        </a:rPr>
                        <a:t>3.456,685</a:t>
                      </a:r>
                    </a:p>
                  </a:txBody>
                  <a:tcPr marL="7528"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00" b="0" i="0" u="none" strike="noStrike">
                          <a:solidFill>
                            <a:srgbClr val="FFFFFF"/>
                          </a:solidFill>
                          <a:effectLst/>
                          <a:latin typeface="Helvetica" panose="020B0604020202020204" pitchFamily="34" charset="0"/>
                        </a:rPr>
                        <a:t>100%</a:t>
                      </a:r>
                    </a:p>
                  </a:txBody>
                  <a:tcPr marL="7528"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tc>
                  <a:txBody>
                    <a:bodyPr/>
                    <a:lstStyle/>
                    <a:p>
                      <a:pPr algn="ctr" fontAlgn="ctr"/>
                      <a:r>
                        <a:rPr lang="es-ES" sz="1800" b="0" i="0" u="none" strike="noStrike" dirty="0">
                          <a:solidFill>
                            <a:srgbClr val="000000"/>
                          </a:solidFill>
                          <a:effectLst/>
                          <a:latin typeface="Arial" panose="020B0604020202020204" pitchFamily="34" charset="0"/>
                        </a:rPr>
                        <a:t> </a:t>
                      </a:r>
                    </a:p>
                  </a:txBody>
                  <a:tcPr marL="7528"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extLst>
                  <a:ext uri="{0D108BD9-81ED-4DB2-BD59-A6C34878D82A}">
                    <a16:rowId xmlns:a16="http://schemas.microsoft.com/office/drawing/2014/main" val="2343534242"/>
                  </a:ext>
                </a:extLst>
              </a:tr>
            </a:tbl>
          </a:graphicData>
        </a:graphic>
      </p:graphicFrame>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Descripción general</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graphicFrame>
        <p:nvGraphicFramePr>
          <p:cNvPr id="8" name="Tabla 7">
            <a:extLst>
              <a:ext uri="{FF2B5EF4-FFF2-40B4-BE49-F238E27FC236}">
                <a16:creationId xmlns:a16="http://schemas.microsoft.com/office/drawing/2014/main" id="{23E455BE-DE9F-4CCD-BB5B-2AA80F7644A3}"/>
              </a:ext>
            </a:extLst>
          </p:cNvPr>
          <p:cNvGraphicFramePr>
            <a:graphicFrameLocks noGrp="1"/>
          </p:cNvGraphicFramePr>
          <p:nvPr>
            <p:extLst>
              <p:ext uri="{D42A27DB-BD31-4B8C-83A1-F6EECF244321}">
                <p14:modId xmlns:p14="http://schemas.microsoft.com/office/powerpoint/2010/main" val="3160081576"/>
              </p:ext>
            </p:extLst>
          </p:nvPr>
        </p:nvGraphicFramePr>
        <p:xfrm>
          <a:off x="581223" y="1547565"/>
          <a:ext cx="8908448" cy="4351337"/>
        </p:xfrm>
        <a:graphic>
          <a:graphicData uri="http://schemas.openxmlformats.org/drawingml/2006/table">
            <a:tbl>
              <a:tblPr firstRow="1" bandRow="1"/>
              <a:tblGrid>
                <a:gridCol w="1856972">
                  <a:extLst>
                    <a:ext uri="{9D8B030D-6E8A-4147-A177-3AD203B41FA5}">
                      <a16:colId xmlns:a16="http://schemas.microsoft.com/office/drawing/2014/main" val="1484551199"/>
                    </a:ext>
                  </a:extLst>
                </a:gridCol>
                <a:gridCol w="4429130">
                  <a:extLst>
                    <a:ext uri="{9D8B030D-6E8A-4147-A177-3AD203B41FA5}">
                      <a16:colId xmlns:a16="http://schemas.microsoft.com/office/drawing/2014/main" val="2394482704"/>
                    </a:ext>
                  </a:extLst>
                </a:gridCol>
                <a:gridCol w="1066504">
                  <a:extLst>
                    <a:ext uri="{9D8B030D-6E8A-4147-A177-3AD203B41FA5}">
                      <a16:colId xmlns:a16="http://schemas.microsoft.com/office/drawing/2014/main" val="2960444617"/>
                    </a:ext>
                  </a:extLst>
                </a:gridCol>
                <a:gridCol w="777921">
                  <a:extLst>
                    <a:ext uri="{9D8B030D-6E8A-4147-A177-3AD203B41FA5}">
                      <a16:colId xmlns:a16="http://schemas.microsoft.com/office/drawing/2014/main" val="3519055547"/>
                    </a:ext>
                  </a:extLst>
                </a:gridCol>
                <a:gridCol w="777921">
                  <a:extLst>
                    <a:ext uri="{9D8B030D-6E8A-4147-A177-3AD203B41FA5}">
                      <a16:colId xmlns:a16="http://schemas.microsoft.com/office/drawing/2014/main" val="1946596491"/>
                    </a:ext>
                  </a:extLst>
                </a:gridCol>
              </a:tblGrid>
              <a:tr h="496866">
                <a:tc gridSpan="2">
                  <a:txBody>
                    <a:bodyPr/>
                    <a:lstStyle/>
                    <a:p>
                      <a:pPr algn="l" rtl="0" fontAlgn="ctr"/>
                      <a:r>
                        <a:rPr lang="es-ES" sz="1000" b="1" i="0" u="none" strike="noStrike" dirty="0">
                          <a:solidFill>
                            <a:srgbClr val="000000"/>
                          </a:solidFill>
                          <a:effectLst/>
                          <a:latin typeface="Helvetica" panose="020B0604020202020204" pitchFamily="34" charset="0"/>
                        </a:rPr>
                        <a:t>ENUMERACIÓN DE LAS REFORMAS E INVERSIONES</a:t>
                      </a:r>
                    </a:p>
                  </a:txBody>
                  <a:tcPr marL="90339" marR="7528" marT="752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rtl="0" fontAlgn="ctr"/>
                      <a:r>
                        <a:rPr lang="es-ES" sz="1000" b="1" i="0" u="none" strike="noStrike">
                          <a:solidFill>
                            <a:srgbClr val="000000"/>
                          </a:solidFill>
                          <a:effectLst/>
                          <a:latin typeface="Helvetica" panose="020B0604020202020204" pitchFamily="34" charset="0"/>
                        </a:rPr>
                        <a:t>Financiación</a:t>
                      </a:r>
                    </a:p>
                  </a:txBody>
                  <a:tcPr marL="7528" marR="7528" marT="75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 sobre el total</a:t>
                      </a:r>
                    </a:p>
                  </a:txBody>
                  <a:tcPr marL="7528" marR="7528" marT="75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a:solidFill>
                            <a:srgbClr val="000000"/>
                          </a:solidFill>
                          <a:effectLst/>
                          <a:latin typeface="Helvetica" panose="020B0604020202020204" pitchFamily="34" charset="0"/>
                        </a:rPr>
                        <a:t>COFOG</a:t>
                      </a:r>
                    </a:p>
                  </a:txBody>
                  <a:tcPr marL="7528" marR="7528" marT="752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548736"/>
                  </a:ext>
                </a:extLst>
              </a:tr>
              <a:tr h="331244">
                <a:tc>
                  <a:txBody>
                    <a:bodyPr/>
                    <a:lstStyle/>
                    <a:p>
                      <a:pPr algn="l" rtl="0" fontAlgn="ctr"/>
                      <a:r>
                        <a:rPr lang="es-ES" sz="1000" b="0" i="0" u="none" strike="noStrike">
                          <a:solidFill>
                            <a:srgbClr val="000000"/>
                          </a:solidFill>
                          <a:effectLst/>
                          <a:latin typeface="Helvetica" panose="020B0604020202020204" pitchFamily="34" charset="0"/>
                        </a:rPr>
                        <a:t>C17.R1</a:t>
                      </a:r>
                    </a:p>
                  </a:txBody>
                  <a:tcPr marL="90339"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Reforma de la Ley de la Ciencia, la Tecnología y la Innovación</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6264805"/>
                  </a:ext>
                </a:extLst>
              </a:tr>
              <a:tr h="662487">
                <a:tc>
                  <a:txBody>
                    <a:bodyPr/>
                    <a:lstStyle/>
                    <a:p>
                      <a:pPr algn="l" rtl="0" fontAlgn="ctr"/>
                      <a:r>
                        <a:rPr lang="es-ES" sz="1000" b="0" i="0" u="none" strike="noStrike">
                          <a:solidFill>
                            <a:srgbClr val="000000"/>
                          </a:solidFill>
                          <a:effectLst/>
                          <a:latin typeface="Helvetica" panose="020B0604020202020204" pitchFamily="34" charset="0"/>
                        </a:rPr>
                        <a:t>C17.R2</a:t>
                      </a:r>
                    </a:p>
                  </a:txBody>
                  <a:tcPr marL="90339"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Estrategia Española de Ciencia, Tecnología e Innovación 2021-2027 y Desarrollo avanzado del Sistema de Información de Ciencia, Tecnología e Innovación</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470768"/>
                  </a:ext>
                </a:extLst>
              </a:tr>
              <a:tr h="331244">
                <a:tc>
                  <a:txBody>
                    <a:bodyPr/>
                    <a:lstStyle/>
                    <a:p>
                      <a:pPr algn="l" rtl="0" fontAlgn="ctr"/>
                      <a:r>
                        <a:rPr lang="es-ES" sz="1000" b="0" i="0" u="none" strike="noStrike">
                          <a:solidFill>
                            <a:srgbClr val="000000"/>
                          </a:solidFill>
                          <a:effectLst/>
                          <a:latin typeface="Helvetica" panose="020B0604020202020204" pitchFamily="34" charset="0"/>
                        </a:rPr>
                        <a:t>C17.R3</a:t>
                      </a:r>
                    </a:p>
                  </a:txBody>
                  <a:tcPr marL="90339"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Reorganización de los Organismos Públicos de Investigación </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6724645"/>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C17.I1</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Planes Complementarios con CCAA</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299,237</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8,66%</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2081967"/>
                  </a:ext>
                </a:extLst>
              </a:tr>
              <a:tr h="331244">
                <a:tc>
                  <a:txBody>
                    <a:bodyPr/>
                    <a:lstStyle/>
                    <a:p>
                      <a:pPr algn="l" rtl="0" fontAlgn="ctr"/>
                      <a:r>
                        <a:rPr lang="es-ES" sz="1000" b="0" i="0" u="none" strike="noStrike">
                          <a:solidFill>
                            <a:srgbClr val="000000"/>
                          </a:solidFill>
                          <a:effectLst/>
                          <a:latin typeface="Helvetica" panose="020B0604020202020204" pitchFamily="34" charset="0"/>
                        </a:rPr>
                        <a:t>C17.I2</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Fortalecimiento de las capacidades, infraestructuras y equipamientos de los agentes SECTI</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445,193</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12,88%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 / 01.4 / 05.5 </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3832358"/>
                  </a:ext>
                </a:extLst>
              </a:tr>
              <a:tr h="496866">
                <a:tc>
                  <a:txBody>
                    <a:bodyPr/>
                    <a:lstStyle/>
                    <a:p>
                      <a:pPr algn="l" rtl="0" fontAlgn="ctr"/>
                      <a:r>
                        <a:rPr lang="es-ES" sz="1000" b="0" i="0" u="none" strike="noStrike">
                          <a:solidFill>
                            <a:srgbClr val="000000"/>
                          </a:solidFill>
                          <a:effectLst/>
                          <a:latin typeface="Helvetica" panose="020B0604020202020204" pitchFamily="34" charset="0"/>
                        </a:rPr>
                        <a:t>C17.I3</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Nuevos proyectos de I+D+i público-privados, interdisciplinares, pruebas de concepto y concesión de ayudas</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1.167,072</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33,76%</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01.4 / 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399205"/>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C17.I4</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Nueva carrera científica</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294,020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8,51%</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01.4</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770093"/>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C17.I5</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dirty="0">
                          <a:solidFill>
                            <a:srgbClr val="000000"/>
                          </a:solidFill>
                          <a:effectLst/>
                          <a:latin typeface="Helvetica" panose="020B0604020202020204" pitchFamily="34" charset="0"/>
                        </a:rPr>
                        <a:t>Transferencia de conocimiento</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402,200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11,64%</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01.5 / 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8864607"/>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C17.I6</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Salud</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527,156</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15,25%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01.4 / 07.5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492419"/>
                  </a:ext>
                </a:extLst>
              </a:tr>
              <a:tr h="331244">
                <a:tc>
                  <a:txBody>
                    <a:bodyPr/>
                    <a:lstStyle/>
                    <a:p>
                      <a:pPr algn="l" rtl="0" fontAlgn="ctr"/>
                      <a:r>
                        <a:rPr lang="es-ES" sz="1000" b="0" i="0" u="none" strike="noStrike">
                          <a:solidFill>
                            <a:srgbClr val="000000"/>
                          </a:solidFill>
                          <a:effectLst/>
                          <a:latin typeface="Helvetica" panose="020B0604020202020204" pitchFamily="34" charset="0"/>
                        </a:rPr>
                        <a:t>C17.I7</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Medioambiente, cambio climático y energía</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81,807</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2,37%</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01.4 / 04.8 / 05.5</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9926202"/>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C17.I8</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I+D+i en automoción sostenible (PTAS)</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1,16%</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736368"/>
                  </a:ext>
                </a:extLst>
              </a:tr>
              <a:tr h="180678">
                <a:tc>
                  <a:txBody>
                    <a:bodyPr/>
                    <a:lstStyle/>
                    <a:p>
                      <a:pPr algn="l" rtl="0" fontAlgn="ctr"/>
                      <a:r>
                        <a:rPr lang="es-ES" sz="1000" b="0" i="0" u="none" strike="noStrike">
                          <a:solidFill>
                            <a:srgbClr val="000000"/>
                          </a:solidFill>
                          <a:effectLst/>
                          <a:latin typeface="Helvetica" panose="020B0604020202020204" pitchFamily="34" charset="0"/>
                        </a:rPr>
                        <a:t>C17.I9</a:t>
                      </a:r>
                    </a:p>
                  </a:txBody>
                  <a:tcPr marL="90339" marR="7528" marT="75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ES" sz="1000" b="0" i="0" u="none" strike="noStrike">
                          <a:solidFill>
                            <a:srgbClr val="000000"/>
                          </a:solidFill>
                          <a:effectLst/>
                          <a:latin typeface="Helvetica" panose="020B0604020202020204" pitchFamily="34" charset="0"/>
                        </a:rPr>
                        <a:t>Sector aeroespacial</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200,000</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5,79%</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04.8</a:t>
                      </a:r>
                    </a:p>
                  </a:txBody>
                  <a:tcPr marL="7528" marR="7528" marT="7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332057"/>
                  </a:ext>
                </a:extLst>
              </a:tr>
              <a:tr h="286074">
                <a:tc>
                  <a:txBody>
                    <a:bodyPr/>
                    <a:lstStyle/>
                    <a:p>
                      <a:pPr algn="l" rtl="0" fontAlgn="ctr"/>
                      <a:r>
                        <a:rPr lang="es-ES" sz="1000" b="1" i="0" u="none" strike="noStrike">
                          <a:solidFill>
                            <a:srgbClr val="FFFFFF"/>
                          </a:solidFill>
                          <a:effectLst/>
                          <a:latin typeface="Helvetica" panose="020B0604020202020204" pitchFamily="34" charset="0"/>
                        </a:rPr>
                        <a:t>Total componente</a:t>
                      </a:r>
                    </a:p>
                  </a:txBody>
                  <a:tcPr marL="90339"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tc>
                  <a:txBody>
                    <a:bodyPr/>
                    <a:lstStyle/>
                    <a:p>
                      <a:pPr algn="l" fontAlgn="ctr"/>
                      <a:r>
                        <a:rPr lang="es-ES" sz="1800" b="0" i="0" u="none" strike="noStrike">
                          <a:solidFill>
                            <a:srgbClr val="000000"/>
                          </a:solidFill>
                          <a:effectLst/>
                          <a:latin typeface="Arial" panose="020B0604020202020204" pitchFamily="34" charset="0"/>
                        </a:rPr>
                        <a:t> </a:t>
                      </a:r>
                    </a:p>
                  </a:txBody>
                  <a:tcPr marL="90339"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00" b="0" i="0" u="none" strike="noStrike" dirty="0">
                          <a:solidFill>
                            <a:srgbClr val="FFFFFF"/>
                          </a:solidFill>
                          <a:effectLst/>
                          <a:latin typeface="Helvetica" panose="020B0604020202020204" pitchFamily="34" charset="0"/>
                        </a:rPr>
                        <a:t>3.456,685 M€</a:t>
                      </a:r>
                    </a:p>
                  </a:txBody>
                  <a:tcPr marL="7528"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s-ES" sz="1000" b="0" i="0" u="none" strike="noStrike">
                          <a:solidFill>
                            <a:srgbClr val="FFFFFF"/>
                          </a:solidFill>
                          <a:effectLst/>
                          <a:latin typeface="Helvetica" panose="020B0604020202020204" pitchFamily="34" charset="0"/>
                        </a:rPr>
                        <a:t>100%</a:t>
                      </a:r>
                    </a:p>
                  </a:txBody>
                  <a:tcPr marL="7528"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tc>
                  <a:txBody>
                    <a:bodyPr/>
                    <a:lstStyle/>
                    <a:p>
                      <a:pPr algn="ctr" fontAlgn="ctr"/>
                      <a:r>
                        <a:rPr lang="es-ES" sz="1800" b="0" i="0" u="none" strike="noStrike" dirty="0">
                          <a:solidFill>
                            <a:srgbClr val="000000"/>
                          </a:solidFill>
                          <a:effectLst/>
                          <a:latin typeface="Arial" panose="020B0604020202020204" pitchFamily="34" charset="0"/>
                        </a:rPr>
                        <a:t> </a:t>
                      </a:r>
                    </a:p>
                  </a:txBody>
                  <a:tcPr marL="7528" marR="7528" marT="752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7171"/>
                    </a:solidFill>
                  </a:tcPr>
                </a:tc>
                <a:extLst>
                  <a:ext uri="{0D108BD9-81ED-4DB2-BD59-A6C34878D82A}">
                    <a16:rowId xmlns:a16="http://schemas.microsoft.com/office/drawing/2014/main" val="2343534242"/>
                  </a:ext>
                </a:extLst>
              </a:tr>
            </a:tbl>
          </a:graphicData>
        </a:graphic>
      </p:graphicFrame>
    </p:spTree>
    <p:extLst>
      <p:ext uri="{BB962C8B-B14F-4D97-AF65-F5344CB8AC3E}">
        <p14:creationId xmlns:p14="http://schemas.microsoft.com/office/powerpoint/2010/main" val="256741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Descripción general</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graphicFrame>
        <p:nvGraphicFramePr>
          <p:cNvPr id="4" name="Tabla 3">
            <a:extLst>
              <a:ext uri="{FF2B5EF4-FFF2-40B4-BE49-F238E27FC236}">
                <a16:creationId xmlns:a16="http://schemas.microsoft.com/office/drawing/2014/main" id="{E25BF0D2-96E1-4865-BE44-EC64BB829D00}"/>
              </a:ext>
            </a:extLst>
          </p:cNvPr>
          <p:cNvGraphicFramePr>
            <a:graphicFrameLocks noGrp="1"/>
          </p:cNvGraphicFramePr>
          <p:nvPr>
            <p:extLst>
              <p:ext uri="{D42A27DB-BD31-4B8C-83A1-F6EECF244321}">
                <p14:modId xmlns:p14="http://schemas.microsoft.com/office/powerpoint/2010/main" val="3484255876"/>
              </p:ext>
            </p:extLst>
          </p:nvPr>
        </p:nvGraphicFramePr>
        <p:xfrm>
          <a:off x="327358" y="1435263"/>
          <a:ext cx="9629471" cy="4270214"/>
        </p:xfrm>
        <a:graphic>
          <a:graphicData uri="http://schemas.openxmlformats.org/drawingml/2006/table">
            <a:tbl>
              <a:tblPr/>
              <a:tblGrid>
                <a:gridCol w="910892">
                  <a:extLst>
                    <a:ext uri="{9D8B030D-6E8A-4147-A177-3AD203B41FA5}">
                      <a16:colId xmlns:a16="http://schemas.microsoft.com/office/drawing/2014/main" val="4288573469"/>
                    </a:ext>
                  </a:extLst>
                </a:gridCol>
                <a:gridCol w="1609725">
                  <a:extLst>
                    <a:ext uri="{9D8B030D-6E8A-4147-A177-3AD203B41FA5}">
                      <a16:colId xmlns:a16="http://schemas.microsoft.com/office/drawing/2014/main" val="3309093521"/>
                    </a:ext>
                  </a:extLst>
                </a:gridCol>
                <a:gridCol w="1819275">
                  <a:extLst>
                    <a:ext uri="{9D8B030D-6E8A-4147-A177-3AD203B41FA5}">
                      <a16:colId xmlns:a16="http://schemas.microsoft.com/office/drawing/2014/main" val="1565166833"/>
                    </a:ext>
                  </a:extLst>
                </a:gridCol>
                <a:gridCol w="2038350">
                  <a:extLst>
                    <a:ext uri="{9D8B030D-6E8A-4147-A177-3AD203B41FA5}">
                      <a16:colId xmlns:a16="http://schemas.microsoft.com/office/drawing/2014/main" val="608432462"/>
                    </a:ext>
                  </a:extLst>
                </a:gridCol>
                <a:gridCol w="819150">
                  <a:extLst>
                    <a:ext uri="{9D8B030D-6E8A-4147-A177-3AD203B41FA5}">
                      <a16:colId xmlns:a16="http://schemas.microsoft.com/office/drawing/2014/main" val="2593060671"/>
                    </a:ext>
                  </a:extLst>
                </a:gridCol>
                <a:gridCol w="809625">
                  <a:extLst>
                    <a:ext uri="{9D8B030D-6E8A-4147-A177-3AD203B41FA5}">
                      <a16:colId xmlns:a16="http://schemas.microsoft.com/office/drawing/2014/main" val="3340652958"/>
                    </a:ext>
                  </a:extLst>
                </a:gridCol>
                <a:gridCol w="809625">
                  <a:extLst>
                    <a:ext uri="{9D8B030D-6E8A-4147-A177-3AD203B41FA5}">
                      <a16:colId xmlns:a16="http://schemas.microsoft.com/office/drawing/2014/main" val="4126147006"/>
                    </a:ext>
                  </a:extLst>
                </a:gridCol>
                <a:gridCol w="812829">
                  <a:extLst>
                    <a:ext uri="{9D8B030D-6E8A-4147-A177-3AD203B41FA5}">
                      <a16:colId xmlns:a16="http://schemas.microsoft.com/office/drawing/2014/main" val="2116727784"/>
                    </a:ext>
                  </a:extLst>
                </a:gridCol>
              </a:tblGrid>
              <a:tr h="557533">
                <a:tc>
                  <a:txBody>
                    <a:bodyPr/>
                    <a:lstStyle/>
                    <a:p>
                      <a:pPr algn="ctr" rtl="0" fontAlgn="ctr"/>
                      <a:r>
                        <a:rPr lang="es-ES" sz="1050" b="1" i="0" u="none" strike="noStrike">
                          <a:solidFill>
                            <a:srgbClr val="000000"/>
                          </a:solidFill>
                          <a:effectLst/>
                          <a:latin typeface="Helvetica" panose="020B0604020202020204" pitchFamily="34" charset="0"/>
                        </a:rPr>
                        <a:t>INVERSIÓN</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ACTUACIONES</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MODO DE IMPLEMENTACIÓN (UPV)</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ADMINISTRACIÓN EJECUTORA</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2020</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2021</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2022</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2023</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498763"/>
                  </a:ext>
                </a:extLst>
              </a:tr>
              <a:tr h="481509">
                <a:tc>
                  <a:txBody>
                    <a:bodyPr/>
                    <a:lstStyle/>
                    <a:p>
                      <a:pPr algn="ctr" rtl="0" fontAlgn="ctr"/>
                      <a:r>
                        <a:rPr lang="es-ES" sz="1000" b="0" i="0" u="none" strike="noStrike" dirty="0">
                          <a:solidFill>
                            <a:srgbClr val="000000"/>
                          </a:solidFill>
                          <a:effectLst/>
                          <a:latin typeface="Helvetica" panose="020B0604020202020204" pitchFamily="34" charset="0"/>
                        </a:rPr>
                        <a:t>C17.I1</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1000" b="0" i="0" u="none" strike="noStrike" dirty="0">
                          <a:solidFill>
                            <a:srgbClr val="000000"/>
                          </a:solidFill>
                          <a:effectLst/>
                          <a:latin typeface="Helvetica" panose="020B0604020202020204" pitchFamily="34" charset="0"/>
                        </a:rPr>
                        <a:t>Planes Complementarios con CCAA</a:t>
                      </a:r>
                    </a:p>
                  </a:txBody>
                  <a:tcPr marL="63139"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Posibles beneficiarios (pendiente de definir)</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Administración General del Estado jundo con las CCAA</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dirty="0">
                          <a:solidFill>
                            <a:srgbClr val="000000"/>
                          </a:solidFill>
                          <a:effectLst/>
                          <a:latin typeface="Helvetica" panose="020B0604020202020204" pitchFamily="34" charset="0"/>
                        </a:rPr>
                        <a:t>168,863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130,374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6025671"/>
                  </a:ext>
                </a:extLst>
              </a:tr>
              <a:tr h="481509">
                <a:tc rowSpan="5">
                  <a:txBody>
                    <a:bodyPr/>
                    <a:lstStyle/>
                    <a:p>
                      <a:pPr algn="ctr" rtl="0" fontAlgn="ctr"/>
                      <a:r>
                        <a:rPr lang="es-ES" sz="1000" b="0" i="0" u="none" strike="noStrike" dirty="0">
                          <a:solidFill>
                            <a:srgbClr val="000000"/>
                          </a:solidFill>
                          <a:effectLst/>
                          <a:latin typeface="Helvetica" panose="020B0604020202020204" pitchFamily="34" charset="0"/>
                        </a:rPr>
                        <a:t>C17.I2</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Convocatorias acciones dinamización</a:t>
                      </a:r>
                    </a:p>
                  </a:txBody>
                  <a:tcPr marL="63139"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Beneficiario</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Coordinado y ejecutado por AGE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6,696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875370"/>
                  </a:ext>
                </a:extLst>
              </a:tr>
              <a:tr h="532191">
                <a:tc vMerge="1">
                  <a:txBody>
                    <a:bodyPr/>
                    <a:lstStyle/>
                    <a:p>
                      <a:endParaRPr lang="es-ES"/>
                    </a:p>
                  </a:txBody>
                  <a:tcPr/>
                </a:tc>
                <a:tc>
                  <a:txBody>
                    <a:bodyPr/>
                    <a:lstStyle/>
                    <a:p>
                      <a:pPr algn="l" rtl="0" fontAlgn="ctr"/>
                      <a:r>
                        <a:rPr lang="es-ES" sz="1000" b="0" i="0" u="none" strike="noStrike">
                          <a:solidFill>
                            <a:srgbClr val="000000"/>
                          </a:solidFill>
                          <a:effectLst/>
                          <a:latin typeface="Helvetica" panose="020B0604020202020204" pitchFamily="34" charset="0"/>
                        </a:rPr>
                        <a:t>Convocatorias equipamiento</a:t>
                      </a:r>
                    </a:p>
                  </a:txBody>
                  <a:tcPr marL="63139"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Beneficiario</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Coordinado y ejecutado por AGE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60,000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8127339"/>
                  </a:ext>
                </a:extLst>
              </a:tr>
              <a:tr h="481509">
                <a:tc vMerge="1">
                  <a:txBody>
                    <a:bodyPr/>
                    <a:lstStyle/>
                    <a:p>
                      <a:endParaRPr lang="es-ES"/>
                    </a:p>
                  </a:txBody>
                  <a:tcPr/>
                </a:tc>
                <a:tc>
                  <a:txBody>
                    <a:bodyPr/>
                    <a:lstStyle/>
                    <a:p>
                      <a:pPr algn="l" rtl="0" fontAlgn="ctr"/>
                      <a:r>
                        <a:rPr lang="es-ES" sz="1000" b="0" i="0" u="none" strike="noStrike">
                          <a:solidFill>
                            <a:srgbClr val="000000"/>
                          </a:solidFill>
                          <a:effectLst/>
                          <a:latin typeface="Helvetica" panose="020B0604020202020204" pitchFamily="34" charset="0"/>
                        </a:rPr>
                        <a:t>Infraestructuras y proyectos específicas</a:t>
                      </a:r>
                    </a:p>
                  </a:txBody>
                  <a:tcPr marL="63139"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Beneficiario</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Coordinado y ejecutado por AGE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2,804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19,780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58,020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4484777"/>
                  </a:ext>
                </a:extLst>
              </a:tr>
              <a:tr h="481509">
                <a:tc vMerge="1">
                  <a:txBody>
                    <a:bodyPr/>
                    <a:lstStyle/>
                    <a:p>
                      <a:endParaRPr lang="es-ES"/>
                    </a:p>
                  </a:txBody>
                  <a:tcPr/>
                </a:tc>
                <a:tc>
                  <a:txBody>
                    <a:bodyPr/>
                    <a:lstStyle/>
                    <a:p>
                      <a:pPr algn="l" rtl="0" fontAlgn="ctr"/>
                      <a:r>
                        <a:rPr lang="es-ES" sz="1000" b="0" i="0" u="none" strike="noStrike">
                          <a:solidFill>
                            <a:srgbClr val="000000"/>
                          </a:solidFill>
                          <a:effectLst/>
                          <a:latin typeface="Helvetica" panose="020B0604020202020204" pitchFamily="34" charset="0"/>
                        </a:rPr>
                        <a:t>Infraestructuras europeas e internacionales</a:t>
                      </a:r>
                    </a:p>
                  </a:txBody>
                  <a:tcPr marL="63139"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Beneficiario</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Coordinado y ejecutado por AGE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31,633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14,280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587973"/>
                  </a:ext>
                </a:extLst>
              </a:tr>
              <a:tr h="468836">
                <a:tc vMerge="1">
                  <a:txBody>
                    <a:bodyPr/>
                    <a:lstStyle/>
                    <a:p>
                      <a:endParaRPr lang="es-ES"/>
                    </a:p>
                  </a:txBody>
                  <a:tcPr/>
                </a:tc>
                <a:tc>
                  <a:txBody>
                    <a:bodyPr/>
                    <a:lstStyle/>
                    <a:p>
                      <a:pPr algn="l" rtl="0" fontAlgn="ctr"/>
                      <a:r>
                        <a:rPr lang="es-ES" sz="1000" b="0" i="0" u="none" strike="noStrike">
                          <a:solidFill>
                            <a:srgbClr val="000000"/>
                          </a:solidFill>
                          <a:effectLst/>
                          <a:latin typeface="Helvetica" panose="020B0604020202020204" pitchFamily="34" charset="0"/>
                        </a:rPr>
                        <a:t>Infraestructuras nacionales</a:t>
                      </a:r>
                    </a:p>
                  </a:txBody>
                  <a:tcPr marL="63139"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Beneficiario</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dirty="0">
                          <a:solidFill>
                            <a:srgbClr val="000000"/>
                          </a:solidFill>
                          <a:effectLst/>
                          <a:latin typeface="Helvetica" panose="020B0604020202020204" pitchFamily="34" charset="0"/>
                        </a:rPr>
                        <a:t>Coordinado y ejecutado por AGE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49,600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47,280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375890"/>
                  </a:ext>
                </a:extLst>
              </a:tr>
              <a:tr h="304109">
                <a:tc rowSpan="2">
                  <a:txBody>
                    <a:bodyPr/>
                    <a:lstStyle/>
                    <a:p>
                      <a:pPr algn="ctr" rtl="0" fontAlgn="ctr"/>
                      <a:r>
                        <a:rPr lang="es-ES" sz="1000" b="0" i="0" u="none" strike="noStrike" dirty="0">
                          <a:solidFill>
                            <a:srgbClr val="000000"/>
                          </a:solidFill>
                          <a:effectLst/>
                          <a:latin typeface="Helvetica" panose="020B0604020202020204" pitchFamily="34" charset="0"/>
                        </a:rPr>
                        <a:t>C17.I3 </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1000" b="0" i="0" u="none" strike="noStrike">
                          <a:solidFill>
                            <a:srgbClr val="000000"/>
                          </a:solidFill>
                          <a:effectLst/>
                          <a:latin typeface="Helvetica" panose="020B0604020202020204" pitchFamily="34" charset="0"/>
                        </a:rPr>
                        <a:t>Convocatorias</a:t>
                      </a:r>
                    </a:p>
                  </a:txBody>
                  <a:tcPr marL="63139"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Beneficiario</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Coordinado por la AGE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7,000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196,000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431,500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342,572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243428"/>
                  </a:ext>
                </a:extLst>
              </a:tr>
              <a:tr h="481509">
                <a:tc vMerge="1">
                  <a:txBody>
                    <a:bodyPr/>
                    <a:lstStyle/>
                    <a:p>
                      <a:endParaRPr lang="es-ES"/>
                    </a:p>
                  </a:txBody>
                  <a:tcPr/>
                </a:tc>
                <a:tc>
                  <a:txBody>
                    <a:bodyPr/>
                    <a:lstStyle/>
                    <a:p>
                      <a:pPr algn="l" rtl="0" fontAlgn="ctr"/>
                      <a:r>
                        <a:rPr lang="es-ES" sz="1000" b="0" i="0" u="none" strike="noStrike">
                          <a:solidFill>
                            <a:srgbClr val="000000"/>
                          </a:solidFill>
                          <a:effectLst/>
                          <a:latin typeface="Helvetica" panose="020B0604020202020204" pitchFamily="34" charset="0"/>
                        </a:rPr>
                        <a:t>Compra pública pre comercial</a:t>
                      </a:r>
                    </a:p>
                  </a:txBody>
                  <a:tcPr marL="63139"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Licitación</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Coordinado por la AGE</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0,000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a:solidFill>
                            <a:srgbClr val="000000"/>
                          </a:solidFill>
                          <a:effectLst/>
                          <a:latin typeface="Helvetica" panose="020B0604020202020204" pitchFamily="34" charset="0"/>
                        </a:rPr>
                        <a:t>90,000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1000" b="0" i="0" u="none" strike="noStrike" dirty="0">
                          <a:solidFill>
                            <a:srgbClr val="000000"/>
                          </a:solidFill>
                          <a:effectLst/>
                          <a:latin typeface="Helvetica" panose="020B0604020202020204" pitchFamily="34" charset="0"/>
                        </a:rPr>
                        <a:t>100,000 M€</a:t>
                      </a:r>
                    </a:p>
                  </a:txBody>
                  <a:tcPr marL="5262" marR="5262" marT="5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9103316"/>
                  </a:ext>
                </a:extLst>
              </a:tr>
            </a:tbl>
          </a:graphicData>
        </a:graphic>
      </p:graphicFrame>
    </p:spTree>
    <p:extLst>
      <p:ext uri="{BB962C8B-B14F-4D97-AF65-F5344CB8AC3E}">
        <p14:creationId xmlns:p14="http://schemas.microsoft.com/office/powerpoint/2010/main" val="19973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Descripción general</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graphicFrame>
        <p:nvGraphicFramePr>
          <p:cNvPr id="4" name="Tabla 3">
            <a:extLst>
              <a:ext uri="{FF2B5EF4-FFF2-40B4-BE49-F238E27FC236}">
                <a16:creationId xmlns:a16="http://schemas.microsoft.com/office/drawing/2014/main" id="{E25BF0D2-96E1-4865-BE44-EC64BB829D00}"/>
              </a:ext>
            </a:extLst>
          </p:cNvPr>
          <p:cNvGraphicFramePr>
            <a:graphicFrameLocks noGrp="1"/>
          </p:cNvGraphicFramePr>
          <p:nvPr>
            <p:extLst>
              <p:ext uri="{D42A27DB-BD31-4B8C-83A1-F6EECF244321}">
                <p14:modId xmlns:p14="http://schemas.microsoft.com/office/powerpoint/2010/main" val="912700873"/>
              </p:ext>
            </p:extLst>
          </p:nvPr>
        </p:nvGraphicFramePr>
        <p:xfrm>
          <a:off x="327358" y="1435263"/>
          <a:ext cx="9629471" cy="4270214"/>
        </p:xfrm>
        <a:graphic>
          <a:graphicData uri="http://schemas.openxmlformats.org/drawingml/2006/table">
            <a:tbl>
              <a:tblPr/>
              <a:tblGrid>
                <a:gridCol w="910892">
                  <a:extLst>
                    <a:ext uri="{9D8B030D-6E8A-4147-A177-3AD203B41FA5}">
                      <a16:colId xmlns:a16="http://schemas.microsoft.com/office/drawing/2014/main" val="4288573469"/>
                    </a:ext>
                  </a:extLst>
                </a:gridCol>
                <a:gridCol w="1609725">
                  <a:extLst>
                    <a:ext uri="{9D8B030D-6E8A-4147-A177-3AD203B41FA5}">
                      <a16:colId xmlns:a16="http://schemas.microsoft.com/office/drawing/2014/main" val="3309093521"/>
                    </a:ext>
                  </a:extLst>
                </a:gridCol>
                <a:gridCol w="1819275">
                  <a:extLst>
                    <a:ext uri="{9D8B030D-6E8A-4147-A177-3AD203B41FA5}">
                      <a16:colId xmlns:a16="http://schemas.microsoft.com/office/drawing/2014/main" val="1565166833"/>
                    </a:ext>
                  </a:extLst>
                </a:gridCol>
                <a:gridCol w="2038350">
                  <a:extLst>
                    <a:ext uri="{9D8B030D-6E8A-4147-A177-3AD203B41FA5}">
                      <a16:colId xmlns:a16="http://schemas.microsoft.com/office/drawing/2014/main" val="608432462"/>
                    </a:ext>
                  </a:extLst>
                </a:gridCol>
                <a:gridCol w="819150">
                  <a:extLst>
                    <a:ext uri="{9D8B030D-6E8A-4147-A177-3AD203B41FA5}">
                      <a16:colId xmlns:a16="http://schemas.microsoft.com/office/drawing/2014/main" val="2593060671"/>
                    </a:ext>
                  </a:extLst>
                </a:gridCol>
                <a:gridCol w="809625">
                  <a:extLst>
                    <a:ext uri="{9D8B030D-6E8A-4147-A177-3AD203B41FA5}">
                      <a16:colId xmlns:a16="http://schemas.microsoft.com/office/drawing/2014/main" val="3340652958"/>
                    </a:ext>
                  </a:extLst>
                </a:gridCol>
                <a:gridCol w="809625">
                  <a:extLst>
                    <a:ext uri="{9D8B030D-6E8A-4147-A177-3AD203B41FA5}">
                      <a16:colId xmlns:a16="http://schemas.microsoft.com/office/drawing/2014/main" val="4126147006"/>
                    </a:ext>
                  </a:extLst>
                </a:gridCol>
                <a:gridCol w="812829">
                  <a:extLst>
                    <a:ext uri="{9D8B030D-6E8A-4147-A177-3AD203B41FA5}">
                      <a16:colId xmlns:a16="http://schemas.microsoft.com/office/drawing/2014/main" val="2116727784"/>
                    </a:ext>
                  </a:extLst>
                </a:gridCol>
              </a:tblGrid>
              <a:tr h="557533">
                <a:tc>
                  <a:txBody>
                    <a:bodyPr/>
                    <a:lstStyle/>
                    <a:p>
                      <a:pPr algn="ctr" rtl="0" fontAlgn="ctr"/>
                      <a:r>
                        <a:rPr lang="es-ES" sz="1050" b="1" i="0" u="none" strike="noStrike">
                          <a:solidFill>
                            <a:srgbClr val="000000"/>
                          </a:solidFill>
                          <a:effectLst/>
                          <a:latin typeface="Helvetica" panose="020B0604020202020204" pitchFamily="34" charset="0"/>
                        </a:rPr>
                        <a:t>INVERSIÓN</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ACTUACIONES</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MODO DE IMPLEMENTACIÓN (UPV)</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ADMINISTRACIÓN EJECUTORA</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2020</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2021</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2022</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2023</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498763"/>
                  </a:ext>
                </a:extLst>
              </a:tr>
              <a:tr h="481509">
                <a:tc rowSpan="6">
                  <a:txBody>
                    <a:bodyPr/>
                    <a:lstStyle/>
                    <a:p>
                      <a:pPr algn="ctr" rtl="0" fontAlgn="ctr"/>
                      <a:r>
                        <a:rPr lang="es-ES" sz="900" b="0" i="0" u="none" strike="noStrike" dirty="0">
                          <a:solidFill>
                            <a:srgbClr val="000000"/>
                          </a:solidFill>
                          <a:effectLst/>
                          <a:latin typeface="Helvetica" panose="020B0604020202020204" pitchFamily="34" charset="0"/>
                        </a:rPr>
                        <a:t>C17.I4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900" b="0" i="0" u="none" strike="noStrike">
                          <a:solidFill>
                            <a:srgbClr val="000000"/>
                          </a:solidFill>
                          <a:effectLst/>
                          <a:latin typeface="Helvetica" panose="020B0604020202020204" pitchFamily="34" charset="0"/>
                        </a:rPr>
                        <a:t>Trasferencia de conocimiento</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0,400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0,400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6025671"/>
                  </a:ext>
                </a:extLst>
              </a:tr>
              <a:tr h="481509">
                <a:tc vMerge="1">
                  <a:txBody>
                    <a:bodyPr/>
                    <a:lstStyle/>
                    <a:p>
                      <a:endParaRPr lang="es-E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900" b="0" i="0" u="none" strike="noStrike">
                          <a:solidFill>
                            <a:srgbClr val="000000"/>
                          </a:solidFill>
                          <a:effectLst/>
                          <a:latin typeface="Helvetica" panose="020B0604020202020204" pitchFamily="34" charset="0"/>
                        </a:rPr>
                        <a:t>Ecosistemas de innovación </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6,660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6,680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875370"/>
                  </a:ext>
                </a:extLst>
              </a:tr>
              <a:tr h="532191">
                <a:tc vMerge="1">
                  <a:txBody>
                    <a:bodyPr/>
                    <a:lstStyle/>
                    <a:p>
                      <a:endParaRPr lang="es-ES"/>
                    </a:p>
                  </a:txBody>
                  <a:tcPr/>
                </a:tc>
                <a:tc>
                  <a:txBody>
                    <a:bodyPr/>
                    <a:lstStyle/>
                    <a:p>
                      <a:pPr algn="l" rtl="0" fontAlgn="ctr"/>
                      <a:r>
                        <a:rPr lang="es-ES" sz="900" b="0" i="0" u="none" strike="noStrike">
                          <a:solidFill>
                            <a:srgbClr val="000000"/>
                          </a:solidFill>
                          <a:effectLst/>
                          <a:latin typeface="Helvetica" panose="020B0604020202020204" pitchFamily="34" charset="0"/>
                        </a:rPr>
                        <a:t>Ayudas Cervera</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177,000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8127339"/>
                  </a:ext>
                </a:extLst>
              </a:tr>
              <a:tr h="481509">
                <a:tc vMerge="1">
                  <a:txBody>
                    <a:bodyPr/>
                    <a:lstStyle/>
                    <a:p>
                      <a:endParaRPr lang="es-ES"/>
                    </a:p>
                  </a:txBody>
                  <a:tcPr/>
                </a:tc>
                <a:tc>
                  <a:txBody>
                    <a:bodyPr/>
                    <a:lstStyle/>
                    <a:p>
                      <a:pPr algn="l" rtl="0" fontAlgn="ctr"/>
                      <a:r>
                        <a:rPr lang="es-ES" sz="900" b="0" i="0" u="none" strike="noStrike" dirty="0">
                          <a:solidFill>
                            <a:srgbClr val="000000"/>
                          </a:solidFill>
                          <a:effectLst/>
                          <a:latin typeface="Helvetica" panose="020B0604020202020204" pitchFamily="34" charset="0"/>
                        </a:rPr>
                        <a:t>Coinversión e inversión</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Contratación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15,000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40,000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4484777"/>
                  </a:ext>
                </a:extLst>
              </a:tr>
              <a:tr h="481509">
                <a:tc vMerge="1">
                  <a:txBody>
                    <a:bodyPr/>
                    <a:lstStyle/>
                    <a:p>
                      <a:endParaRPr lang="es-ES"/>
                    </a:p>
                  </a:txBody>
                  <a:tcPr/>
                </a:tc>
                <a:tc>
                  <a:txBody>
                    <a:bodyPr/>
                    <a:lstStyle/>
                    <a:p>
                      <a:pPr algn="l" rtl="0" fontAlgn="ctr"/>
                      <a:r>
                        <a:rPr lang="es-ES" sz="900" b="0" i="0" u="none" strike="noStrike" dirty="0">
                          <a:solidFill>
                            <a:srgbClr val="000000"/>
                          </a:solidFill>
                          <a:effectLst/>
                          <a:latin typeface="Helvetica" panose="020B0604020202020204" pitchFamily="34" charset="0"/>
                        </a:rPr>
                        <a:t>NEOTEC</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Subcontrata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36,460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64,600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35,000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587973"/>
                  </a:ext>
                </a:extLst>
              </a:tr>
              <a:tr h="468836">
                <a:tc vMerge="1">
                  <a:txBody>
                    <a:bodyPr/>
                    <a:lstStyle/>
                    <a:p>
                      <a:endParaRPr lang="es-ES"/>
                    </a:p>
                  </a:txBody>
                  <a:tcPr/>
                </a:tc>
                <a:tc>
                  <a:txBody>
                    <a:bodyPr/>
                    <a:lstStyle/>
                    <a:p>
                      <a:pPr algn="l" rtl="0" fontAlgn="ctr"/>
                      <a:r>
                        <a:rPr lang="es-ES" sz="900" b="0" i="0" u="none" strike="noStrike" dirty="0">
                          <a:solidFill>
                            <a:srgbClr val="000000"/>
                          </a:solidFill>
                          <a:effectLst/>
                          <a:latin typeface="Helvetica" panose="020B0604020202020204" pitchFamily="34" charset="0"/>
                        </a:rPr>
                        <a:t>Sello de excelencia PYMES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Subcontrata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20,000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30,000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375890"/>
                  </a:ext>
                </a:extLst>
              </a:tr>
              <a:tr h="304109">
                <a:tc rowSpan="2">
                  <a:txBody>
                    <a:bodyPr/>
                    <a:lstStyle/>
                    <a:p>
                      <a:pPr algn="ctr" rtl="0" fontAlgn="ctr"/>
                      <a:r>
                        <a:rPr lang="es-ES" sz="900" b="0" i="0" u="none" strike="noStrike" dirty="0">
                          <a:solidFill>
                            <a:srgbClr val="000000"/>
                          </a:solidFill>
                          <a:effectLst/>
                          <a:latin typeface="Helvetica" panose="020B0604020202020204" pitchFamily="34" charset="0"/>
                        </a:rPr>
                        <a:t>C17.I6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900" b="0" i="0" u="none" strike="noStrike" dirty="0">
                          <a:solidFill>
                            <a:srgbClr val="000000"/>
                          </a:solidFill>
                          <a:effectLst/>
                          <a:latin typeface="Helvetica" panose="020B0604020202020204" pitchFamily="34" charset="0"/>
                        </a:rPr>
                        <a:t>Capacidades SNS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55,000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120,000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243428"/>
                  </a:ext>
                </a:extLst>
              </a:tr>
              <a:tr h="481509">
                <a:tc vMerge="1">
                  <a:txBody>
                    <a:bodyPr/>
                    <a:lstStyle/>
                    <a:p>
                      <a:endParaRPr lang="es-ES"/>
                    </a:p>
                  </a:txBody>
                  <a:tcPr/>
                </a:tc>
                <a:tc>
                  <a:txBody>
                    <a:bodyPr/>
                    <a:lstStyle/>
                    <a:p>
                      <a:pPr algn="l" rtl="0" fontAlgn="ctr"/>
                      <a:r>
                        <a:rPr lang="es-ES" sz="900" b="0" i="0" u="none" strike="noStrike" dirty="0">
                          <a:solidFill>
                            <a:srgbClr val="000000"/>
                          </a:solidFill>
                          <a:effectLst/>
                          <a:latin typeface="Helvetica" panose="020B0604020202020204" pitchFamily="34" charset="0"/>
                        </a:rPr>
                        <a:t>Medicina personalizada</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50,000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108,000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9103316"/>
                  </a:ext>
                </a:extLst>
              </a:tr>
            </a:tbl>
          </a:graphicData>
        </a:graphic>
      </p:graphicFrame>
    </p:spTree>
    <p:extLst>
      <p:ext uri="{BB962C8B-B14F-4D97-AF65-F5344CB8AC3E}">
        <p14:creationId xmlns:p14="http://schemas.microsoft.com/office/powerpoint/2010/main" val="200531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17. Reforma institucional y fortalecimiento de las capacidades del sistema nacional de ciencia, tecnología e innovación: </a:t>
            </a:r>
            <a:r>
              <a:rPr lang="es-ES" sz="2800" b="1" dirty="0"/>
              <a:t>Descripción general</a:t>
            </a:r>
            <a:endParaRPr lang="es-ES" sz="2800" dirty="0"/>
          </a:p>
        </p:txBody>
      </p:sp>
      <p:grpSp>
        <p:nvGrpSpPr>
          <p:cNvPr id="11" name="Grupo 10">
            <a:extLst>
              <a:ext uri="{FF2B5EF4-FFF2-40B4-BE49-F238E27FC236}">
                <a16:creationId xmlns:a16="http://schemas.microsoft.com/office/drawing/2014/main" id="{0B60C88B-6F3D-4267-9B16-FFBBCA5EBBDF}"/>
              </a:ext>
            </a:extLst>
          </p:cNvPr>
          <p:cNvGrpSpPr/>
          <p:nvPr/>
        </p:nvGrpSpPr>
        <p:grpSpPr>
          <a:xfrm>
            <a:off x="10115551" y="1325564"/>
            <a:ext cx="1852930" cy="2203070"/>
            <a:chOff x="8468417" y="1308101"/>
            <a:chExt cx="3500063" cy="4237724"/>
          </a:xfrm>
        </p:grpSpPr>
        <p:grpSp>
          <p:nvGrpSpPr>
            <p:cNvPr id="12" name="Grupo 11">
              <a:extLst>
                <a:ext uri="{FF2B5EF4-FFF2-40B4-BE49-F238E27FC236}">
                  <a16:creationId xmlns:a16="http://schemas.microsoft.com/office/drawing/2014/main" id="{582354B4-8810-4F6C-AB64-2106006A846E}"/>
                </a:ext>
              </a:extLst>
            </p:cNvPr>
            <p:cNvGrpSpPr/>
            <p:nvPr/>
          </p:nvGrpSpPr>
          <p:grpSpPr>
            <a:xfrm>
              <a:off x="8468417" y="1308101"/>
              <a:ext cx="3500063" cy="4237724"/>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3" name="Imagen 12">
              <a:extLst>
                <a:ext uri="{FF2B5EF4-FFF2-40B4-BE49-F238E27FC236}">
                  <a16:creationId xmlns:a16="http://schemas.microsoft.com/office/drawing/2014/main" id="{8661BC73-B6DF-4AB7-BEC7-42F4FB187999}"/>
                </a:ext>
              </a:extLst>
            </p:cNvPr>
            <p:cNvPicPr>
              <a:picLocks noChangeAspect="1"/>
            </p:cNvPicPr>
            <p:nvPr/>
          </p:nvPicPr>
          <p:blipFill>
            <a:blip r:embed="rId2"/>
            <a:stretch>
              <a:fillRect/>
            </a:stretch>
          </p:blipFill>
          <p:spPr>
            <a:xfrm>
              <a:off x="8768233" y="1735131"/>
              <a:ext cx="2524568" cy="3295963"/>
            </a:xfrm>
            <a:prstGeom prst="rect">
              <a:avLst/>
            </a:prstGeom>
          </p:spPr>
        </p:pic>
      </p:grpSp>
      <p:graphicFrame>
        <p:nvGraphicFramePr>
          <p:cNvPr id="4" name="Tabla 3">
            <a:extLst>
              <a:ext uri="{FF2B5EF4-FFF2-40B4-BE49-F238E27FC236}">
                <a16:creationId xmlns:a16="http://schemas.microsoft.com/office/drawing/2014/main" id="{E25BF0D2-96E1-4865-BE44-EC64BB829D00}"/>
              </a:ext>
            </a:extLst>
          </p:cNvPr>
          <p:cNvGraphicFramePr>
            <a:graphicFrameLocks noGrp="1"/>
          </p:cNvGraphicFramePr>
          <p:nvPr>
            <p:extLst>
              <p:ext uri="{D42A27DB-BD31-4B8C-83A1-F6EECF244321}">
                <p14:modId xmlns:p14="http://schemas.microsoft.com/office/powerpoint/2010/main" val="773294310"/>
              </p:ext>
            </p:extLst>
          </p:nvPr>
        </p:nvGraphicFramePr>
        <p:xfrm>
          <a:off x="327358" y="1435263"/>
          <a:ext cx="9629471" cy="4219532"/>
        </p:xfrm>
        <a:graphic>
          <a:graphicData uri="http://schemas.openxmlformats.org/drawingml/2006/table">
            <a:tbl>
              <a:tblPr/>
              <a:tblGrid>
                <a:gridCol w="910892">
                  <a:extLst>
                    <a:ext uri="{9D8B030D-6E8A-4147-A177-3AD203B41FA5}">
                      <a16:colId xmlns:a16="http://schemas.microsoft.com/office/drawing/2014/main" val="4288573469"/>
                    </a:ext>
                  </a:extLst>
                </a:gridCol>
                <a:gridCol w="1609725">
                  <a:extLst>
                    <a:ext uri="{9D8B030D-6E8A-4147-A177-3AD203B41FA5}">
                      <a16:colId xmlns:a16="http://schemas.microsoft.com/office/drawing/2014/main" val="3309093521"/>
                    </a:ext>
                  </a:extLst>
                </a:gridCol>
                <a:gridCol w="1819275">
                  <a:extLst>
                    <a:ext uri="{9D8B030D-6E8A-4147-A177-3AD203B41FA5}">
                      <a16:colId xmlns:a16="http://schemas.microsoft.com/office/drawing/2014/main" val="1565166833"/>
                    </a:ext>
                  </a:extLst>
                </a:gridCol>
                <a:gridCol w="2038350">
                  <a:extLst>
                    <a:ext uri="{9D8B030D-6E8A-4147-A177-3AD203B41FA5}">
                      <a16:colId xmlns:a16="http://schemas.microsoft.com/office/drawing/2014/main" val="608432462"/>
                    </a:ext>
                  </a:extLst>
                </a:gridCol>
                <a:gridCol w="819150">
                  <a:extLst>
                    <a:ext uri="{9D8B030D-6E8A-4147-A177-3AD203B41FA5}">
                      <a16:colId xmlns:a16="http://schemas.microsoft.com/office/drawing/2014/main" val="2593060671"/>
                    </a:ext>
                  </a:extLst>
                </a:gridCol>
                <a:gridCol w="809625">
                  <a:extLst>
                    <a:ext uri="{9D8B030D-6E8A-4147-A177-3AD203B41FA5}">
                      <a16:colId xmlns:a16="http://schemas.microsoft.com/office/drawing/2014/main" val="3340652958"/>
                    </a:ext>
                  </a:extLst>
                </a:gridCol>
                <a:gridCol w="809625">
                  <a:extLst>
                    <a:ext uri="{9D8B030D-6E8A-4147-A177-3AD203B41FA5}">
                      <a16:colId xmlns:a16="http://schemas.microsoft.com/office/drawing/2014/main" val="4126147006"/>
                    </a:ext>
                  </a:extLst>
                </a:gridCol>
                <a:gridCol w="812829">
                  <a:extLst>
                    <a:ext uri="{9D8B030D-6E8A-4147-A177-3AD203B41FA5}">
                      <a16:colId xmlns:a16="http://schemas.microsoft.com/office/drawing/2014/main" val="2116727784"/>
                    </a:ext>
                  </a:extLst>
                </a:gridCol>
              </a:tblGrid>
              <a:tr h="557533">
                <a:tc>
                  <a:txBody>
                    <a:bodyPr/>
                    <a:lstStyle/>
                    <a:p>
                      <a:pPr algn="ctr" rtl="0" fontAlgn="ctr"/>
                      <a:r>
                        <a:rPr lang="es-ES" sz="1050" b="1" i="0" u="none" strike="noStrike">
                          <a:solidFill>
                            <a:srgbClr val="000000"/>
                          </a:solidFill>
                          <a:effectLst/>
                          <a:latin typeface="Helvetica" panose="020B0604020202020204" pitchFamily="34" charset="0"/>
                        </a:rPr>
                        <a:t>INVERSIÓN</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dirty="0">
                          <a:solidFill>
                            <a:srgbClr val="000000"/>
                          </a:solidFill>
                          <a:effectLst/>
                          <a:latin typeface="Helvetica" panose="020B0604020202020204" pitchFamily="34" charset="0"/>
                        </a:rPr>
                        <a:t>ACTUACIONES</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MODO DE IMPLEMENTACIÓN (UPV)</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ADMINISTRACIÓN EJECUTORA</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2020</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2021</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2022</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S" sz="1050" b="1" i="0" u="none" strike="noStrike">
                          <a:solidFill>
                            <a:srgbClr val="000000"/>
                          </a:solidFill>
                          <a:effectLst/>
                          <a:latin typeface="Helvetica" panose="020B0604020202020204" pitchFamily="34" charset="0"/>
                        </a:rPr>
                        <a:t>INVERSIÓN 2023</a:t>
                      </a:r>
                    </a:p>
                  </a:txBody>
                  <a:tcPr marL="5262" marR="5262" marT="526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498763"/>
                  </a:ext>
                </a:extLst>
              </a:tr>
              <a:tr h="491645">
                <a:tc rowSpan="3">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ES" sz="900" b="0" i="0" u="none" strike="noStrike" kern="1200" noProof="0" dirty="0">
                          <a:solidFill>
                            <a:srgbClr val="000000"/>
                          </a:solidFill>
                          <a:effectLst/>
                          <a:latin typeface="Helvetica" panose="020B0604020202020204" pitchFamily="34" charset="0"/>
                          <a:ea typeface="+mn-ea"/>
                          <a:cs typeface="+mn-cs"/>
                        </a:rPr>
                        <a:t>C17.I6</a:t>
                      </a:r>
                    </a:p>
                  </a:txBody>
                  <a:tcPr anchor="ctr">
                    <a:lnT w="6350" cap="flat" cmpd="sng" algn="ctr">
                      <a:solidFill>
                        <a:srgbClr val="000000"/>
                      </a:solidFill>
                      <a:prstDash val="solid"/>
                      <a:round/>
                      <a:headEnd type="none" w="med" len="med"/>
                      <a:tailEnd type="none" w="med" len="med"/>
                    </a:lnT>
                    <a:solidFill>
                      <a:schemeClr val="bg1"/>
                    </a:solidFill>
                  </a:tcPr>
                </a:tc>
                <a:tc>
                  <a:txBody>
                    <a:bodyPr/>
                    <a:lstStyle/>
                    <a:p>
                      <a:pPr algn="l" rtl="0" fontAlgn="ctr"/>
                      <a:r>
                        <a:rPr lang="es-ES" sz="900" b="0" i="0" u="none" strike="noStrike" dirty="0">
                          <a:solidFill>
                            <a:srgbClr val="000000"/>
                          </a:solidFill>
                          <a:effectLst/>
                          <a:latin typeface="Helvetica" panose="020B0604020202020204" pitchFamily="34" charset="0"/>
                        </a:rPr>
                        <a:t>Pandemias</a:t>
                      </a:r>
                    </a:p>
                  </a:txBody>
                  <a:tcPr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34,721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17,000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8127339"/>
                  </a:ext>
                </a:extLst>
              </a:tr>
              <a:tr h="471373">
                <a:tc vMerge="1">
                  <a:txBody>
                    <a:bodyPr/>
                    <a:lstStyle/>
                    <a:p>
                      <a:endParaRPr lang="es-ES"/>
                    </a:p>
                  </a:txBody>
                  <a:tcPr/>
                </a:tc>
                <a:tc>
                  <a:txBody>
                    <a:bodyPr/>
                    <a:lstStyle/>
                    <a:p>
                      <a:pPr algn="l" rtl="0" fontAlgn="ctr"/>
                      <a:r>
                        <a:rPr lang="es-ES" sz="900" b="0" i="0" u="none" strike="noStrike" dirty="0">
                          <a:solidFill>
                            <a:srgbClr val="000000"/>
                          </a:solidFill>
                          <a:effectLst/>
                          <a:latin typeface="Helvetica" panose="020B0604020202020204" pitchFamily="34" charset="0"/>
                        </a:rPr>
                        <a:t>Envejecimiento</a:t>
                      </a:r>
                    </a:p>
                  </a:txBody>
                  <a:tcPr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4,000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13,600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6,000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4484777"/>
                  </a:ext>
                </a:extLst>
              </a:tr>
              <a:tr h="481509">
                <a:tc vMerge="1">
                  <a:txBody>
                    <a:bodyPr/>
                    <a:lstStyle/>
                    <a:p>
                      <a:endParaRPr lang="es-ES"/>
                    </a:p>
                  </a:txBody>
                  <a:tcPr>
                    <a:lnT w="6350" cap="flat" cmpd="sng" algn="ctr">
                      <a:solidFill>
                        <a:srgbClr val="000000"/>
                      </a:solidFill>
                      <a:prstDash val="solid"/>
                      <a:round/>
                      <a:headEnd type="none" w="med" len="med"/>
                      <a:tailEnd type="none" w="med" len="med"/>
                    </a:lnT>
                  </a:tcPr>
                </a:tc>
                <a:tc>
                  <a:txBody>
                    <a:bodyPr/>
                    <a:lstStyle/>
                    <a:p>
                      <a:pPr algn="l" rtl="0" fontAlgn="ctr"/>
                      <a:r>
                        <a:rPr lang="es-ES" sz="900" b="0" i="0" u="none" strike="noStrike">
                          <a:solidFill>
                            <a:srgbClr val="000000"/>
                          </a:solidFill>
                          <a:effectLst/>
                          <a:latin typeface="Helvetica" panose="020B0604020202020204" pitchFamily="34" charset="0"/>
                        </a:rPr>
                        <a:t>Misiones (salud)</a:t>
                      </a:r>
                    </a:p>
                  </a:txBody>
                  <a:tcPr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31,250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36,685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587973"/>
                  </a:ext>
                </a:extLst>
              </a:tr>
              <a:tr h="468836">
                <a:tc rowSpan="3">
                  <a:txBody>
                    <a:bodyPr/>
                    <a:lstStyle/>
                    <a:p>
                      <a:pPr marL="0" algn="ctr" defTabSz="914377" rtl="0" eaLnBrk="1" fontAlgn="ctr" latinLnBrk="0" hangingPunct="1"/>
                      <a:r>
                        <a:rPr lang="es-ES" sz="900" b="0" i="0" u="none" strike="noStrike" kern="1200" dirty="0">
                          <a:solidFill>
                            <a:srgbClr val="000000"/>
                          </a:solidFill>
                          <a:effectLst/>
                          <a:latin typeface="Helvetica" panose="020B0604020202020204" pitchFamily="34" charset="0"/>
                          <a:ea typeface="+mn-ea"/>
                          <a:cs typeface="+mn-cs"/>
                        </a:rPr>
                        <a:t>C17.I7</a:t>
                      </a:r>
                    </a:p>
                  </a:txBody>
                  <a:tcPr marL="7620" marR="7620" marT="7620" marB="0" anchor="ctr">
                    <a:solidFill>
                      <a:schemeClr val="bg1"/>
                    </a:solidFill>
                  </a:tcPr>
                </a:tc>
                <a:tc>
                  <a:txBody>
                    <a:bodyPr/>
                    <a:lstStyle/>
                    <a:p>
                      <a:pPr algn="l" rtl="0" fontAlgn="ctr"/>
                      <a:r>
                        <a:rPr lang="es-ES" sz="900" b="0" i="0" u="none" strike="noStrike">
                          <a:solidFill>
                            <a:srgbClr val="000000"/>
                          </a:solidFill>
                          <a:effectLst/>
                          <a:latin typeface="Helvetica" panose="020B0604020202020204" pitchFamily="34" charset="0"/>
                        </a:rPr>
                        <a:t>Tecnologías clave transición energética</a:t>
                      </a:r>
                    </a:p>
                  </a:txBody>
                  <a:tcPr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9,628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11,000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375890"/>
                  </a:ext>
                </a:extLst>
              </a:tr>
              <a:tr h="304109">
                <a:tc vMerge="1">
                  <a:txBody>
                    <a:bodyPr/>
                    <a:lstStyle/>
                    <a:p>
                      <a:endParaRPr lang="es-E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ES" sz="900" b="0" i="0" u="none" strike="noStrike">
                          <a:solidFill>
                            <a:srgbClr val="000000"/>
                          </a:solidFill>
                          <a:effectLst/>
                          <a:latin typeface="Helvetica" panose="020B0604020202020204" pitchFamily="34" charset="0"/>
                        </a:rPr>
                        <a:t>Metales estratégicos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1,360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0,640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243428"/>
                  </a:ext>
                </a:extLst>
              </a:tr>
              <a:tr h="481509">
                <a:tc vMerge="1">
                  <a:txBody>
                    <a:bodyPr/>
                    <a:lstStyle/>
                    <a:p>
                      <a:endParaRPr lang="es-ES"/>
                    </a:p>
                  </a:txBody>
                  <a:tcPr/>
                </a:tc>
                <a:tc>
                  <a:txBody>
                    <a:bodyPr/>
                    <a:lstStyle/>
                    <a:p>
                      <a:pPr algn="l" rtl="0" fontAlgn="ctr"/>
                      <a:r>
                        <a:rPr lang="es-ES" sz="900" b="0" i="0" u="none" strike="noStrike">
                          <a:solidFill>
                            <a:srgbClr val="000000"/>
                          </a:solidFill>
                          <a:effectLst/>
                          <a:latin typeface="Helvetica" panose="020B0604020202020204" pitchFamily="34" charset="0"/>
                        </a:rPr>
                        <a:t>Plásticos sostenibles</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Beneficiario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3,000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9103316"/>
                  </a:ext>
                </a:extLst>
              </a:tr>
              <a:tr h="481509">
                <a:tc>
                  <a:txBody>
                    <a:bodyPr/>
                    <a:lstStyle/>
                    <a:p>
                      <a:pPr marL="0" algn="ctr" defTabSz="914377" rtl="0" eaLnBrk="1" fontAlgn="ctr" latinLnBrk="0" hangingPunct="1"/>
                      <a:r>
                        <a:rPr lang="es-ES" sz="900" b="0" i="0" u="none" strike="noStrike" kern="1200" dirty="0">
                          <a:solidFill>
                            <a:srgbClr val="000000"/>
                          </a:solidFill>
                          <a:effectLst/>
                          <a:latin typeface="Helvetica" panose="020B0604020202020204" pitchFamily="34" charset="0"/>
                          <a:ea typeface="+mn-ea"/>
                          <a:cs typeface="+mn-cs"/>
                        </a:rPr>
                        <a:t>C17.I8</a:t>
                      </a:r>
                    </a:p>
                  </a:txBody>
                  <a:tcPr marL="7620" marR="7620" marT="7620" marB="0" anchor="ctr">
                    <a:lnR w="6350" cap="flat" cmpd="sng" algn="ctr">
                      <a:solidFill>
                        <a:srgbClr val="000000"/>
                      </a:solidFill>
                      <a:prstDash val="solid"/>
                      <a:round/>
                      <a:headEnd type="none" w="med" len="med"/>
                      <a:tailEnd type="none" w="med" len="med"/>
                    </a:lnR>
                    <a:solidFill>
                      <a:schemeClr val="bg1"/>
                    </a:solidFill>
                  </a:tcPr>
                </a:tc>
                <a:tc>
                  <a:txBody>
                    <a:bodyPr/>
                    <a:lstStyle/>
                    <a:p>
                      <a:pPr algn="l" rtl="0" fontAlgn="ctr"/>
                      <a:r>
                        <a:rPr lang="es-ES" sz="900" b="0" i="0" u="none" strike="noStrike">
                          <a:solidFill>
                            <a:srgbClr val="000000"/>
                          </a:solidFill>
                          <a:effectLst/>
                          <a:latin typeface="Helvetica" panose="020B0604020202020204" pitchFamily="34" charset="0"/>
                        </a:rPr>
                        <a:t>I+D+i en automoción sostenible</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Subcontrata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40,000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3766876"/>
                  </a:ext>
                </a:extLst>
              </a:tr>
              <a:tr h="481509">
                <a:tc>
                  <a:txBody>
                    <a:bodyPr/>
                    <a:lstStyle/>
                    <a:p>
                      <a:pPr marL="0" algn="ctr" defTabSz="914377" rtl="0" eaLnBrk="1" fontAlgn="ctr" latinLnBrk="0" hangingPunct="1"/>
                      <a:r>
                        <a:rPr lang="es-ES" sz="900" b="0" i="0" u="none" strike="noStrike" kern="1200" dirty="0">
                          <a:solidFill>
                            <a:srgbClr val="000000"/>
                          </a:solidFill>
                          <a:effectLst/>
                          <a:latin typeface="Helvetica" panose="020B0604020202020204" pitchFamily="34" charset="0"/>
                          <a:ea typeface="+mn-ea"/>
                          <a:cs typeface="+mn-cs"/>
                        </a:rPr>
                        <a:t>C17.I9</a:t>
                      </a:r>
                    </a:p>
                  </a:txBody>
                  <a:tcPr marL="7620" marR="7620" marT="7620" marB="0" anchor="ctr">
                    <a:lnR w="6350" cap="flat" cmpd="sng" algn="ctr">
                      <a:solidFill>
                        <a:srgbClr val="000000"/>
                      </a:solidFill>
                      <a:prstDash val="solid"/>
                      <a:round/>
                      <a:headEnd type="none" w="med" len="med"/>
                      <a:tailEnd type="none" w="med" len="med"/>
                    </a:lnR>
                    <a:solidFill>
                      <a:schemeClr val="bg1"/>
                    </a:solidFill>
                  </a:tcPr>
                </a:tc>
                <a:tc>
                  <a:txBody>
                    <a:bodyPr/>
                    <a:lstStyle/>
                    <a:p>
                      <a:pPr algn="l" rtl="0" fontAlgn="ctr"/>
                      <a:r>
                        <a:rPr lang="es-ES" sz="900" b="0" i="0" u="none" strike="noStrike">
                          <a:solidFill>
                            <a:srgbClr val="000000"/>
                          </a:solidFill>
                          <a:effectLst/>
                          <a:latin typeface="Helvetica" panose="020B0604020202020204" pitchFamily="34" charset="0"/>
                        </a:rPr>
                        <a:t>Sector aeroespacial</a:t>
                      </a:r>
                    </a:p>
                  </a:txBody>
                  <a:tcPr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Subcontrata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Coordinado por la 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a:solidFill>
                            <a:srgbClr val="000000"/>
                          </a:solidFill>
                          <a:effectLst/>
                          <a:latin typeface="Helvetica" panose="020B0604020202020204" pitchFamily="34" charset="0"/>
                        </a:rPr>
                        <a:t>40,000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120,000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 sz="900" b="0" i="0" u="none" strike="noStrike" dirty="0">
                          <a:solidFill>
                            <a:srgbClr val="000000"/>
                          </a:solidFill>
                          <a:effectLst/>
                          <a:latin typeface="Helvetica" panose="020B0604020202020204" pitchFamily="34" charset="0"/>
                        </a:rPr>
                        <a:t>40,000 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7865549"/>
                  </a:ext>
                </a:extLst>
              </a:tr>
            </a:tbl>
          </a:graphicData>
        </a:graphic>
      </p:graphicFrame>
    </p:spTree>
    <p:extLst>
      <p:ext uri="{BB962C8B-B14F-4D97-AF65-F5344CB8AC3E}">
        <p14:creationId xmlns:p14="http://schemas.microsoft.com/office/powerpoint/2010/main" val="3771346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146550-ABBB-4459-8353-73E24129ABCB}"/>
</file>

<file path=customXml/itemProps2.xml><?xml version="1.0" encoding="utf-8"?>
<ds:datastoreItem xmlns:ds="http://schemas.openxmlformats.org/officeDocument/2006/customXml" ds:itemID="{D2455DCC-1916-4B5A-B868-5CCF6D9F3701}">
  <ds:schemaRefs>
    <ds:schemaRef ds:uri="http://schemas.microsoft.com/sharepoint/v3/contenttype/forms"/>
  </ds:schemaRefs>
</ds:datastoreItem>
</file>

<file path=customXml/itemProps3.xml><?xml version="1.0" encoding="utf-8"?>
<ds:datastoreItem xmlns:ds="http://schemas.openxmlformats.org/officeDocument/2006/customXml" ds:itemID="{395B0E1A-02C2-4219-B47B-E44E1B2DB769}">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d211e658-d9e6-4b34-ac83-73c84aaabe2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3885</TotalTime>
  <Words>5841</Words>
  <Application>Microsoft Office PowerPoint</Application>
  <PresentationFormat>Panorámica</PresentationFormat>
  <Paragraphs>759</Paragraphs>
  <Slides>33</Slides>
  <Notes>14</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3" baseType="lpstr">
      <vt:lpstr>Helvetica</vt:lpstr>
      <vt:lpstr>Times New Roman</vt:lpstr>
      <vt:lpstr>Arial</vt:lpstr>
      <vt:lpstr>Calibri</vt:lpstr>
      <vt:lpstr>Verdana</vt:lpstr>
      <vt:lpstr>Trebuchet MS</vt:lpstr>
      <vt:lpstr>Calibri Light</vt:lpstr>
      <vt:lpstr>Oxygen Bold</vt:lpstr>
      <vt:lpstr>Office Theme</vt:lpstr>
      <vt:lpstr>Acrobat Document</vt:lpstr>
      <vt:lpstr>Presentación de PowerPoint</vt:lpstr>
      <vt:lpstr>Presentación de PowerPoint</vt:lpstr>
      <vt:lpstr>Presentación de PowerPoint</vt:lpstr>
      <vt:lpstr>COMPONENTE 17. REFORMA INSTITUCIONAL Y FORTALECIMIENTO DE LAS CAPACIDADES DEL SISTEMA NACIONAL DE CIENCIA, TECNOLOGÍA E INNOVACION</vt:lpstr>
      <vt:lpstr>Componente 17. Reforma institucional y fortalecimiento de las capacidades del sistema nacional de ciencia, tecnología e innovación: Descripción general</vt:lpstr>
      <vt:lpstr>Componente 17. Reforma institucional y fortalecimiento de las capacidades del sistema nacional de ciencia, tecnología e innovación: Descripción general</vt:lpstr>
      <vt:lpstr>Componente 17. Reforma institucional y fortalecimiento de las capacidades del sistema nacional de ciencia, tecnología e innovación: Descripción general</vt:lpstr>
      <vt:lpstr>Componente 17. Reforma institucional y fortalecimiento de las capacidades del sistema nacional de ciencia, tecnología e innovación: Descripción general</vt:lpstr>
      <vt:lpstr>Componente 17. Reforma institucional y fortalecimiento de las capacidades del sistema nacional de ciencia, tecnología e innovación: Descripción general</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lpstr>Componente 17. Reforma institucional y fortalecimiento de las capacidades del sistema nacional de ciencia, tecnología e innovación: Detalle de cada inversión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Fernando Pinilla</cp:lastModifiedBy>
  <cp:revision>199</cp:revision>
  <cp:lastPrinted>2019-04-04T11:41:41Z</cp:lastPrinted>
  <dcterms:created xsi:type="dcterms:W3CDTF">2019-03-12T21:39:03Z</dcterms:created>
  <dcterms:modified xsi:type="dcterms:W3CDTF">2021-09-25T08:54:11Z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