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372" r:id="rId5"/>
    <p:sldId id="373" r:id="rId6"/>
    <p:sldId id="374" r:id="rId7"/>
    <p:sldId id="342" r:id="rId8"/>
    <p:sldId id="375" r:id="rId9"/>
    <p:sldId id="347" r:id="rId10"/>
    <p:sldId id="376" r:id="rId11"/>
    <p:sldId id="350" r:id="rId12"/>
    <p:sldId id="351" r:id="rId13"/>
    <p:sldId id="352" r:id="rId14"/>
    <p:sldId id="353" r:id="rId15"/>
    <p:sldId id="354" r:id="rId16"/>
    <p:sldId id="377" r:id="rId17"/>
    <p:sldId id="378" r:id="rId18"/>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Helvetica" panose="020B0604020202020204" pitchFamily="34" charset="0"/>
      <p:regular r:id="rId26"/>
      <p:bold r:id="rId27"/>
      <p:italic r:id="rId28"/>
      <p:boldItalic r:id="rId29"/>
    </p:embeddedFont>
    <p:embeddedFont>
      <p:font typeface="Oxygen Bold" panose="020B0604020202020204" charset="0"/>
      <p:bold r:id="rId30"/>
    </p:embeddedFont>
    <p:embeddedFont>
      <p:font typeface="Trebuchet MS" panose="020B060302020202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 id="2" name="Laura Lapresa" initials="LL" lastIdx="7" clrIdx="1">
    <p:extLst>
      <p:ext uri="{19B8F6BF-5375-455C-9EA6-DF929625EA0E}">
        <p15:presenceInfo xmlns:p15="http://schemas.microsoft.com/office/powerpoint/2012/main" userId="S::llapresa@euro-funding.com::ac95093f-c274-49cf-8f18-baab4f992a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36"/>
    <a:srgbClr val="BA514C"/>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249" autoAdjust="0"/>
  </p:normalViewPr>
  <p:slideViewPr>
    <p:cSldViewPr snapToGrid="0" snapToObjects="1">
      <p:cViewPr varScale="1">
        <p:scale>
          <a:sx n="68" d="100"/>
          <a:sy n="68" d="100"/>
        </p:scale>
        <p:origin x="79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6</a:t>
            </a:fld>
            <a:endParaRPr lang="en-US"/>
          </a:p>
        </p:txBody>
      </p:sp>
    </p:spTree>
    <p:extLst>
      <p:ext uri="{BB962C8B-B14F-4D97-AF65-F5344CB8AC3E}">
        <p14:creationId xmlns:p14="http://schemas.microsoft.com/office/powerpoint/2010/main" val="293088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8840943" cy="4897684"/>
          </a:xfrm>
        </p:spPr>
        <p:txBody>
          <a:bodyPr vert="horz" lIns="91440" tIns="45720" rIns="91440" bIns="45720" rtlCol="0">
            <a:normAutofit fontScale="92500"/>
          </a:bodyPr>
          <a:lstStyle/>
          <a:p>
            <a:pPr marL="0" indent="0" algn="just" defTabSz="914400">
              <a:spcBef>
                <a:spcPts val="1200"/>
              </a:spcBef>
              <a:buClr>
                <a:srgbClr val="BA514C"/>
              </a:buClr>
              <a:buNone/>
            </a:pPr>
            <a:r>
              <a:rPr lang="es-ES" sz="1400" dirty="0">
                <a:solidFill>
                  <a:srgbClr val="BA514C"/>
                </a:solidFill>
              </a:rPr>
              <a:t>Zonas de bajas emisiones y transformación del transporte urbano y metropolitano. </a:t>
            </a:r>
          </a:p>
          <a:p>
            <a:pPr marL="0" indent="0" algn="just" defTabSz="914400">
              <a:spcBef>
                <a:spcPts val="1200"/>
              </a:spcBef>
              <a:buClr>
                <a:srgbClr val="BA514C"/>
              </a:buClr>
              <a:buNone/>
            </a:pPr>
            <a:r>
              <a:rPr lang="es-ES" sz="1400" dirty="0">
                <a:solidFill>
                  <a:srgbClr val="BA514C"/>
                </a:solidFill>
              </a:rPr>
              <a:t>L2. Transferencias a Ayuntamientos para inversiones en base a sus competencias </a:t>
            </a:r>
          </a:p>
          <a:p>
            <a:pPr algn="just">
              <a:lnSpc>
                <a:spcPct val="110000"/>
              </a:lnSpc>
              <a:spcBef>
                <a:spcPts val="1200"/>
              </a:spcBef>
              <a:buFont typeface="Arial" panose="020B0604020202020204" pitchFamily="34" charset="0"/>
              <a:buChar char="•"/>
            </a:pPr>
            <a:r>
              <a:rPr lang="es-ES" sz="1400" dirty="0">
                <a:solidFill>
                  <a:srgbClr val="343536"/>
                </a:solidFill>
              </a:rPr>
              <a:t>Convocatoria de ayudas a </a:t>
            </a:r>
            <a:r>
              <a:rPr lang="es-ES" sz="1400" b="1" dirty="0">
                <a:solidFill>
                  <a:srgbClr val="343536"/>
                </a:solidFill>
              </a:rPr>
              <a:t>entidades locales, Comunidades Autónomas</a:t>
            </a:r>
          </a:p>
          <a:p>
            <a:pPr algn="just">
              <a:lnSpc>
                <a:spcPct val="110000"/>
              </a:lnSpc>
              <a:spcBef>
                <a:spcPts val="1200"/>
              </a:spcBef>
              <a:buFont typeface="Arial" panose="020B0604020202020204" pitchFamily="34" charset="0"/>
              <a:buChar char="•"/>
            </a:pPr>
            <a:r>
              <a:rPr lang="es-ES" sz="1400" b="1" dirty="0">
                <a:solidFill>
                  <a:srgbClr val="343536"/>
                </a:solidFill>
              </a:rPr>
              <a:t>Ministerio de Transportes, Movilidad y Agenda Urbana - Ministerio para la Transición Ecológica y el Reto Demográfico</a:t>
            </a:r>
            <a:r>
              <a:rPr lang="es-ES" sz="1400" dirty="0">
                <a:solidFill>
                  <a:srgbClr val="343536"/>
                </a:solidFill>
              </a:rPr>
              <a:t>. Se establecerán mecanismos de colaboración </a:t>
            </a:r>
            <a:r>
              <a:rPr lang="es-ES" sz="1400" b="1" dirty="0">
                <a:solidFill>
                  <a:srgbClr val="343536"/>
                </a:solidFill>
              </a:rPr>
              <a:t>con Entidades Locales y Autonómicas</a:t>
            </a:r>
            <a:r>
              <a:rPr lang="es-ES" sz="1400" dirty="0">
                <a:solidFill>
                  <a:srgbClr val="343536"/>
                </a:solidFill>
              </a:rPr>
              <a:t>.</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 </a:t>
            </a:r>
            <a:r>
              <a:rPr lang="es-ES" sz="1400" b="1" dirty="0">
                <a:solidFill>
                  <a:srgbClr val="343536"/>
                </a:solidFill>
              </a:rPr>
              <a:t>2021 y 2022</a:t>
            </a:r>
            <a:r>
              <a:rPr lang="es-ES" sz="1400" dirty="0">
                <a:solidFill>
                  <a:srgbClr val="343536"/>
                </a:solidFill>
              </a:rPr>
              <a:t>: dos convocatorias para Ayuntamientos para la financiación de proyectos en concurrencia competitiva.</a:t>
            </a:r>
          </a:p>
          <a:p>
            <a:pPr algn="just">
              <a:lnSpc>
                <a:spcPct val="110000"/>
              </a:lnSpc>
              <a:spcBef>
                <a:spcPts val="1200"/>
              </a:spcBef>
              <a:buFont typeface="Arial" panose="020B0604020202020204" pitchFamily="34" charset="0"/>
              <a:buChar char="•"/>
            </a:pPr>
            <a:r>
              <a:rPr lang="es-ES" sz="1400" dirty="0">
                <a:solidFill>
                  <a:srgbClr val="343536"/>
                </a:solidFill>
              </a:rPr>
              <a:t>Se estima un presupuesto de 1.500 M€.</a:t>
            </a:r>
          </a:p>
          <a:p>
            <a:pPr algn="just">
              <a:lnSpc>
                <a:spcPct val="110000"/>
              </a:lnSpc>
              <a:spcBef>
                <a:spcPts val="1200"/>
              </a:spcBef>
              <a:buFont typeface="Arial" panose="020B0604020202020204" pitchFamily="34" charset="0"/>
              <a:buChar char="•"/>
            </a:pPr>
            <a:r>
              <a:rPr lang="es-ES" sz="1400" dirty="0">
                <a:solidFill>
                  <a:srgbClr val="343536"/>
                </a:solidFill>
              </a:rPr>
              <a:t>Subvenciones de capital a fondo perdido, subvencionándose entre el 20% y el 100% de la inversión (en función del programa).</a:t>
            </a:r>
          </a:p>
          <a:p>
            <a:pPr algn="just">
              <a:lnSpc>
                <a:spcPct val="110000"/>
              </a:lnSpc>
              <a:spcBef>
                <a:spcPts val="1200"/>
              </a:spcBef>
              <a:buFont typeface="Arial" panose="020B0604020202020204" pitchFamily="34" charset="0"/>
              <a:buChar char="•"/>
            </a:pPr>
            <a:r>
              <a:rPr lang="es-ES" sz="1400" dirty="0">
                <a:solidFill>
                  <a:srgbClr val="343536"/>
                </a:solidFill>
              </a:rPr>
              <a:t>Estas ayudas se destinarán a </a:t>
            </a:r>
            <a:r>
              <a:rPr lang="es-ES" sz="1400" b="1" dirty="0">
                <a:solidFill>
                  <a:srgbClr val="343536"/>
                </a:solidFill>
              </a:rPr>
              <a:t>Ayuntamientos de más de 50.000 habitantes y capitales de provincia</a:t>
            </a:r>
            <a:r>
              <a:rPr lang="es-ES" sz="1400" dirty="0">
                <a:solidFill>
                  <a:srgbClr val="343536"/>
                </a:solidFill>
              </a:rPr>
              <a:t>, y bajo determinadas condiciones, también pueden destinarse a </a:t>
            </a:r>
            <a:r>
              <a:rPr lang="es-ES" sz="1400" b="1" dirty="0">
                <a:solidFill>
                  <a:srgbClr val="343536"/>
                </a:solidFill>
              </a:rPr>
              <a:t>Ayuntamientos entre 20.000 y 50.000 habitantes.</a:t>
            </a:r>
          </a:p>
          <a:p>
            <a:pPr algn="just">
              <a:lnSpc>
                <a:spcPct val="110000"/>
              </a:lnSpc>
              <a:spcBef>
                <a:spcPts val="1200"/>
              </a:spcBef>
              <a:buFont typeface="Arial" panose="020B0604020202020204" pitchFamily="34" charset="0"/>
              <a:buChar char="•"/>
            </a:pPr>
            <a:r>
              <a:rPr lang="es-ES" sz="1400" dirty="0">
                <a:solidFill>
                  <a:srgbClr val="343536"/>
                </a:solidFill>
              </a:rPr>
              <a:t>La naturaleza de esta inversión es esencialmente en </a:t>
            </a:r>
            <a:r>
              <a:rPr lang="es-ES" sz="1400" b="1" dirty="0">
                <a:solidFill>
                  <a:srgbClr val="343536"/>
                </a:solidFill>
              </a:rPr>
              <a:t>activos fijos </a:t>
            </a:r>
            <a:r>
              <a:rPr lang="es-ES" sz="1400" dirty="0">
                <a:solidFill>
                  <a:srgbClr val="343536"/>
                </a:solidFill>
              </a:rPr>
              <a:t>(infraestructuras urbanas, material móvil); aunque también contemplará </a:t>
            </a:r>
            <a:r>
              <a:rPr lang="es-ES" sz="1400" b="1" dirty="0">
                <a:solidFill>
                  <a:srgbClr val="343536"/>
                </a:solidFill>
              </a:rPr>
              <a:t>inversiones en capital humano </a:t>
            </a:r>
            <a:r>
              <a:rPr lang="es-ES" sz="1400" dirty="0">
                <a:solidFill>
                  <a:srgbClr val="343536"/>
                </a:solidFill>
              </a:rPr>
              <a:t>(capacitación de personal municipal y acciones de sensibilización pública) e intangible (soluciones tecnológicas adaptadas a las nuevas necesidades de la movilidad).</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8" name="Grupo 7">
            <a:extLst>
              <a:ext uri="{FF2B5EF4-FFF2-40B4-BE49-F238E27FC236}">
                <a16:creationId xmlns:a16="http://schemas.microsoft.com/office/drawing/2014/main" id="{B44179E3-914B-4869-9F3B-040B9D67E6CD}"/>
              </a:ext>
            </a:extLst>
          </p:cNvPr>
          <p:cNvGrpSpPr/>
          <p:nvPr/>
        </p:nvGrpSpPr>
        <p:grpSpPr>
          <a:xfrm>
            <a:off x="9284509" y="1607007"/>
            <a:ext cx="2526278" cy="3387127"/>
            <a:chOff x="8691937" y="1474904"/>
            <a:chExt cx="3500063" cy="4237724"/>
          </a:xfrm>
        </p:grpSpPr>
        <p:sp>
          <p:nvSpPr>
            <p:cNvPr id="10" name="Rectángulo 9">
              <a:extLst>
                <a:ext uri="{FF2B5EF4-FFF2-40B4-BE49-F238E27FC236}">
                  <a16:creationId xmlns:a16="http://schemas.microsoft.com/office/drawing/2014/main" id="{73378ECC-74F5-4BC7-B20A-0EA323D5FD8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847CF6A-ECC4-42F2-8EAB-48A25AF3A3E9}"/>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descr="Imagen que contiene Texto&#10;&#10;Descripción generada automáticamente">
            <a:extLst>
              <a:ext uri="{FF2B5EF4-FFF2-40B4-BE49-F238E27FC236}">
                <a16:creationId xmlns:a16="http://schemas.microsoft.com/office/drawing/2014/main" id="{E2ACAD9D-AC77-4DD3-B035-887F75B9DA4B}"/>
              </a:ext>
            </a:extLst>
          </p:cNvPr>
          <p:cNvPicPr>
            <a:picLocks noChangeAspect="1"/>
          </p:cNvPicPr>
          <p:nvPr/>
        </p:nvPicPr>
        <p:blipFill>
          <a:blip r:embed="rId2"/>
          <a:stretch>
            <a:fillRect/>
          </a:stretch>
        </p:blipFill>
        <p:spPr>
          <a:xfrm>
            <a:off x="9584349" y="2058752"/>
            <a:ext cx="1655305" cy="2413539"/>
          </a:xfrm>
          <a:prstGeom prst="rect">
            <a:avLst/>
          </a:prstGeom>
        </p:spPr>
      </p:pic>
    </p:spTree>
    <p:extLst>
      <p:ext uri="{BB962C8B-B14F-4D97-AF65-F5344CB8AC3E}">
        <p14:creationId xmlns:p14="http://schemas.microsoft.com/office/powerpoint/2010/main" val="362249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511564" cy="4948238"/>
          </a:xfrm>
        </p:spPr>
        <p:txBody>
          <a:bodyPr vert="horz" lIns="91440" tIns="45720" rIns="91440" bIns="45720" rtlCol="0">
            <a:noAutofit/>
          </a:bodyPr>
          <a:lstStyle/>
          <a:p>
            <a:pPr marL="0" indent="0" algn="just" defTabSz="914400">
              <a:spcBef>
                <a:spcPts val="1200"/>
              </a:spcBef>
              <a:buClr>
                <a:srgbClr val="BA514C"/>
              </a:buClr>
              <a:buNone/>
            </a:pPr>
            <a:r>
              <a:rPr lang="es-ES" sz="1400" dirty="0">
                <a:solidFill>
                  <a:srgbClr val="BA514C"/>
                </a:solidFill>
              </a:rPr>
              <a:t>Plan de incentivos a la instalación de puntos de recarga, a la adquisición de vehículos eléctricos y de pila de combustible y a la innovación en electromovilidad, recarga e hidrógeno verde. MOVES SINGULARES</a:t>
            </a:r>
          </a:p>
          <a:p>
            <a:pPr algn="just">
              <a:lnSpc>
                <a:spcPct val="110000"/>
              </a:lnSpc>
              <a:spcBef>
                <a:spcPts val="1200"/>
              </a:spcBef>
              <a:buFont typeface="Arial" panose="020B0604020202020204" pitchFamily="34" charset="0"/>
              <a:buChar char="•"/>
            </a:pPr>
            <a:r>
              <a:rPr lang="es-ES" sz="1400" dirty="0">
                <a:solidFill>
                  <a:srgbClr val="343536"/>
                </a:solidFill>
              </a:rPr>
              <a:t>Se establecen sistema de incentivos para la </a:t>
            </a:r>
            <a:r>
              <a:rPr lang="es-ES" sz="1400" b="1" dirty="0">
                <a:solidFill>
                  <a:srgbClr val="343536"/>
                </a:solidFill>
              </a:rPr>
              <a:t>renovación de la flota de vehículos industriales </a:t>
            </a:r>
            <a:r>
              <a:rPr lang="es-ES" sz="1400" dirty="0">
                <a:solidFill>
                  <a:srgbClr val="343536"/>
                </a:solidFill>
              </a:rPr>
              <a:t>en España, mediante las siguientes líneas:</a:t>
            </a:r>
          </a:p>
          <a:p>
            <a:pPr lvl="1" algn="just">
              <a:lnSpc>
                <a:spcPct val="110000"/>
              </a:lnSpc>
              <a:spcBef>
                <a:spcPts val="1200"/>
              </a:spcBef>
              <a:buFont typeface="Arial" panose="020B0604020202020204" pitchFamily="34" charset="0"/>
              <a:buChar char="•"/>
            </a:pPr>
            <a:r>
              <a:rPr lang="es-ES" sz="1400" b="1" dirty="0">
                <a:solidFill>
                  <a:srgbClr val="343536"/>
                </a:solidFill>
              </a:rPr>
              <a:t>Renovación del parque de vehículos ligeros </a:t>
            </a:r>
            <a:r>
              <a:rPr lang="es-ES" sz="1400" dirty="0">
                <a:solidFill>
                  <a:srgbClr val="343536"/>
                </a:solidFill>
              </a:rPr>
              <a:t>mediante la </a:t>
            </a:r>
            <a:r>
              <a:rPr lang="es-ES" sz="1400" b="1" dirty="0">
                <a:solidFill>
                  <a:srgbClr val="343536"/>
                </a:solidFill>
              </a:rPr>
              <a:t>adquisición de vehículos eléctricos enchufables y de pila de combustible</a:t>
            </a:r>
            <a:r>
              <a:rPr lang="es-ES" sz="1400" dirty="0">
                <a:solidFill>
                  <a:srgbClr val="343536"/>
                </a:solidFill>
              </a:rPr>
              <a:t>, incentivando el achatarramiento de vehículos antiguos. </a:t>
            </a:r>
          </a:p>
          <a:p>
            <a:pPr lvl="1" algn="just">
              <a:lnSpc>
                <a:spcPct val="110000"/>
              </a:lnSpc>
              <a:spcBef>
                <a:spcPts val="1200"/>
              </a:spcBef>
              <a:buFont typeface="Arial" panose="020B0604020202020204" pitchFamily="34" charset="0"/>
              <a:buChar char="•"/>
            </a:pPr>
            <a:r>
              <a:rPr lang="es-ES" sz="1400" b="1" dirty="0">
                <a:solidFill>
                  <a:srgbClr val="343536"/>
                </a:solidFill>
              </a:rPr>
              <a:t>Infraestructura singular de recarga </a:t>
            </a:r>
          </a:p>
          <a:p>
            <a:pPr lvl="1" algn="just">
              <a:lnSpc>
                <a:spcPct val="110000"/>
              </a:lnSpc>
              <a:spcBef>
                <a:spcPts val="1200"/>
              </a:spcBef>
              <a:buFont typeface="Arial" panose="020B0604020202020204" pitchFamily="34" charset="0"/>
              <a:buChar char="•"/>
            </a:pPr>
            <a:r>
              <a:rPr lang="es-ES" sz="1400" dirty="0">
                <a:solidFill>
                  <a:srgbClr val="343536"/>
                </a:solidFill>
              </a:rPr>
              <a:t>Proyectos </a:t>
            </a:r>
            <a:r>
              <a:rPr lang="es-ES" sz="1400" b="1" dirty="0">
                <a:solidFill>
                  <a:srgbClr val="343536"/>
                </a:solidFill>
              </a:rPr>
              <a:t>singulares de innovación</a:t>
            </a:r>
            <a:r>
              <a:rPr lang="es-ES" sz="1400" dirty="0">
                <a:solidFill>
                  <a:srgbClr val="343536"/>
                </a:solidFill>
              </a:rPr>
              <a:t>, relativos a desarrollos experimentales e industriales ligados a la </a:t>
            </a:r>
            <a:r>
              <a:rPr lang="es-ES" sz="1400" b="1" dirty="0">
                <a:solidFill>
                  <a:srgbClr val="343536"/>
                </a:solidFill>
              </a:rPr>
              <a:t>electromovilidad</a:t>
            </a:r>
            <a:r>
              <a:rPr lang="es-ES" sz="1400" dirty="0">
                <a:solidFill>
                  <a:srgbClr val="343536"/>
                </a:solidFill>
              </a:rPr>
              <a:t>. </a:t>
            </a:r>
          </a:p>
          <a:p>
            <a:pPr lvl="1" algn="just">
              <a:lnSpc>
                <a:spcPct val="110000"/>
              </a:lnSpc>
              <a:spcBef>
                <a:spcPts val="1200"/>
              </a:spcBef>
              <a:buFont typeface="Arial" panose="020B0604020202020204" pitchFamily="34" charset="0"/>
              <a:buChar char="•"/>
            </a:pPr>
            <a:r>
              <a:rPr lang="es-ES" sz="1400" b="1" dirty="0">
                <a:solidFill>
                  <a:srgbClr val="343536"/>
                </a:solidFill>
              </a:rPr>
              <a:t>Grandes proyectos singulares de infraestructura de recarga en la red nacional de carreteras</a:t>
            </a:r>
            <a:r>
              <a:rPr lang="es-ES" sz="1400" dirty="0">
                <a:solidFill>
                  <a:srgbClr val="343536"/>
                </a:solidFill>
              </a:rPr>
              <a:t>, “</a:t>
            </a:r>
            <a:r>
              <a:rPr lang="es-ES" sz="1400" dirty="0" err="1">
                <a:solidFill>
                  <a:srgbClr val="343536"/>
                </a:solidFill>
              </a:rPr>
              <a:t>hubs</a:t>
            </a:r>
            <a:r>
              <a:rPr lang="es-ES" sz="1400" dirty="0">
                <a:solidFill>
                  <a:srgbClr val="343536"/>
                </a:solidFill>
              </a:rPr>
              <a:t>” de recarga eléctrica, teniendo especial relevancia la recarga ultra rápida.</a:t>
            </a:r>
          </a:p>
          <a:p>
            <a:pPr algn="just">
              <a:lnSpc>
                <a:spcPct val="110000"/>
              </a:lnSpc>
              <a:spcBef>
                <a:spcPts val="1200"/>
              </a:spcBef>
              <a:buFont typeface="Arial" panose="020B0604020202020204" pitchFamily="34" charset="0"/>
              <a:buChar char="•"/>
            </a:pPr>
            <a:r>
              <a:rPr lang="es-ES" sz="1400" dirty="0">
                <a:solidFill>
                  <a:srgbClr val="343536"/>
                </a:solidFill>
              </a:rPr>
              <a:t>Convocatoria de ayudas a </a:t>
            </a:r>
            <a:r>
              <a:rPr lang="es-ES" sz="1400" b="1" dirty="0">
                <a:solidFill>
                  <a:srgbClr val="343536"/>
                </a:solidFill>
              </a:rPr>
              <a:t>todo tipo de empresas; Universidades </a:t>
            </a:r>
            <a:r>
              <a:rPr lang="es-ES" sz="1400" dirty="0">
                <a:solidFill>
                  <a:srgbClr val="343536"/>
                </a:solidFill>
              </a:rPr>
              <a:t>y </a:t>
            </a:r>
            <a:r>
              <a:rPr lang="es-ES" sz="1400" b="1" dirty="0">
                <a:solidFill>
                  <a:srgbClr val="343536"/>
                </a:solidFill>
              </a:rPr>
              <a:t>centros privados de investigación y desarrollo sin ánimo de lucro</a:t>
            </a:r>
            <a:r>
              <a:rPr lang="es-ES" sz="1400" dirty="0">
                <a:solidFill>
                  <a:srgbClr val="343536"/>
                </a:solidFill>
              </a:rPr>
              <a:t>, </a:t>
            </a:r>
            <a:r>
              <a:rPr lang="es-ES" sz="1400" b="1" dirty="0">
                <a:solidFill>
                  <a:srgbClr val="343536"/>
                </a:solidFill>
              </a:rPr>
              <a:t>Consorcios y agrupaciones empresariales; el sector público institucional</a:t>
            </a:r>
            <a:r>
              <a:rPr lang="es-ES" sz="1400" dirty="0">
                <a:solidFill>
                  <a:srgbClr val="343536"/>
                </a:solidFill>
              </a:rPr>
              <a:t>.</a:t>
            </a:r>
          </a:p>
          <a:p>
            <a:pPr algn="just">
              <a:lnSpc>
                <a:spcPct val="110000"/>
              </a:lnSpc>
              <a:spcBef>
                <a:spcPts val="1200"/>
              </a:spcBef>
              <a:buFont typeface="Arial" panose="020B0604020202020204" pitchFamily="34" charset="0"/>
              <a:buChar char="•"/>
            </a:pPr>
            <a:r>
              <a:rPr lang="es-ES" sz="1400" b="1" dirty="0">
                <a:solidFill>
                  <a:srgbClr val="343536"/>
                </a:solidFill>
              </a:rPr>
              <a:t>Ministerio de Transportes, Movilidad y Agenda Urbana - Ministerio para la Transición Ecológica y el Reto Demográfico</a:t>
            </a:r>
            <a:r>
              <a:rPr lang="es-ES" sz="1400" dirty="0">
                <a:solidFill>
                  <a:srgbClr val="343536"/>
                </a:solidFill>
              </a:rPr>
              <a:t>. Se establecerán mecanismos de colaboración con </a:t>
            </a:r>
            <a:r>
              <a:rPr lang="es-ES" sz="1400" b="1" dirty="0">
                <a:solidFill>
                  <a:srgbClr val="343536"/>
                </a:solidFill>
              </a:rPr>
              <a:t>Entidades Locales y Autonómicas.</a:t>
            </a:r>
          </a:p>
          <a:p>
            <a:pPr lvl="1">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3" name="Grupo 12">
            <a:extLst>
              <a:ext uri="{FF2B5EF4-FFF2-40B4-BE49-F238E27FC236}">
                <a16:creationId xmlns:a16="http://schemas.microsoft.com/office/drawing/2014/main" id="{126A2E21-0E46-4722-A54C-BF8DC4CE7792}"/>
              </a:ext>
            </a:extLst>
          </p:cNvPr>
          <p:cNvGrpSpPr/>
          <p:nvPr/>
        </p:nvGrpSpPr>
        <p:grpSpPr>
          <a:xfrm>
            <a:off x="10072722" y="2071006"/>
            <a:ext cx="1582220" cy="2147495"/>
            <a:chOff x="8691937" y="1474904"/>
            <a:chExt cx="3500063" cy="4237724"/>
          </a:xfrm>
        </p:grpSpPr>
        <p:sp>
          <p:nvSpPr>
            <p:cNvPr id="15" name="Rectángulo 14">
              <a:extLst>
                <a:ext uri="{FF2B5EF4-FFF2-40B4-BE49-F238E27FC236}">
                  <a16:creationId xmlns:a16="http://schemas.microsoft.com/office/drawing/2014/main" id="{1E8A8A7F-3407-412C-9265-467B8DBDBD9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E8BDA598-6115-4CC0-8FC3-6FC7119A712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descr="Imagen que contiene Texto&#10;&#10;Descripción generada automáticamente">
            <a:extLst>
              <a:ext uri="{FF2B5EF4-FFF2-40B4-BE49-F238E27FC236}">
                <a16:creationId xmlns:a16="http://schemas.microsoft.com/office/drawing/2014/main" id="{02F87CA6-C014-4A31-9EBF-6A12D69E6E92}"/>
              </a:ext>
            </a:extLst>
          </p:cNvPr>
          <p:cNvPicPr>
            <a:picLocks noChangeAspect="1"/>
          </p:cNvPicPr>
          <p:nvPr/>
        </p:nvPicPr>
        <p:blipFill>
          <a:blip r:embed="rId2"/>
          <a:stretch>
            <a:fillRect/>
          </a:stretch>
        </p:blipFill>
        <p:spPr>
          <a:xfrm>
            <a:off x="10296268" y="2363837"/>
            <a:ext cx="1071168" cy="1561831"/>
          </a:xfrm>
          <a:prstGeom prst="rect">
            <a:avLst/>
          </a:prstGeom>
        </p:spPr>
      </p:pic>
    </p:spTree>
    <p:extLst>
      <p:ext uri="{BB962C8B-B14F-4D97-AF65-F5344CB8AC3E}">
        <p14:creationId xmlns:p14="http://schemas.microsoft.com/office/powerpoint/2010/main" val="101888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037286" cy="4897438"/>
          </a:xfrm>
        </p:spPr>
        <p:txBody>
          <a:bodyPr vert="horz" lIns="91440" tIns="45720" rIns="91440" bIns="45720" rtlCol="0">
            <a:noAutofit/>
          </a:bodyPr>
          <a:lstStyle/>
          <a:p>
            <a:pPr marL="0" indent="0" algn="just" defTabSz="914400">
              <a:spcBef>
                <a:spcPts val="1200"/>
              </a:spcBef>
              <a:buClr>
                <a:srgbClr val="BA514C"/>
              </a:buClr>
              <a:buNone/>
            </a:pPr>
            <a:r>
              <a:rPr lang="es-ES" sz="1400" dirty="0">
                <a:solidFill>
                  <a:srgbClr val="BA514C"/>
                </a:solidFill>
              </a:rPr>
              <a:t>Plan de incentivos a la instalación de puntos de recarga, a la adquisición de vehículos eléctricos y de pila de combustible y a la innovación en electromovilidad, recarga e hidrógeno verde. MOVES SINGULARES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2021: </a:t>
            </a:r>
            <a:r>
              <a:rPr lang="es-ES" sz="1400" dirty="0">
                <a:solidFill>
                  <a:srgbClr val="343536"/>
                </a:solidFill>
              </a:rPr>
              <a:t>Publicación Bases reguladoras y primera convocatoria.</a:t>
            </a:r>
          </a:p>
          <a:p>
            <a:pPr lvl="1" algn="just">
              <a:lnSpc>
                <a:spcPct val="110000"/>
              </a:lnSpc>
              <a:spcBef>
                <a:spcPts val="1200"/>
              </a:spcBef>
              <a:buFont typeface="Arial" panose="020B0604020202020204" pitchFamily="34" charset="0"/>
              <a:buChar char="•"/>
            </a:pPr>
            <a:r>
              <a:rPr lang="es-ES" sz="1400" b="1" dirty="0">
                <a:solidFill>
                  <a:srgbClr val="343536"/>
                </a:solidFill>
              </a:rPr>
              <a:t>2022-2023</a:t>
            </a:r>
            <a:r>
              <a:rPr lang="es-ES" sz="1400" dirty="0">
                <a:solidFill>
                  <a:srgbClr val="343536"/>
                </a:solidFill>
              </a:rPr>
              <a:t>: Elaboración, en su caso, de nuevas Bases reguladoras, en función de los resultados y </a:t>
            </a:r>
            <a:r>
              <a:rPr lang="es-ES" sz="1400" dirty="0" err="1">
                <a:solidFill>
                  <a:srgbClr val="343536"/>
                </a:solidFill>
              </a:rPr>
              <a:t>feedback</a:t>
            </a:r>
            <a:r>
              <a:rPr lang="es-ES" sz="1400" dirty="0">
                <a:solidFill>
                  <a:srgbClr val="343536"/>
                </a:solidFill>
              </a:rPr>
              <a:t> de la primera convocatoria. Los proyectos se concentrarán en el periodo 2021-2023, si bien los proyectos de mayor complejidad podrían ejecutarse, en su caso, hasta el 2026.</a:t>
            </a:r>
          </a:p>
          <a:p>
            <a:pPr algn="just">
              <a:lnSpc>
                <a:spcPct val="110000"/>
              </a:lnSpc>
              <a:spcBef>
                <a:spcPts val="1200"/>
              </a:spcBef>
              <a:buClr>
                <a:srgbClr val="BA514C"/>
              </a:buClr>
              <a:buFont typeface="Arial" panose="020B0604020202020204" pitchFamily="34" charset="0"/>
              <a:buChar char="•"/>
            </a:pPr>
            <a:r>
              <a:rPr lang="es-ES" sz="1400" dirty="0">
                <a:solidFill>
                  <a:srgbClr val="343536"/>
                </a:solidFill>
              </a:rPr>
              <a:t>Se estima un presupuesto de 2.000 M€. Se prevé dedicar del orden de 1.500 M€ para vehículos enchufables y puntos de recarga y 500 M€ en modelos de negocio innovadores</a:t>
            </a:r>
            <a:r>
              <a:rPr lang="es-ES" sz="1300" dirty="0">
                <a:solidFill>
                  <a:srgbClr val="343536"/>
                </a:solidFill>
              </a:rPr>
              <a:t>.</a:t>
            </a:r>
          </a:p>
        </p:txBody>
      </p:sp>
      <p:grpSp>
        <p:nvGrpSpPr>
          <p:cNvPr id="8" name="Grupo 7">
            <a:extLst>
              <a:ext uri="{FF2B5EF4-FFF2-40B4-BE49-F238E27FC236}">
                <a16:creationId xmlns:a16="http://schemas.microsoft.com/office/drawing/2014/main" id="{880DE0A6-69D6-480C-A851-10A1E772F143}"/>
              </a:ext>
            </a:extLst>
          </p:cNvPr>
          <p:cNvGrpSpPr/>
          <p:nvPr/>
        </p:nvGrpSpPr>
        <p:grpSpPr>
          <a:xfrm>
            <a:off x="9720361" y="2008493"/>
            <a:ext cx="2230340" cy="3036495"/>
            <a:chOff x="8691937" y="1474904"/>
            <a:chExt cx="3500063" cy="4237724"/>
          </a:xfrm>
        </p:grpSpPr>
        <p:sp>
          <p:nvSpPr>
            <p:cNvPr id="10" name="Rectángulo 9">
              <a:extLst>
                <a:ext uri="{FF2B5EF4-FFF2-40B4-BE49-F238E27FC236}">
                  <a16:creationId xmlns:a16="http://schemas.microsoft.com/office/drawing/2014/main" id="{05FDCF8F-CAD2-40F9-86DE-F1D18271D26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80E1F3F3-9767-414F-AB48-C46CE45D3F2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descr="Imagen que contiene Texto&#10;&#10;Descripción generada automáticamente">
            <a:extLst>
              <a:ext uri="{FF2B5EF4-FFF2-40B4-BE49-F238E27FC236}">
                <a16:creationId xmlns:a16="http://schemas.microsoft.com/office/drawing/2014/main" id="{DBDB80E6-7F0F-42DF-8C9A-F12C5288E5A1}"/>
              </a:ext>
            </a:extLst>
          </p:cNvPr>
          <p:cNvPicPr>
            <a:picLocks noChangeAspect="1"/>
          </p:cNvPicPr>
          <p:nvPr/>
        </p:nvPicPr>
        <p:blipFill>
          <a:blip r:embed="rId2"/>
          <a:stretch>
            <a:fillRect/>
          </a:stretch>
        </p:blipFill>
        <p:spPr>
          <a:xfrm>
            <a:off x="10032983" y="2382305"/>
            <a:ext cx="1435733" cy="2093390"/>
          </a:xfrm>
          <a:prstGeom prst="rect">
            <a:avLst/>
          </a:prstGeom>
        </p:spPr>
      </p:pic>
    </p:spTree>
    <p:extLst>
      <p:ext uri="{BB962C8B-B14F-4D97-AF65-F5344CB8AC3E}">
        <p14:creationId xmlns:p14="http://schemas.microsoft.com/office/powerpoint/2010/main" val="221816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511564" cy="4948238"/>
          </a:xfrm>
        </p:spPr>
        <p:txBody>
          <a:bodyPr vert="horz" lIns="91440" tIns="45720" rIns="91440" bIns="45720" rtlCol="0">
            <a:noAutofit/>
          </a:bodyPr>
          <a:lstStyle/>
          <a:p>
            <a:pPr marL="0" indent="0" algn="just" defTabSz="914400">
              <a:spcBef>
                <a:spcPts val="1200"/>
              </a:spcBef>
              <a:buClr>
                <a:srgbClr val="BA514C"/>
              </a:buClr>
              <a:buNone/>
            </a:pPr>
            <a:r>
              <a:rPr lang="es-ES" sz="1400" dirty="0">
                <a:solidFill>
                  <a:srgbClr val="BA514C"/>
                </a:solidFill>
              </a:rPr>
              <a:t>Actuaciones de mejora de la calidad y fiabilidad en el servicio de Cercanías</a:t>
            </a:r>
          </a:p>
          <a:p>
            <a:pPr algn="just">
              <a:lnSpc>
                <a:spcPct val="110000"/>
              </a:lnSpc>
              <a:spcBef>
                <a:spcPts val="1200"/>
              </a:spcBef>
              <a:buFont typeface="Arial" panose="020B0604020202020204" pitchFamily="34" charset="0"/>
              <a:buChar char="•"/>
            </a:pPr>
            <a:r>
              <a:rPr lang="es-ES" sz="1400" dirty="0">
                <a:solidFill>
                  <a:srgbClr val="343536"/>
                </a:solidFill>
              </a:rPr>
              <a:t>Proyectos destinados a asegurar </a:t>
            </a:r>
            <a:r>
              <a:rPr lang="es-ES" sz="1400" b="1" dirty="0">
                <a:solidFill>
                  <a:srgbClr val="343536"/>
                </a:solidFill>
              </a:rPr>
              <a:t>un transporte público atractivo y fiable </a:t>
            </a:r>
            <a:r>
              <a:rPr lang="es-ES" sz="1400" dirty="0">
                <a:solidFill>
                  <a:srgbClr val="343536"/>
                </a:solidFill>
              </a:rPr>
              <a:t>como columna vertebral de la movilidad en el ámbito urbano y metropolitano a través de </a:t>
            </a:r>
            <a:r>
              <a:rPr lang="es-ES" sz="1400" b="1" dirty="0">
                <a:solidFill>
                  <a:srgbClr val="343536"/>
                </a:solidFill>
              </a:rPr>
              <a:t>la mejora de la calidad y la fiabilidad del transporte metropolitano ferroviario.</a:t>
            </a:r>
          </a:p>
          <a:p>
            <a:pPr lvl="1" algn="just">
              <a:lnSpc>
                <a:spcPct val="110000"/>
              </a:lnSpc>
              <a:spcBef>
                <a:spcPts val="1200"/>
              </a:spcBef>
              <a:buFont typeface="Arial" panose="020B0604020202020204" pitchFamily="34" charset="0"/>
              <a:buChar char="•"/>
            </a:pPr>
            <a:r>
              <a:rPr lang="es-ES" sz="1400" b="1" dirty="0">
                <a:solidFill>
                  <a:srgbClr val="343536"/>
                </a:solidFill>
              </a:rPr>
              <a:t>Inversiones en infraestructuras de Cercanías ferroviarias </a:t>
            </a:r>
            <a:r>
              <a:rPr lang="es-ES" sz="1400" dirty="0">
                <a:solidFill>
                  <a:srgbClr val="343536"/>
                </a:solidFill>
              </a:rPr>
              <a:t>(ADIF) – 1.502 millones de euros.</a:t>
            </a:r>
          </a:p>
          <a:p>
            <a:pPr lvl="1" algn="just">
              <a:lnSpc>
                <a:spcPct val="110000"/>
              </a:lnSpc>
              <a:spcBef>
                <a:spcPts val="1200"/>
              </a:spcBef>
              <a:buFont typeface="Arial" panose="020B0604020202020204" pitchFamily="34" charset="0"/>
              <a:buChar char="•"/>
            </a:pPr>
            <a:r>
              <a:rPr lang="es-ES" sz="1400" b="1" dirty="0">
                <a:solidFill>
                  <a:srgbClr val="343536"/>
                </a:solidFill>
              </a:rPr>
              <a:t>Inversiones en la digitalización de los sistemas de seguridad, información y controles de acceso de las estaciones ferroviarias donde se prestan servicios de OSP </a:t>
            </a:r>
            <a:r>
              <a:rPr lang="es-ES" sz="1400" dirty="0">
                <a:solidFill>
                  <a:srgbClr val="343536"/>
                </a:solidFill>
              </a:rPr>
              <a:t>(RENFE) – 118,5 millones de euros.</a:t>
            </a:r>
          </a:p>
          <a:p>
            <a:pPr algn="just">
              <a:lnSpc>
                <a:spcPct val="110000"/>
              </a:lnSpc>
              <a:spcBef>
                <a:spcPts val="1200"/>
              </a:spcBef>
              <a:buFont typeface="Arial" panose="020B0604020202020204" pitchFamily="34" charset="0"/>
              <a:buChar char="•"/>
            </a:pPr>
            <a:r>
              <a:rPr lang="es-ES" sz="1400" dirty="0">
                <a:solidFill>
                  <a:srgbClr val="343536"/>
                </a:solidFill>
              </a:rPr>
              <a:t>Convocatoria de ayudas a </a:t>
            </a:r>
            <a:r>
              <a:rPr lang="es-ES" sz="1400" b="1" dirty="0">
                <a:solidFill>
                  <a:srgbClr val="343536"/>
                </a:solidFill>
              </a:rPr>
              <a:t>Núcleos de Cercanías competencia de la Administración General del Estado </a:t>
            </a:r>
            <a:r>
              <a:rPr lang="es-ES" sz="1400" dirty="0">
                <a:solidFill>
                  <a:srgbClr val="343536"/>
                </a:solidFill>
              </a:rPr>
              <a:t>(AGE) y Usuarios del transporte.</a:t>
            </a:r>
          </a:p>
          <a:p>
            <a:pPr algn="just">
              <a:lnSpc>
                <a:spcPct val="110000"/>
              </a:lnSpc>
              <a:spcBef>
                <a:spcPts val="1200"/>
              </a:spcBef>
              <a:buFont typeface="Arial" panose="020B0604020202020204" pitchFamily="34" charset="0"/>
              <a:buChar char="•"/>
            </a:pPr>
            <a:r>
              <a:rPr lang="es-ES" sz="1400" b="1" dirty="0">
                <a:solidFill>
                  <a:srgbClr val="343536"/>
                </a:solidFill>
              </a:rPr>
              <a:t>Ministerio de Transportes, Movilidad y Agenda Urbana. </a:t>
            </a:r>
            <a:r>
              <a:rPr lang="es-ES" sz="1400" dirty="0">
                <a:solidFill>
                  <a:srgbClr val="343536"/>
                </a:solidFill>
              </a:rPr>
              <a:t>La </a:t>
            </a:r>
            <a:r>
              <a:rPr lang="es-ES" sz="1400" b="1" dirty="0">
                <a:solidFill>
                  <a:srgbClr val="343536"/>
                </a:solidFill>
              </a:rPr>
              <a:t>Administración General de Estado </a:t>
            </a:r>
            <a:r>
              <a:rPr lang="es-ES" sz="1400" dirty="0">
                <a:solidFill>
                  <a:srgbClr val="343536"/>
                </a:solidFill>
              </a:rPr>
              <a:t>será la competente para la coordinación y dirección de las actuaciones. La ejecución de las actuaciones recaerá sobre el titular del activo que en este caso será </a:t>
            </a:r>
            <a:r>
              <a:rPr lang="es-ES" sz="1400" b="1" dirty="0">
                <a:solidFill>
                  <a:srgbClr val="343536"/>
                </a:solidFill>
              </a:rPr>
              <a:t>ADIF, ADIF AV y RENFE.</a:t>
            </a:r>
          </a:p>
          <a:p>
            <a:pPr algn="just">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3" name="Grupo 12">
            <a:extLst>
              <a:ext uri="{FF2B5EF4-FFF2-40B4-BE49-F238E27FC236}">
                <a16:creationId xmlns:a16="http://schemas.microsoft.com/office/drawing/2014/main" id="{126A2E21-0E46-4722-A54C-BF8DC4CE7792}"/>
              </a:ext>
            </a:extLst>
          </p:cNvPr>
          <p:cNvGrpSpPr/>
          <p:nvPr/>
        </p:nvGrpSpPr>
        <p:grpSpPr>
          <a:xfrm>
            <a:off x="10072722" y="2071006"/>
            <a:ext cx="1582220" cy="2147495"/>
            <a:chOff x="8691937" y="1474904"/>
            <a:chExt cx="3500063" cy="4237724"/>
          </a:xfrm>
        </p:grpSpPr>
        <p:sp>
          <p:nvSpPr>
            <p:cNvPr id="15" name="Rectángulo 14">
              <a:extLst>
                <a:ext uri="{FF2B5EF4-FFF2-40B4-BE49-F238E27FC236}">
                  <a16:creationId xmlns:a16="http://schemas.microsoft.com/office/drawing/2014/main" id="{1E8A8A7F-3407-412C-9265-467B8DBDBD9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E8BDA598-6115-4CC0-8FC3-6FC7119A712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descr="Imagen que contiene Texto&#10;&#10;Descripción generada automáticamente">
            <a:extLst>
              <a:ext uri="{FF2B5EF4-FFF2-40B4-BE49-F238E27FC236}">
                <a16:creationId xmlns:a16="http://schemas.microsoft.com/office/drawing/2014/main" id="{02F87CA6-C014-4A31-9EBF-6A12D69E6E92}"/>
              </a:ext>
            </a:extLst>
          </p:cNvPr>
          <p:cNvPicPr>
            <a:picLocks noChangeAspect="1"/>
          </p:cNvPicPr>
          <p:nvPr/>
        </p:nvPicPr>
        <p:blipFill>
          <a:blip r:embed="rId2"/>
          <a:stretch>
            <a:fillRect/>
          </a:stretch>
        </p:blipFill>
        <p:spPr>
          <a:xfrm>
            <a:off x="10296268" y="2363837"/>
            <a:ext cx="1071168" cy="1561831"/>
          </a:xfrm>
          <a:prstGeom prst="rect">
            <a:avLst/>
          </a:prstGeom>
        </p:spPr>
      </p:pic>
    </p:spTree>
    <p:extLst>
      <p:ext uri="{BB962C8B-B14F-4D97-AF65-F5344CB8AC3E}">
        <p14:creationId xmlns:p14="http://schemas.microsoft.com/office/powerpoint/2010/main" val="408840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9037286" cy="4897438"/>
          </a:xfrm>
        </p:spPr>
        <p:txBody>
          <a:bodyPr vert="horz" lIns="91440" tIns="45720" rIns="91440" bIns="45720" rtlCol="0">
            <a:noAutofit/>
          </a:bodyPr>
          <a:lstStyle/>
          <a:p>
            <a:pPr marL="0" indent="0" algn="just" defTabSz="914400">
              <a:spcBef>
                <a:spcPts val="1200"/>
              </a:spcBef>
              <a:buClr>
                <a:srgbClr val="BA514C"/>
              </a:buClr>
              <a:buNone/>
            </a:pPr>
            <a:r>
              <a:rPr lang="es-ES" sz="1400" dirty="0">
                <a:solidFill>
                  <a:srgbClr val="BA514C"/>
                </a:solidFill>
              </a:rPr>
              <a:t>Actuaciones de mejora de la calidad y fiabilidad en el servicio de Cercanías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Actuaciones en los núcleos de Cercanías. Se articularía a través del Adif y Adif AV y de RENFE mediante los correspondientes procesos de licitación.</a:t>
            </a:r>
          </a:p>
          <a:p>
            <a:pPr lvl="1" algn="just">
              <a:lnSpc>
                <a:spcPct val="110000"/>
              </a:lnSpc>
              <a:spcBef>
                <a:spcPts val="1200"/>
              </a:spcBef>
              <a:buFont typeface="Arial" panose="020B0604020202020204" pitchFamily="34" charset="0"/>
              <a:buChar char="•"/>
            </a:pPr>
            <a:r>
              <a:rPr lang="es-ES" sz="1400" dirty="0">
                <a:solidFill>
                  <a:srgbClr val="343536"/>
                </a:solidFill>
              </a:rPr>
              <a:t>El calendario de ejecución previsto va desde febrero de 2020 hasta agosto de 2026.</a:t>
            </a:r>
          </a:p>
          <a:p>
            <a:pPr algn="just">
              <a:lnSpc>
                <a:spcPct val="110000"/>
              </a:lnSpc>
              <a:spcBef>
                <a:spcPts val="1200"/>
              </a:spcBef>
              <a:buFont typeface="Arial" panose="020B0604020202020204" pitchFamily="34" charset="0"/>
              <a:buChar char="•"/>
            </a:pPr>
            <a:r>
              <a:rPr lang="es-ES" sz="1400" dirty="0">
                <a:solidFill>
                  <a:srgbClr val="343536"/>
                </a:solidFill>
              </a:rPr>
              <a:t>Se estima un presupuesto de 1.620 M€.</a:t>
            </a:r>
          </a:p>
        </p:txBody>
      </p:sp>
      <p:grpSp>
        <p:nvGrpSpPr>
          <p:cNvPr id="8" name="Grupo 7">
            <a:extLst>
              <a:ext uri="{FF2B5EF4-FFF2-40B4-BE49-F238E27FC236}">
                <a16:creationId xmlns:a16="http://schemas.microsoft.com/office/drawing/2014/main" id="{880DE0A6-69D6-480C-A851-10A1E772F143}"/>
              </a:ext>
            </a:extLst>
          </p:cNvPr>
          <p:cNvGrpSpPr/>
          <p:nvPr/>
        </p:nvGrpSpPr>
        <p:grpSpPr>
          <a:xfrm>
            <a:off x="9720361" y="2008493"/>
            <a:ext cx="2230340" cy="3036495"/>
            <a:chOff x="8691937" y="1474904"/>
            <a:chExt cx="3500063" cy="4237724"/>
          </a:xfrm>
        </p:grpSpPr>
        <p:sp>
          <p:nvSpPr>
            <p:cNvPr id="10" name="Rectángulo 9">
              <a:extLst>
                <a:ext uri="{FF2B5EF4-FFF2-40B4-BE49-F238E27FC236}">
                  <a16:creationId xmlns:a16="http://schemas.microsoft.com/office/drawing/2014/main" id="{05FDCF8F-CAD2-40F9-86DE-F1D18271D26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80E1F3F3-9767-414F-AB48-C46CE45D3F2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descr="Imagen que contiene Texto&#10;&#10;Descripción generada automáticamente">
            <a:extLst>
              <a:ext uri="{FF2B5EF4-FFF2-40B4-BE49-F238E27FC236}">
                <a16:creationId xmlns:a16="http://schemas.microsoft.com/office/drawing/2014/main" id="{DBDB80E6-7F0F-42DF-8C9A-F12C5288E5A1}"/>
              </a:ext>
            </a:extLst>
          </p:cNvPr>
          <p:cNvPicPr>
            <a:picLocks noChangeAspect="1"/>
          </p:cNvPicPr>
          <p:nvPr/>
        </p:nvPicPr>
        <p:blipFill>
          <a:blip r:embed="rId2"/>
          <a:stretch>
            <a:fillRect/>
          </a:stretch>
        </p:blipFill>
        <p:spPr>
          <a:xfrm>
            <a:off x="10032983" y="2382305"/>
            <a:ext cx="1435733" cy="2093390"/>
          </a:xfrm>
          <a:prstGeom prst="rect">
            <a:avLst/>
          </a:prstGeom>
        </p:spPr>
      </p:pic>
    </p:spTree>
    <p:extLst>
      <p:ext uri="{BB962C8B-B14F-4D97-AF65-F5344CB8AC3E}">
        <p14:creationId xmlns:p14="http://schemas.microsoft.com/office/powerpoint/2010/main" val="296834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dirty="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dirty="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dirty="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22347" y="1422489"/>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12073" y="3194122"/>
            <a:ext cx="1271759" cy="808252"/>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extLst>
              <p:ext uri="{D42A27DB-BD31-4B8C-83A1-F6EECF244321}">
                <p14:modId xmlns:p14="http://schemas.microsoft.com/office/powerpoint/2010/main" val="2726448258"/>
              </p:ext>
            </p:extLst>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0" name=""/>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12" name="Grupo 11">
            <a:extLst>
              <a:ext uri="{FF2B5EF4-FFF2-40B4-BE49-F238E27FC236}">
                <a16:creationId xmlns:a16="http://schemas.microsoft.com/office/drawing/2014/main" id="{DE708D38-5CF5-4E37-96B9-87085257E832}"/>
              </a:ext>
            </a:extLst>
          </p:cNvPr>
          <p:cNvGrpSpPr/>
          <p:nvPr/>
        </p:nvGrpSpPr>
        <p:grpSpPr>
          <a:xfrm>
            <a:off x="8691937" y="1474904"/>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descr="Imagen que contiene Texto&#10;&#10;Descripción generada automáticamente">
            <a:extLst>
              <a:ext uri="{FF2B5EF4-FFF2-40B4-BE49-F238E27FC236}">
                <a16:creationId xmlns:a16="http://schemas.microsoft.com/office/drawing/2014/main" id="{260FBD5B-E879-43E2-BBAE-BC6AD0D27A39}"/>
              </a:ext>
            </a:extLst>
          </p:cNvPr>
          <p:cNvPicPr>
            <a:picLocks noChangeAspect="1"/>
          </p:cNvPicPr>
          <p:nvPr/>
        </p:nvPicPr>
        <p:blipFill>
          <a:blip r:embed="rId2"/>
          <a:stretch>
            <a:fillRect/>
          </a:stretch>
        </p:blipFill>
        <p:spPr>
          <a:xfrm>
            <a:off x="9274630" y="1808003"/>
            <a:ext cx="2092806" cy="3051446"/>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 Plan de choque de movilidad sostenible, segura y conectada en entornos urbanos y metropolitanos: </a:t>
            </a:r>
            <a:r>
              <a:rPr lang="es-ES" sz="2800" b="1" dirty="0"/>
              <a:t>Descripción general</a:t>
            </a:r>
            <a:endParaRPr lang="es-ES" sz="2800" dirty="0"/>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3737041866"/>
              </p:ext>
            </p:extLst>
          </p:nvPr>
        </p:nvGraphicFramePr>
        <p:xfrm>
          <a:off x="357266" y="1044727"/>
          <a:ext cx="9416321" cy="1331910"/>
        </p:xfrm>
        <a:graphic>
          <a:graphicData uri="http://schemas.openxmlformats.org/drawingml/2006/table">
            <a:tbl>
              <a:tblPr firstRow="1" bandRow="1">
                <a:tableStyleId>{073A0DAA-6AF3-43AB-8588-CEC1D06C72B9}</a:tableStyleId>
              </a:tblPr>
              <a:tblGrid>
                <a:gridCol w="7310691">
                  <a:extLst>
                    <a:ext uri="{9D8B030D-6E8A-4147-A177-3AD203B41FA5}">
                      <a16:colId xmlns:a16="http://schemas.microsoft.com/office/drawing/2014/main" val="3828824471"/>
                    </a:ext>
                  </a:extLst>
                </a:gridCol>
                <a:gridCol w="2105630">
                  <a:extLst>
                    <a:ext uri="{9D8B030D-6E8A-4147-A177-3AD203B41FA5}">
                      <a16:colId xmlns:a16="http://schemas.microsoft.com/office/drawing/2014/main" val="3719422171"/>
                    </a:ext>
                  </a:extLst>
                </a:gridCol>
              </a:tblGrid>
              <a:tr h="241422">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92312">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9.336 millones de euros</a:t>
                      </a:r>
                      <a:r>
                        <a:rPr lang="es-ES" sz="1000" baseline="30000" dirty="0">
                          <a:latin typeface="Helvetica" panose="020B0604020202020204" pitchFamily="34" charset="0"/>
                          <a:cs typeface="Helvetica" panose="020B0604020202020204" pitchFamily="34"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45915">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6.536 millones de euros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r h="345915">
                <a:tc gridSpan="2">
                  <a:txBody>
                    <a:bodyPr/>
                    <a:lstStyle/>
                    <a:p>
                      <a:r>
                        <a:rPr lang="es-ES" sz="800" baseline="30000" dirty="0">
                          <a:latin typeface="Helvetica" panose="020B0604020202020204" pitchFamily="34" charset="0"/>
                          <a:cs typeface="Helvetica" panose="020B0604020202020204" pitchFamily="34" charset="0"/>
                        </a:rPr>
                        <a:t>1</a:t>
                      </a:r>
                      <a:r>
                        <a:rPr lang="es-ES" sz="800" dirty="0">
                          <a:latin typeface="Helvetica" panose="020B0604020202020204" pitchFamily="34" charset="0"/>
                          <a:cs typeface="Helvetica" panose="020B0604020202020204" pitchFamily="34" charset="0"/>
                        </a:rPr>
                        <a:t> Se estima una financiación adicional de 2.800 M€, derivada de la necesidad de cofinanciación de una parte de las líneas definidas. Para el cálculo de esta cifra se asume una cofinanciación media de un 50% de las líneas de ayudas definidas (2.800 M€ incluidas en la línea C1 I1), aunque estos porcentajes variaran en función de la línea de ayuda entre un 20% y un 80%, pudiendo llegar al 100%.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10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668824"/>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1609316731"/>
              </p:ext>
            </p:extLst>
          </p:nvPr>
        </p:nvGraphicFramePr>
        <p:xfrm>
          <a:off x="357266" y="2536806"/>
          <a:ext cx="9947410" cy="975360"/>
        </p:xfrm>
        <a:graphic>
          <a:graphicData uri="http://schemas.openxmlformats.org/drawingml/2006/table">
            <a:tbl>
              <a:tblPr firstRow="1" bandRow="1">
                <a:tableStyleId>{073A0DAA-6AF3-43AB-8588-CEC1D06C72B9}</a:tableStyleId>
              </a:tblPr>
              <a:tblGrid>
                <a:gridCol w="1327127">
                  <a:extLst>
                    <a:ext uri="{9D8B030D-6E8A-4147-A177-3AD203B41FA5}">
                      <a16:colId xmlns:a16="http://schemas.microsoft.com/office/drawing/2014/main" val="4237593536"/>
                    </a:ext>
                  </a:extLst>
                </a:gridCol>
                <a:gridCol w="1231469">
                  <a:extLst>
                    <a:ext uri="{9D8B030D-6E8A-4147-A177-3AD203B41FA5}">
                      <a16:colId xmlns:a16="http://schemas.microsoft.com/office/drawing/2014/main" val="3726834154"/>
                    </a:ext>
                  </a:extLst>
                </a:gridCol>
                <a:gridCol w="1231469">
                  <a:extLst>
                    <a:ext uri="{9D8B030D-6E8A-4147-A177-3AD203B41FA5}">
                      <a16:colId xmlns:a16="http://schemas.microsoft.com/office/drawing/2014/main" val="80190710"/>
                    </a:ext>
                  </a:extLst>
                </a:gridCol>
                <a:gridCol w="1231469">
                  <a:extLst>
                    <a:ext uri="{9D8B030D-6E8A-4147-A177-3AD203B41FA5}">
                      <a16:colId xmlns:a16="http://schemas.microsoft.com/office/drawing/2014/main" val="3725681565"/>
                    </a:ext>
                  </a:extLst>
                </a:gridCol>
                <a:gridCol w="1231469">
                  <a:extLst>
                    <a:ext uri="{9D8B030D-6E8A-4147-A177-3AD203B41FA5}">
                      <a16:colId xmlns:a16="http://schemas.microsoft.com/office/drawing/2014/main" val="2614824146"/>
                    </a:ext>
                  </a:extLst>
                </a:gridCol>
                <a:gridCol w="1231469">
                  <a:extLst>
                    <a:ext uri="{9D8B030D-6E8A-4147-A177-3AD203B41FA5}">
                      <a16:colId xmlns:a16="http://schemas.microsoft.com/office/drawing/2014/main" val="1845032850"/>
                    </a:ext>
                  </a:extLst>
                </a:gridCol>
                <a:gridCol w="1231469">
                  <a:extLst>
                    <a:ext uri="{9D8B030D-6E8A-4147-A177-3AD203B41FA5}">
                      <a16:colId xmlns:a16="http://schemas.microsoft.com/office/drawing/2014/main" val="2256705929"/>
                    </a:ext>
                  </a:extLst>
                </a:gridCol>
                <a:gridCol w="1231469">
                  <a:extLst>
                    <a:ext uri="{9D8B030D-6E8A-4147-A177-3AD203B41FA5}">
                      <a16:colId xmlns:a16="http://schemas.microsoft.com/office/drawing/2014/main" val="3914884464"/>
                    </a:ext>
                  </a:extLst>
                </a:gridCol>
              </a:tblGrid>
              <a:tr h="230225">
                <a:tc>
                  <a:txBody>
                    <a:bodyPr/>
                    <a:lstStyle/>
                    <a:p>
                      <a:r>
                        <a:rPr lang="es-ES" sz="10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30225">
                <a:tc>
                  <a:txBody>
                    <a:bodyPr/>
                    <a:lstStyle/>
                    <a:p>
                      <a:r>
                        <a:rPr lang="es-ES" sz="10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128,5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1.780,0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2.614,4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1.612,3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259,6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87,5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53,7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30225">
                <a:tc>
                  <a:txBody>
                    <a:bodyPr/>
                    <a:lstStyle/>
                    <a:p>
                      <a:r>
                        <a:rPr lang="es-ES" sz="10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618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1.602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580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230225">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128,5</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2.397,50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4.216,9</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2.192,3</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259,6</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87,5</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53,7</a:t>
                      </a: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601640300"/>
                  </a:ext>
                </a:extLst>
              </a:tr>
            </a:tbl>
          </a:graphicData>
        </a:graphic>
      </p:graphicFrame>
      <p:graphicFrame>
        <p:nvGraphicFramePr>
          <p:cNvPr id="9" name="Tabla 16">
            <a:extLst>
              <a:ext uri="{FF2B5EF4-FFF2-40B4-BE49-F238E27FC236}">
                <a16:creationId xmlns:a16="http://schemas.microsoft.com/office/drawing/2014/main" id="{92A7314E-C530-4C1B-B6AF-74FF73FD5082}"/>
              </a:ext>
            </a:extLst>
          </p:cNvPr>
          <p:cNvGraphicFramePr>
            <a:graphicFrameLocks noGrp="1"/>
          </p:cNvGraphicFramePr>
          <p:nvPr>
            <p:extLst>
              <p:ext uri="{D42A27DB-BD31-4B8C-83A1-F6EECF244321}">
                <p14:modId xmlns:p14="http://schemas.microsoft.com/office/powerpoint/2010/main" val="2721135253"/>
              </p:ext>
            </p:extLst>
          </p:nvPr>
        </p:nvGraphicFramePr>
        <p:xfrm>
          <a:off x="350724" y="3587880"/>
          <a:ext cx="10994938" cy="2468880"/>
        </p:xfrm>
        <a:graphic>
          <a:graphicData uri="http://schemas.openxmlformats.org/drawingml/2006/table">
            <a:tbl>
              <a:tblPr firstRow="1" bandRow="1">
                <a:tableStyleId>{073A0DAA-6AF3-43AB-8588-CEC1D06C72B9}</a:tableStyleId>
              </a:tblPr>
              <a:tblGrid>
                <a:gridCol w="1363715">
                  <a:extLst>
                    <a:ext uri="{9D8B030D-6E8A-4147-A177-3AD203B41FA5}">
                      <a16:colId xmlns:a16="http://schemas.microsoft.com/office/drawing/2014/main" val="3733289670"/>
                    </a:ext>
                  </a:extLst>
                </a:gridCol>
                <a:gridCol w="4123984">
                  <a:extLst>
                    <a:ext uri="{9D8B030D-6E8A-4147-A177-3AD203B41FA5}">
                      <a16:colId xmlns:a16="http://schemas.microsoft.com/office/drawing/2014/main" val="986174705"/>
                    </a:ext>
                  </a:extLst>
                </a:gridCol>
                <a:gridCol w="1850432">
                  <a:extLst>
                    <a:ext uri="{9D8B030D-6E8A-4147-A177-3AD203B41FA5}">
                      <a16:colId xmlns:a16="http://schemas.microsoft.com/office/drawing/2014/main" val="3141415432"/>
                    </a:ext>
                  </a:extLst>
                </a:gridCol>
                <a:gridCol w="1806375">
                  <a:extLst>
                    <a:ext uri="{9D8B030D-6E8A-4147-A177-3AD203B41FA5}">
                      <a16:colId xmlns:a16="http://schemas.microsoft.com/office/drawing/2014/main" val="467701838"/>
                    </a:ext>
                  </a:extLst>
                </a:gridCol>
                <a:gridCol w="1850432">
                  <a:extLst>
                    <a:ext uri="{9D8B030D-6E8A-4147-A177-3AD203B41FA5}">
                      <a16:colId xmlns:a16="http://schemas.microsoft.com/office/drawing/2014/main" val="2921357895"/>
                    </a:ext>
                  </a:extLst>
                </a:gridCol>
              </a:tblGrid>
              <a:tr h="22904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29048">
                <a:tc>
                  <a:txBody>
                    <a:bodyPr/>
                    <a:lstStyle/>
                    <a:p>
                      <a:r>
                        <a:rPr lang="es-ES" sz="1000" dirty="0">
                          <a:latin typeface="Helvetica" panose="020B0604020202020204" pitchFamily="34" charset="0"/>
                          <a:cs typeface="Helvetica" panose="020B0604020202020204" pitchFamily="34" charset="0"/>
                        </a:rPr>
                        <a:t>C1.R1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Plan de despliegue de la infraestructura de recarga y de impulso del vehículo eléctrico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04.5 Transporte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229048">
                <a:tc>
                  <a:txBody>
                    <a:bodyPr/>
                    <a:lstStyle/>
                    <a:p>
                      <a:r>
                        <a:rPr lang="es-ES" sz="1000" dirty="0">
                          <a:latin typeface="Helvetica" panose="020B0604020202020204" pitchFamily="34" charset="0"/>
                          <a:cs typeface="Helvetica" panose="020B0604020202020204" pitchFamily="34" charset="0"/>
                        </a:rPr>
                        <a:t>C1.R2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Ley de Movilidad Sostenible y Financiación del Transporte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04.5 Transporte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36594"/>
                  </a:ext>
                </a:extLst>
              </a:tr>
              <a:tr h="372202">
                <a:tc>
                  <a:txBody>
                    <a:bodyPr/>
                    <a:lstStyle/>
                    <a:p>
                      <a:r>
                        <a:rPr lang="es-ES" sz="1000" dirty="0">
                          <a:latin typeface="Helvetica" panose="020B0604020202020204" pitchFamily="34" charset="0"/>
                          <a:cs typeface="Helvetica" panose="020B0604020202020204" pitchFamily="34" charset="0"/>
                        </a:rPr>
                        <a:t>C1. 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Zonas de bajas emisiones y transformación del transporte urbano y metropolitano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2.916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44%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04.5 Transporte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544022"/>
                  </a:ext>
                </a:extLst>
              </a:tr>
              <a:tr h="229048">
                <a:tc>
                  <a:txBody>
                    <a:bodyPr/>
                    <a:lstStyle/>
                    <a:p>
                      <a:r>
                        <a:rPr lang="es-ES" sz="1000" dirty="0">
                          <a:latin typeface="Helvetica" panose="020B0604020202020204" pitchFamily="34" charset="0"/>
                          <a:cs typeface="Helvetica" panose="020B0604020202020204" pitchFamily="34" charset="0"/>
                        </a:rPr>
                        <a:t>C1.I2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Plan de incentivos a la instalación de puntos de recarga, a la adquisición de vehículos eléctricos y de pila de combustible y a la innovación en electromovilidad, recarga e hidrógeno verde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2.000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31%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04.5 Transporte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2585239"/>
                  </a:ext>
                </a:extLst>
              </a:tr>
              <a:tr h="372202">
                <a:tc>
                  <a:txBody>
                    <a:bodyPr/>
                    <a:lstStyle/>
                    <a:p>
                      <a:r>
                        <a:rPr lang="es-ES" sz="1000" dirty="0">
                          <a:latin typeface="Helvetica" panose="020B0604020202020204" pitchFamily="34" charset="0"/>
                          <a:cs typeface="Helvetica" panose="020B0604020202020204" pitchFamily="34" charset="0"/>
                        </a:rPr>
                        <a:t>C1.I3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Actuaciones de mejora de la calidad y fiabilidad en el servicio de Cercanías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1.620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04.5 Transporte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12933487"/>
                  </a:ext>
                </a:extLst>
              </a:tr>
              <a:tr h="229048">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6.536</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6090476"/>
                  </a:ext>
                </a:extLst>
              </a:tr>
            </a:tbl>
          </a:graphicData>
        </a:graphic>
      </p:graphicFrame>
      <p:grpSp>
        <p:nvGrpSpPr>
          <p:cNvPr id="11" name="Grupo 10">
            <a:extLst>
              <a:ext uri="{FF2B5EF4-FFF2-40B4-BE49-F238E27FC236}">
                <a16:creationId xmlns:a16="http://schemas.microsoft.com/office/drawing/2014/main" id="{41796759-B202-4E56-B61F-626455CF21B2}"/>
              </a:ext>
            </a:extLst>
          </p:cNvPr>
          <p:cNvGrpSpPr/>
          <p:nvPr/>
        </p:nvGrpSpPr>
        <p:grpSpPr>
          <a:xfrm>
            <a:off x="10422425" y="1119883"/>
            <a:ext cx="1582220" cy="2147495"/>
            <a:chOff x="8691937" y="1474904"/>
            <a:chExt cx="3500063" cy="4237724"/>
          </a:xfrm>
        </p:grpSpPr>
        <p:sp>
          <p:nvSpPr>
            <p:cNvPr id="12" name="Rectángulo 11">
              <a:extLst>
                <a:ext uri="{FF2B5EF4-FFF2-40B4-BE49-F238E27FC236}">
                  <a16:creationId xmlns:a16="http://schemas.microsoft.com/office/drawing/2014/main" id="{F5B04E1E-2A66-44BA-8BD4-A41C1670AD1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2D5C324-C064-4AD1-A350-C2EF3E5B276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descr="Imagen que contiene Texto&#10;&#10;Descripción generada automáticamente">
            <a:extLst>
              <a:ext uri="{FF2B5EF4-FFF2-40B4-BE49-F238E27FC236}">
                <a16:creationId xmlns:a16="http://schemas.microsoft.com/office/drawing/2014/main" id="{D1DFBBA2-F9F8-42F4-8EB6-82029425FF12}"/>
              </a:ext>
            </a:extLst>
          </p:cNvPr>
          <p:cNvPicPr>
            <a:picLocks noChangeAspect="1"/>
          </p:cNvPicPr>
          <p:nvPr/>
        </p:nvPicPr>
        <p:blipFill>
          <a:blip r:embed="rId2"/>
          <a:stretch>
            <a:fillRect/>
          </a:stretch>
        </p:blipFill>
        <p:spPr>
          <a:xfrm>
            <a:off x="10592479" y="1297270"/>
            <a:ext cx="1072200" cy="1563337"/>
          </a:xfrm>
          <a:prstGeom prst="rect">
            <a:avLst/>
          </a:prstGeom>
        </p:spPr>
      </p:pic>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1812947" cy="1325563"/>
          </a:xfrm>
        </p:spPr>
        <p:txBody>
          <a:bodyPr>
            <a:normAutofit/>
          </a:bodyPr>
          <a:lstStyle/>
          <a:p>
            <a:r>
              <a:rPr lang="es-ES" sz="2800" dirty="0"/>
              <a:t>Componente 1. Plan de choque de movilidad sostenible, segura y conectada en entornos urbanos y metropolitanos: </a:t>
            </a:r>
            <a:r>
              <a:rPr lang="es-ES" sz="2800" b="1" dirty="0"/>
              <a:t>Descripción general</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3151228016"/>
              </p:ext>
            </p:extLst>
          </p:nvPr>
        </p:nvGraphicFramePr>
        <p:xfrm>
          <a:off x="739136" y="1325563"/>
          <a:ext cx="9312858" cy="4240521"/>
        </p:xfrm>
        <a:graphic>
          <a:graphicData uri="http://schemas.openxmlformats.org/drawingml/2006/table">
            <a:tbl>
              <a:tblPr firstRow="1" bandRow="1">
                <a:tableStyleId>{5940675A-B579-460E-94D1-54222C63F5DA}</a:tableStyleId>
              </a:tblPr>
              <a:tblGrid>
                <a:gridCol w="1110987">
                  <a:extLst>
                    <a:ext uri="{9D8B030D-6E8A-4147-A177-3AD203B41FA5}">
                      <a16:colId xmlns:a16="http://schemas.microsoft.com/office/drawing/2014/main" val="2480298282"/>
                    </a:ext>
                  </a:extLst>
                </a:gridCol>
                <a:gridCol w="2012429">
                  <a:extLst>
                    <a:ext uri="{9D8B030D-6E8A-4147-A177-3AD203B41FA5}">
                      <a16:colId xmlns:a16="http://schemas.microsoft.com/office/drawing/2014/main" val="3122403018"/>
                    </a:ext>
                  </a:extLst>
                </a:gridCol>
                <a:gridCol w="1450427">
                  <a:extLst>
                    <a:ext uri="{9D8B030D-6E8A-4147-A177-3AD203B41FA5}">
                      <a16:colId xmlns:a16="http://schemas.microsoft.com/office/drawing/2014/main" val="2191435742"/>
                    </a:ext>
                  </a:extLst>
                </a:gridCol>
                <a:gridCol w="1797269">
                  <a:extLst>
                    <a:ext uri="{9D8B030D-6E8A-4147-A177-3AD203B41FA5}">
                      <a16:colId xmlns:a16="http://schemas.microsoft.com/office/drawing/2014/main" val="4149965267"/>
                    </a:ext>
                  </a:extLst>
                </a:gridCol>
                <a:gridCol w="914400">
                  <a:extLst>
                    <a:ext uri="{9D8B030D-6E8A-4147-A177-3AD203B41FA5}">
                      <a16:colId xmlns:a16="http://schemas.microsoft.com/office/drawing/2014/main" val="2922514191"/>
                    </a:ext>
                  </a:extLst>
                </a:gridCol>
                <a:gridCol w="898635">
                  <a:extLst>
                    <a:ext uri="{9D8B030D-6E8A-4147-A177-3AD203B41FA5}">
                      <a16:colId xmlns:a16="http://schemas.microsoft.com/office/drawing/2014/main" val="617379694"/>
                    </a:ext>
                  </a:extLst>
                </a:gridCol>
                <a:gridCol w="1128711">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880107">
                <a:tc>
                  <a:txBody>
                    <a:bodyPr/>
                    <a:lstStyle/>
                    <a:p>
                      <a:pPr algn="ctr"/>
                      <a:r>
                        <a:rPr lang="es-ES" sz="900" dirty="0">
                          <a:latin typeface="Helvetica" panose="020B0604020202020204" pitchFamily="34" charset="0"/>
                          <a:cs typeface="Helvetica" panose="020B0604020202020204" pitchFamily="34" charset="0"/>
                        </a:rPr>
                        <a:t>C1. 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Transferencias a Comunidades Autónomas para inversiones a realizar directamente por ellas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Transportes, Movilidad y Agenda Urbana - Ministerio para la Transición Ecológica y el Reto Demográfico.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900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latin typeface="Helvetica" panose="020B0604020202020204" pitchFamily="34" charset="0"/>
                          <a:cs typeface="Helvetica" panose="020B0604020202020204" pitchFamily="34" charset="0"/>
                        </a:rPr>
                        <a:t>100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latin typeface="Helvetica" panose="020B0604020202020204" pitchFamily="34" charset="0"/>
                          <a:cs typeface="Helvetica" panose="020B0604020202020204" pitchFamily="34" charset="0"/>
                        </a:rPr>
                        <a:t>300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80107">
                <a:tc>
                  <a:txBody>
                    <a:bodyPr/>
                    <a:lstStyle/>
                    <a:p>
                      <a:pPr algn="ctr"/>
                      <a:r>
                        <a:rPr lang="es-ES" sz="900" dirty="0">
                          <a:latin typeface="Helvetica" panose="020B0604020202020204" pitchFamily="34" charset="0"/>
                          <a:cs typeface="Helvetica" panose="020B0604020202020204" pitchFamily="34" charset="0"/>
                        </a:rPr>
                        <a:t>C1. 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Transferencias a Ayuntamientos para inversiones en base a sus competencias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Transportes, Movilidad y Agenda Urbana - Ministerio para la Transición Ecológica y el Reto Demográfico.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1.500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latin typeface="Helvetica" panose="020B0604020202020204" pitchFamily="34" charset="0"/>
                          <a:cs typeface="Helvetica" panose="020B0604020202020204" pitchFamily="34" charset="0"/>
                        </a:rPr>
                        <a:t>100 M€</a:t>
                      </a:r>
                    </a:p>
                  </a:txBody>
                  <a:tcPr anchor="ctr"/>
                </a:tc>
                <a:tc hMerge="1">
                  <a:txBody>
                    <a:bodyPr/>
                    <a:lstStyle/>
                    <a:p>
                      <a:pPr algn="ctr"/>
                      <a:r>
                        <a:rPr lang="es-ES" sz="900" dirty="0">
                          <a:latin typeface="Helvetica" panose="020B0604020202020204" pitchFamily="34" charset="0"/>
                          <a:cs typeface="Helvetica" panose="020B0604020202020204" pitchFamily="34" charset="0"/>
                        </a:rPr>
                        <a:t>300 M€</a:t>
                      </a:r>
                    </a:p>
                  </a:txBody>
                  <a:tcPr anchor="ctr"/>
                </a:tc>
                <a:extLst>
                  <a:ext uri="{0D108BD9-81ED-4DB2-BD59-A6C34878D82A}">
                    <a16:rowId xmlns:a16="http://schemas.microsoft.com/office/drawing/2014/main" val="1552387438"/>
                  </a:ext>
                </a:extLst>
              </a:tr>
              <a:tr h="880107">
                <a:tc>
                  <a:txBody>
                    <a:bodyPr/>
                    <a:lstStyle/>
                    <a:p>
                      <a:pPr algn="ctr"/>
                      <a:r>
                        <a:rPr lang="es-ES" sz="900" dirty="0">
                          <a:latin typeface="Helvetica" panose="020B0604020202020204" pitchFamily="34" charset="0"/>
                          <a:cs typeface="Helvetica" panose="020B0604020202020204" pitchFamily="34" charset="0"/>
                        </a:rPr>
                        <a:t>C1.I2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Plan de incentivos a la instalación de puntos de recarga, a la adquisición de vehículos eléctricos y de pila de combustible y a la innovación en electromovilidad, recarga e hidrógeno verde (</a:t>
                      </a:r>
                      <a:r>
                        <a:rPr lang="es-ES" sz="900" dirty="0" err="1">
                          <a:latin typeface="Helvetica" panose="020B0604020202020204" pitchFamily="34" charset="0"/>
                          <a:cs typeface="Helvetica" panose="020B0604020202020204" pitchFamily="34" charset="0"/>
                        </a:rPr>
                        <a:t>Moves</a:t>
                      </a:r>
                      <a:r>
                        <a:rPr lang="es-ES" sz="900" dirty="0">
                          <a:latin typeface="Helvetica" panose="020B0604020202020204" pitchFamily="34" charset="0"/>
                          <a:cs typeface="Helvetica" panose="020B0604020202020204" pitchFamily="34" charset="0"/>
                        </a:rPr>
                        <a:t> Singulares)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Beneficiario directo/Subcontrata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para la Transición Ecológica y el Reto Demográfico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2.000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r h="880107">
                <a:tc>
                  <a:txBody>
                    <a:bodyPr/>
                    <a:lstStyle/>
                    <a:p>
                      <a:pPr algn="ctr"/>
                      <a:r>
                        <a:rPr lang="es-ES" sz="900" dirty="0">
                          <a:latin typeface="Helvetica" panose="020B0604020202020204" pitchFamily="34" charset="0"/>
                          <a:cs typeface="Helvetica" panose="020B0604020202020204" pitchFamily="34" charset="0"/>
                        </a:rPr>
                        <a:t>C1.I3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Actuaciones de mejora de la calidad y fiabilidad en el servicio de Cercanías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chemeClr val="tx1"/>
                          </a:solidFill>
                          <a:latin typeface="Helvetica" panose="020B0604020202020204" pitchFamily="34" charset="0"/>
                          <a:cs typeface="Helvetica" panose="020B0604020202020204" pitchFamily="34" charset="0"/>
                        </a:rPr>
                        <a:t>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Transportes, Movilidad y Agenda Urbana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1.620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latin typeface="Helvetica" panose="020B0604020202020204" pitchFamily="34" charset="0"/>
                          <a:cs typeface="Helvetica" panose="020B0604020202020204" pitchFamily="34" charset="0"/>
                        </a:rPr>
                        <a:t>7,633 M€</a:t>
                      </a:r>
                    </a:p>
                  </a:txBody>
                  <a:tcPr anchor="ctr"/>
                </a:tc>
                <a:tc hMerge="1">
                  <a:txBody>
                    <a:bodyPr/>
                    <a:lstStyle/>
                    <a:p>
                      <a:pPr algn="ctr"/>
                      <a:r>
                        <a:rPr lang="es-ES" sz="900" dirty="0">
                          <a:latin typeface="Helvetica" panose="020B0604020202020204" pitchFamily="34" charset="0"/>
                          <a:cs typeface="Helvetica" panose="020B0604020202020204" pitchFamily="34" charset="0"/>
                        </a:rPr>
                        <a:t>7,405 M€</a:t>
                      </a:r>
                    </a:p>
                  </a:txBody>
                  <a:tcPr anchor="ctr"/>
                </a:tc>
                <a:extLst>
                  <a:ext uri="{0D108BD9-81ED-4DB2-BD59-A6C34878D82A}">
                    <a16:rowId xmlns:a16="http://schemas.microsoft.com/office/drawing/2014/main" val="1069180868"/>
                  </a:ext>
                </a:extLst>
              </a:tr>
            </a:tbl>
          </a:graphicData>
        </a:graphic>
      </p:graphicFrame>
      <p:grpSp>
        <p:nvGrpSpPr>
          <p:cNvPr id="8" name="Grupo 7">
            <a:extLst>
              <a:ext uri="{FF2B5EF4-FFF2-40B4-BE49-F238E27FC236}">
                <a16:creationId xmlns:a16="http://schemas.microsoft.com/office/drawing/2014/main" id="{5E8F36EE-A8E5-4445-98EB-D705BB163F1A}"/>
              </a:ext>
            </a:extLst>
          </p:cNvPr>
          <p:cNvGrpSpPr/>
          <p:nvPr/>
        </p:nvGrpSpPr>
        <p:grpSpPr>
          <a:xfrm>
            <a:off x="10176304" y="2139024"/>
            <a:ext cx="1897326" cy="2561665"/>
            <a:chOff x="8691937" y="1474904"/>
            <a:chExt cx="3500063" cy="4237724"/>
          </a:xfrm>
        </p:grpSpPr>
        <p:sp>
          <p:nvSpPr>
            <p:cNvPr id="10" name="Rectángulo 9">
              <a:extLst>
                <a:ext uri="{FF2B5EF4-FFF2-40B4-BE49-F238E27FC236}">
                  <a16:creationId xmlns:a16="http://schemas.microsoft.com/office/drawing/2014/main" id="{30754444-F951-4F07-A338-A319CF3907A9}"/>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3336287C-E09B-421D-ABE8-FC85194703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descr="Imagen que contiene Texto&#10;&#10;Descripción generada automáticamente">
            <a:extLst>
              <a:ext uri="{FF2B5EF4-FFF2-40B4-BE49-F238E27FC236}">
                <a16:creationId xmlns:a16="http://schemas.microsoft.com/office/drawing/2014/main" id="{8256385E-00F2-4AF9-BFEC-D1A7D4575D06}"/>
              </a:ext>
            </a:extLst>
          </p:cNvPr>
          <p:cNvPicPr>
            <a:picLocks noChangeAspect="1"/>
          </p:cNvPicPr>
          <p:nvPr/>
        </p:nvPicPr>
        <p:blipFill>
          <a:blip r:embed="rId3"/>
          <a:stretch>
            <a:fillRect/>
          </a:stretch>
        </p:blipFill>
        <p:spPr>
          <a:xfrm>
            <a:off x="10406433" y="2499892"/>
            <a:ext cx="1233318" cy="1798256"/>
          </a:xfrm>
          <a:prstGeom prst="rect">
            <a:avLst/>
          </a:prstGeom>
        </p:spPr>
      </p:pic>
    </p:spTree>
    <p:extLst>
      <p:ext uri="{BB962C8B-B14F-4D97-AF65-F5344CB8AC3E}">
        <p14:creationId xmlns:p14="http://schemas.microsoft.com/office/powerpoint/2010/main" val="2665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9"/>
            <a:ext cx="9643763" cy="3050934"/>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Zonas de bajas emisiones y transformación del transporte urbano y metropolitano. </a:t>
            </a:r>
          </a:p>
          <a:p>
            <a:pPr marL="0" indent="0" defTabSz="914400">
              <a:spcBef>
                <a:spcPts val="1200"/>
              </a:spcBef>
              <a:buClr>
                <a:srgbClr val="BA514C"/>
              </a:buClr>
              <a:buNone/>
            </a:pPr>
            <a:r>
              <a:rPr lang="es-ES" sz="1400" dirty="0">
                <a:solidFill>
                  <a:srgbClr val="BA514C"/>
                </a:solidFill>
              </a:rPr>
              <a:t>L1. Transferencias a Comunidades Autónomas para inversiones a realizar directamente por ellas en base a sus competencias.</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Proyectos enfocados a inversión </a:t>
            </a:r>
            <a:r>
              <a:rPr lang="es-ES" sz="1400" dirty="0">
                <a:solidFill>
                  <a:srgbClr val="343536"/>
                </a:solidFill>
              </a:rPr>
              <a:t>en actuaciones de titularidad autonómica que contribuyan al objeto de </a:t>
            </a:r>
            <a:r>
              <a:rPr lang="es-ES" sz="1400" b="1" dirty="0">
                <a:solidFill>
                  <a:srgbClr val="343536"/>
                </a:solidFill>
              </a:rPr>
              <a:t>creación o funcionamiento de zonas de bajas emisiones en los entornos metropolitanos o a la transformación digital o sostenible del transporte.</a:t>
            </a:r>
          </a:p>
          <a:p>
            <a:pPr algn="just">
              <a:lnSpc>
                <a:spcPct val="110000"/>
              </a:lnSpc>
              <a:spcBef>
                <a:spcPts val="1200"/>
              </a:spcBef>
              <a:buFont typeface="Arial" panose="020B0604020202020204" pitchFamily="34" charset="0"/>
              <a:buChar char="•"/>
            </a:pPr>
            <a:r>
              <a:rPr lang="es-ES" sz="1400" b="1" dirty="0">
                <a:solidFill>
                  <a:srgbClr val="343536"/>
                </a:solidFill>
              </a:rPr>
              <a:t>Convocatoria </a:t>
            </a:r>
            <a:r>
              <a:rPr lang="es-ES" sz="1400" dirty="0">
                <a:solidFill>
                  <a:srgbClr val="343536"/>
                </a:solidFill>
              </a:rPr>
              <a:t>de ayudas a </a:t>
            </a:r>
            <a:r>
              <a:rPr lang="es-ES" sz="1400" b="1" dirty="0">
                <a:solidFill>
                  <a:srgbClr val="343536"/>
                </a:solidFill>
              </a:rPr>
              <a:t>entidades locales, Comunidades Autónomas.</a:t>
            </a:r>
          </a:p>
          <a:p>
            <a:pPr algn="just">
              <a:lnSpc>
                <a:spcPct val="110000"/>
              </a:lnSpc>
              <a:spcBef>
                <a:spcPts val="1200"/>
              </a:spcBef>
              <a:buFont typeface="Arial" panose="020B0604020202020204" pitchFamily="34" charset="0"/>
              <a:buChar char="•"/>
            </a:pPr>
            <a:r>
              <a:rPr lang="es-ES" sz="1400" b="1" dirty="0">
                <a:solidFill>
                  <a:srgbClr val="343536"/>
                </a:solidFill>
              </a:rPr>
              <a:t>Ministerio de Transportes, Movilidad y Agenda Urbana - Ministerio para la Transición Ecológica y el Reto Demográfico</a:t>
            </a:r>
            <a:r>
              <a:rPr lang="es-ES" sz="1400" dirty="0">
                <a:solidFill>
                  <a:srgbClr val="343536"/>
                </a:solidFill>
              </a:rPr>
              <a:t>. Se establecerán mecanismos de colaboración con </a:t>
            </a:r>
            <a:r>
              <a:rPr lang="es-ES" sz="1400" b="1" dirty="0">
                <a:solidFill>
                  <a:srgbClr val="343536"/>
                </a:solidFill>
              </a:rPr>
              <a:t>Entidades Locales y Autonómicas.</a:t>
            </a:r>
          </a:p>
        </p:txBody>
      </p:sp>
      <p:grpSp>
        <p:nvGrpSpPr>
          <p:cNvPr id="14" name="Grupo 13">
            <a:extLst>
              <a:ext uri="{FF2B5EF4-FFF2-40B4-BE49-F238E27FC236}">
                <a16:creationId xmlns:a16="http://schemas.microsoft.com/office/drawing/2014/main" id="{DAF78990-ACB4-498B-8095-483CAC848474}"/>
              </a:ext>
            </a:extLst>
          </p:cNvPr>
          <p:cNvGrpSpPr/>
          <p:nvPr/>
        </p:nvGrpSpPr>
        <p:grpSpPr>
          <a:xfrm>
            <a:off x="10078498" y="1677821"/>
            <a:ext cx="1582220" cy="2147495"/>
            <a:chOff x="8691937" y="1474904"/>
            <a:chExt cx="3500063" cy="4237724"/>
          </a:xfrm>
        </p:grpSpPr>
        <p:sp>
          <p:nvSpPr>
            <p:cNvPr id="16" name="Rectángulo 15">
              <a:extLst>
                <a:ext uri="{FF2B5EF4-FFF2-40B4-BE49-F238E27FC236}">
                  <a16:creationId xmlns:a16="http://schemas.microsoft.com/office/drawing/2014/main" id="{50A2FBBB-E57A-4CD0-96B7-B3E3B5F0EF8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A72C5FB9-78F7-4459-B3CA-66CE23E734F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1" y="4183676"/>
            <a:ext cx="11299347" cy="1462507"/>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2021-2022-2023: </a:t>
            </a:r>
            <a:r>
              <a:rPr lang="es-ES" sz="1400" dirty="0">
                <a:solidFill>
                  <a:srgbClr val="343536"/>
                </a:solidFill>
              </a:rPr>
              <a:t>convocatoria anual para las empresas privadas a través de convocatorias de ayudas que realicen las CCAA en sus ámbitos territoriales y competenciales.</a:t>
            </a:r>
          </a:p>
        </p:txBody>
      </p:sp>
      <p:pic>
        <p:nvPicPr>
          <p:cNvPr id="10" name="Imagen 9" descr="Imagen que contiene Texto&#10;&#10;Descripción generada automáticamente">
            <a:extLst>
              <a:ext uri="{FF2B5EF4-FFF2-40B4-BE49-F238E27FC236}">
                <a16:creationId xmlns:a16="http://schemas.microsoft.com/office/drawing/2014/main" id="{DAC2E79D-9407-4D1F-8F4C-633DCB7F2871}"/>
              </a:ext>
            </a:extLst>
          </p:cNvPr>
          <p:cNvPicPr>
            <a:picLocks noChangeAspect="1"/>
          </p:cNvPicPr>
          <p:nvPr/>
        </p:nvPicPr>
        <p:blipFill>
          <a:blip r:embed="rId2"/>
          <a:stretch>
            <a:fillRect/>
          </a:stretch>
        </p:blipFill>
        <p:spPr>
          <a:xfrm>
            <a:off x="10249068" y="1948431"/>
            <a:ext cx="1071168" cy="1561831"/>
          </a:xfrm>
          <a:prstGeom prst="rect">
            <a:avLst/>
          </a:prstGeom>
        </p:spPr>
      </p:pic>
    </p:spTree>
    <p:extLst>
      <p:ext uri="{BB962C8B-B14F-4D97-AF65-F5344CB8AC3E}">
        <p14:creationId xmlns:p14="http://schemas.microsoft.com/office/powerpoint/2010/main" val="114685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9483342" cy="4379496"/>
          </a:xfrm>
        </p:spPr>
        <p:txBody>
          <a:bodyPr vert="horz" lIns="91440" tIns="45720" rIns="91440" bIns="45720" rtlCol="0">
            <a:normAutofit fontScale="92500" lnSpcReduction="10000"/>
          </a:bodyPr>
          <a:lstStyle/>
          <a:p>
            <a:pPr marL="0" indent="0" algn="just" defTabSz="914400">
              <a:spcBef>
                <a:spcPts val="1200"/>
              </a:spcBef>
              <a:buClr>
                <a:srgbClr val="BA514C"/>
              </a:buClr>
              <a:buNone/>
            </a:pPr>
            <a:r>
              <a:rPr lang="es-ES" sz="1400" dirty="0">
                <a:solidFill>
                  <a:srgbClr val="BA514C"/>
                </a:solidFill>
              </a:rPr>
              <a:t>Zonas de bajas emisiones y transformación del transporte urbano y metropolitano. </a:t>
            </a:r>
          </a:p>
          <a:p>
            <a:pPr marL="0" indent="0" algn="just" defTabSz="914400">
              <a:spcBef>
                <a:spcPts val="1200"/>
              </a:spcBef>
              <a:buClr>
                <a:srgbClr val="BA514C"/>
              </a:buClr>
              <a:buNone/>
            </a:pPr>
            <a:r>
              <a:rPr lang="es-ES" sz="1400" dirty="0">
                <a:solidFill>
                  <a:srgbClr val="BA514C"/>
                </a:solidFill>
              </a:rPr>
              <a:t>L1. Transferencias a Comunidades Autónomas para inversiones a realizar directamente por ellas en base a sus competencias.</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500" dirty="0">
                <a:solidFill>
                  <a:srgbClr val="343536"/>
                </a:solidFill>
              </a:rPr>
              <a:t>Se estima un presupuesto de 900 M€.</a:t>
            </a:r>
          </a:p>
          <a:p>
            <a:pPr algn="just">
              <a:lnSpc>
                <a:spcPct val="110000"/>
              </a:lnSpc>
              <a:spcBef>
                <a:spcPts val="1200"/>
              </a:spcBef>
              <a:buFont typeface="Arial" panose="020B0604020202020204" pitchFamily="34" charset="0"/>
              <a:buChar char="•"/>
            </a:pPr>
            <a:r>
              <a:rPr lang="es-ES" sz="1500" dirty="0">
                <a:solidFill>
                  <a:srgbClr val="343536"/>
                </a:solidFill>
              </a:rPr>
              <a:t>Subvenciones de capital a fondo perdido, subvencionándose entre el 20% y el 100% de la inversión (en función del programa).</a:t>
            </a:r>
          </a:p>
          <a:p>
            <a:pPr algn="just">
              <a:lnSpc>
                <a:spcPct val="110000"/>
              </a:lnSpc>
              <a:spcBef>
                <a:spcPts val="1200"/>
              </a:spcBef>
              <a:buFont typeface="Arial" panose="020B0604020202020204" pitchFamily="34" charset="0"/>
              <a:buChar char="•"/>
            </a:pPr>
            <a:r>
              <a:rPr lang="es-ES" sz="1500" dirty="0">
                <a:solidFill>
                  <a:srgbClr val="343536"/>
                </a:solidFill>
              </a:rPr>
              <a:t>Anualmente se realizará una transferencia de fondos desde el MITMA hasta las CCAA a través de la Conferencia Sectorial, tanto para dotarles de los fondos necesarios para las convocatorias de ayudas gestionadas por ellas como para la financiación de los proyectos que acometan directamente.</a:t>
            </a:r>
          </a:p>
          <a:p>
            <a:pPr algn="just">
              <a:lnSpc>
                <a:spcPct val="110000"/>
              </a:lnSpc>
              <a:spcBef>
                <a:spcPts val="1200"/>
              </a:spcBef>
              <a:buFont typeface="Arial" panose="020B0604020202020204" pitchFamily="34" charset="0"/>
              <a:buChar char="•"/>
            </a:pPr>
            <a:r>
              <a:rPr lang="es-ES" sz="1500" dirty="0">
                <a:solidFill>
                  <a:srgbClr val="343536"/>
                </a:solidFill>
              </a:rPr>
              <a:t>Estas actuaciones deben realizarse por parte de las CCAA con el fin de contribuir a la transformación digital y sostenible del transporte urbano y metropolitano y al funcionamiento de las ZBE que sean implantadas en municipios de más de 50.000 habitantes y capitales de provincia, aunque las actuaciones no se sitúen estrictamente en estos términos municipales. Se busca lograr el mayor efecto posible en la mejora de la calidad del aire, emisiones de GEI y otros efectos (siniestralidad, ruido, </a:t>
            </a:r>
            <a:r>
              <a:rPr lang="es-ES" sz="1500" dirty="0" err="1">
                <a:solidFill>
                  <a:srgbClr val="343536"/>
                </a:solidFill>
              </a:rPr>
              <a:t>etc</a:t>
            </a:r>
            <a:r>
              <a:rPr lang="es-ES" sz="1500" dirty="0">
                <a:solidFill>
                  <a:srgbClr val="343536"/>
                </a:solidFill>
              </a:rPr>
              <a:t>).</a:t>
            </a:r>
          </a:p>
          <a:p>
            <a:pPr algn="just">
              <a:lnSpc>
                <a:spcPct val="110000"/>
              </a:lnSpc>
              <a:spcBef>
                <a:spcPts val="1200"/>
              </a:spcBef>
              <a:buFont typeface="Arial" panose="020B0604020202020204" pitchFamily="34" charset="0"/>
              <a:buChar char="•"/>
            </a:pPr>
            <a:r>
              <a:rPr lang="es-ES" sz="1500" dirty="0">
                <a:solidFill>
                  <a:srgbClr val="343536"/>
                </a:solidFill>
              </a:rPr>
              <a:t>La naturaleza de esta inversión es esencialmente en activos fijos (infraestructuras urbanas, material móvil); aunque también contemplará inversiones en capital humano (capacitación de personal municipal y acciones de sensibilización pública) e intangible (soluciones tecnológicas adaptadas a las nuevas necesidades de la movilidad).</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8" name="Grupo 7">
            <a:extLst>
              <a:ext uri="{FF2B5EF4-FFF2-40B4-BE49-F238E27FC236}">
                <a16:creationId xmlns:a16="http://schemas.microsoft.com/office/drawing/2014/main" id="{0F0744A5-AEE3-43EC-8527-8AD143BBB0C3}"/>
              </a:ext>
            </a:extLst>
          </p:cNvPr>
          <p:cNvGrpSpPr/>
          <p:nvPr/>
        </p:nvGrpSpPr>
        <p:grpSpPr>
          <a:xfrm>
            <a:off x="10134600" y="1606848"/>
            <a:ext cx="1613837" cy="2256938"/>
            <a:chOff x="8691937" y="1474904"/>
            <a:chExt cx="3500063" cy="4237724"/>
          </a:xfrm>
        </p:grpSpPr>
        <p:sp>
          <p:nvSpPr>
            <p:cNvPr id="10" name="Rectángulo 9">
              <a:extLst>
                <a:ext uri="{FF2B5EF4-FFF2-40B4-BE49-F238E27FC236}">
                  <a16:creationId xmlns:a16="http://schemas.microsoft.com/office/drawing/2014/main" id="{5759FB25-436E-4F16-8F41-FC263C3E982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F1F2BB0A-2E42-4BEC-89FC-965223A68999}"/>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descr="Imagen que contiene Texto&#10;&#10;Descripción generada automáticamente">
            <a:extLst>
              <a:ext uri="{FF2B5EF4-FFF2-40B4-BE49-F238E27FC236}">
                <a16:creationId xmlns:a16="http://schemas.microsoft.com/office/drawing/2014/main" id="{333DE011-4F75-498C-9EB9-3CB6B6FDDCC8}"/>
              </a:ext>
            </a:extLst>
          </p:cNvPr>
          <p:cNvPicPr>
            <a:picLocks noChangeAspect="1"/>
          </p:cNvPicPr>
          <p:nvPr/>
        </p:nvPicPr>
        <p:blipFill>
          <a:blip r:embed="rId2"/>
          <a:stretch>
            <a:fillRect/>
          </a:stretch>
        </p:blipFill>
        <p:spPr>
          <a:xfrm>
            <a:off x="10343095" y="1935445"/>
            <a:ext cx="1024341" cy="1493555"/>
          </a:xfrm>
          <a:prstGeom prst="rect">
            <a:avLst/>
          </a:prstGeom>
        </p:spPr>
      </p:pic>
    </p:spTree>
    <p:extLst>
      <p:ext uri="{BB962C8B-B14F-4D97-AF65-F5344CB8AC3E}">
        <p14:creationId xmlns:p14="http://schemas.microsoft.com/office/powerpoint/2010/main" val="381055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 Plan de choque de movilidad sostenible, segura y conectada en entornos urbanos y metropolitanos: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139701" y="1325564"/>
            <a:ext cx="10206356" cy="4940326"/>
          </a:xfrm>
        </p:spPr>
        <p:txBody>
          <a:bodyPr vert="horz" lIns="91440" tIns="45720" rIns="91440" bIns="45720" rtlCol="0">
            <a:normAutofit fontScale="77500" lnSpcReduction="20000"/>
          </a:bodyPr>
          <a:lstStyle/>
          <a:p>
            <a:pPr marL="0" indent="0" algn="just" defTabSz="914400">
              <a:spcBef>
                <a:spcPts val="1200"/>
              </a:spcBef>
              <a:buClr>
                <a:srgbClr val="BA514C"/>
              </a:buClr>
              <a:buNone/>
            </a:pPr>
            <a:r>
              <a:rPr lang="es-ES" sz="1700" dirty="0">
                <a:solidFill>
                  <a:srgbClr val="BA514C"/>
                </a:solidFill>
              </a:rPr>
              <a:t>Zonas de bajas emisiones y transformación del transporte urbano y metropolitano. </a:t>
            </a:r>
          </a:p>
          <a:p>
            <a:pPr marL="0" indent="0" algn="just" defTabSz="914400">
              <a:spcBef>
                <a:spcPts val="1200"/>
              </a:spcBef>
              <a:buClr>
                <a:srgbClr val="BA514C"/>
              </a:buClr>
              <a:buNone/>
            </a:pPr>
            <a:r>
              <a:rPr lang="es-ES" sz="1700" dirty="0">
                <a:solidFill>
                  <a:srgbClr val="BA514C"/>
                </a:solidFill>
              </a:rPr>
              <a:t>L2. Transferencias a Ayuntamientos para inversiones en base a sus competencias. </a:t>
            </a:r>
          </a:p>
          <a:p>
            <a:pPr algn="just">
              <a:lnSpc>
                <a:spcPct val="110000"/>
              </a:lnSpc>
              <a:spcBef>
                <a:spcPts val="1200"/>
              </a:spcBef>
              <a:buFont typeface="Arial" panose="020B0604020202020204" pitchFamily="34" charset="0"/>
              <a:buChar char="•"/>
            </a:pPr>
            <a:r>
              <a:rPr lang="es-ES" sz="1700" dirty="0">
                <a:solidFill>
                  <a:srgbClr val="343536"/>
                </a:solidFill>
              </a:rPr>
              <a:t>Se establecen diversas convocatorias de subvenciones dirigidas a Ayuntamientos, en concurrencia competitiva, para financiar tres tipologías de proyectos, que contribuyan a la </a:t>
            </a:r>
            <a:r>
              <a:rPr lang="es-ES" sz="1700" b="1" dirty="0">
                <a:solidFill>
                  <a:srgbClr val="343536"/>
                </a:solidFill>
              </a:rPr>
              <a:t>reducción de emisiones GHG del transporte urbano</a:t>
            </a:r>
            <a:r>
              <a:rPr lang="es-ES" sz="1700" dirty="0">
                <a:solidFill>
                  <a:srgbClr val="343536"/>
                </a:solidFill>
              </a:rPr>
              <a:t>:</a:t>
            </a:r>
          </a:p>
          <a:p>
            <a:pPr lvl="1" algn="just">
              <a:lnSpc>
                <a:spcPct val="110000"/>
              </a:lnSpc>
              <a:spcBef>
                <a:spcPts val="1200"/>
              </a:spcBef>
              <a:buFont typeface="Arial" panose="020B0604020202020204" pitchFamily="34" charset="0"/>
              <a:buChar char="•"/>
            </a:pPr>
            <a:r>
              <a:rPr lang="es-ES" sz="1700" b="1" dirty="0">
                <a:solidFill>
                  <a:srgbClr val="343536"/>
                </a:solidFill>
              </a:rPr>
              <a:t>Proyectos de tipo “global” </a:t>
            </a:r>
            <a:r>
              <a:rPr lang="es-ES" sz="1700" dirty="0">
                <a:solidFill>
                  <a:srgbClr val="343536"/>
                </a:solidFill>
              </a:rPr>
              <a:t>para la implantación de </a:t>
            </a:r>
            <a:r>
              <a:rPr lang="es-ES" sz="1700" b="1" dirty="0">
                <a:solidFill>
                  <a:srgbClr val="343536"/>
                </a:solidFill>
              </a:rPr>
              <a:t>Zonas de Bajas Emisiones</a:t>
            </a:r>
            <a:r>
              <a:rPr lang="es-ES" sz="1700" dirty="0">
                <a:solidFill>
                  <a:srgbClr val="343536"/>
                </a:solidFill>
              </a:rPr>
              <a:t>.</a:t>
            </a:r>
          </a:p>
          <a:p>
            <a:pPr lvl="1" algn="just">
              <a:lnSpc>
                <a:spcPct val="110000"/>
              </a:lnSpc>
              <a:spcBef>
                <a:spcPts val="1200"/>
              </a:spcBef>
              <a:buFont typeface="Arial" panose="020B0604020202020204" pitchFamily="34" charset="0"/>
              <a:buChar char="•"/>
            </a:pPr>
            <a:r>
              <a:rPr lang="es-ES" sz="1700" dirty="0">
                <a:solidFill>
                  <a:srgbClr val="343536"/>
                </a:solidFill>
              </a:rPr>
              <a:t>Medidas destinadas a </a:t>
            </a:r>
            <a:r>
              <a:rPr lang="es-ES" sz="1700" b="1" dirty="0">
                <a:solidFill>
                  <a:srgbClr val="343536"/>
                </a:solidFill>
              </a:rPr>
              <a:t>la transformación digital y sostenible del transporte colectivo e impulso a la movilidad saludable</a:t>
            </a:r>
            <a:r>
              <a:rPr lang="es-ES" sz="1700" dirty="0">
                <a:solidFill>
                  <a:srgbClr val="343536"/>
                </a:solidFill>
              </a:rPr>
              <a:t>.</a:t>
            </a:r>
          </a:p>
          <a:p>
            <a:pPr lvl="1" algn="just">
              <a:lnSpc>
                <a:spcPct val="110000"/>
              </a:lnSpc>
              <a:spcBef>
                <a:spcPts val="1200"/>
              </a:spcBef>
              <a:buFont typeface="Arial" panose="020B0604020202020204" pitchFamily="34" charset="0"/>
              <a:buChar char="•"/>
            </a:pPr>
            <a:r>
              <a:rPr lang="es-ES" sz="1700" b="1" dirty="0">
                <a:solidFill>
                  <a:srgbClr val="343536"/>
                </a:solidFill>
              </a:rPr>
              <a:t>Proyectos de transformación de flotas de transporte público</a:t>
            </a:r>
            <a:r>
              <a:rPr lang="es-ES" sz="1700" dirty="0">
                <a:solidFill>
                  <a:srgbClr val="343536"/>
                </a:solidFill>
              </a:rPr>
              <a:t>, con el fin de contribuir a la consecución de los objetivos de la </a:t>
            </a:r>
            <a:r>
              <a:rPr lang="es-ES" sz="1700" b="1" dirty="0">
                <a:solidFill>
                  <a:srgbClr val="343536"/>
                </a:solidFill>
              </a:rPr>
              <a:t>Directiva de Vehículos Limpios</a:t>
            </a:r>
            <a:r>
              <a:rPr lang="es-ES" sz="1700" dirty="0">
                <a:solidFill>
                  <a:srgbClr val="343536"/>
                </a:solidFill>
              </a:rPr>
              <a:t>. No solo se financiaría la adquisición de vehículos limpios, sino también un plan integral incluyendo: la adquisición de autobuses M2 </a:t>
            </a:r>
            <a:r>
              <a:rPr lang="es-ES" sz="1700" dirty="0" err="1">
                <a:solidFill>
                  <a:srgbClr val="343536"/>
                </a:solidFill>
              </a:rPr>
              <a:t>ó</a:t>
            </a:r>
            <a:r>
              <a:rPr lang="es-ES" sz="1700" dirty="0">
                <a:solidFill>
                  <a:srgbClr val="343536"/>
                </a:solidFill>
              </a:rPr>
              <a:t> M3 con tecnologías eléctrica con batería o eléctrica con pila de hidrógeno; la instalación de puntos de recarga eléctrica para flotas de autobuses; la adaptación de cocheras y la consultoría para diseño del proyecto de electrificación y adaptación del plan de explotación. No se incluye la financiación de autobuses de tecnologías diésel ni de gas.</a:t>
            </a:r>
          </a:p>
          <a:p>
            <a:pPr lvl="1" algn="just">
              <a:lnSpc>
                <a:spcPct val="110000"/>
              </a:lnSpc>
              <a:spcBef>
                <a:spcPts val="1200"/>
              </a:spcBef>
              <a:buFont typeface="Arial" panose="020B0604020202020204" pitchFamily="34" charset="0"/>
              <a:buChar char="•"/>
            </a:pPr>
            <a:r>
              <a:rPr lang="es-ES" sz="1700" b="1" dirty="0">
                <a:solidFill>
                  <a:srgbClr val="343536"/>
                </a:solidFill>
              </a:rPr>
              <a:t>Proyectos de digitalización </a:t>
            </a:r>
            <a:r>
              <a:rPr lang="es-ES" sz="1700" dirty="0">
                <a:solidFill>
                  <a:srgbClr val="343536"/>
                </a:solidFill>
              </a:rPr>
              <a:t>que contribuyan a la </a:t>
            </a:r>
            <a:r>
              <a:rPr lang="es-ES" sz="1700" b="1" dirty="0">
                <a:solidFill>
                  <a:srgbClr val="343536"/>
                </a:solidFill>
              </a:rPr>
              <a:t>reducción de emisiones en el transporte urbano</a:t>
            </a:r>
            <a:r>
              <a:rPr lang="es-ES" sz="1700" dirty="0">
                <a:solidFill>
                  <a:srgbClr val="343536"/>
                </a:solidFill>
              </a:rPr>
              <a:t>. Se contemplan dos tipos de proyectos:</a:t>
            </a:r>
          </a:p>
          <a:p>
            <a:pPr lvl="2" algn="just">
              <a:lnSpc>
                <a:spcPct val="110000"/>
              </a:lnSpc>
              <a:spcBef>
                <a:spcPts val="1200"/>
              </a:spcBef>
              <a:buFont typeface="Arial" panose="020B0604020202020204" pitchFamily="34" charset="0"/>
              <a:buChar char="•"/>
            </a:pPr>
            <a:r>
              <a:rPr lang="es-ES" sz="1700" dirty="0">
                <a:solidFill>
                  <a:srgbClr val="343536"/>
                </a:solidFill>
              </a:rPr>
              <a:t>Aquellos que redunden en la </a:t>
            </a:r>
            <a:r>
              <a:rPr lang="es-ES" sz="1700" b="1" dirty="0">
                <a:solidFill>
                  <a:srgbClr val="343536"/>
                </a:solidFill>
              </a:rPr>
              <a:t>mejora del servicio y de la experiencia de usuario </a:t>
            </a:r>
            <a:r>
              <a:rPr lang="es-ES" sz="1700" dirty="0">
                <a:solidFill>
                  <a:srgbClr val="343536"/>
                </a:solidFill>
              </a:rPr>
              <a:t>del transporte público y para facilitar el </a:t>
            </a:r>
            <a:r>
              <a:rPr lang="es-ES" sz="1700" b="1" dirty="0">
                <a:solidFill>
                  <a:srgbClr val="343536"/>
                </a:solidFill>
              </a:rPr>
              <a:t>acceso al transporte de personas con discapacidad.</a:t>
            </a:r>
          </a:p>
          <a:p>
            <a:pPr lvl="2" algn="just">
              <a:lnSpc>
                <a:spcPct val="110000"/>
              </a:lnSpc>
              <a:spcBef>
                <a:spcPts val="1200"/>
              </a:spcBef>
              <a:buFont typeface="Arial" panose="020B0604020202020204" pitchFamily="34" charset="0"/>
              <a:buChar char="•"/>
            </a:pPr>
            <a:r>
              <a:rPr lang="es-ES" sz="1700" dirty="0">
                <a:solidFill>
                  <a:srgbClr val="343536"/>
                </a:solidFill>
              </a:rPr>
              <a:t>Aquellos que </a:t>
            </a:r>
            <a:r>
              <a:rPr lang="es-ES" sz="1700" b="1" dirty="0">
                <a:solidFill>
                  <a:srgbClr val="343536"/>
                </a:solidFill>
              </a:rPr>
              <a:t>mejoren la gestión de las Administraciones</a:t>
            </a:r>
            <a:r>
              <a:rPr lang="es-ES" sz="1700" dirty="0">
                <a:solidFill>
                  <a:srgbClr val="343536"/>
                </a:solidFill>
              </a:rPr>
              <a:t>. Herramientas de digitalización, en suma, que contribuyan a mejorar la eficiencia y sostenibilidad del sistema de transporte público, potenciando el uso del transporte colectivo por los ciudadanos frente a otras alternativas menos sostenibles, a través de herramientas facilitadoras y de intermodalidad.</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8" name="Grupo 7">
            <a:extLst>
              <a:ext uri="{FF2B5EF4-FFF2-40B4-BE49-F238E27FC236}">
                <a16:creationId xmlns:a16="http://schemas.microsoft.com/office/drawing/2014/main" id="{4C9EB474-6FC3-420F-A9F9-56796B7587C3}"/>
              </a:ext>
            </a:extLst>
          </p:cNvPr>
          <p:cNvGrpSpPr/>
          <p:nvPr/>
        </p:nvGrpSpPr>
        <p:grpSpPr>
          <a:xfrm>
            <a:off x="10533163" y="1655364"/>
            <a:ext cx="1519136" cy="2002236"/>
            <a:chOff x="8691937" y="1474904"/>
            <a:chExt cx="3500063" cy="4237724"/>
          </a:xfrm>
        </p:grpSpPr>
        <p:sp>
          <p:nvSpPr>
            <p:cNvPr id="10" name="Rectángulo 9">
              <a:extLst>
                <a:ext uri="{FF2B5EF4-FFF2-40B4-BE49-F238E27FC236}">
                  <a16:creationId xmlns:a16="http://schemas.microsoft.com/office/drawing/2014/main" id="{4888A252-7032-4248-9849-E63C088BC9B0}"/>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AF60A172-F6E1-4527-A21A-B71A6B6A1D1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descr="Imagen que contiene Texto&#10;&#10;Descripción generada automáticamente">
            <a:extLst>
              <a:ext uri="{FF2B5EF4-FFF2-40B4-BE49-F238E27FC236}">
                <a16:creationId xmlns:a16="http://schemas.microsoft.com/office/drawing/2014/main" id="{9A358A30-3D8C-43D1-89A7-E388946DD050}"/>
              </a:ext>
            </a:extLst>
          </p:cNvPr>
          <p:cNvPicPr>
            <a:picLocks noChangeAspect="1"/>
          </p:cNvPicPr>
          <p:nvPr/>
        </p:nvPicPr>
        <p:blipFill>
          <a:blip r:embed="rId2"/>
          <a:stretch>
            <a:fillRect/>
          </a:stretch>
        </p:blipFill>
        <p:spPr>
          <a:xfrm>
            <a:off x="10696650" y="1902789"/>
            <a:ext cx="1005407" cy="1465948"/>
          </a:xfrm>
          <a:prstGeom prst="rect">
            <a:avLst/>
          </a:prstGeom>
        </p:spPr>
      </p:pic>
    </p:spTree>
    <p:extLst>
      <p:ext uri="{BB962C8B-B14F-4D97-AF65-F5344CB8AC3E}">
        <p14:creationId xmlns:p14="http://schemas.microsoft.com/office/powerpoint/2010/main" val="188272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3BA69-33A1-427D-9E6D-236035125156}"/>
</file>

<file path=customXml/itemProps2.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customXml/itemProps3.xml><?xml version="1.0" encoding="utf-8"?>
<ds:datastoreItem xmlns:ds="http://schemas.openxmlformats.org/officeDocument/2006/customXml" ds:itemID="{D2455DCC-1916-4B5A-B868-5CCF6D9F3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3519</TotalTime>
  <Words>2776</Words>
  <Application>Microsoft Office PowerPoint</Application>
  <PresentationFormat>Panorámica</PresentationFormat>
  <Paragraphs>283</Paragraphs>
  <Slides>14</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4" baseType="lpstr">
      <vt:lpstr>Helvetica</vt:lpstr>
      <vt:lpstr>Times New Roman</vt:lpstr>
      <vt:lpstr>Arial</vt:lpstr>
      <vt:lpstr>Calibri</vt:lpstr>
      <vt:lpstr>Verdana</vt:lpstr>
      <vt:lpstr>Trebuchet MS</vt:lpstr>
      <vt:lpstr>Oxygen Bold</vt:lpstr>
      <vt:lpstr>Calibri Light</vt:lpstr>
      <vt:lpstr>Office Theme</vt:lpstr>
      <vt:lpstr>Acrobat Document</vt:lpstr>
      <vt:lpstr>Presentación de PowerPoint</vt:lpstr>
      <vt:lpstr>Presentación de PowerPoint</vt:lpstr>
      <vt:lpstr>Presentación de PowerPoint</vt:lpstr>
      <vt:lpstr>COMPONENTE 1. PLAN DE CHOQUE DE MOVILIDAD SOSTENIBLE, SEGURA Y CONECTADA EN ENTORNOS URBANOS Y METROPOLITANOS</vt:lpstr>
      <vt:lpstr>Componente 1. Plan de choque de movilidad sostenible, segura y conectada en entornos urbanos y metropolitanos: Descripción general</vt:lpstr>
      <vt:lpstr>Componente 1. Plan de choque de movilidad sostenible, segura y conectada en entornos urbanos y metropolitanos: Descripción general</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lpstr>Componente 1. Plan de choque de movilidad sostenible, segura y conectada en entornos urbanos y metropolitanos:  Detalle de cada inversión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212</cp:revision>
  <cp:lastPrinted>2019-04-04T11:41:41Z</cp:lastPrinted>
  <dcterms:created xsi:type="dcterms:W3CDTF">2019-03-12T21:39:03Z</dcterms:created>
  <dcterms:modified xsi:type="dcterms:W3CDTF">2021-09-25T09:07:25Z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