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377" r:id="rId5"/>
    <p:sldId id="378" r:id="rId6"/>
    <p:sldId id="379" r:id="rId7"/>
    <p:sldId id="380" r:id="rId8"/>
    <p:sldId id="389" r:id="rId9"/>
    <p:sldId id="347" r:id="rId10"/>
    <p:sldId id="376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Oxygen Bold" panose="020B0604020202020204" charset="0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514C"/>
    <a:srgbClr val="EDEDED"/>
    <a:srgbClr val="3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9" autoAdjust="0"/>
    <p:restoredTop sz="95501" autoAdjust="0"/>
  </p:normalViewPr>
  <p:slideViewPr>
    <p:cSldViewPr snapToGrid="0" snapToObjects="1">
      <p:cViewPr varScale="1">
        <p:scale>
          <a:sx n="68" d="100"/>
          <a:sy n="68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6062021-Componente20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9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7297245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7297250" y="3892489"/>
            <a:ext cx="1271759" cy="5476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hlinkClick r:id="rId3" action="ppaction://hlinkfile"/>
            <a:extLst>
              <a:ext uri="{FF2B5EF4-FFF2-40B4-BE49-F238E27FC236}">
                <a16:creationId xmlns:a16="http://schemas.microsoft.com/office/drawing/2014/main" id="{65A535C8-6650-451C-AF66-E83F23ACE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3480" y="113642"/>
            <a:ext cx="861822" cy="11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1555453" cy="126210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COMPONENTE 19. PLAN NACIONAL DE COMPETENCIAS DIGITALES (Digital </a:t>
            </a:r>
            <a:r>
              <a:rPr lang="es-ES" sz="2800" dirty="0" err="1"/>
              <a:t>Skills</a:t>
            </a:r>
            <a:r>
              <a:rPr lang="es-ES" sz="2800" dirty="0"/>
              <a:t>)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AC574CB-6555-4898-B441-EFEC4630151B}"/>
              </a:ext>
            </a:extLst>
          </p:cNvPr>
          <p:cNvGrpSpPr/>
          <p:nvPr/>
        </p:nvGrpSpPr>
        <p:grpSpPr>
          <a:xfrm>
            <a:off x="8896069" y="1392301"/>
            <a:ext cx="2852368" cy="3806492"/>
            <a:chOff x="8691937" y="1474904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C5263F1-93F2-4514-B085-7EEE50E051F8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5DCCD61-D782-404D-99F7-0D46217303D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4DA56C0-7663-4C5B-A717-F179B55D6AC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095FD11-55D8-4FDF-B8AD-FEE20780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8631" y="2059136"/>
              <a:ext cx="2410809" cy="2981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60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89112"/>
              </p:ext>
            </p:extLst>
          </p:nvPr>
        </p:nvGraphicFramePr>
        <p:xfrm>
          <a:off x="350725" y="1227738"/>
          <a:ext cx="9157259" cy="989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2.075,965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2.075,965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94291"/>
              </p:ext>
            </p:extLst>
          </p:nvPr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529,419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775,415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771,131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529,419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775,415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771,131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20112"/>
              </p:ext>
            </p:extLst>
          </p:nvPr>
        </p:nvGraphicFramePr>
        <p:xfrm>
          <a:off x="350724" y="3587880"/>
          <a:ext cx="10994938" cy="22924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0876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466823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806375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2904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C20.R1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 de modernización de la formación profesional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C20.R2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Ley de Ordenación del sistema integral de FP vinculado al Sistema Nacional d Cualificaciones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C20.I1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Reskilling y upskilling de la población activa ligado a cualificaciones profesionales.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58,781 %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C20.I2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Transformación Digital de la Formación Profesional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12,336 %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C20.I3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Innovación e internacionalización de la formación profesional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598,998 M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28,854 %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33487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2.075,965M€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849ED41-C683-4F15-9436-A1841E7567C9}"/>
              </a:ext>
            </a:extLst>
          </p:cNvPr>
          <p:cNvSpPr txBox="1">
            <a:spLocks/>
          </p:cNvSpPr>
          <p:nvPr/>
        </p:nvSpPr>
        <p:spPr>
          <a:xfrm>
            <a:off x="165989" y="-86618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20. Plan Estratégico de impulso de la Formación Profesional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3028BB3-4837-4198-9860-3E9C74644F1D}"/>
              </a:ext>
            </a:extLst>
          </p:cNvPr>
          <p:cNvGrpSpPr/>
          <p:nvPr/>
        </p:nvGrpSpPr>
        <p:grpSpPr>
          <a:xfrm>
            <a:off x="10498235" y="950649"/>
            <a:ext cx="1442380" cy="1924860"/>
            <a:chOff x="8691937" y="1474904"/>
            <a:chExt cx="3500063" cy="4237724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0A6D741-CC6B-409F-ABB8-A7D2DCD01070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717F850-A9C1-492B-8C2D-BFDFE7A5AC9B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8ACD5D11-70F8-44C9-8E62-5F247729C6E1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CC83FD7-CA53-4C5E-B302-6616D964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8631" y="2059136"/>
              <a:ext cx="2410809" cy="2981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8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00185"/>
              </p:ext>
            </p:extLst>
          </p:nvPr>
        </p:nvGraphicFramePr>
        <p:xfrm>
          <a:off x="843643" y="1773765"/>
          <a:ext cx="9575009" cy="1428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886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533071">
                  <a:extLst>
                    <a:ext uri="{9D8B030D-6E8A-4147-A177-3AD203B41FA5}">
                      <a16:colId xmlns:a16="http://schemas.microsoft.com/office/drawing/2014/main" val="359784742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667692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1030863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1000013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902592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  <a:gridCol w="902592">
                  <a:extLst>
                    <a:ext uri="{9D8B030D-6E8A-4147-A177-3AD203B41FA5}">
                      <a16:colId xmlns:a16="http://schemas.microsoft.com/office/drawing/2014/main" val="1339090210"/>
                    </a:ext>
                  </a:extLst>
                </a:gridCol>
              </a:tblGrid>
              <a:tr h="432216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C20.I3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Proyectos de innovación y transferencia del conocimiento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Contratos/Licitación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educación y Formación Profesional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FF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45.000.000 €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highlight>
                            <a:srgbClr val="FFFF00"/>
                          </a:highligh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>
                        <a:highlight>
                          <a:srgbClr val="FFFF0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C2888EBA-D6DA-4741-9DD6-4656AF9F3147}"/>
              </a:ext>
            </a:extLst>
          </p:cNvPr>
          <p:cNvSpPr txBox="1">
            <a:spLocks/>
          </p:cNvSpPr>
          <p:nvPr/>
        </p:nvSpPr>
        <p:spPr>
          <a:xfrm>
            <a:off x="82994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20. Plan estratégico de impulso de Formación Profesional: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B1B1AFC-6C25-48EC-8C9B-C07280BE1294}"/>
              </a:ext>
            </a:extLst>
          </p:cNvPr>
          <p:cNvGrpSpPr/>
          <p:nvPr/>
        </p:nvGrpSpPr>
        <p:grpSpPr>
          <a:xfrm>
            <a:off x="10477477" y="3586282"/>
            <a:ext cx="1442380" cy="1924860"/>
            <a:chOff x="8691937" y="1474904"/>
            <a:chExt cx="3500063" cy="423772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3E2471C-400B-4C68-975E-D8085AC5C7A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6DEFF31-A35F-4A9E-ABD6-FB93038463A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AE260B8-7D5D-49DE-9BAB-0CF632864D9B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B18EE9B-F0BA-4401-84D1-6F7CCF5C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8631" y="2059136"/>
              <a:ext cx="2410809" cy="2981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0" y="1339821"/>
            <a:ext cx="9643763" cy="19948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Proyectos de Innovación y transferencia del conocimiento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endParaRPr lang="en-US" sz="1400" dirty="0">
              <a:solidFill>
                <a:srgbClr val="BA514C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Desarrollo de proyectos de innovación y transferencia del conocimiento </a:t>
            </a:r>
            <a:r>
              <a:rPr lang="es-ES" sz="1400" dirty="0">
                <a:solidFill>
                  <a:srgbClr val="343536"/>
                </a:solidFill>
              </a:rPr>
              <a:t>mediante asociaciones entre empresas, centros de Formación Profesional y cualquier otra institución de formación e innovación en los territorios.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 dirigida empresas, organismos y entidades participantes en proyectos de innovación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61370" y="3072445"/>
            <a:ext cx="11299347" cy="21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Educación y Formación Profesional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 los proyectos de innovación y transferencia del conocimiento, se hará mediante convocatoria de proyectos en régimen de concurrencia competitiva con un coste estimado de 120.000 euros por proyecto subvencionado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Tamaño y naturaleza de la inversión: Se estima un presupuesto de </a:t>
            </a:r>
            <a:r>
              <a:rPr lang="es-ES" sz="1400" b="1" dirty="0">
                <a:solidFill>
                  <a:srgbClr val="343536"/>
                </a:solidFill>
              </a:rPr>
              <a:t>45.000.000€.</a:t>
            </a:r>
            <a:r>
              <a:rPr lang="es-ES" sz="1400" dirty="0">
                <a:solidFill>
                  <a:srgbClr val="343536"/>
                </a:solidFill>
              </a:rPr>
              <a:t> Módulo aplicado a coste promedio por </a:t>
            </a:r>
            <a:r>
              <a:rPr lang="es-ES" sz="1400">
                <a:solidFill>
                  <a:srgbClr val="343536"/>
                </a:solidFill>
              </a:rPr>
              <a:t>proyecto   120.000 </a:t>
            </a:r>
            <a:r>
              <a:rPr lang="es-ES" sz="1400" dirty="0">
                <a:solidFill>
                  <a:srgbClr val="343536"/>
                </a:solidFill>
              </a:rPr>
              <a:t>€ (estimado 5 componentes para cada proyecto).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Calendario de implementación de la inversión: 1 septiembre </a:t>
            </a:r>
            <a:r>
              <a:rPr lang="es-ES" sz="1400" b="1" dirty="0">
                <a:solidFill>
                  <a:srgbClr val="343536"/>
                </a:solidFill>
              </a:rPr>
              <a:t>2020-2024.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54313"/>
            <a:ext cx="12026011" cy="1044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600" dirty="0"/>
              <a:t>Componente 20. Plan estratégico de impulso de la Formación Profesional: </a:t>
            </a:r>
            <a:r>
              <a:rPr lang="es-ES" sz="2600" b="1" dirty="0"/>
              <a:t>Detalle de cada inversión</a:t>
            </a:r>
            <a:endParaRPr lang="es-ES" sz="26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74CDB82-35E2-41E6-BE63-E47C7881E04A}"/>
              </a:ext>
            </a:extLst>
          </p:cNvPr>
          <p:cNvGrpSpPr/>
          <p:nvPr/>
        </p:nvGrpSpPr>
        <p:grpSpPr>
          <a:xfrm>
            <a:off x="10026032" y="1044724"/>
            <a:ext cx="1634685" cy="2181491"/>
            <a:chOff x="8691937" y="1474904"/>
            <a:chExt cx="3500063" cy="4237724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3311DE-C9A0-40F3-AA2C-83EC42861F9B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48F8FD7-7242-4FDF-86F7-F6D3346117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10F20205-748B-474E-AD8B-4C9734FBEA38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4339345-A6C0-4AC2-81C6-9057D5271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8631" y="2059136"/>
              <a:ext cx="2410809" cy="2981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C61CC0-0F45-425C-AAD8-780418D2EDED}"/>
</file>

<file path=customXml/itemProps2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988</Words>
  <Application>Microsoft Office PowerPoint</Application>
  <PresentationFormat>Panorámica</PresentationFormat>
  <Paragraphs>189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Helvetica</vt:lpstr>
      <vt:lpstr>Times New Roman</vt:lpstr>
      <vt:lpstr>Arial</vt:lpstr>
      <vt:lpstr>Calibri</vt:lpstr>
      <vt:lpstr>Verdana</vt:lpstr>
      <vt:lpstr>Trebuchet MS</vt:lpstr>
      <vt:lpstr>Calibri Light</vt:lpstr>
      <vt:lpstr>Oxygen Bold</vt:lpstr>
      <vt:lpstr>Office Theme</vt:lpstr>
      <vt:lpstr>Presentación de PowerPoint</vt:lpstr>
      <vt:lpstr>Presentación de PowerPoint</vt:lpstr>
      <vt:lpstr>Presentación de PowerPoint</vt:lpstr>
      <vt:lpstr>COMPONENTE 19. PLAN NACIONAL DE COMPETENCIAS DIGITALES (Digital Skills)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Fernando Pinilla</cp:lastModifiedBy>
  <cp:revision>206</cp:revision>
  <cp:lastPrinted>2019-04-04T11:41:41Z</cp:lastPrinted>
  <dcterms:created xsi:type="dcterms:W3CDTF">2019-03-12T21:39:03Z</dcterms:created>
  <dcterms:modified xsi:type="dcterms:W3CDTF">2021-09-25T09:13:45Z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