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4"/>
  </p:notesMasterIdLst>
  <p:sldIdLst>
    <p:sldId id="377" r:id="rId5"/>
    <p:sldId id="378" r:id="rId6"/>
    <p:sldId id="379" r:id="rId7"/>
    <p:sldId id="380" r:id="rId8"/>
    <p:sldId id="389" r:id="rId9"/>
    <p:sldId id="401" r:id="rId10"/>
    <p:sldId id="347" r:id="rId11"/>
    <p:sldId id="376" r:id="rId12"/>
    <p:sldId id="390" r:id="rId13"/>
    <p:sldId id="391" r:id="rId14"/>
    <p:sldId id="392" r:id="rId15"/>
    <p:sldId id="393" r:id="rId16"/>
    <p:sldId id="394" r:id="rId17"/>
    <p:sldId id="395" r:id="rId18"/>
    <p:sldId id="396" r:id="rId19"/>
    <p:sldId id="397" r:id="rId20"/>
    <p:sldId id="398" r:id="rId21"/>
    <p:sldId id="399" r:id="rId22"/>
    <p:sldId id="400" r:id="rId23"/>
  </p:sldIdLst>
  <p:sldSz cx="12192000" cy="6858000"/>
  <p:notesSz cx="6797675" cy="9926638"/>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Helvetica" panose="020B0604020202020204" pitchFamily="34" charset="0"/>
      <p:regular r:id="rId31"/>
      <p:bold r:id="rId32"/>
      <p:italic r:id="rId33"/>
      <p:boldItalic r:id="rId34"/>
    </p:embeddedFont>
    <p:embeddedFont>
      <p:font typeface="Oxygen Bold" panose="020B0604020202020204" charset="0"/>
      <p:bold r:id="rId35"/>
    </p:embeddedFont>
    <p:embeddedFont>
      <p:font typeface="Trebuchet MS" panose="020B0603020202020204" pitchFamily="34" charset="0"/>
      <p:regular r:id="rId36"/>
      <p:bold r:id="rId37"/>
      <p:italic r:id="rId38"/>
      <p:boldItalic r:id="rId39"/>
    </p:embeddedFont>
    <p:embeddedFont>
      <p:font typeface="Verdana" panose="020B0604030504040204"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Sospedra Iborra" initials="DSI" lastIdx="2" clrIdx="0">
    <p:extLst>
      <p:ext uri="{19B8F6BF-5375-455C-9EA6-DF929625EA0E}">
        <p15:presenceInfo xmlns:p15="http://schemas.microsoft.com/office/powerpoint/2012/main" userId="S::dsospedra@euro-funding.com::b7861dba-0d1e-400e-9c42-b99df9b34c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A514C"/>
    <a:srgbClr val="EDEDED"/>
    <a:srgbClr val="3435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39" autoAdjust="0"/>
    <p:restoredTop sz="95501" autoAdjust="0"/>
  </p:normalViewPr>
  <p:slideViewPr>
    <p:cSldViewPr snapToGrid="0" snapToObjects="1">
      <p:cViewPr varScale="1">
        <p:scale>
          <a:sx n="68" d="100"/>
          <a:sy n="68" d="100"/>
        </p:scale>
        <p:origin x="1056" y="6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162D8AE-3459-4A4A-8E46-1F1296E32B8F}" type="datetimeFigureOut">
              <a:rPr lang="en-US" smtClean="0"/>
              <a:t>9/25/2021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2E4E2FD-317C-430C-9B9F-74EAD66EE76D}" type="slidenum">
              <a:rPr lang="en-US" smtClean="0"/>
              <a:t>‹Nº›</a:t>
            </a:fld>
            <a:endParaRPr lang="en-US"/>
          </a:p>
        </p:txBody>
      </p:sp>
    </p:spTree>
    <p:extLst>
      <p:ext uri="{BB962C8B-B14F-4D97-AF65-F5344CB8AC3E}">
        <p14:creationId xmlns:p14="http://schemas.microsoft.com/office/powerpoint/2010/main" val="1874923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2E4E2FD-317C-430C-9B9F-74EAD66EE76D}" type="slidenum">
              <a:rPr lang="en-US" smtClean="0"/>
              <a:t>7</a:t>
            </a:fld>
            <a:endParaRPr lang="en-US"/>
          </a:p>
        </p:txBody>
      </p:sp>
    </p:spTree>
    <p:extLst>
      <p:ext uri="{BB962C8B-B14F-4D97-AF65-F5344CB8AC3E}">
        <p14:creationId xmlns:p14="http://schemas.microsoft.com/office/powerpoint/2010/main" val="71230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122363"/>
            <a:ext cx="9144000" cy="2387600"/>
          </a:xfrm>
        </p:spPr>
        <p:txBody>
          <a:bodyPr anchor="b"/>
          <a:lstStyle>
            <a:lvl1pPr algn="l">
              <a:defRPr sz="6000">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atin typeface="Helvetica"/>
                <a:cs typeface="Helvetica"/>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dirty="0" err="1"/>
              <a:t>Click</a:t>
            </a:r>
            <a:r>
              <a:rPr lang="es-ES" dirty="0"/>
              <a:t> </a:t>
            </a:r>
            <a:r>
              <a:rPr lang="es-ES" dirty="0" err="1"/>
              <a:t>to</a:t>
            </a:r>
            <a:r>
              <a:rPr lang="es-ES" dirty="0"/>
              <a:t> </a:t>
            </a:r>
            <a:r>
              <a:rPr lang="es-ES" dirty="0" err="1"/>
              <a:t>edit</a:t>
            </a:r>
            <a:r>
              <a:rPr lang="es-ES" dirty="0"/>
              <a:t> Master </a:t>
            </a:r>
            <a:r>
              <a:rPr lang="es-ES" dirty="0" err="1"/>
              <a:t>subtitle</a:t>
            </a:r>
            <a:r>
              <a:rPr lang="es-ES" dirty="0"/>
              <a:t> </a:t>
            </a:r>
            <a:r>
              <a:rPr lang="es-ES" dirty="0" err="1"/>
              <a:t>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5124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99326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37670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Content Placeholder 2"/>
          <p:cNvSpPr>
            <a:spLocks noGrp="1"/>
          </p:cNvSpPr>
          <p:nvPr>
            <p:ph idx="1"/>
          </p:nvPr>
        </p:nvSpPr>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4" name="Date Placeholder 3"/>
          <p:cNvSpPr>
            <a:spLocks noGrp="1"/>
          </p:cNvSpPr>
          <p:nvPr>
            <p:ph type="dt" sz="half" idx="10"/>
          </p:nvPr>
        </p:nvSpPr>
        <p:spPr>
          <a:xfrm>
            <a:off x="838200" y="6442077"/>
            <a:ext cx="2743200" cy="365125"/>
          </a:xfrm>
          <a:prstGeom prst="rect">
            <a:avLst/>
          </a:prstGeom>
        </p:spPr>
        <p:txBody>
          <a:bodyPr/>
          <a:lstStyle/>
          <a:p>
            <a:fld id="{2D774276-7CE7-3E4F-B667-4D374AFBFC4A}" type="datetimeFigureOut">
              <a:rPr lang="en-US" smtClean="0"/>
              <a:t>9/25/2021</a:t>
            </a:fld>
            <a:endParaRPr lang="en-US"/>
          </a:p>
        </p:txBody>
      </p:sp>
      <p:sp>
        <p:nvSpPr>
          <p:cNvPr id="5" name="Footer Placeholder 4"/>
          <p:cNvSpPr>
            <a:spLocks noGrp="1"/>
          </p:cNvSpPr>
          <p:nvPr>
            <p:ph type="ftr" sz="quarter" idx="11"/>
          </p:nvPr>
        </p:nvSpPr>
        <p:spPr>
          <a:xfrm>
            <a:off x="4038600" y="6442077"/>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2077"/>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93836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0A687-5328-4B63-9375-3922DC44F573}"/>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29778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n_derech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0A687-5328-4B63-9375-3922DC44F573}"/>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365127"/>
            <a:ext cx="7074408" cy="1325563"/>
          </a:xfrm>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Content Placeholder 2"/>
          <p:cNvSpPr>
            <a:spLocks noGrp="1"/>
          </p:cNvSpPr>
          <p:nvPr>
            <p:ph sz="half" idx="1"/>
          </p:nvPr>
        </p:nvSpPr>
        <p:spPr>
          <a:xfrm>
            <a:off x="838200" y="1825625"/>
            <a:ext cx="6879336"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48875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CA22E5-0D51-4AB8-B10A-400D96F78C21}"/>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365127"/>
            <a:ext cx="10515600" cy="1325563"/>
          </a:xfrm>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Helvetica" panose="020B0604020202020204" pitchFamily="34" charset="0"/>
                <a:cs typeface="Helvetica"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4" name="Content Placeholder 3"/>
          <p:cNvSpPr>
            <a:spLocks noGrp="1"/>
          </p:cNvSpPr>
          <p:nvPr>
            <p:ph sz="half" idx="2"/>
          </p:nvPr>
        </p:nvSpPr>
        <p:spPr>
          <a:xfrm>
            <a:off x="839789" y="2505075"/>
            <a:ext cx="5157787" cy="368458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Helvetica" panose="020B0604020202020204" pitchFamily="34" charset="0"/>
                <a:cs typeface="Helvetica"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Click to 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208551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7603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1964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78366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47320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pic>
        <p:nvPicPr>
          <p:cNvPr id="15" name="Imagen 14"/>
          <p:cNvPicPr>
            <a:picLocks noChangeAspect="1"/>
          </p:cNvPicPr>
          <p:nvPr userDrawn="1"/>
        </p:nvPicPr>
        <p:blipFill>
          <a:blip r:embed="rId13"/>
          <a:stretch>
            <a:fillRect/>
          </a:stretch>
        </p:blipFill>
        <p:spPr>
          <a:xfrm>
            <a:off x="0" y="6278830"/>
            <a:ext cx="12205250" cy="579170"/>
          </a:xfrm>
          <a:prstGeom prst="rect">
            <a:avLst/>
          </a:prstGeom>
        </p:spPr>
      </p:pic>
    </p:spTree>
    <p:extLst>
      <p:ext uri="{BB962C8B-B14F-4D97-AF65-F5344CB8AC3E}">
        <p14:creationId xmlns:p14="http://schemas.microsoft.com/office/powerpoint/2010/main" val="1075339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16062021-Componente21.pdf"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2F6FB03-87A7-457B-AB88-963B60DA079E}"/>
              </a:ext>
            </a:extLst>
          </p:cNvPr>
          <p:cNvPicPr>
            <a:picLocks noChangeAspect="1"/>
          </p:cNvPicPr>
          <p:nvPr/>
        </p:nvPicPr>
        <p:blipFill rotWithShape="1">
          <a:blip r:embed="rId2"/>
          <a:srcRect l="3384" t="12965" r="3598" b="76685"/>
          <a:stretch/>
        </p:blipFill>
        <p:spPr>
          <a:xfrm>
            <a:off x="7023790" y="301820"/>
            <a:ext cx="4820038" cy="2921359"/>
          </a:xfrm>
          <a:prstGeom prst="rect">
            <a:avLst/>
          </a:prstGeom>
        </p:spPr>
      </p:pic>
      <p:sp>
        <p:nvSpPr>
          <p:cNvPr id="2" name="Título 2">
            <a:extLst>
              <a:ext uri="{FF2B5EF4-FFF2-40B4-BE49-F238E27FC236}">
                <a16:creationId xmlns:a16="http://schemas.microsoft.com/office/drawing/2014/main" id="{8E7AEB49-DD82-4BE6-A075-D832B4D0A566}"/>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sp>
        <p:nvSpPr>
          <p:cNvPr id="3" name="Marcador de contenido 3">
            <a:extLst>
              <a:ext uri="{FF2B5EF4-FFF2-40B4-BE49-F238E27FC236}">
                <a16:creationId xmlns:a16="http://schemas.microsoft.com/office/drawing/2014/main" id="{8F5034EE-4A77-46D4-9F93-867D72FAF61E}"/>
              </a:ext>
            </a:extLst>
          </p:cNvPr>
          <p:cNvSpPr txBox="1">
            <a:spLocks/>
          </p:cNvSpPr>
          <p:nvPr/>
        </p:nvSpPr>
        <p:spPr>
          <a:xfrm>
            <a:off x="7475856" y="5402233"/>
            <a:ext cx="3915903" cy="584775"/>
          </a:xfrm>
          <a:prstGeom prst="rect">
            <a:avLst/>
          </a:prstGeom>
        </p:spPr>
        <p:txBody>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 sz="1400" dirty="0">
                <a:latin typeface="Helvetica" panose="020B0604020202020204" pitchFamily="34" charset="0"/>
                <a:cs typeface="Helvetica" panose="020B0604020202020204" pitchFamily="34" charset="0"/>
              </a:rPr>
              <a:t>España es el </a:t>
            </a:r>
            <a:r>
              <a:rPr lang="es-ES" sz="1400" b="1" dirty="0">
                <a:latin typeface="Helvetica" panose="020B0604020202020204" pitchFamily="34" charset="0"/>
                <a:cs typeface="Helvetica" panose="020B0604020202020204" pitchFamily="34" charset="0"/>
              </a:rPr>
              <a:t>primer país de la UE </a:t>
            </a:r>
            <a:r>
              <a:rPr lang="es-ES" sz="1400" dirty="0">
                <a:latin typeface="Helvetica" panose="020B0604020202020204" pitchFamily="34" charset="0"/>
                <a:cs typeface="Helvetica" panose="020B0604020202020204" pitchFamily="34" charset="0"/>
              </a:rPr>
              <a:t>con mayor dotación de Fondos de Recuperación</a:t>
            </a:r>
            <a:endParaRPr lang="en-US" sz="1400" dirty="0">
              <a:latin typeface="Helvetica" panose="020B0604020202020204" pitchFamily="34" charset="0"/>
              <a:cs typeface="Helvetica" panose="020B0604020202020204" pitchFamily="34" charset="0"/>
            </a:endParaRPr>
          </a:p>
        </p:txBody>
      </p:sp>
      <p:pic>
        <p:nvPicPr>
          <p:cNvPr id="5" name="Imagen 4">
            <a:extLst>
              <a:ext uri="{FF2B5EF4-FFF2-40B4-BE49-F238E27FC236}">
                <a16:creationId xmlns:a16="http://schemas.microsoft.com/office/drawing/2014/main" id="{9C001435-F4CF-4A5A-A9D0-6347E9F13F68}"/>
              </a:ext>
            </a:extLst>
          </p:cNvPr>
          <p:cNvPicPr>
            <a:picLocks noChangeAspect="1"/>
          </p:cNvPicPr>
          <p:nvPr/>
        </p:nvPicPr>
        <p:blipFill>
          <a:blip r:embed="rId3"/>
          <a:stretch>
            <a:fillRect/>
          </a:stretch>
        </p:blipFill>
        <p:spPr>
          <a:xfrm>
            <a:off x="7643765" y="3322941"/>
            <a:ext cx="3580087" cy="1931186"/>
          </a:xfrm>
          <a:prstGeom prst="rect">
            <a:avLst/>
          </a:prstGeom>
        </p:spPr>
      </p:pic>
      <p:sp>
        <p:nvSpPr>
          <p:cNvPr id="6" name="Marcador de contenido 3">
            <a:extLst>
              <a:ext uri="{FF2B5EF4-FFF2-40B4-BE49-F238E27FC236}">
                <a16:creationId xmlns:a16="http://schemas.microsoft.com/office/drawing/2014/main" id="{F687A338-0D58-48B0-BF3E-762DA1C91AA0}"/>
              </a:ext>
            </a:extLst>
          </p:cNvPr>
          <p:cNvSpPr txBox="1">
            <a:spLocks/>
          </p:cNvSpPr>
          <p:nvPr/>
        </p:nvSpPr>
        <p:spPr>
          <a:xfrm>
            <a:off x="657264" y="1230326"/>
            <a:ext cx="5562182" cy="1384995"/>
          </a:xfrm>
          <a:prstGeom prst="rect">
            <a:avLst/>
          </a:prstGeom>
          <a:noFill/>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4pPr>
            <a:lvl5pPr marL="72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dirty="0">
                <a:latin typeface="Helvetica" panose="020B0604020202020204" pitchFamily="34" charset="0"/>
                <a:cs typeface="Helvetica" panose="020B0604020202020204" pitchFamily="34" charset="0"/>
              </a:rPr>
              <a:t>Next Generation UE </a:t>
            </a:r>
            <a:r>
              <a:rPr lang="es-ES" dirty="0">
                <a:latin typeface="Helvetica" panose="020B0604020202020204" pitchFamily="34" charset="0"/>
                <a:cs typeface="Helvetica" panose="020B0604020202020204" pitchFamily="34" charset="0"/>
              </a:rPr>
              <a:t>(transferencias directas)</a:t>
            </a:r>
          </a:p>
          <a:p>
            <a:pPr marL="285750" indent="-285750">
              <a:buClr>
                <a:schemeClr val="tx1"/>
              </a:buClr>
              <a:buFont typeface="Arial" panose="020B0604020202020204" pitchFamily="34" charset="0"/>
              <a:buChar char="•"/>
            </a:pPr>
            <a:r>
              <a:rPr lang="es-ES" dirty="0" err="1">
                <a:latin typeface="Helvetica" panose="020B0604020202020204" pitchFamily="34" charset="0"/>
                <a:cs typeface="Helvetica" panose="020B0604020202020204" pitchFamily="34" charset="0"/>
              </a:rPr>
              <a:t>React</a:t>
            </a:r>
            <a:r>
              <a:rPr lang="es-ES" dirty="0">
                <a:latin typeface="Helvetica" panose="020B0604020202020204" pitchFamily="34" charset="0"/>
                <a:cs typeface="Helvetica" panose="020B0604020202020204" pitchFamily="34" charset="0"/>
              </a:rPr>
              <a:t> UE: 12,436 millones de € (CCAA)</a:t>
            </a:r>
          </a:p>
          <a:p>
            <a:pPr marL="285750" indent="-285750">
              <a:buClr>
                <a:schemeClr val="tx1"/>
              </a:buClr>
              <a:buFont typeface="Arial" panose="020B0604020202020204" pitchFamily="34" charset="0"/>
              <a:buChar char="•"/>
            </a:pPr>
            <a:r>
              <a:rPr lang="es-ES" dirty="0">
                <a:latin typeface="Helvetica" panose="020B0604020202020204" pitchFamily="34" charset="0"/>
                <a:cs typeface="Helvetica" panose="020B0604020202020204" pitchFamily="34" charset="0"/>
              </a:rPr>
              <a:t>Mecanismo de Recuperación y Resiliencia (MRR): 70.000 millones de € </a:t>
            </a:r>
            <a:endParaRPr lang="en-US" dirty="0">
              <a:latin typeface="Helvetica" panose="020B0604020202020204" pitchFamily="34" charset="0"/>
              <a:cs typeface="Helvetica" panose="020B0604020202020204" pitchFamily="34" charset="0"/>
            </a:endParaRPr>
          </a:p>
        </p:txBody>
      </p:sp>
      <p:pic>
        <p:nvPicPr>
          <p:cNvPr id="8" name="Imagen 7">
            <a:extLst>
              <a:ext uri="{FF2B5EF4-FFF2-40B4-BE49-F238E27FC236}">
                <a16:creationId xmlns:a16="http://schemas.microsoft.com/office/drawing/2014/main" id="{7B6C1E91-1A09-4DA0-8BFD-F3FF9E57B0F9}"/>
              </a:ext>
            </a:extLst>
          </p:cNvPr>
          <p:cNvPicPr>
            <a:picLocks noChangeAspect="1"/>
          </p:cNvPicPr>
          <p:nvPr/>
        </p:nvPicPr>
        <p:blipFill rotWithShape="1">
          <a:blip r:embed="rId4"/>
          <a:srcRect t="38093" b="39023"/>
          <a:stretch/>
        </p:blipFill>
        <p:spPr>
          <a:xfrm>
            <a:off x="746560" y="2779929"/>
            <a:ext cx="5002288" cy="3207079"/>
          </a:xfrm>
          <a:prstGeom prst="rect">
            <a:avLst/>
          </a:prstGeom>
        </p:spPr>
      </p:pic>
    </p:spTree>
    <p:extLst>
      <p:ext uri="{BB962C8B-B14F-4D97-AF65-F5344CB8AC3E}">
        <p14:creationId xmlns:p14="http://schemas.microsoft.com/office/powerpoint/2010/main" val="573197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0" y="908967"/>
            <a:ext cx="9643763" cy="4825134"/>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Fomento de la inversión en infraestructuras, desarrollos tecnológicos y proyectos de innovación docente para mejorar los recursos académicos en digitalización</a:t>
            </a:r>
            <a:endParaRPr lang="en-US" sz="1400" dirty="0">
              <a:solidFill>
                <a:srgbClr val="BA514C"/>
              </a:solidFill>
            </a:endParaRPr>
          </a:p>
          <a:p>
            <a:pPr algn="just">
              <a:lnSpc>
                <a:spcPct val="110000"/>
              </a:lnSpc>
              <a:spcBef>
                <a:spcPts val="1200"/>
              </a:spcBef>
              <a:buFont typeface="Arial" panose="020B0604020202020204" pitchFamily="34" charset="0"/>
              <a:buChar char="•"/>
            </a:pPr>
            <a:r>
              <a:rPr lang="es-ES" sz="1300" b="1" dirty="0">
                <a:solidFill>
                  <a:srgbClr val="343536"/>
                </a:solidFill>
              </a:rPr>
              <a:t>Inversión en infraestructuras universitarias para mejorar los recursos académicos en digitalización. </a:t>
            </a:r>
            <a:r>
              <a:rPr lang="es-ES" sz="1300" dirty="0">
                <a:solidFill>
                  <a:srgbClr val="343536"/>
                </a:solidFill>
              </a:rPr>
              <a:t>Como es el caso de las infraestructuras de almacenamiento de datos en nube, servidores públicos, mejoras del sistema de ciberseguridad, Incorporación de tecnologías en las aulas y para grabación de cursos MOOC y cursos SPOC. Del mismo se realizará inversiones en desarrollo tecnológicos para mejorar los recursos académicos en digitalización como disponer de servicios de </a:t>
            </a:r>
            <a:r>
              <a:rPr lang="es-ES" sz="1300" dirty="0" err="1">
                <a:solidFill>
                  <a:srgbClr val="343536"/>
                </a:solidFill>
              </a:rPr>
              <a:t>toolking</a:t>
            </a:r>
            <a:r>
              <a:rPr lang="es-ES" sz="1300" dirty="0">
                <a:solidFill>
                  <a:srgbClr val="343536"/>
                </a:solidFill>
              </a:rPr>
              <a:t> integrado en entornos de aprendizaje digital, sistemas de evaluación online integrando módulos </a:t>
            </a:r>
            <a:r>
              <a:rPr lang="es-ES" sz="1300" dirty="0" err="1">
                <a:solidFill>
                  <a:srgbClr val="343536"/>
                </a:solidFill>
              </a:rPr>
              <a:t>antiplagio</a:t>
            </a:r>
            <a:r>
              <a:rPr lang="es-ES" sz="1300" dirty="0">
                <a:solidFill>
                  <a:srgbClr val="343536"/>
                </a:solidFill>
              </a:rPr>
              <a:t>, diseño de repositorios de soluciones código abierto con soluciones informáticas accesibles.</a:t>
            </a:r>
          </a:p>
          <a:p>
            <a:pPr>
              <a:lnSpc>
                <a:spcPct val="110000"/>
              </a:lnSpc>
              <a:spcBef>
                <a:spcPts val="1200"/>
              </a:spcBef>
              <a:buFont typeface="Arial" panose="020B0604020202020204" pitchFamily="34" charset="0"/>
              <a:buChar char="•"/>
            </a:pPr>
            <a:r>
              <a:rPr lang="es-ES" sz="1400" b="1" dirty="0">
                <a:solidFill>
                  <a:srgbClr val="343536"/>
                </a:solidFill>
              </a:rPr>
              <a:t>Convocatoria  dirigida a personal docente e investigador de las universidades públicas españolas, Alumnado universitario y centros académicos y científicos españoles, que pasarían a disponer de servicios TIC centralizados adicionales, gestionados de forma más eficiente y sostenible en coste, soporte, interoperabilidad, etc. </a:t>
            </a:r>
          </a:p>
        </p:txBody>
      </p:sp>
      <p:sp>
        <p:nvSpPr>
          <p:cNvPr id="18" name="Content Placeholder 2">
            <a:extLst>
              <a:ext uri="{FF2B5EF4-FFF2-40B4-BE49-F238E27FC236}">
                <a16:creationId xmlns:a16="http://schemas.microsoft.com/office/drawing/2014/main" id="{B7999B1B-55E2-4DEA-A3A7-FD9014B0441C}"/>
              </a:ext>
            </a:extLst>
          </p:cNvPr>
          <p:cNvSpPr txBox="1">
            <a:spLocks/>
          </p:cNvSpPr>
          <p:nvPr/>
        </p:nvSpPr>
        <p:spPr>
          <a:xfrm>
            <a:off x="361370" y="3934605"/>
            <a:ext cx="11299347" cy="247572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Helvetica" panose="020B0604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spcBef>
                <a:spcPts val="1200"/>
              </a:spcBef>
              <a:buFont typeface="Arial" panose="020B0604020202020204" pitchFamily="34" charset="0"/>
              <a:buChar char="•"/>
            </a:pPr>
            <a:r>
              <a:rPr lang="es-ES" sz="1400" dirty="0">
                <a:solidFill>
                  <a:srgbClr val="343536"/>
                </a:solidFill>
              </a:rPr>
              <a:t>Ministerio de Universidades y universidades públicas</a:t>
            </a:r>
          </a:p>
          <a:p>
            <a:pPr>
              <a:lnSpc>
                <a:spcPct val="110000"/>
              </a:lnSpc>
              <a:spcBef>
                <a:spcPts val="1200"/>
              </a:spcBef>
              <a:buFont typeface="Arial" panose="020B0604020202020204" pitchFamily="34" charset="0"/>
              <a:buChar char="•"/>
            </a:pPr>
            <a:r>
              <a:rPr lang="es-ES" sz="1400" dirty="0">
                <a:solidFill>
                  <a:srgbClr val="343536"/>
                </a:solidFill>
              </a:rPr>
              <a:t>Implementación de la inversión:	</a:t>
            </a:r>
          </a:p>
          <a:p>
            <a:pPr lvl="1">
              <a:lnSpc>
                <a:spcPct val="110000"/>
              </a:lnSpc>
              <a:spcBef>
                <a:spcPts val="1200"/>
              </a:spcBef>
              <a:buFont typeface="Arial" panose="020B0604020202020204" pitchFamily="34" charset="0"/>
              <a:buChar char="•"/>
            </a:pPr>
            <a:r>
              <a:rPr lang="es-ES" sz="1400" dirty="0">
                <a:solidFill>
                  <a:srgbClr val="343536"/>
                </a:solidFill>
              </a:rPr>
              <a:t>Inversión en infraestructuras universitarias para mejorar los recursos académicos en digitalización: se implementará mediante la concesión de subvenciones dirigidas a las universidades públicas</a:t>
            </a:r>
          </a:p>
          <a:p>
            <a:pPr lvl="1">
              <a:lnSpc>
                <a:spcPct val="110000"/>
              </a:lnSpc>
              <a:spcBef>
                <a:spcPts val="1200"/>
              </a:spcBef>
              <a:buFont typeface="Arial" panose="020B0604020202020204" pitchFamily="34" charset="0"/>
              <a:buChar char="•"/>
            </a:pPr>
            <a:r>
              <a:rPr lang="es-ES" sz="1400" dirty="0">
                <a:solidFill>
                  <a:srgbClr val="343536"/>
                </a:solidFill>
              </a:rPr>
              <a:t>Inversión en desarrollos tecnológicos para mejorar los recursos académicos en digitalización. Se implementará mediante concesión de subvenciones dirigidas a las universidades públicas.</a:t>
            </a:r>
          </a:p>
          <a:p>
            <a:pPr>
              <a:lnSpc>
                <a:spcPct val="110000"/>
              </a:lnSpc>
              <a:spcBef>
                <a:spcPts val="1200"/>
              </a:spcBef>
              <a:buFont typeface="Arial" panose="020B0604020202020204" pitchFamily="34" charset="0"/>
              <a:buChar char="•"/>
            </a:pPr>
            <a:endParaRPr lang="es-ES" sz="1400" dirty="0">
              <a:solidFill>
                <a:srgbClr val="343536"/>
              </a:solidFill>
            </a:endParaRPr>
          </a:p>
        </p:txBody>
      </p:sp>
      <p:sp>
        <p:nvSpPr>
          <p:cNvPr id="12" name="Título 1">
            <a:extLst>
              <a:ext uri="{FF2B5EF4-FFF2-40B4-BE49-F238E27FC236}">
                <a16:creationId xmlns:a16="http://schemas.microsoft.com/office/drawing/2014/main" id="{76271461-020D-4465-B52A-83C864C19CE7}"/>
              </a:ext>
            </a:extLst>
          </p:cNvPr>
          <p:cNvSpPr txBox="1">
            <a:spLocks/>
          </p:cNvSpPr>
          <p:nvPr/>
        </p:nvSpPr>
        <p:spPr>
          <a:xfrm>
            <a:off x="260683" y="1"/>
            <a:ext cx="12026011" cy="99532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400" dirty="0"/>
              <a:t>Componente 21. Modernización y digitalización del sistema educativo, incluida la educación temprana de 0-3 años: </a:t>
            </a:r>
            <a:r>
              <a:rPr lang="es-ES" sz="2400" b="1" dirty="0"/>
              <a:t>Descripción general</a:t>
            </a:r>
            <a:endParaRPr lang="es-ES" sz="2400" dirty="0"/>
          </a:p>
        </p:txBody>
      </p:sp>
      <p:grpSp>
        <p:nvGrpSpPr>
          <p:cNvPr id="16" name="Grupo 15">
            <a:extLst>
              <a:ext uri="{FF2B5EF4-FFF2-40B4-BE49-F238E27FC236}">
                <a16:creationId xmlns:a16="http://schemas.microsoft.com/office/drawing/2014/main" id="{7D423784-AF34-4F69-9D4A-7B81CF82C568}"/>
              </a:ext>
            </a:extLst>
          </p:cNvPr>
          <p:cNvGrpSpPr/>
          <p:nvPr/>
        </p:nvGrpSpPr>
        <p:grpSpPr>
          <a:xfrm>
            <a:off x="10123272" y="1248313"/>
            <a:ext cx="1553553" cy="2073221"/>
            <a:chOff x="8691937" y="1474904"/>
            <a:chExt cx="3500063" cy="4237724"/>
          </a:xfrm>
        </p:grpSpPr>
        <p:grpSp>
          <p:nvGrpSpPr>
            <p:cNvPr id="17" name="Grupo 16">
              <a:extLst>
                <a:ext uri="{FF2B5EF4-FFF2-40B4-BE49-F238E27FC236}">
                  <a16:creationId xmlns:a16="http://schemas.microsoft.com/office/drawing/2014/main" id="{B6549353-6EEB-4E1A-BB87-2CD7212D2EA3}"/>
                </a:ext>
              </a:extLst>
            </p:cNvPr>
            <p:cNvGrpSpPr/>
            <p:nvPr/>
          </p:nvGrpSpPr>
          <p:grpSpPr>
            <a:xfrm>
              <a:off x="8691937" y="1474904"/>
              <a:ext cx="3500063" cy="4237724"/>
              <a:chOff x="8691937" y="1474904"/>
              <a:chExt cx="3500063" cy="4237724"/>
            </a:xfrm>
          </p:grpSpPr>
          <p:sp>
            <p:nvSpPr>
              <p:cNvPr id="20" name="Rectángulo 19">
                <a:extLst>
                  <a:ext uri="{FF2B5EF4-FFF2-40B4-BE49-F238E27FC236}">
                    <a16:creationId xmlns:a16="http://schemas.microsoft.com/office/drawing/2014/main" id="{63FC1249-577A-4748-AA5B-04D7F6AF35B7}"/>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DC5551BD-2EA2-442A-8C33-57A261E5621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9" name="Imagen 18">
              <a:extLst>
                <a:ext uri="{FF2B5EF4-FFF2-40B4-BE49-F238E27FC236}">
                  <a16:creationId xmlns:a16="http://schemas.microsoft.com/office/drawing/2014/main" id="{38226B9A-8D22-4192-90E8-F264008F4BA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00857" y="2103961"/>
              <a:ext cx="2328467" cy="2723325"/>
            </a:xfrm>
            <a:prstGeom prst="rect">
              <a:avLst/>
            </a:prstGeom>
          </p:spPr>
        </p:pic>
      </p:grpSp>
    </p:spTree>
    <p:extLst>
      <p:ext uri="{BB962C8B-B14F-4D97-AF65-F5344CB8AC3E}">
        <p14:creationId xmlns:p14="http://schemas.microsoft.com/office/powerpoint/2010/main" val="422388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95579" y="1215283"/>
            <a:ext cx="9643763" cy="4906117"/>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Fomento de la inversión en infraestructuras, desarrollos tecnológicos y proyectos de innovación docente para mejorar los recursos académicos en digitalización</a:t>
            </a:r>
            <a:endParaRPr lang="en-US" sz="1400" dirty="0">
              <a:solidFill>
                <a:srgbClr val="BA514C"/>
              </a:solidFill>
            </a:endParaRPr>
          </a:p>
          <a:p>
            <a:pPr marL="228594" lvl="1" algn="just">
              <a:lnSpc>
                <a:spcPct val="110000"/>
              </a:lnSpc>
              <a:spcBef>
                <a:spcPts val="1200"/>
              </a:spcBef>
              <a:buFont typeface="Arial" panose="020B0604020202020204" pitchFamily="34" charset="0"/>
              <a:buChar char="•"/>
            </a:pPr>
            <a:r>
              <a:rPr lang="es-ES" sz="1400" dirty="0">
                <a:solidFill>
                  <a:srgbClr val="343536"/>
                </a:solidFill>
              </a:rPr>
              <a:t>El presupuesto total de esta inversión es de 39.931.000€, el cual se dividirá en 13.930.000 € destinados a la inversión en infraestructuras físicas y 26.000.000€ en Infraestructura de servicios digitales. </a:t>
            </a:r>
            <a:endParaRPr lang="es-ES" sz="1400" b="1" dirty="0">
              <a:solidFill>
                <a:srgbClr val="343536"/>
              </a:solidFill>
            </a:endParaRPr>
          </a:p>
          <a:p>
            <a:pPr marL="228594" lvl="1" algn="just">
              <a:lnSpc>
                <a:spcPct val="110000"/>
              </a:lnSpc>
              <a:spcBef>
                <a:spcPts val="1200"/>
              </a:spcBef>
              <a:buFont typeface="Arial" panose="020B0604020202020204" pitchFamily="34" charset="0"/>
              <a:buChar char="•"/>
            </a:pPr>
            <a:r>
              <a:rPr lang="es-ES" sz="1400" dirty="0">
                <a:solidFill>
                  <a:srgbClr val="343536"/>
                </a:solidFill>
              </a:rPr>
              <a:t>Calendario de implementación de la inversión: </a:t>
            </a:r>
            <a:r>
              <a:rPr lang="es-ES" sz="1400" b="1" dirty="0">
                <a:solidFill>
                  <a:srgbClr val="343536"/>
                </a:solidFill>
              </a:rPr>
              <a:t>2021-2023.</a:t>
            </a:r>
          </a:p>
        </p:txBody>
      </p:sp>
      <p:sp>
        <p:nvSpPr>
          <p:cNvPr id="12" name="Título 1">
            <a:extLst>
              <a:ext uri="{FF2B5EF4-FFF2-40B4-BE49-F238E27FC236}">
                <a16:creationId xmlns:a16="http://schemas.microsoft.com/office/drawing/2014/main" id="{4D99B719-87F2-4673-83B5-4ACAF66401A6}"/>
              </a:ext>
            </a:extLst>
          </p:cNvPr>
          <p:cNvSpPr txBox="1">
            <a:spLocks/>
          </p:cNvSpPr>
          <p:nvPr/>
        </p:nvSpPr>
        <p:spPr>
          <a:xfrm>
            <a:off x="165989" y="36624"/>
            <a:ext cx="12026011" cy="99532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400" dirty="0"/>
              <a:t>Componente 21. Modernización y digitalización del sistema educativo, incluida la educación temprana de 0-3 años: </a:t>
            </a:r>
            <a:r>
              <a:rPr lang="es-ES" sz="2400" b="1" dirty="0"/>
              <a:t>Descripción general</a:t>
            </a:r>
            <a:endParaRPr lang="es-ES" sz="2400" dirty="0"/>
          </a:p>
        </p:txBody>
      </p:sp>
      <p:grpSp>
        <p:nvGrpSpPr>
          <p:cNvPr id="16" name="Grupo 15">
            <a:extLst>
              <a:ext uri="{FF2B5EF4-FFF2-40B4-BE49-F238E27FC236}">
                <a16:creationId xmlns:a16="http://schemas.microsoft.com/office/drawing/2014/main" id="{07D77EF4-1753-40AF-B505-7DCDACAF770C}"/>
              </a:ext>
            </a:extLst>
          </p:cNvPr>
          <p:cNvGrpSpPr/>
          <p:nvPr/>
        </p:nvGrpSpPr>
        <p:grpSpPr>
          <a:xfrm>
            <a:off x="10242868" y="1274789"/>
            <a:ext cx="1553553" cy="2073221"/>
            <a:chOff x="8691937" y="1474904"/>
            <a:chExt cx="3500063" cy="4237724"/>
          </a:xfrm>
        </p:grpSpPr>
        <p:grpSp>
          <p:nvGrpSpPr>
            <p:cNvPr id="17" name="Grupo 16">
              <a:extLst>
                <a:ext uri="{FF2B5EF4-FFF2-40B4-BE49-F238E27FC236}">
                  <a16:creationId xmlns:a16="http://schemas.microsoft.com/office/drawing/2014/main" id="{E9BE03A3-5FC9-4D66-AD20-38E3C2E9D063}"/>
                </a:ext>
              </a:extLst>
            </p:cNvPr>
            <p:cNvGrpSpPr/>
            <p:nvPr/>
          </p:nvGrpSpPr>
          <p:grpSpPr>
            <a:xfrm>
              <a:off x="8691937" y="1474904"/>
              <a:ext cx="3500063" cy="4237724"/>
              <a:chOff x="8691937" y="1474904"/>
              <a:chExt cx="3500063" cy="4237724"/>
            </a:xfrm>
          </p:grpSpPr>
          <p:sp>
            <p:nvSpPr>
              <p:cNvPr id="19" name="Rectángulo 18">
                <a:extLst>
                  <a:ext uri="{FF2B5EF4-FFF2-40B4-BE49-F238E27FC236}">
                    <a16:creationId xmlns:a16="http://schemas.microsoft.com/office/drawing/2014/main" id="{FFE53563-771D-4B28-9086-B6C1C63316AE}"/>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EB5EDBC1-A045-4DEB-8AB2-E0D4030C718F}"/>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8" name="Imagen 17">
              <a:extLst>
                <a:ext uri="{FF2B5EF4-FFF2-40B4-BE49-F238E27FC236}">
                  <a16:creationId xmlns:a16="http://schemas.microsoft.com/office/drawing/2014/main" id="{67B7B221-F1B4-43D3-94A7-2E3BAAC1A1F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00857" y="2103961"/>
              <a:ext cx="2328467" cy="2723325"/>
            </a:xfrm>
            <a:prstGeom prst="rect">
              <a:avLst/>
            </a:prstGeom>
          </p:spPr>
        </p:pic>
      </p:grpSp>
    </p:spTree>
    <p:extLst>
      <p:ext uri="{BB962C8B-B14F-4D97-AF65-F5344CB8AC3E}">
        <p14:creationId xmlns:p14="http://schemas.microsoft.com/office/powerpoint/2010/main" val="1874696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0" y="908967"/>
            <a:ext cx="9643763" cy="323123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Apoyo de infraestructuras centralizadas (</a:t>
            </a:r>
            <a:r>
              <a:rPr lang="es-ES" sz="1400" dirty="0" err="1">
                <a:solidFill>
                  <a:srgbClr val="BA514C"/>
                </a:solidFill>
              </a:rPr>
              <a:t>RedIRIS</a:t>
            </a:r>
            <a:r>
              <a:rPr lang="es-ES" sz="1400" dirty="0">
                <a:solidFill>
                  <a:srgbClr val="BA514C"/>
                </a:solidFill>
              </a:rPr>
              <a:t>) y servicios TIC</a:t>
            </a:r>
            <a:endParaRPr lang="en-US" sz="1400" dirty="0">
              <a:solidFill>
                <a:srgbClr val="BA514C"/>
              </a:solidFill>
            </a:endParaRPr>
          </a:p>
          <a:p>
            <a:pPr algn="just">
              <a:lnSpc>
                <a:spcPct val="110000"/>
              </a:lnSpc>
              <a:spcBef>
                <a:spcPts val="1200"/>
              </a:spcBef>
              <a:buFont typeface="Arial" panose="020B0604020202020204" pitchFamily="34" charset="0"/>
              <a:buChar char="•"/>
            </a:pPr>
            <a:r>
              <a:rPr lang="es-ES" sz="1300" b="1" dirty="0">
                <a:solidFill>
                  <a:srgbClr val="343536"/>
                </a:solidFill>
              </a:rPr>
              <a:t>Apoyo de infraestructuras centralizadas (</a:t>
            </a:r>
            <a:r>
              <a:rPr lang="es-ES" sz="1300" b="1" dirty="0" err="1">
                <a:solidFill>
                  <a:srgbClr val="343536"/>
                </a:solidFill>
              </a:rPr>
              <a:t>RedIRIS</a:t>
            </a:r>
            <a:r>
              <a:rPr lang="es-ES" sz="1300" b="1" dirty="0">
                <a:solidFill>
                  <a:srgbClr val="343536"/>
                </a:solidFill>
              </a:rPr>
              <a:t>) y servicios TIC. </a:t>
            </a:r>
            <a:r>
              <a:rPr lang="es-ES" sz="1300" dirty="0">
                <a:solidFill>
                  <a:srgbClr val="343536"/>
                </a:solidFill>
              </a:rPr>
              <a:t>(i) </a:t>
            </a:r>
            <a:r>
              <a:rPr lang="es-ES" sz="1300" dirty="0" err="1">
                <a:solidFill>
                  <a:srgbClr val="343536"/>
                </a:solidFill>
              </a:rPr>
              <a:t>RedIRIS</a:t>
            </a:r>
            <a:r>
              <a:rPr lang="es-ES" sz="1300" dirty="0">
                <a:solidFill>
                  <a:srgbClr val="343536"/>
                </a:solidFill>
              </a:rPr>
              <a:t> infraestructuras que permita aprovechar adecuadamente la red troncal de fibra óptica llevando fibra a nuevos organismos científicos y académicos autonómicas en renovación del equipamiento óptico e IP a 100Gbps. (</a:t>
            </a:r>
            <a:r>
              <a:rPr lang="es-ES" sz="1300" dirty="0" err="1">
                <a:solidFill>
                  <a:srgbClr val="343536"/>
                </a:solidFill>
              </a:rPr>
              <a:t>ii</a:t>
            </a:r>
            <a:r>
              <a:rPr lang="es-ES" sz="1300" dirty="0">
                <a:solidFill>
                  <a:srgbClr val="343536"/>
                </a:solidFill>
              </a:rPr>
              <a:t>) </a:t>
            </a:r>
            <a:r>
              <a:rPr lang="es-ES" sz="1300" dirty="0" err="1">
                <a:solidFill>
                  <a:srgbClr val="343536"/>
                </a:solidFill>
              </a:rPr>
              <a:t>RedIRIS</a:t>
            </a:r>
            <a:r>
              <a:rPr lang="es-ES" sz="1300" dirty="0">
                <a:solidFill>
                  <a:srgbClr val="343536"/>
                </a:solidFill>
              </a:rPr>
              <a:t> servicios TIC centralizados, solicitados por las universidades a través de CRUE-TIC, para hacer una gestión más eficiente de los recursos, lograr economías de escala y mejorar la interoperabilidad. </a:t>
            </a:r>
          </a:p>
          <a:p>
            <a:pPr>
              <a:lnSpc>
                <a:spcPct val="110000"/>
              </a:lnSpc>
              <a:spcBef>
                <a:spcPts val="1200"/>
              </a:spcBef>
              <a:buFont typeface="Arial" panose="020B0604020202020204" pitchFamily="34" charset="0"/>
              <a:buChar char="•"/>
            </a:pPr>
            <a:r>
              <a:rPr lang="es-ES" sz="1400" b="1" dirty="0">
                <a:solidFill>
                  <a:srgbClr val="343536"/>
                </a:solidFill>
              </a:rPr>
              <a:t>Convocatoria  dirigida a Instituciones académicas y científicas que necesitan mejorar su conexión a </a:t>
            </a:r>
            <a:r>
              <a:rPr lang="es-ES" sz="1400" b="1" dirty="0" err="1">
                <a:solidFill>
                  <a:srgbClr val="343536"/>
                </a:solidFill>
              </a:rPr>
              <a:t>RedIRIS</a:t>
            </a:r>
            <a:r>
              <a:rPr lang="es-ES" sz="1400" b="1" dirty="0">
                <a:solidFill>
                  <a:srgbClr val="343536"/>
                </a:solidFill>
              </a:rPr>
              <a:t>, en términos de coste y capacidad; y redes académicas y científicas autonómicas (RRAA), que necesitan actualizar sus infraestructuras, en beneficio de los centros académicos y científicos autonómicos que acceden a </a:t>
            </a:r>
            <a:r>
              <a:rPr lang="es-ES" sz="1400" b="1" dirty="0" err="1">
                <a:solidFill>
                  <a:srgbClr val="343536"/>
                </a:solidFill>
              </a:rPr>
              <a:t>RedIRIS</a:t>
            </a:r>
            <a:r>
              <a:rPr lang="es-ES" sz="1400" b="1" dirty="0">
                <a:solidFill>
                  <a:srgbClr val="343536"/>
                </a:solidFill>
              </a:rPr>
              <a:t> a través de las RRAA. Los centros académicos y científicos españoles, que pasarían a disponer de servicios TIC centralizados adicionales, gestionados de forma más eficiente y sostenible en coste, soporte, interoperabilidad, etc. </a:t>
            </a:r>
          </a:p>
        </p:txBody>
      </p:sp>
      <p:sp>
        <p:nvSpPr>
          <p:cNvPr id="18" name="Content Placeholder 2">
            <a:extLst>
              <a:ext uri="{FF2B5EF4-FFF2-40B4-BE49-F238E27FC236}">
                <a16:creationId xmlns:a16="http://schemas.microsoft.com/office/drawing/2014/main" id="{B7999B1B-55E2-4DEA-A3A7-FD9014B0441C}"/>
              </a:ext>
            </a:extLst>
          </p:cNvPr>
          <p:cNvSpPr txBox="1">
            <a:spLocks/>
          </p:cNvSpPr>
          <p:nvPr/>
        </p:nvSpPr>
        <p:spPr>
          <a:xfrm>
            <a:off x="361370" y="3999774"/>
            <a:ext cx="11299347" cy="182385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Helvetica" panose="020B0604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10000"/>
              </a:lnSpc>
              <a:spcBef>
                <a:spcPts val="1200"/>
              </a:spcBef>
              <a:buFont typeface="Arial" panose="020B0604020202020204" pitchFamily="34" charset="0"/>
              <a:buChar char="•"/>
            </a:pPr>
            <a:r>
              <a:rPr lang="es-ES" sz="1400" dirty="0">
                <a:solidFill>
                  <a:srgbClr val="343536"/>
                </a:solidFill>
              </a:rPr>
              <a:t>(i) En unos casos, </a:t>
            </a:r>
            <a:r>
              <a:rPr lang="es-ES" sz="1400" dirty="0" err="1">
                <a:solidFill>
                  <a:srgbClr val="343536"/>
                </a:solidFill>
              </a:rPr>
              <a:t>RedIRIS</a:t>
            </a:r>
            <a:r>
              <a:rPr lang="es-ES" sz="1400" dirty="0">
                <a:solidFill>
                  <a:srgbClr val="343536"/>
                </a:solidFill>
              </a:rPr>
              <a:t> licitará los servicios TIC centralizados, y los ofrecerá a las instituciones que estén afiliadas, siguiendo los criterios de afiliación establecidos (básicamente, centros académicos y científicos). (</a:t>
            </a:r>
            <a:r>
              <a:rPr lang="es-ES" sz="1400" dirty="0" err="1">
                <a:solidFill>
                  <a:srgbClr val="343536"/>
                </a:solidFill>
              </a:rPr>
              <a:t>ii</a:t>
            </a:r>
            <a:r>
              <a:rPr lang="es-ES" sz="1400" dirty="0">
                <a:solidFill>
                  <a:srgbClr val="343536"/>
                </a:solidFill>
              </a:rPr>
              <a:t>) En otros casos, </a:t>
            </a:r>
            <a:r>
              <a:rPr lang="es-ES" sz="1400" dirty="0" err="1">
                <a:solidFill>
                  <a:srgbClr val="343536"/>
                </a:solidFill>
              </a:rPr>
              <a:t>RedIRIS</a:t>
            </a:r>
            <a:r>
              <a:rPr lang="es-ES" sz="1400" dirty="0">
                <a:solidFill>
                  <a:srgbClr val="343536"/>
                </a:solidFill>
              </a:rPr>
              <a:t> llevará a cabo acuerdos marco, para conseguir economías de escala y mejores condiciones de negociación, y ahorrar licitaciones a las instituciones afiliadas, que directamente podrían acudir a ese contrato marco, que sería un catálogo, complementario y más específico, al que ofrece Patrimonio. (</a:t>
            </a:r>
            <a:r>
              <a:rPr lang="es-ES" sz="1400" dirty="0" err="1">
                <a:solidFill>
                  <a:srgbClr val="343536"/>
                </a:solidFill>
              </a:rPr>
              <a:t>iii</a:t>
            </a:r>
            <a:r>
              <a:rPr lang="es-ES" sz="1400" dirty="0">
                <a:solidFill>
                  <a:srgbClr val="343536"/>
                </a:solidFill>
              </a:rPr>
              <a:t>) Otros </a:t>
            </a:r>
            <a:r>
              <a:rPr lang="es-ES" sz="1400" dirty="0" err="1">
                <a:solidFill>
                  <a:srgbClr val="343536"/>
                </a:solidFill>
              </a:rPr>
              <a:t>stakeholders</a:t>
            </a:r>
            <a:r>
              <a:rPr lang="es-ES" sz="1400" dirty="0">
                <a:solidFill>
                  <a:srgbClr val="343536"/>
                </a:solidFill>
              </a:rPr>
              <a:t> involucrados: Red.es, Ministerio de Ciencia e Innovación, Ministerio de Universidades, Consejerías de Universidades de los Gobiernos autonómicos, CRUE-TIC, centros académicos y científicos, proveedores </a:t>
            </a:r>
          </a:p>
        </p:txBody>
      </p:sp>
      <p:sp>
        <p:nvSpPr>
          <p:cNvPr id="12" name="Título 1">
            <a:extLst>
              <a:ext uri="{FF2B5EF4-FFF2-40B4-BE49-F238E27FC236}">
                <a16:creationId xmlns:a16="http://schemas.microsoft.com/office/drawing/2014/main" id="{76271461-020D-4465-B52A-83C864C19CE7}"/>
              </a:ext>
            </a:extLst>
          </p:cNvPr>
          <p:cNvSpPr txBox="1">
            <a:spLocks/>
          </p:cNvSpPr>
          <p:nvPr/>
        </p:nvSpPr>
        <p:spPr>
          <a:xfrm>
            <a:off x="260683" y="1"/>
            <a:ext cx="12026011" cy="99532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400" dirty="0"/>
              <a:t>Componente 21. Modernización y digitalización del sistema educativo, incluida la educación temprana de 0-3 años: </a:t>
            </a:r>
            <a:r>
              <a:rPr lang="es-ES" sz="2400" b="1" dirty="0"/>
              <a:t>Descripción general</a:t>
            </a:r>
            <a:endParaRPr lang="es-ES" sz="2400" dirty="0"/>
          </a:p>
        </p:txBody>
      </p:sp>
      <p:grpSp>
        <p:nvGrpSpPr>
          <p:cNvPr id="16" name="Grupo 15">
            <a:extLst>
              <a:ext uri="{FF2B5EF4-FFF2-40B4-BE49-F238E27FC236}">
                <a16:creationId xmlns:a16="http://schemas.microsoft.com/office/drawing/2014/main" id="{7D423784-AF34-4F69-9D4A-7B81CF82C568}"/>
              </a:ext>
            </a:extLst>
          </p:cNvPr>
          <p:cNvGrpSpPr/>
          <p:nvPr/>
        </p:nvGrpSpPr>
        <p:grpSpPr>
          <a:xfrm>
            <a:off x="10123272" y="1248313"/>
            <a:ext cx="1553553" cy="2073221"/>
            <a:chOff x="8691937" y="1474904"/>
            <a:chExt cx="3500063" cy="4237724"/>
          </a:xfrm>
        </p:grpSpPr>
        <p:grpSp>
          <p:nvGrpSpPr>
            <p:cNvPr id="17" name="Grupo 16">
              <a:extLst>
                <a:ext uri="{FF2B5EF4-FFF2-40B4-BE49-F238E27FC236}">
                  <a16:creationId xmlns:a16="http://schemas.microsoft.com/office/drawing/2014/main" id="{B6549353-6EEB-4E1A-BB87-2CD7212D2EA3}"/>
                </a:ext>
              </a:extLst>
            </p:cNvPr>
            <p:cNvGrpSpPr/>
            <p:nvPr/>
          </p:nvGrpSpPr>
          <p:grpSpPr>
            <a:xfrm>
              <a:off x="8691937" y="1474904"/>
              <a:ext cx="3500063" cy="4237724"/>
              <a:chOff x="8691937" y="1474904"/>
              <a:chExt cx="3500063" cy="4237724"/>
            </a:xfrm>
          </p:grpSpPr>
          <p:sp>
            <p:nvSpPr>
              <p:cNvPr id="20" name="Rectángulo 19">
                <a:extLst>
                  <a:ext uri="{FF2B5EF4-FFF2-40B4-BE49-F238E27FC236}">
                    <a16:creationId xmlns:a16="http://schemas.microsoft.com/office/drawing/2014/main" id="{63FC1249-577A-4748-AA5B-04D7F6AF35B7}"/>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DC5551BD-2EA2-442A-8C33-57A261E5621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9" name="Imagen 18">
              <a:extLst>
                <a:ext uri="{FF2B5EF4-FFF2-40B4-BE49-F238E27FC236}">
                  <a16:creationId xmlns:a16="http://schemas.microsoft.com/office/drawing/2014/main" id="{38226B9A-8D22-4192-90E8-F264008F4BA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00857" y="2103961"/>
              <a:ext cx="2328467" cy="2723325"/>
            </a:xfrm>
            <a:prstGeom prst="rect">
              <a:avLst/>
            </a:prstGeom>
          </p:spPr>
        </p:pic>
      </p:grpSp>
    </p:spTree>
    <p:extLst>
      <p:ext uri="{BB962C8B-B14F-4D97-AF65-F5344CB8AC3E}">
        <p14:creationId xmlns:p14="http://schemas.microsoft.com/office/powerpoint/2010/main" val="1811264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95579" y="1215283"/>
            <a:ext cx="9643763" cy="4906117"/>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Apoyo de infraestructuras centralizadas (</a:t>
            </a:r>
            <a:r>
              <a:rPr lang="es-ES" sz="1400" dirty="0" err="1">
                <a:solidFill>
                  <a:srgbClr val="BA514C"/>
                </a:solidFill>
              </a:rPr>
              <a:t>RedIRIS</a:t>
            </a:r>
            <a:r>
              <a:rPr lang="es-ES" sz="1400" dirty="0">
                <a:solidFill>
                  <a:srgbClr val="BA514C"/>
                </a:solidFill>
              </a:rPr>
              <a:t>) y servicios TIC</a:t>
            </a:r>
            <a:endParaRPr lang="en-US" sz="1400" dirty="0">
              <a:solidFill>
                <a:srgbClr val="BA514C"/>
              </a:solidFill>
            </a:endParaRPr>
          </a:p>
          <a:p>
            <a:pPr marL="228594" lvl="1" algn="just">
              <a:lnSpc>
                <a:spcPct val="110000"/>
              </a:lnSpc>
              <a:spcBef>
                <a:spcPts val="1200"/>
              </a:spcBef>
              <a:buFont typeface="Arial" panose="020B0604020202020204" pitchFamily="34" charset="0"/>
              <a:buChar char="•"/>
            </a:pPr>
            <a:r>
              <a:rPr lang="es-ES" sz="1400" b="1" dirty="0">
                <a:solidFill>
                  <a:srgbClr val="343536"/>
                </a:solidFill>
              </a:rPr>
              <a:t>Implementación de la inversión</a:t>
            </a:r>
          </a:p>
          <a:p>
            <a:pPr marL="685782" lvl="2" algn="just">
              <a:lnSpc>
                <a:spcPct val="110000"/>
              </a:lnSpc>
              <a:spcBef>
                <a:spcPts val="1200"/>
              </a:spcBef>
              <a:buFont typeface="Arial" panose="020B0604020202020204" pitchFamily="34" charset="0"/>
              <a:buChar char="•"/>
            </a:pPr>
            <a:r>
              <a:rPr lang="es-ES" sz="1400" dirty="0" err="1">
                <a:solidFill>
                  <a:srgbClr val="343536"/>
                </a:solidFill>
              </a:rPr>
              <a:t>RedIRIS</a:t>
            </a:r>
            <a:r>
              <a:rPr lang="es-ES" sz="1400" dirty="0">
                <a:solidFill>
                  <a:srgbClr val="343536"/>
                </a:solidFill>
              </a:rPr>
              <a:t> Infraestructuras. Se implementará a través de Convenios de Colaboración entre Red.es (como gestor de </a:t>
            </a:r>
            <a:r>
              <a:rPr lang="es-ES" sz="1400" dirty="0" err="1">
                <a:solidFill>
                  <a:srgbClr val="343536"/>
                </a:solidFill>
              </a:rPr>
              <a:t>RedIRIS</a:t>
            </a:r>
            <a:r>
              <a:rPr lang="es-ES" sz="1400" dirty="0">
                <a:solidFill>
                  <a:srgbClr val="343536"/>
                </a:solidFill>
              </a:rPr>
              <a:t>, cuya competencia le fue delegada por el Ministerio de Ciencia e Innovación) y la institución o la red académico-científica autonómica en la que se va a desplegar la nueva fibra y/o el nuevo equipamiento de red. Aprobado y firmado el convenio correspondiente, desde Red.es se licita la infraestructura, se adjudica, se coordina el despliegue y se certifica su puesta en marcha.</a:t>
            </a:r>
          </a:p>
          <a:p>
            <a:pPr marL="685782" lvl="2" algn="just">
              <a:lnSpc>
                <a:spcPct val="110000"/>
              </a:lnSpc>
              <a:spcBef>
                <a:spcPts val="1200"/>
              </a:spcBef>
              <a:buFont typeface="Arial" panose="020B0604020202020204" pitchFamily="34" charset="0"/>
              <a:buChar char="•"/>
            </a:pPr>
            <a:r>
              <a:rPr lang="es-ES" sz="1400" dirty="0" err="1">
                <a:solidFill>
                  <a:srgbClr val="343536"/>
                </a:solidFill>
              </a:rPr>
              <a:t>RedIRIS</a:t>
            </a:r>
            <a:r>
              <a:rPr lang="es-ES" sz="1400" dirty="0">
                <a:solidFill>
                  <a:srgbClr val="343536"/>
                </a:solidFill>
              </a:rPr>
              <a:t> servicios TIC centralizados. En unos casos, </a:t>
            </a:r>
            <a:r>
              <a:rPr lang="es-ES" sz="1400" dirty="0" err="1">
                <a:solidFill>
                  <a:srgbClr val="343536"/>
                </a:solidFill>
              </a:rPr>
              <a:t>RedIRIS</a:t>
            </a:r>
            <a:r>
              <a:rPr lang="es-ES" sz="1400" dirty="0">
                <a:solidFill>
                  <a:srgbClr val="343536"/>
                </a:solidFill>
              </a:rPr>
              <a:t> licitará los servicios TIC centralizados, y los ofrecerá a las instituciones que estén afiliadas, siguiendo los criterios de afiliación establecidos (básicamente, centros académicos y científicos). En otros casos, </a:t>
            </a:r>
            <a:r>
              <a:rPr lang="es-ES" sz="1400" dirty="0" err="1">
                <a:solidFill>
                  <a:srgbClr val="343536"/>
                </a:solidFill>
              </a:rPr>
              <a:t>RedIRIS</a:t>
            </a:r>
            <a:r>
              <a:rPr lang="es-ES" sz="1400" dirty="0">
                <a:solidFill>
                  <a:srgbClr val="343536"/>
                </a:solidFill>
              </a:rPr>
              <a:t> llevará a cabo acuerdos marco, para conseguir economías de escala y mejores condiciones de negociación, y ahorrar licitaciones a las instituciones afiliadas, que directamente podrían acudir a ese contrato marco, que sería un catálogo, complementario y más específico, al que ofrece Patrimonio.</a:t>
            </a:r>
          </a:p>
          <a:p>
            <a:pPr marL="228594" lvl="1" algn="just">
              <a:lnSpc>
                <a:spcPct val="110000"/>
              </a:lnSpc>
              <a:spcBef>
                <a:spcPts val="1200"/>
              </a:spcBef>
              <a:buFont typeface="Arial" panose="020B0604020202020204" pitchFamily="34" charset="0"/>
              <a:buChar char="•"/>
            </a:pPr>
            <a:r>
              <a:rPr lang="es-ES" sz="1400" dirty="0">
                <a:solidFill>
                  <a:srgbClr val="343536"/>
                </a:solidFill>
              </a:rPr>
              <a:t>Esta línea de actuación, a la que se han asignado 50 M de euros, es una iniciativa impulsada a través de </a:t>
            </a:r>
            <a:r>
              <a:rPr lang="es-ES" sz="1400" dirty="0" err="1">
                <a:solidFill>
                  <a:srgbClr val="343536"/>
                </a:solidFill>
              </a:rPr>
              <a:t>RedIris</a:t>
            </a:r>
            <a:r>
              <a:rPr lang="es-ES" sz="1400" dirty="0">
                <a:solidFill>
                  <a:srgbClr val="343536"/>
                </a:solidFill>
              </a:rPr>
              <a:t>, dependiente del Ministerio de Asuntos Económicos y Transformación Digital, por lo que la justificación de esta inversión corresponde a ese Departamento.. </a:t>
            </a:r>
            <a:endParaRPr lang="es-ES" sz="1400" b="1" dirty="0">
              <a:solidFill>
                <a:srgbClr val="343536"/>
              </a:solidFill>
            </a:endParaRPr>
          </a:p>
          <a:p>
            <a:pPr marL="228594" lvl="1" algn="just">
              <a:lnSpc>
                <a:spcPct val="110000"/>
              </a:lnSpc>
              <a:spcBef>
                <a:spcPts val="1200"/>
              </a:spcBef>
              <a:buFont typeface="Arial" panose="020B0604020202020204" pitchFamily="34" charset="0"/>
              <a:buChar char="•"/>
            </a:pPr>
            <a:r>
              <a:rPr lang="es-ES" sz="1400" dirty="0">
                <a:solidFill>
                  <a:srgbClr val="343536"/>
                </a:solidFill>
              </a:rPr>
              <a:t>Calendario de implementación de la inversión: </a:t>
            </a:r>
            <a:r>
              <a:rPr lang="es-ES" sz="1400" b="1" dirty="0">
                <a:solidFill>
                  <a:srgbClr val="343536"/>
                </a:solidFill>
              </a:rPr>
              <a:t>2021-2023.</a:t>
            </a:r>
          </a:p>
        </p:txBody>
      </p:sp>
      <p:sp>
        <p:nvSpPr>
          <p:cNvPr id="12" name="Título 1">
            <a:extLst>
              <a:ext uri="{FF2B5EF4-FFF2-40B4-BE49-F238E27FC236}">
                <a16:creationId xmlns:a16="http://schemas.microsoft.com/office/drawing/2014/main" id="{4D99B719-87F2-4673-83B5-4ACAF66401A6}"/>
              </a:ext>
            </a:extLst>
          </p:cNvPr>
          <p:cNvSpPr txBox="1">
            <a:spLocks/>
          </p:cNvSpPr>
          <p:nvPr/>
        </p:nvSpPr>
        <p:spPr>
          <a:xfrm>
            <a:off x="165989" y="36624"/>
            <a:ext cx="12026011" cy="99532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400" dirty="0"/>
              <a:t>Componente 21. Modernización y digitalización del sistema educativo, incluida la educación temprana de 0-3 años: </a:t>
            </a:r>
            <a:r>
              <a:rPr lang="es-ES" sz="2400" b="1" dirty="0"/>
              <a:t>Descripción general</a:t>
            </a:r>
            <a:endParaRPr lang="es-ES" sz="2400" dirty="0"/>
          </a:p>
        </p:txBody>
      </p:sp>
      <p:grpSp>
        <p:nvGrpSpPr>
          <p:cNvPr id="16" name="Grupo 15">
            <a:extLst>
              <a:ext uri="{FF2B5EF4-FFF2-40B4-BE49-F238E27FC236}">
                <a16:creationId xmlns:a16="http://schemas.microsoft.com/office/drawing/2014/main" id="{07D77EF4-1753-40AF-B505-7DCDACAF770C}"/>
              </a:ext>
            </a:extLst>
          </p:cNvPr>
          <p:cNvGrpSpPr/>
          <p:nvPr/>
        </p:nvGrpSpPr>
        <p:grpSpPr>
          <a:xfrm>
            <a:off x="10242868" y="1274789"/>
            <a:ext cx="1553553" cy="2073221"/>
            <a:chOff x="8691937" y="1474904"/>
            <a:chExt cx="3500063" cy="4237724"/>
          </a:xfrm>
        </p:grpSpPr>
        <p:grpSp>
          <p:nvGrpSpPr>
            <p:cNvPr id="17" name="Grupo 16">
              <a:extLst>
                <a:ext uri="{FF2B5EF4-FFF2-40B4-BE49-F238E27FC236}">
                  <a16:creationId xmlns:a16="http://schemas.microsoft.com/office/drawing/2014/main" id="{E9BE03A3-5FC9-4D66-AD20-38E3C2E9D063}"/>
                </a:ext>
              </a:extLst>
            </p:cNvPr>
            <p:cNvGrpSpPr/>
            <p:nvPr/>
          </p:nvGrpSpPr>
          <p:grpSpPr>
            <a:xfrm>
              <a:off x="8691937" y="1474904"/>
              <a:ext cx="3500063" cy="4237724"/>
              <a:chOff x="8691937" y="1474904"/>
              <a:chExt cx="3500063" cy="4237724"/>
            </a:xfrm>
          </p:grpSpPr>
          <p:sp>
            <p:nvSpPr>
              <p:cNvPr id="19" name="Rectángulo 18">
                <a:extLst>
                  <a:ext uri="{FF2B5EF4-FFF2-40B4-BE49-F238E27FC236}">
                    <a16:creationId xmlns:a16="http://schemas.microsoft.com/office/drawing/2014/main" id="{FFE53563-771D-4B28-9086-B6C1C63316AE}"/>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EB5EDBC1-A045-4DEB-8AB2-E0D4030C718F}"/>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8" name="Imagen 17">
              <a:extLst>
                <a:ext uri="{FF2B5EF4-FFF2-40B4-BE49-F238E27FC236}">
                  <a16:creationId xmlns:a16="http://schemas.microsoft.com/office/drawing/2014/main" id="{67B7B221-F1B4-43D3-94A7-2E3BAAC1A1F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00857" y="2103961"/>
              <a:ext cx="2328467" cy="2723325"/>
            </a:xfrm>
            <a:prstGeom prst="rect">
              <a:avLst/>
            </a:prstGeom>
          </p:spPr>
        </p:pic>
      </p:grpSp>
    </p:spTree>
    <p:extLst>
      <p:ext uri="{BB962C8B-B14F-4D97-AF65-F5344CB8AC3E}">
        <p14:creationId xmlns:p14="http://schemas.microsoft.com/office/powerpoint/2010/main" val="2053849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6326" y="1318889"/>
            <a:ext cx="9643763" cy="274863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Reducción de brecha digital del personal académico y del estudiantado</a:t>
            </a:r>
            <a:endParaRPr lang="en-US" sz="1400" dirty="0">
              <a:solidFill>
                <a:srgbClr val="BA514C"/>
              </a:solidFill>
            </a:endParaRPr>
          </a:p>
          <a:p>
            <a:pPr algn="just">
              <a:lnSpc>
                <a:spcPct val="110000"/>
              </a:lnSpc>
              <a:spcBef>
                <a:spcPts val="1200"/>
              </a:spcBef>
              <a:buFont typeface="Arial" panose="020B0604020202020204" pitchFamily="34" charset="0"/>
              <a:buChar char="•"/>
            </a:pPr>
            <a:r>
              <a:rPr lang="es-ES" sz="1400" b="1" dirty="0">
                <a:solidFill>
                  <a:srgbClr val="343536"/>
                </a:solidFill>
              </a:rPr>
              <a:t>Reducción de la brecha digital del personal académico y del estudiantado. </a:t>
            </a:r>
            <a:r>
              <a:rPr lang="es-ES" sz="1400" dirty="0">
                <a:solidFill>
                  <a:srgbClr val="343536"/>
                </a:solidFill>
              </a:rPr>
              <a:t>La brecha digital es uno de los problemas del sector educativo, agravado con el cambio forzado por la pandemia a una docencia virtual. Esto ha generado en la comunidad universitaria la necesidad de contar con recursos informáticos para poder hacer frente a la docencia y el aprendizaje de calidad.</a:t>
            </a:r>
          </a:p>
          <a:p>
            <a:pPr algn="just">
              <a:lnSpc>
                <a:spcPct val="110000"/>
              </a:lnSpc>
              <a:spcBef>
                <a:spcPts val="1200"/>
              </a:spcBef>
              <a:buFont typeface="Arial" panose="020B0604020202020204" pitchFamily="34" charset="0"/>
              <a:buChar char="•"/>
            </a:pPr>
            <a:r>
              <a:rPr lang="es-ES" sz="1400" b="1" dirty="0">
                <a:solidFill>
                  <a:srgbClr val="343536"/>
                </a:solidFill>
              </a:rPr>
              <a:t>Convocatoria  dirigida a personal docente e investigador de las universidades públicas españolas, Alumnado universitario y centros académicos y científicos españoles, que pasarían a disponer de servicios TIC centralizados adicionales, gestionados de forma más eficiente y sostenible en coste, soporte, interoperabilidad, etc. </a:t>
            </a:r>
          </a:p>
          <a:p>
            <a:pPr algn="just">
              <a:lnSpc>
                <a:spcPct val="110000"/>
              </a:lnSpc>
              <a:spcBef>
                <a:spcPts val="1200"/>
              </a:spcBef>
              <a:buFont typeface="Arial" panose="020B0604020202020204" pitchFamily="34" charset="0"/>
              <a:buChar char="•"/>
            </a:pPr>
            <a:endParaRPr lang="es-ES" sz="1400" dirty="0">
              <a:solidFill>
                <a:srgbClr val="343536"/>
              </a:solidFill>
            </a:endParaRPr>
          </a:p>
        </p:txBody>
      </p:sp>
      <p:sp>
        <p:nvSpPr>
          <p:cNvPr id="18" name="Content Placeholder 2">
            <a:extLst>
              <a:ext uri="{FF2B5EF4-FFF2-40B4-BE49-F238E27FC236}">
                <a16:creationId xmlns:a16="http://schemas.microsoft.com/office/drawing/2014/main" id="{B7999B1B-55E2-4DEA-A3A7-FD9014B0441C}"/>
              </a:ext>
            </a:extLst>
          </p:cNvPr>
          <p:cNvSpPr txBox="1">
            <a:spLocks/>
          </p:cNvSpPr>
          <p:nvPr/>
        </p:nvSpPr>
        <p:spPr>
          <a:xfrm>
            <a:off x="446326" y="3958247"/>
            <a:ext cx="11299347" cy="1953148"/>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Helvetica" panose="020B0604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spcBef>
                <a:spcPts val="1200"/>
              </a:spcBef>
              <a:buFont typeface="Arial" panose="020B0604020202020204" pitchFamily="34" charset="0"/>
              <a:buChar char="•"/>
            </a:pPr>
            <a:r>
              <a:rPr lang="es-ES" sz="1400" dirty="0">
                <a:solidFill>
                  <a:srgbClr val="343536"/>
                </a:solidFill>
              </a:rPr>
              <a:t>Ministerio de Universidades y universidades públicas</a:t>
            </a:r>
          </a:p>
          <a:p>
            <a:pPr>
              <a:lnSpc>
                <a:spcPct val="110000"/>
              </a:lnSpc>
              <a:spcBef>
                <a:spcPts val="1200"/>
              </a:spcBef>
              <a:buFont typeface="Arial" panose="020B0604020202020204" pitchFamily="34" charset="0"/>
              <a:buChar char="•"/>
            </a:pPr>
            <a:r>
              <a:rPr lang="es-ES" sz="1400" dirty="0">
                <a:solidFill>
                  <a:srgbClr val="343536"/>
                </a:solidFill>
              </a:rPr>
              <a:t>Implementación de la inversión:	</a:t>
            </a:r>
          </a:p>
          <a:p>
            <a:pPr lvl="1">
              <a:lnSpc>
                <a:spcPct val="110000"/>
              </a:lnSpc>
              <a:spcBef>
                <a:spcPts val="1200"/>
              </a:spcBef>
              <a:buFont typeface="Arial" panose="020B0604020202020204" pitchFamily="34" charset="0"/>
              <a:buChar char="•"/>
            </a:pPr>
            <a:r>
              <a:rPr lang="es-ES" sz="1400" dirty="0">
                <a:solidFill>
                  <a:srgbClr val="343536"/>
                </a:solidFill>
              </a:rPr>
              <a:t>Se implementará mediante concesión de subvenciones dirigidas a las universidades públicas y, en el caso de la UNED, mediante transferencia directa</a:t>
            </a:r>
          </a:p>
        </p:txBody>
      </p:sp>
      <p:sp>
        <p:nvSpPr>
          <p:cNvPr id="12" name="Título 1">
            <a:extLst>
              <a:ext uri="{FF2B5EF4-FFF2-40B4-BE49-F238E27FC236}">
                <a16:creationId xmlns:a16="http://schemas.microsoft.com/office/drawing/2014/main" id="{76271461-020D-4465-B52A-83C864C19CE7}"/>
              </a:ext>
            </a:extLst>
          </p:cNvPr>
          <p:cNvSpPr txBox="1">
            <a:spLocks/>
          </p:cNvSpPr>
          <p:nvPr/>
        </p:nvSpPr>
        <p:spPr>
          <a:xfrm>
            <a:off x="260683" y="1"/>
            <a:ext cx="12026011" cy="99532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400" dirty="0"/>
              <a:t>Componente 21. Modernización y digitalización del sistema educativo, incluida la educación temprana de 0-3 años: </a:t>
            </a:r>
            <a:r>
              <a:rPr lang="es-ES" sz="2400" b="1" dirty="0"/>
              <a:t>Descripción general</a:t>
            </a:r>
            <a:endParaRPr lang="es-ES" sz="2400" dirty="0"/>
          </a:p>
        </p:txBody>
      </p:sp>
      <p:grpSp>
        <p:nvGrpSpPr>
          <p:cNvPr id="16" name="Grupo 15">
            <a:extLst>
              <a:ext uri="{FF2B5EF4-FFF2-40B4-BE49-F238E27FC236}">
                <a16:creationId xmlns:a16="http://schemas.microsoft.com/office/drawing/2014/main" id="{7D423784-AF34-4F69-9D4A-7B81CF82C568}"/>
              </a:ext>
            </a:extLst>
          </p:cNvPr>
          <p:cNvGrpSpPr/>
          <p:nvPr/>
        </p:nvGrpSpPr>
        <p:grpSpPr>
          <a:xfrm>
            <a:off x="10123272" y="1248313"/>
            <a:ext cx="1553553" cy="2073221"/>
            <a:chOff x="8691937" y="1474904"/>
            <a:chExt cx="3500063" cy="4237724"/>
          </a:xfrm>
        </p:grpSpPr>
        <p:grpSp>
          <p:nvGrpSpPr>
            <p:cNvPr id="17" name="Grupo 16">
              <a:extLst>
                <a:ext uri="{FF2B5EF4-FFF2-40B4-BE49-F238E27FC236}">
                  <a16:creationId xmlns:a16="http://schemas.microsoft.com/office/drawing/2014/main" id="{B6549353-6EEB-4E1A-BB87-2CD7212D2EA3}"/>
                </a:ext>
              </a:extLst>
            </p:cNvPr>
            <p:cNvGrpSpPr/>
            <p:nvPr/>
          </p:nvGrpSpPr>
          <p:grpSpPr>
            <a:xfrm>
              <a:off x="8691937" y="1474904"/>
              <a:ext cx="3500063" cy="4237724"/>
              <a:chOff x="8691937" y="1474904"/>
              <a:chExt cx="3500063" cy="4237724"/>
            </a:xfrm>
          </p:grpSpPr>
          <p:sp>
            <p:nvSpPr>
              <p:cNvPr id="20" name="Rectángulo 19">
                <a:extLst>
                  <a:ext uri="{FF2B5EF4-FFF2-40B4-BE49-F238E27FC236}">
                    <a16:creationId xmlns:a16="http://schemas.microsoft.com/office/drawing/2014/main" id="{63FC1249-577A-4748-AA5B-04D7F6AF35B7}"/>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DC5551BD-2EA2-442A-8C33-57A261E5621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9" name="Imagen 18">
              <a:extLst>
                <a:ext uri="{FF2B5EF4-FFF2-40B4-BE49-F238E27FC236}">
                  <a16:creationId xmlns:a16="http://schemas.microsoft.com/office/drawing/2014/main" id="{38226B9A-8D22-4192-90E8-F264008F4BA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00857" y="2103961"/>
              <a:ext cx="2328467" cy="2723325"/>
            </a:xfrm>
            <a:prstGeom prst="rect">
              <a:avLst/>
            </a:prstGeom>
          </p:spPr>
        </p:pic>
      </p:grpSp>
    </p:spTree>
    <p:extLst>
      <p:ext uri="{BB962C8B-B14F-4D97-AF65-F5344CB8AC3E}">
        <p14:creationId xmlns:p14="http://schemas.microsoft.com/office/powerpoint/2010/main" val="1895840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95579" y="1215284"/>
            <a:ext cx="9643763" cy="2752560"/>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Reducción de brecha digital del personal académico y del estudiantado</a:t>
            </a:r>
          </a:p>
          <a:p>
            <a:pPr marL="228594" lvl="1" algn="just">
              <a:lnSpc>
                <a:spcPct val="110000"/>
              </a:lnSpc>
              <a:spcBef>
                <a:spcPts val="1200"/>
              </a:spcBef>
              <a:buFont typeface="Arial" panose="020B0604020202020204" pitchFamily="34" charset="0"/>
              <a:buChar char="•"/>
            </a:pPr>
            <a:r>
              <a:rPr lang="es-ES" sz="1400" dirty="0">
                <a:solidFill>
                  <a:srgbClr val="343536"/>
                </a:solidFill>
              </a:rPr>
              <a:t>Esta línea de actuación, a la que se han asignado 4.950.000€, los cuales se dividirán en 3.550.000€ de equipamiento para paliar Brecha digital alumnos y 1.400.000€ de equipamiento para paliar la Brecha digital del personal universitario.</a:t>
            </a:r>
          </a:p>
          <a:p>
            <a:pPr marL="228594" lvl="1" algn="just">
              <a:lnSpc>
                <a:spcPct val="110000"/>
              </a:lnSpc>
              <a:spcBef>
                <a:spcPts val="1200"/>
              </a:spcBef>
              <a:buFont typeface="Arial" panose="020B0604020202020204" pitchFamily="34" charset="0"/>
              <a:buChar char="•"/>
            </a:pPr>
            <a:r>
              <a:rPr lang="es-ES" sz="1400" dirty="0">
                <a:solidFill>
                  <a:srgbClr val="343536"/>
                </a:solidFill>
              </a:rPr>
              <a:t>Calendario de implementación de la inversión: </a:t>
            </a:r>
            <a:r>
              <a:rPr lang="es-ES" sz="1400" b="1" dirty="0">
                <a:solidFill>
                  <a:srgbClr val="343536"/>
                </a:solidFill>
              </a:rPr>
              <a:t>2021-2023.</a:t>
            </a:r>
          </a:p>
        </p:txBody>
      </p:sp>
      <p:sp>
        <p:nvSpPr>
          <p:cNvPr id="12" name="Título 1">
            <a:extLst>
              <a:ext uri="{FF2B5EF4-FFF2-40B4-BE49-F238E27FC236}">
                <a16:creationId xmlns:a16="http://schemas.microsoft.com/office/drawing/2014/main" id="{4D99B719-87F2-4673-83B5-4ACAF66401A6}"/>
              </a:ext>
            </a:extLst>
          </p:cNvPr>
          <p:cNvSpPr txBox="1">
            <a:spLocks/>
          </p:cNvSpPr>
          <p:nvPr/>
        </p:nvSpPr>
        <p:spPr>
          <a:xfrm>
            <a:off x="165989" y="36624"/>
            <a:ext cx="12026011" cy="99532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400" dirty="0"/>
              <a:t>Componente 21. Modernización y digitalización del sistema educativo, incluida la educación temprana de 0-3 años: </a:t>
            </a:r>
            <a:r>
              <a:rPr lang="es-ES" sz="2400" b="1" dirty="0"/>
              <a:t>Descripción general</a:t>
            </a:r>
            <a:endParaRPr lang="es-ES" sz="2400" dirty="0"/>
          </a:p>
        </p:txBody>
      </p:sp>
      <p:grpSp>
        <p:nvGrpSpPr>
          <p:cNvPr id="16" name="Grupo 15">
            <a:extLst>
              <a:ext uri="{FF2B5EF4-FFF2-40B4-BE49-F238E27FC236}">
                <a16:creationId xmlns:a16="http://schemas.microsoft.com/office/drawing/2014/main" id="{07D77EF4-1753-40AF-B505-7DCDACAF770C}"/>
              </a:ext>
            </a:extLst>
          </p:cNvPr>
          <p:cNvGrpSpPr/>
          <p:nvPr/>
        </p:nvGrpSpPr>
        <p:grpSpPr>
          <a:xfrm>
            <a:off x="10242868" y="1274789"/>
            <a:ext cx="1553553" cy="2073221"/>
            <a:chOff x="8691937" y="1474904"/>
            <a:chExt cx="3500063" cy="4237724"/>
          </a:xfrm>
        </p:grpSpPr>
        <p:grpSp>
          <p:nvGrpSpPr>
            <p:cNvPr id="17" name="Grupo 16">
              <a:extLst>
                <a:ext uri="{FF2B5EF4-FFF2-40B4-BE49-F238E27FC236}">
                  <a16:creationId xmlns:a16="http://schemas.microsoft.com/office/drawing/2014/main" id="{E9BE03A3-5FC9-4D66-AD20-38E3C2E9D063}"/>
                </a:ext>
              </a:extLst>
            </p:cNvPr>
            <p:cNvGrpSpPr/>
            <p:nvPr/>
          </p:nvGrpSpPr>
          <p:grpSpPr>
            <a:xfrm>
              <a:off x="8691937" y="1474904"/>
              <a:ext cx="3500063" cy="4237724"/>
              <a:chOff x="8691937" y="1474904"/>
              <a:chExt cx="3500063" cy="4237724"/>
            </a:xfrm>
          </p:grpSpPr>
          <p:sp>
            <p:nvSpPr>
              <p:cNvPr id="19" name="Rectángulo 18">
                <a:extLst>
                  <a:ext uri="{FF2B5EF4-FFF2-40B4-BE49-F238E27FC236}">
                    <a16:creationId xmlns:a16="http://schemas.microsoft.com/office/drawing/2014/main" id="{FFE53563-771D-4B28-9086-B6C1C63316AE}"/>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EB5EDBC1-A045-4DEB-8AB2-E0D4030C718F}"/>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8" name="Imagen 17">
              <a:extLst>
                <a:ext uri="{FF2B5EF4-FFF2-40B4-BE49-F238E27FC236}">
                  <a16:creationId xmlns:a16="http://schemas.microsoft.com/office/drawing/2014/main" id="{67B7B221-F1B4-43D3-94A7-2E3BAAC1A1F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00857" y="2103961"/>
              <a:ext cx="2328467" cy="2723325"/>
            </a:xfrm>
            <a:prstGeom prst="rect">
              <a:avLst/>
            </a:prstGeom>
          </p:spPr>
        </p:pic>
      </p:grpSp>
    </p:spTree>
    <p:extLst>
      <p:ext uri="{BB962C8B-B14F-4D97-AF65-F5344CB8AC3E}">
        <p14:creationId xmlns:p14="http://schemas.microsoft.com/office/powerpoint/2010/main" val="1013656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6326" y="1102468"/>
            <a:ext cx="9643763" cy="3277560"/>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Impulso de proyectos de innovación digital interuniversitarios de carácter estratégico y transversal</a:t>
            </a:r>
            <a:endParaRPr lang="en-US" sz="1400" dirty="0">
              <a:solidFill>
                <a:srgbClr val="BA514C"/>
              </a:solidFill>
            </a:endParaRPr>
          </a:p>
          <a:p>
            <a:pPr algn="just">
              <a:lnSpc>
                <a:spcPct val="110000"/>
              </a:lnSpc>
              <a:spcBef>
                <a:spcPts val="1200"/>
              </a:spcBef>
              <a:buFont typeface="Arial" panose="020B0604020202020204" pitchFamily="34" charset="0"/>
              <a:buChar char="•"/>
            </a:pPr>
            <a:r>
              <a:rPr lang="es-ES" sz="1400" b="1" dirty="0">
                <a:solidFill>
                  <a:srgbClr val="343536"/>
                </a:solidFill>
              </a:rPr>
              <a:t>Impulso de proyectos de innovación digital interuniversitarios de carácter estratégico y transversal: </a:t>
            </a:r>
            <a:r>
              <a:rPr lang="es-ES" sz="1400" dirty="0">
                <a:solidFill>
                  <a:srgbClr val="343536"/>
                </a:solidFill>
              </a:rPr>
              <a:t>(i) Se pondrá en marcha un conjunto seleccionado de proyectos de carácter estratégico -en el ámbito de la formación digital- que funcionen como prototipos, como casos de uso para su extensión y replicación a una escala más grande. (</a:t>
            </a:r>
            <a:r>
              <a:rPr lang="es-ES" sz="1400" dirty="0" err="1">
                <a:solidFill>
                  <a:srgbClr val="343536"/>
                </a:solidFill>
              </a:rPr>
              <a:t>ii</a:t>
            </a:r>
            <a:r>
              <a:rPr lang="es-ES" sz="1400" dirty="0">
                <a:solidFill>
                  <a:srgbClr val="343536"/>
                </a:solidFill>
              </a:rPr>
              <a:t>) Programa de medidas para el fortalecimiento del software libre en Universidades y de incentivos al profesorado de adaptación a docencia digital. (</a:t>
            </a:r>
            <a:r>
              <a:rPr lang="es-ES" sz="1400" dirty="0" err="1">
                <a:solidFill>
                  <a:srgbClr val="343536"/>
                </a:solidFill>
              </a:rPr>
              <a:t>iii</a:t>
            </a:r>
            <a:r>
              <a:rPr lang="es-ES" sz="1400" dirty="0">
                <a:solidFill>
                  <a:srgbClr val="343536"/>
                </a:solidFill>
              </a:rPr>
              <a:t>) Impulso de proyectos de innovación digital (</a:t>
            </a:r>
            <a:r>
              <a:rPr lang="es-ES" sz="1400" dirty="0" err="1">
                <a:solidFill>
                  <a:srgbClr val="343536"/>
                </a:solidFill>
              </a:rPr>
              <a:t>iv</a:t>
            </a:r>
            <a:r>
              <a:rPr lang="es-ES" sz="1400" dirty="0">
                <a:solidFill>
                  <a:srgbClr val="343536"/>
                </a:solidFill>
              </a:rPr>
              <a:t>) Promoción del software libre. Estudio de viabilidad de la implantación de un ecosistema propio de aplicaciones que aporten valor agregado con software a otras universidades, administración pública u organizaciones, bajo el esquema de Código Abierto.</a:t>
            </a:r>
          </a:p>
          <a:p>
            <a:pPr algn="just">
              <a:lnSpc>
                <a:spcPct val="110000"/>
              </a:lnSpc>
              <a:spcBef>
                <a:spcPts val="1200"/>
              </a:spcBef>
              <a:buFont typeface="Arial" panose="020B0604020202020204" pitchFamily="34" charset="0"/>
              <a:buChar char="•"/>
            </a:pPr>
            <a:r>
              <a:rPr lang="es-ES" sz="1400" b="1" dirty="0">
                <a:solidFill>
                  <a:srgbClr val="343536"/>
                </a:solidFill>
              </a:rPr>
              <a:t>Convocatoria  dirigida a personal docente e investigador de las universidades públicas españolas, Alumnado universitario y centros académicos y científicos españoles, que pasarían a disponer de servicios TIC centralizados adicionales, gestionados de forma más eficiente y sostenible en coste, soporte, interoperabilidad, etc. </a:t>
            </a:r>
          </a:p>
          <a:p>
            <a:pPr algn="just">
              <a:lnSpc>
                <a:spcPct val="110000"/>
              </a:lnSpc>
              <a:spcBef>
                <a:spcPts val="1200"/>
              </a:spcBef>
              <a:buFont typeface="Arial" panose="020B0604020202020204" pitchFamily="34" charset="0"/>
              <a:buChar char="•"/>
            </a:pPr>
            <a:endParaRPr lang="es-ES" sz="1400" dirty="0">
              <a:solidFill>
                <a:srgbClr val="343536"/>
              </a:solidFill>
            </a:endParaRPr>
          </a:p>
        </p:txBody>
      </p:sp>
      <p:sp>
        <p:nvSpPr>
          <p:cNvPr id="18" name="Content Placeholder 2">
            <a:extLst>
              <a:ext uri="{FF2B5EF4-FFF2-40B4-BE49-F238E27FC236}">
                <a16:creationId xmlns:a16="http://schemas.microsoft.com/office/drawing/2014/main" id="{B7999B1B-55E2-4DEA-A3A7-FD9014B0441C}"/>
              </a:ext>
            </a:extLst>
          </p:cNvPr>
          <p:cNvSpPr txBox="1">
            <a:spLocks/>
          </p:cNvSpPr>
          <p:nvPr/>
        </p:nvSpPr>
        <p:spPr>
          <a:xfrm>
            <a:off x="446326" y="4380028"/>
            <a:ext cx="11299347" cy="165144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Helvetica" panose="020B0604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spcBef>
                <a:spcPts val="1200"/>
              </a:spcBef>
              <a:buFont typeface="Arial" panose="020B0604020202020204" pitchFamily="34" charset="0"/>
              <a:buChar char="•"/>
            </a:pPr>
            <a:r>
              <a:rPr lang="es-ES" sz="1400" dirty="0">
                <a:solidFill>
                  <a:srgbClr val="343536"/>
                </a:solidFill>
              </a:rPr>
              <a:t>Ministerio de Universidades y universidades públicas</a:t>
            </a:r>
          </a:p>
          <a:p>
            <a:pPr>
              <a:lnSpc>
                <a:spcPct val="110000"/>
              </a:lnSpc>
              <a:spcBef>
                <a:spcPts val="1200"/>
              </a:spcBef>
              <a:buFont typeface="Arial" panose="020B0604020202020204" pitchFamily="34" charset="0"/>
              <a:buChar char="•"/>
            </a:pPr>
            <a:r>
              <a:rPr lang="es-ES" sz="1400" dirty="0">
                <a:solidFill>
                  <a:srgbClr val="343536"/>
                </a:solidFill>
              </a:rPr>
              <a:t>Implementación de la inversión:	</a:t>
            </a:r>
          </a:p>
          <a:p>
            <a:pPr lvl="1">
              <a:lnSpc>
                <a:spcPct val="110000"/>
              </a:lnSpc>
              <a:spcBef>
                <a:spcPts val="1200"/>
              </a:spcBef>
              <a:buFont typeface="Arial" panose="020B0604020202020204" pitchFamily="34" charset="0"/>
              <a:buChar char="•"/>
            </a:pPr>
            <a:r>
              <a:rPr lang="es-ES" sz="1400" dirty="0">
                <a:solidFill>
                  <a:srgbClr val="343536"/>
                </a:solidFill>
              </a:rPr>
              <a:t>Se implementará mediante concesión de subvenciones dirigidas a las universidades públicas y, en el caso de la UNED, mediante transferencia directa</a:t>
            </a:r>
          </a:p>
        </p:txBody>
      </p:sp>
      <p:sp>
        <p:nvSpPr>
          <p:cNvPr id="12" name="Título 1">
            <a:extLst>
              <a:ext uri="{FF2B5EF4-FFF2-40B4-BE49-F238E27FC236}">
                <a16:creationId xmlns:a16="http://schemas.microsoft.com/office/drawing/2014/main" id="{76271461-020D-4465-B52A-83C864C19CE7}"/>
              </a:ext>
            </a:extLst>
          </p:cNvPr>
          <p:cNvSpPr txBox="1">
            <a:spLocks/>
          </p:cNvSpPr>
          <p:nvPr/>
        </p:nvSpPr>
        <p:spPr>
          <a:xfrm>
            <a:off x="260683" y="1"/>
            <a:ext cx="12026011" cy="99532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400" dirty="0"/>
              <a:t>Componente 21. Modernización y digitalización del sistema educativo, incluida la educación temprana de 0-3 años: </a:t>
            </a:r>
            <a:r>
              <a:rPr lang="es-ES" sz="2400" b="1" dirty="0"/>
              <a:t>Descripción general</a:t>
            </a:r>
            <a:endParaRPr lang="es-ES" sz="2400" dirty="0"/>
          </a:p>
        </p:txBody>
      </p:sp>
      <p:grpSp>
        <p:nvGrpSpPr>
          <p:cNvPr id="16" name="Grupo 15">
            <a:extLst>
              <a:ext uri="{FF2B5EF4-FFF2-40B4-BE49-F238E27FC236}">
                <a16:creationId xmlns:a16="http://schemas.microsoft.com/office/drawing/2014/main" id="{7D423784-AF34-4F69-9D4A-7B81CF82C568}"/>
              </a:ext>
            </a:extLst>
          </p:cNvPr>
          <p:cNvGrpSpPr/>
          <p:nvPr/>
        </p:nvGrpSpPr>
        <p:grpSpPr>
          <a:xfrm>
            <a:off x="10123272" y="1248313"/>
            <a:ext cx="1553553" cy="2073221"/>
            <a:chOff x="8691937" y="1474904"/>
            <a:chExt cx="3500063" cy="4237724"/>
          </a:xfrm>
        </p:grpSpPr>
        <p:grpSp>
          <p:nvGrpSpPr>
            <p:cNvPr id="17" name="Grupo 16">
              <a:extLst>
                <a:ext uri="{FF2B5EF4-FFF2-40B4-BE49-F238E27FC236}">
                  <a16:creationId xmlns:a16="http://schemas.microsoft.com/office/drawing/2014/main" id="{B6549353-6EEB-4E1A-BB87-2CD7212D2EA3}"/>
                </a:ext>
              </a:extLst>
            </p:cNvPr>
            <p:cNvGrpSpPr/>
            <p:nvPr/>
          </p:nvGrpSpPr>
          <p:grpSpPr>
            <a:xfrm>
              <a:off x="8691937" y="1474904"/>
              <a:ext cx="3500063" cy="4237724"/>
              <a:chOff x="8691937" y="1474904"/>
              <a:chExt cx="3500063" cy="4237724"/>
            </a:xfrm>
          </p:grpSpPr>
          <p:sp>
            <p:nvSpPr>
              <p:cNvPr id="20" name="Rectángulo 19">
                <a:extLst>
                  <a:ext uri="{FF2B5EF4-FFF2-40B4-BE49-F238E27FC236}">
                    <a16:creationId xmlns:a16="http://schemas.microsoft.com/office/drawing/2014/main" id="{63FC1249-577A-4748-AA5B-04D7F6AF35B7}"/>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DC5551BD-2EA2-442A-8C33-57A261E5621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9" name="Imagen 18">
              <a:extLst>
                <a:ext uri="{FF2B5EF4-FFF2-40B4-BE49-F238E27FC236}">
                  <a16:creationId xmlns:a16="http://schemas.microsoft.com/office/drawing/2014/main" id="{38226B9A-8D22-4192-90E8-F264008F4BA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00857" y="2103961"/>
              <a:ext cx="2328467" cy="2723325"/>
            </a:xfrm>
            <a:prstGeom prst="rect">
              <a:avLst/>
            </a:prstGeom>
          </p:spPr>
        </p:pic>
      </p:grpSp>
    </p:spTree>
    <p:extLst>
      <p:ext uri="{BB962C8B-B14F-4D97-AF65-F5344CB8AC3E}">
        <p14:creationId xmlns:p14="http://schemas.microsoft.com/office/powerpoint/2010/main" val="1484812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95579" y="1215284"/>
            <a:ext cx="9643763" cy="1986588"/>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Impulso de proyectos de innovación digital interuniversitarios de carácter estratégico y transversal</a:t>
            </a:r>
            <a:endParaRPr lang="en-US" sz="1400" dirty="0">
              <a:solidFill>
                <a:srgbClr val="BA514C"/>
              </a:solidFill>
            </a:endParaRPr>
          </a:p>
          <a:p>
            <a:pPr marL="228594" lvl="1" algn="just">
              <a:lnSpc>
                <a:spcPct val="110000"/>
              </a:lnSpc>
              <a:spcBef>
                <a:spcPts val="1200"/>
              </a:spcBef>
              <a:buFont typeface="Arial" panose="020B0604020202020204" pitchFamily="34" charset="0"/>
              <a:buChar char="•"/>
            </a:pPr>
            <a:r>
              <a:rPr lang="es-ES" sz="1400" dirty="0">
                <a:solidFill>
                  <a:srgbClr val="343536"/>
                </a:solidFill>
              </a:rPr>
              <a:t>Esta línea de actuación, a la que se han asignado 31.500.000€, los cuales se dividirán en 29.925.000€ en desarrollo y 1.575.000 € de costes indirectos.</a:t>
            </a:r>
          </a:p>
          <a:p>
            <a:pPr marL="228594" lvl="1" algn="just">
              <a:lnSpc>
                <a:spcPct val="110000"/>
              </a:lnSpc>
              <a:spcBef>
                <a:spcPts val="1200"/>
              </a:spcBef>
              <a:buFont typeface="Arial" panose="020B0604020202020204" pitchFamily="34" charset="0"/>
              <a:buChar char="•"/>
            </a:pPr>
            <a:r>
              <a:rPr lang="es-ES" sz="1400" dirty="0">
                <a:solidFill>
                  <a:srgbClr val="343536"/>
                </a:solidFill>
              </a:rPr>
              <a:t>Calendario de implementación de la inversión: </a:t>
            </a:r>
            <a:r>
              <a:rPr lang="es-ES" sz="1400" b="1" dirty="0">
                <a:solidFill>
                  <a:srgbClr val="343536"/>
                </a:solidFill>
              </a:rPr>
              <a:t>2021-2023.</a:t>
            </a:r>
          </a:p>
        </p:txBody>
      </p:sp>
      <p:sp>
        <p:nvSpPr>
          <p:cNvPr id="12" name="Título 1">
            <a:extLst>
              <a:ext uri="{FF2B5EF4-FFF2-40B4-BE49-F238E27FC236}">
                <a16:creationId xmlns:a16="http://schemas.microsoft.com/office/drawing/2014/main" id="{4D99B719-87F2-4673-83B5-4ACAF66401A6}"/>
              </a:ext>
            </a:extLst>
          </p:cNvPr>
          <p:cNvSpPr txBox="1">
            <a:spLocks/>
          </p:cNvSpPr>
          <p:nvPr/>
        </p:nvSpPr>
        <p:spPr>
          <a:xfrm>
            <a:off x="165989" y="36624"/>
            <a:ext cx="12026011" cy="99532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400" dirty="0"/>
              <a:t>Componente 21. Modernización y digitalización del sistema educativo, incluida la educación temprana de 0-3 años: </a:t>
            </a:r>
            <a:r>
              <a:rPr lang="es-ES" sz="2400" b="1" dirty="0"/>
              <a:t>Descripción general</a:t>
            </a:r>
            <a:endParaRPr lang="es-ES" sz="2400" dirty="0"/>
          </a:p>
        </p:txBody>
      </p:sp>
      <p:grpSp>
        <p:nvGrpSpPr>
          <p:cNvPr id="16" name="Grupo 15">
            <a:extLst>
              <a:ext uri="{FF2B5EF4-FFF2-40B4-BE49-F238E27FC236}">
                <a16:creationId xmlns:a16="http://schemas.microsoft.com/office/drawing/2014/main" id="{07D77EF4-1753-40AF-B505-7DCDACAF770C}"/>
              </a:ext>
            </a:extLst>
          </p:cNvPr>
          <p:cNvGrpSpPr/>
          <p:nvPr/>
        </p:nvGrpSpPr>
        <p:grpSpPr>
          <a:xfrm>
            <a:off x="10242868" y="1274789"/>
            <a:ext cx="1553553" cy="2073221"/>
            <a:chOff x="8691937" y="1474904"/>
            <a:chExt cx="3500063" cy="4237724"/>
          </a:xfrm>
        </p:grpSpPr>
        <p:grpSp>
          <p:nvGrpSpPr>
            <p:cNvPr id="17" name="Grupo 16">
              <a:extLst>
                <a:ext uri="{FF2B5EF4-FFF2-40B4-BE49-F238E27FC236}">
                  <a16:creationId xmlns:a16="http://schemas.microsoft.com/office/drawing/2014/main" id="{E9BE03A3-5FC9-4D66-AD20-38E3C2E9D063}"/>
                </a:ext>
              </a:extLst>
            </p:cNvPr>
            <p:cNvGrpSpPr/>
            <p:nvPr/>
          </p:nvGrpSpPr>
          <p:grpSpPr>
            <a:xfrm>
              <a:off x="8691937" y="1474904"/>
              <a:ext cx="3500063" cy="4237724"/>
              <a:chOff x="8691937" y="1474904"/>
              <a:chExt cx="3500063" cy="4237724"/>
            </a:xfrm>
          </p:grpSpPr>
          <p:sp>
            <p:nvSpPr>
              <p:cNvPr id="19" name="Rectángulo 18">
                <a:extLst>
                  <a:ext uri="{FF2B5EF4-FFF2-40B4-BE49-F238E27FC236}">
                    <a16:creationId xmlns:a16="http://schemas.microsoft.com/office/drawing/2014/main" id="{FFE53563-771D-4B28-9086-B6C1C63316AE}"/>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EB5EDBC1-A045-4DEB-8AB2-E0D4030C718F}"/>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8" name="Imagen 17">
              <a:extLst>
                <a:ext uri="{FF2B5EF4-FFF2-40B4-BE49-F238E27FC236}">
                  <a16:creationId xmlns:a16="http://schemas.microsoft.com/office/drawing/2014/main" id="{67B7B221-F1B4-43D3-94A7-2E3BAAC1A1F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00857" y="2103961"/>
              <a:ext cx="2328467" cy="2723325"/>
            </a:xfrm>
            <a:prstGeom prst="rect">
              <a:avLst/>
            </a:prstGeom>
          </p:spPr>
        </p:pic>
      </p:grpSp>
    </p:spTree>
    <p:extLst>
      <p:ext uri="{BB962C8B-B14F-4D97-AF65-F5344CB8AC3E}">
        <p14:creationId xmlns:p14="http://schemas.microsoft.com/office/powerpoint/2010/main" val="48611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6326" y="1102468"/>
            <a:ext cx="9643763" cy="2816389"/>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Impulso a la formación y a la capacitación de talento digital</a:t>
            </a:r>
            <a:endParaRPr lang="en-US" sz="1400" dirty="0">
              <a:solidFill>
                <a:srgbClr val="BA514C"/>
              </a:solidFill>
            </a:endParaRPr>
          </a:p>
          <a:p>
            <a:pPr algn="just">
              <a:lnSpc>
                <a:spcPct val="110000"/>
              </a:lnSpc>
              <a:spcBef>
                <a:spcPts val="1200"/>
              </a:spcBef>
              <a:buFont typeface="Arial" panose="020B0604020202020204" pitchFamily="34" charset="0"/>
              <a:buChar char="•"/>
            </a:pPr>
            <a:r>
              <a:rPr lang="es-ES" sz="1400" b="1" dirty="0">
                <a:solidFill>
                  <a:srgbClr val="343536"/>
                </a:solidFill>
              </a:rPr>
              <a:t>Impulso a la formación y a la capacitación de talento digital. (i) </a:t>
            </a:r>
            <a:r>
              <a:rPr lang="es-ES" sz="1400" dirty="0">
                <a:solidFill>
                  <a:srgbClr val="343536"/>
                </a:solidFill>
              </a:rPr>
              <a:t>El objetivo es reforzar la formación digital del sistema universitario español y las tecnologías estratégicas como las tecnologías habilitadoras y la Inteligencia Artificial. (</a:t>
            </a:r>
            <a:r>
              <a:rPr lang="es-ES" sz="1400" dirty="0" err="1">
                <a:solidFill>
                  <a:srgbClr val="343536"/>
                </a:solidFill>
              </a:rPr>
              <a:t>ii</a:t>
            </a:r>
            <a:r>
              <a:rPr lang="es-ES" sz="1400" dirty="0">
                <a:solidFill>
                  <a:srgbClr val="343536"/>
                </a:solidFill>
              </a:rPr>
              <a:t>) Implantar programas de formación inicial de equipos docentes; creación de un servicio de asesoramiento integrado; elaboración de paquetes formativos extracurriculares en temáticas punteras en el campo tecnológico; promoción de metodologías activas y colaborativas en entornos digitales masivos</a:t>
            </a:r>
          </a:p>
          <a:p>
            <a:pPr algn="just">
              <a:lnSpc>
                <a:spcPct val="110000"/>
              </a:lnSpc>
              <a:spcBef>
                <a:spcPts val="1200"/>
              </a:spcBef>
              <a:buFont typeface="Arial" panose="020B0604020202020204" pitchFamily="34" charset="0"/>
              <a:buChar char="•"/>
            </a:pPr>
            <a:r>
              <a:rPr lang="es-ES" sz="1400" b="1" dirty="0">
                <a:solidFill>
                  <a:srgbClr val="343536"/>
                </a:solidFill>
              </a:rPr>
              <a:t>Convocatoria  dirigida a personal docente e investigador de las universidades públicas españolas, Alumnado universitario y centros académicos y científicos españoles, que pasarían a disponer de servicios TIC centralizados adicionales, gestionados de forma más eficiente y sostenible en coste, soporte, interoperabilidad, etc. </a:t>
            </a:r>
          </a:p>
          <a:p>
            <a:pPr algn="just">
              <a:lnSpc>
                <a:spcPct val="110000"/>
              </a:lnSpc>
              <a:spcBef>
                <a:spcPts val="1200"/>
              </a:spcBef>
              <a:buFont typeface="Arial" panose="020B0604020202020204" pitchFamily="34" charset="0"/>
              <a:buChar char="•"/>
            </a:pPr>
            <a:endParaRPr lang="es-ES" sz="1400" dirty="0">
              <a:solidFill>
                <a:srgbClr val="343536"/>
              </a:solidFill>
            </a:endParaRPr>
          </a:p>
        </p:txBody>
      </p:sp>
      <p:sp>
        <p:nvSpPr>
          <p:cNvPr id="18" name="Content Placeholder 2">
            <a:extLst>
              <a:ext uri="{FF2B5EF4-FFF2-40B4-BE49-F238E27FC236}">
                <a16:creationId xmlns:a16="http://schemas.microsoft.com/office/drawing/2014/main" id="{B7999B1B-55E2-4DEA-A3A7-FD9014B0441C}"/>
              </a:ext>
            </a:extLst>
          </p:cNvPr>
          <p:cNvSpPr txBox="1">
            <a:spLocks/>
          </p:cNvSpPr>
          <p:nvPr/>
        </p:nvSpPr>
        <p:spPr>
          <a:xfrm>
            <a:off x="446326" y="3963508"/>
            <a:ext cx="11299347" cy="165144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Helvetica" panose="020B0604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spcBef>
                <a:spcPts val="1200"/>
              </a:spcBef>
              <a:buFont typeface="Arial" panose="020B0604020202020204" pitchFamily="34" charset="0"/>
              <a:buChar char="•"/>
            </a:pPr>
            <a:r>
              <a:rPr lang="es-ES" sz="1400" dirty="0">
                <a:solidFill>
                  <a:srgbClr val="343536"/>
                </a:solidFill>
              </a:rPr>
              <a:t>Ministerio de Universidades y universidades públicas</a:t>
            </a:r>
          </a:p>
          <a:p>
            <a:pPr>
              <a:lnSpc>
                <a:spcPct val="110000"/>
              </a:lnSpc>
              <a:spcBef>
                <a:spcPts val="1200"/>
              </a:spcBef>
              <a:buFont typeface="Arial" panose="020B0604020202020204" pitchFamily="34" charset="0"/>
              <a:buChar char="•"/>
            </a:pPr>
            <a:r>
              <a:rPr lang="es-ES" sz="1400" dirty="0">
                <a:solidFill>
                  <a:srgbClr val="343536"/>
                </a:solidFill>
              </a:rPr>
              <a:t>Implementación de la inversión:	</a:t>
            </a:r>
          </a:p>
          <a:p>
            <a:pPr lvl="1">
              <a:lnSpc>
                <a:spcPct val="110000"/>
              </a:lnSpc>
              <a:spcBef>
                <a:spcPts val="1200"/>
              </a:spcBef>
              <a:buFont typeface="Arial" panose="020B0604020202020204" pitchFamily="34" charset="0"/>
              <a:buChar char="•"/>
            </a:pPr>
            <a:r>
              <a:rPr lang="es-ES" sz="1400" dirty="0">
                <a:solidFill>
                  <a:srgbClr val="343536"/>
                </a:solidFill>
              </a:rPr>
              <a:t>Impulso a la formación y a la captación de talento digital. Se implementará mediante concesión de subvenciones dirigidas a las universidades públicas y, en el caso de la UNED, mediante transferencia </a:t>
            </a:r>
            <a:r>
              <a:rPr lang="es-ES" sz="1400" dirty="0" err="1">
                <a:solidFill>
                  <a:srgbClr val="343536"/>
                </a:solidFill>
              </a:rPr>
              <a:t>directa.públicas</a:t>
            </a:r>
            <a:r>
              <a:rPr lang="es-ES" sz="1400" dirty="0">
                <a:solidFill>
                  <a:srgbClr val="343536"/>
                </a:solidFill>
              </a:rPr>
              <a:t> y, en el caso de la UNED, mediante transferencia directa</a:t>
            </a:r>
          </a:p>
        </p:txBody>
      </p:sp>
      <p:sp>
        <p:nvSpPr>
          <p:cNvPr id="12" name="Título 1">
            <a:extLst>
              <a:ext uri="{FF2B5EF4-FFF2-40B4-BE49-F238E27FC236}">
                <a16:creationId xmlns:a16="http://schemas.microsoft.com/office/drawing/2014/main" id="{76271461-020D-4465-B52A-83C864C19CE7}"/>
              </a:ext>
            </a:extLst>
          </p:cNvPr>
          <p:cNvSpPr txBox="1">
            <a:spLocks/>
          </p:cNvSpPr>
          <p:nvPr/>
        </p:nvSpPr>
        <p:spPr>
          <a:xfrm>
            <a:off x="260683" y="1"/>
            <a:ext cx="12026011" cy="99532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400" dirty="0"/>
              <a:t>Componente 21. Modernización y digitalización del sistema educativo, incluida la educación temprana de 0-3 años: </a:t>
            </a:r>
            <a:r>
              <a:rPr lang="es-ES" sz="2400" b="1" dirty="0"/>
              <a:t>Descripción general</a:t>
            </a:r>
            <a:endParaRPr lang="es-ES" sz="2400" dirty="0"/>
          </a:p>
        </p:txBody>
      </p:sp>
      <p:grpSp>
        <p:nvGrpSpPr>
          <p:cNvPr id="16" name="Grupo 15">
            <a:extLst>
              <a:ext uri="{FF2B5EF4-FFF2-40B4-BE49-F238E27FC236}">
                <a16:creationId xmlns:a16="http://schemas.microsoft.com/office/drawing/2014/main" id="{7D423784-AF34-4F69-9D4A-7B81CF82C568}"/>
              </a:ext>
            </a:extLst>
          </p:cNvPr>
          <p:cNvGrpSpPr/>
          <p:nvPr/>
        </p:nvGrpSpPr>
        <p:grpSpPr>
          <a:xfrm>
            <a:off x="10123272" y="1248313"/>
            <a:ext cx="1553553" cy="2073221"/>
            <a:chOff x="8691937" y="1474904"/>
            <a:chExt cx="3500063" cy="4237724"/>
          </a:xfrm>
        </p:grpSpPr>
        <p:grpSp>
          <p:nvGrpSpPr>
            <p:cNvPr id="17" name="Grupo 16">
              <a:extLst>
                <a:ext uri="{FF2B5EF4-FFF2-40B4-BE49-F238E27FC236}">
                  <a16:creationId xmlns:a16="http://schemas.microsoft.com/office/drawing/2014/main" id="{B6549353-6EEB-4E1A-BB87-2CD7212D2EA3}"/>
                </a:ext>
              </a:extLst>
            </p:cNvPr>
            <p:cNvGrpSpPr/>
            <p:nvPr/>
          </p:nvGrpSpPr>
          <p:grpSpPr>
            <a:xfrm>
              <a:off x="8691937" y="1474904"/>
              <a:ext cx="3500063" cy="4237724"/>
              <a:chOff x="8691937" y="1474904"/>
              <a:chExt cx="3500063" cy="4237724"/>
            </a:xfrm>
          </p:grpSpPr>
          <p:sp>
            <p:nvSpPr>
              <p:cNvPr id="20" name="Rectángulo 19">
                <a:extLst>
                  <a:ext uri="{FF2B5EF4-FFF2-40B4-BE49-F238E27FC236}">
                    <a16:creationId xmlns:a16="http://schemas.microsoft.com/office/drawing/2014/main" id="{63FC1249-577A-4748-AA5B-04D7F6AF35B7}"/>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DC5551BD-2EA2-442A-8C33-57A261E5621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9" name="Imagen 18">
              <a:extLst>
                <a:ext uri="{FF2B5EF4-FFF2-40B4-BE49-F238E27FC236}">
                  <a16:creationId xmlns:a16="http://schemas.microsoft.com/office/drawing/2014/main" id="{38226B9A-8D22-4192-90E8-F264008F4BA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00857" y="2103961"/>
              <a:ext cx="2328467" cy="2723325"/>
            </a:xfrm>
            <a:prstGeom prst="rect">
              <a:avLst/>
            </a:prstGeom>
          </p:spPr>
        </p:pic>
      </p:grpSp>
    </p:spTree>
    <p:extLst>
      <p:ext uri="{BB962C8B-B14F-4D97-AF65-F5344CB8AC3E}">
        <p14:creationId xmlns:p14="http://schemas.microsoft.com/office/powerpoint/2010/main" val="957747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95579" y="1215284"/>
            <a:ext cx="9643763" cy="1986588"/>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Impulso a la formación y a la capacitación de talento digital</a:t>
            </a:r>
            <a:endParaRPr lang="en-US" sz="1400" dirty="0">
              <a:solidFill>
                <a:srgbClr val="BA514C"/>
              </a:solidFill>
            </a:endParaRPr>
          </a:p>
          <a:p>
            <a:pPr marL="228594" lvl="1" algn="just">
              <a:lnSpc>
                <a:spcPct val="110000"/>
              </a:lnSpc>
              <a:spcBef>
                <a:spcPts val="1200"/>
              </a:spcBef>
              <a:buFont typeface="Arial" panose="020B0604020202020204" pitchFamily="34" charset="0"/>
              <a:buChar char="•"/>
            </a:pPr>
            <a:r>
              <a:rPr lang="es-ES" sz="1400" dirty="0">
                <a:solidFill>
                  <a:srgbClr val="343536"/>
                </a:solidFill>
              </a:rPr>
              <a:t>Esta línea de actuación, a la que se han asignado 18.000.000€, los cuales se dividirán en 17.100.00 € en desarrollo y 900.000 € de costes indirectos..</a:t>
            </a:r>
          </a:p>
          <a:p>
            <a:pPr marL="228594" lvl="1" algn="just">
              <a:lnSpc>
                <a:spcPct val="110000"/>
              </a:lnSpc>
              <a:spcBef>
                <a:spcPts val="1200"/>
              </a:spcBef>
              <a:buFont typeface="Arial" panose="020B0604020202020204" pitchFamily="34" charset="0"/>
              <a:buChar char="•"/>
            </a:pPr>
            <a:r>
              <a:rPr lang="es-ES" sz="1400" dirty="0">
                <a:solidFill>
                  <a:srgbClr val="343536"/>
                </a:solidFill>
              </a:rPr>
              <a:t>Calendario de implementación de la inversión: </a:t>
            </a:r>
            <a:r>
              <a:rPr lang="es-ES" sz="1400" b="1" dirty="0">
                <a:solidFill>
                  <a:srgbClr val="343536"/>
                </a:solidFill>
              </a:rPr>
              <a:t>2021-2023.</a:t>
            </a:r>
          </a:p>
        </p:txBody>
      </p:sp>
      <p:sp>
        <p:nvSpPr>
          <p:cNvPr id="12" name="Título 1">
            <a:extLst>
              <a:ext uri="{FF2B5EF4-FFF2-40B4-BE49-F238E27FC236}">
                <a16:creationId xmlns:a16="http://schemas.microsoft.com/office/drawing/2014/main" id="{4D99B719-87F2-4673-83B5-4ACAF66401A6}"/>
              </a:ext>
            </a:extLst>
          </p:cNvPr>
          <p:cNvSpPr txBox="1">
            <a:spLocks/>
          </p:cNvSpPr>
          <p:nvPr/>
        </p:nvSpPr>
        <p:spPr>
          <a:xfrm>
            <a:off x="165989" y="36624"/>
            <a:ext cx="12026011" cy="99532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400" dirty="0"/>
              <a:t>Componente 21. Modernización y digitalización del sistema educativo, incluida la educación temprana de 0-3 años: </a:t>
            </a:r>
            <a:r>
              <a:rPr lang="es-ES" sz="2400" b="1" dirty="0"/>
              <a:t>Descripción general</a:t>
            </a:r>
            <a:endParaRPr lang="es-ES" sz="2400" dirty="0"/>
          </a:p>
        </p:txBody>
      </p:sp>
      <p:grpSp>
        <p:nvGrpSpPr>
          <p:cNvPr id="16" name="Grupo 15">
            <a:extLst>
              <a:ext uri="{FF2B5EF4-FFF2-40B4-BE49-F238E27FC236}">
                <a16:creationId xmlns:a16="http://schemas.microsoft.com/office/drawing/2014/main" id="{07D77EF4-1753-40AF-B505-7DCDACAF770C}"/>
              </a:ext>
            </a:extLst>
          </p:cNvPr>
          <p:cNvGrpSpPr/>
          <p:nvPr/>
        </p:nvGrpSpPr>
        <p:grpSpPr>
          <a:xfrm>
            <a:off x="10242868" y="1274789"/>
            <a:ext cx="1553553" cy="2073221"/>
            <a:chOff x="8691937" y="1474904"/>
            <a:chExt cx="3500063" cy="4237724"/>
          </a:xfrm>
        </p:grpSpPr>
        <p:grpSp>
          <p:nvGrpSpPr>
            <p:cNvPr id="17" name="Grupo 16">
              <a:extLst>
                <a:ext uri="{FF2B5EF4-FFF2-40B4-BE49-F238E27FC236}">
                  <a16:creationId xmlns:a16="http://schemas.microsoft.com/office/drawing/2014/main" id="{E9BE03A3-5FC9-4D66-AD20-38E3C2E9D063}"/>
                </a:ext>
              </a:extLst>
            </p:cNvPr>
            <p:cNvGrpSpPr/>
            <p:nvPr/>
          </p:nvGrpSpPr>
          <p:grpSpPr>
            <a:xfrm>
              <a:off x="8691937" y="1474904"/>
              <a:ext cx="3500063" cy="4237724"/>
              <a:chOff x="8691937" y="1474904"/>
              <a:chExt cx="3500063" cy="4237724"/>
            </a:xfrm>
          </p:grpSpPr>
          <p:sp>
            <p:nvSpPr>
              <p:cNvPr id="19" name="Rectángulo 18">
                <a:extLst>
                  <a:ext uri="{FF2B5EF4-FFF2-40B4-BE49-F238E27FC236}">
                    <a16:creationId xmlns:a16="http://schemas.microsoft.com/office/drawing/2014/main" id="{FFE53563-771D-4B28-9086-B6C1C63316AE}"/>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EB5EDBC1-A045-4DEB-8AB2-E0D4030C718F}"/>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8" name="Imagen 17">
              <a:extLst>
                <a:ext uri="{FF2B5EF4-FFF2-40B4-BE49-F238E27FC236}">
                  <a16:creationId xmlns:a16="http://schemas.microsoft.com/office/drawing/2014/main" id="{67B7B221-F1B4-43D3-94A7-2E3BAAC1A1F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00857" y="2103961"/>
              <a:ext cx="2328467" cy="2723325"/>
            </a:xfrm>
            <a:prstGeom prst="rect">
              <a:avLst/>
            </a:prstGeom>
          </p:spPr>
        </p:pic>
      </p:grpSp>
    </p:spTree>
    <p:extLst>
      <p:ext uri="{BB962C8B-B14F-4D97-AF65-F5344CB8AC3E}">
        <p14:creationId xmlns:p14="http://schemas.microsoft.com/office/powerpoint/2010/main" val="28613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DE31FA2-27E5-4379-AF9C-D3B6716D6052}"/>
              </a:ext>
            </a:extLst>
          </p:cNvPr>
          <p:cNvSpPr txBox="1">
            <a:spLocks/>
          </p:cNvSpPr>
          <p:nvPr/>
        </p:nvSpPr>
        <p:spPr>
          <a:xfrm>
            <a:off x="774696" y="6231633"/>
            <a:ext cx="403229" cy="365125"/>
          </a:xfrm>
          <a:prstGeom prst="rect">
            <a:avLst/>
          </a:prstGeom>
        </p:spPr>
        <p:txBody>
          <a:bodyPr vert="horz" lIns="72000" tIns="72000" rIns="72000" bIns="72000" rtlCol="0" anchor="ctr" anchorCtr="0"/>
          <a:lstStyle>
            <a:defPPr>
              <a:defRPr lang="es-ES"/>
            </a:defPPr>
            <a:lvl1pPr marL="0" algn="ctr" defTabSz="914400" rtl="0" eaLnBrk="1" latinLnBrk="0" hangingPunct="1">
              <a:defRPr lang="es-ES" sz="900" kern="1200" smtClean="0">
                <a:solidFill>
                  <a:schemeClr val="accent4"/>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F97755-CF1C-49EE-9832-9FD78690BC2A}" type="slidenum">
              <a:rPr lang="es-ES" smtClean="0">
                <a:solidFill>
                  <a:srgbClr val="013E77"/>
                </a:solidFill>
                <a:latin typeface="Verdana"/>
              </a:rPr>
              <a:pPr/>
              <a:t>2</a:t>
            </a:fld>
            <a:endParaRPr lang="es-ES" dirty="0">
              <a:solidFill>
                <a:srgbClr val="013E77"/>
              </a:solidFill>
              <a:latin typeface="Verdana"/>
            </a:endParaRPr>
          </a:p>
        </p:txBody>
      </p:sp>
      <p:sp>
        <p:nvSpPr>
          <p:cNvPr id="6" name="Título 2">
            <a:extLst>
              <a:ext uri="{FF2B5EF4-FFF2-40B4-BE49-F238E27FC236}">
                <a16:creationId xmlns:a16="http://schemas.microsoft.com/office/drawing/2014/main" id="{C54A120B-6664-4CEF-B9A5-8281149AB98B}"/>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grpSp>
        <p:nvGrpSpPr>
          <p:cNvPr id="9" name="object 5">
            <a:extLst>
              <a:ext uri="{FF2B5EF4-FFF2-40B4-BE49-F238E27FC236}">
                <a16:creationId xmlns:a16="http://schemas.microsoft.com/office/drawing/2014/main" id="{B08A7F36-BA2C-4E6A-83A8-1B974BCDB07F}"/>
              </a:ext>
            </a:extLst>
          </p:cNvPr>
          <p:cNvGrpSpPr/>
          <p:nvPr/>
        </p:nvGrpSpPr>
        <p:grpSpPr>
          <a:xfrm>
            <a:off x="7502612" y="2317285"/>
            <a:ext cx="4067810" cy="2880360"/>
            <a:chOff x="9035998" y="2879990"/>
            <a:chExt cx="4067810" cy="2880360"/>
          </a:xfrm>
        </p:grpSpPr>
        <p:sp>
          <p:nvSpPr>
            <p:cNvPr id="10" name="object 6">
              <a:extLst>
                <a:ext uri="{FF2B5EF4-FFF2-40B4-BE49-F238E27FC236}">
                  <a16:creationId xmlns:a16="http://schemas.microsoft.com/office/drawing/2014/main" id="{B9A8E02E-4D43-4523-8C82-CC789AAAA1E7}"/>
                </a:ext>
              </a:extLst>
            </p:cNvPr>
            <p:cNvSpPr/>
            <p:nvPr/>
          </p:nvSpPr>
          <p:spPr>
            <a:xfrm>
              <a:off x="9035987" y="2879991"/>
              <a:ext cx="4067810" cy="575310"/>
            </a:xfrm>
            <a:custGeom>
              <a:avLst/>
              <a:gdLst/>
              <a:ahLst/>
              <a:cxnLst/>
              <a:rect l="l" t="t" r="r" b="b"/>
              <a:pathLst>
                <a:path w="4067809" h="575310">
                  <a:moveTo>
                    <a:pt x="4067810" y="0"/>
                  </a:moveTo>
                  <a:lnTo>
                    <a:pt x="3176270" y="0"/>
                  </a:lnTo>
                  <a:lnTo>
                    <a:pt x="0" y="0"/>
                  </a:lnTo>
                  <a:lnTo>
                    <a:pt x="0" y="575183"/>
                  </a:lnTo>
                  <a:lnTo>
                    <a:pt x="3176270" y="575183"/>
                  </a:lnTo>
                  <a:lnTo>
                    <a:pt x="4067810" y="575183"/>
                  </a:lnTo>
                  <a:lnTo>
                    <a:pt x="4067810" y="0"/>
                  </a:lnTo>
                  <a:close/>
                </a:path>
              </a:pathLst>
            </a:custGeom>
            <a:solidFill>
              <a:srgbClr val="F1D7C4"/>
            </a:solidFill>
          </p:spPr>
          <p:txBody>
            <a:bodyPr wrap="square" lIns="0" tIns="0" rIns="0" bIns="0" rtlCol="0"/>
            <a:lstStyle/>
            <a:p>
              <a:endParaRPr/>
            </a:p>
          </p:txBody>
        </p:sp>
        <p:sp>
          <p:nvSpPr>
            <p:cNvPr id="11" name="object 7">
              <a:extLst>
                <a:ext uri="{FF2B5EF4-FFF2-40B4-BE49-F238E27FC236}">
                  <a16:creationId xmlns:a16="http://schemas.microsoft.com/office/drawing/2014/main" id="{7239ABAD-E1C9-47F3-A5D6-9B381389B797}"/>
                </a:ext>
              </a:extLst>
            </p:cNvPr>
            <p:cNvSpPr/>
            <p:nvPr/>
          </p:nvSpPr>
          <p:spPr>
            <a:xfrm>
              <a:off x="9035987" y="3455187"/>
              <a:ext cx="4067810" cy="577215"/>
            </a:xfrm>
            <a:custGeom>
              <a:avLst/>
              <a:gdLst/>
              <a:ahLst/>
              <a:cxnLst/>
              <a:rect l="l" t="t" r="r" b="b"/>
              <a:pathLst>
                <a:path w="4067809" h="577214">
                  <a:moveTo>
                    <a:pt x="4067810" y="0"/>
                  </a:moveTo>
                  <a:lnTo>
                    <a:pt x="3176270" y="0"/>
                  </a:lnTo>
                  <a:lnTo>
                    <a:pt x="0" y="0"/>
                  </a:lnTo>
                  <a:lnTo>
                    <a:pt x="0" y="576821"/>
                  </a:lnTo>
                  <a:lnTo>
                    <a:pt x="3176270" y="576821"/>
                  </a:lnTo>
                  <a:lnTo>
                    <a:pt x="4067810" y="576821"/>
                  </a:lnTo>
                  <a:lnTo>
                    <a:pt x="4067810" y="0"/>
                  </a:lnTo>
                  <a:close/>
                </a:path>
              </a:pathLst>
            </a:custGeom>
            <a:solidFill>
              <a:srgbClr val="EECDC1"/>
            </a:solidFill>
          </p:spPr>
          <p:txBody>
            <a:bodyPr wrap="square" lIns="0" tIns="0" rIns="0" bIns="0" rtlCol="0"/>
            <a:lstStyle/>
            <a:p>
              <a:endParaRPr/>
            </a:p>
          </p:txBody>
        </p:sp>
        <p:sp>
          <p:nvSpPr>
            <p:cNvPr id="12" name="object 8">
              <a:extLst>
                <a:ext uri="{FF2B5EF4-FFF2-40B4-BE49-F238E27FC236}">
                  <a16:creationId xmlns:a16="http://schemas.microsoft.com/office/drawing/2014/main" id="{A0DAD77C-EB03-4114-8A90-8370F00AFDBD}"/>
                </a:ext>
              </a:extLst>
            </p:cNvPr>
            <p:cNvSpPr/>
            <p:nvPr/>
          </p:nvSpPr>
          <p:spPr>
            <a:xfrm>
              <a:off x="9035987" y="4031995"/>
              <a:ext cx="4067810" cy="576580"/>
            </a:xfrm>
            <a:custGeom>
              <a:avLst/>
              <a:gdLst/>
              <a:ahLst/>
              <a:cxnLst/>
              <a:rect l="l" t="t" r="r" b="b"/>
              <a:pathLst>
                <a:path w="4067809" h="576579">
                  <a:moveTo>
                    <a:pt x="4067810" y="0"/>
                  </a:moveTo>
                  <a:lnTo>
                    <a:pt x="3176270" y="0"/>
                  </a:lnTo>
                  <a:lnTo>
                    <a:pt x="0" y="0"/>
                  </a:lnTo>
                  <a:lnTo>
                    <a:pt x="0" y="575995"/>
                  </a:lnTo>
                  <a:lnTo>
                    <a:pt x="3176270" y="575995"/>
                  </a:lnTo>
                  <a:lnTo>
                    <a:pt x="4067810" y="575995"/>
                  </a:lnTo>
                  <a:lnTo>
                    <a:pt x="4067810" y="0"/>
                  </a:lnTo>
                  <a:close/>
                </a:path>
              </a:pathLst>
            </a:custGeom>
            <a:solidFill>
              <a:srgbClr val="DECCDD"/>
            </a:solidFill>
          </p:spPr>
          <p:txBody>
            <a:bodyPr wrap="square" lIns="0" tIns="0" rIns="0" bIns="0" rtlCol="0"/>
            <a:lstStyle/>
            <a:p>
              <a:endParaRPr/>
            </a:p>
          </p:txBody>
        </p:sp>
        <p:sp>
          <p:nvSpPr>
            <p:cNvPr id="13" name="object 9">
              <a:extLst>
                <a:ext uri="{FF2B5EF4-FFF2-40B4-BE49-F238E27FC236}">
                  <a16:creationId xmlns:a16="http://schemas.microsoft.com/office/drawing/2014/main" id="{B230A1DE-A0C5-40E5-833F-D93A5ACC3BC9}"/>
                </a:ext>
              </a:extLst>
            </p:cNvPr>
            <p:cNvSpPr/>
            <p:nvPr/>
          </p:nvSpPr>
          <p:spPr>
            <a:xfrm>
              <a:off x="9035987" y="4607991"/>
              <a:ext cx="4067810" cy="578485"/>
            </a:xfrm>
            <a:custGeom>
              <a:avLst/>
              <a:gdLst/>
              <a:ahLst/>
              <a:cxnLst/>
              <a:rect l="l" t="t" r="r" b="b"/>
              <a:pathLst>
                <a:path w="4067809" h="578485">
                  <a:moveTo>
                    <a:pt x="4067810" y="0"/>
                  </a:moveTo>
                  <a:lnTo>
                    <a:pt x="3176270" y="0"/>
                  </a:lnTo>
                  <a:lnTo>
                    <a:pt x="0" y="0"/>
                  </a:lnTo>
                  <a:lnTo>
                    <a:pt x="0" y="578358"/>
                  </a:lnTo>
                  <a:lnTo>
                    <a:pt x="3176270" y="578358"/>
                  </a:lnTo>
                  <a:lnTo>
                    <a:pt x="4067810" y="578358"/>
                  </a:lnTo>
                  <a:lnTo>
                    <a:pt x="4067810" y="0"/>
                  </a:lnTo>
                  <a:close/>
                </a:path>
              </a:pathLst>
            </a:custGeom>
            <a:solidFill>
              <a:srgbClr val="CBCADE"/>
            </a:solidFill>
          </p:spPr>
          <p:txBody>
            <a:bodyPr wrap="square" lIns="0" tIns="0" rIns="0" bIns="0" rtlCol="0"/>
            <a:lstStyle/>
            <a:p>
              <a:endParaRPr/>
            </a:p>
          </p:txBody>
        </p:sp>
        <p:sp>
          <p:nvSpPr>
            <p:cNvPr id="14" name="object 10">
              <a:extLst>
                <a:ext uri="{FF2B5EF4-FFF2-40B4-BE49-F238E27FC236}">
                  <a16:creationId xmlns:a16="http://schemas.microsoft.com/office/drawing/2014/main" id="{7FCC89E6-9DC2-44C4-A23B-01CACBB3BE3B}"/>
                </a:ext>
              </a:extLst>
            </p:cNvPr>
            <p:cNvSpPr/>
            <p:nvPr/>
          </p:nvSpPr>
          <p:spPr>
            <a:xfrm>
              <a:off x="9035987" y="5186362"/>
              <a:ext cx="4067810" cy="574040"/>
            </a:xfrm>
            <a:custGeom>
              <a:avLst/>
              <a:gdLst/>
              <a:ahLst/>
              <a:cxnLst/>
              <a:rect l="l" t="t" r="r" b="b"/>
              <a:pathLst>
                <a:path w="4067809" h="574039">
                  <a:moveTo>
                    <a:pt x="4067810" y="0"/>
                  </a:moveTo>
                  <a:lnTo>
                    <a:pt x="3176270" y="0"/>
                  </a:lnTo>
                  <a:lnTo>
                    <a:pt x="0" y="0"/>
                  </a:lnTo>
                  <a:lnTo>
                    <a:pt x="0" y="573646"/>
                  </a:lnTo>
                  <a:lnTo>
                    <a:pt x="3176270" y="573646"/>
                  </a:lnTo>
                  <a:lnTo>
                    <a:pt x="4067810" y="573646"/>
                  </a:lnTo>
                  <a:lnTo>
                    <a:pt x="4067810" y="0"/>
                  </a:lnTo>
                  <a:close/>
                </a:path>
              </a:pathLst>
            </a:custGeom>
            <a:solidFill>
              <a:srgbClr val="C8D3E5"/>
            </a:solidFill>
          </p:spPr>
          <p:txBody>
            <a:bodyPr wrap="square" lIns="0" tIns="0" rIns="0" bIns="0" rtlCol="0"/>
            <a:lstStyle/>
            <a:p>
              <a:endParaRPr/>
            </a:p>
          </p:txBody>
        </p:sp>
      </p:grpSp>
      <p:sp>
        <p:nvSpPr>
          <p:cNvPr id="15" name="object 11">
            <a:extLst>
              <a:ext uri="{FF2B5EF4-FFF2-40B4-BE49-F238E27FC236}">
                <a16:creationId xmlns:a16="http://schemas.microsoft.com/office/drawing/2014/main" id="{B574D304-135E-4A1A-95F2-FBA30DDA8FC8}"/>
              </a:ext>
            </a:extLst>
          </p:cNvPr>
          <p:cNvSpPr txBox="1"/>
          <p:nvPr/>
        </p:nvSpPr>
        <p:spPr>
          <a:xfrm>
            <a:off x="10806199" y="2468530"/>
            <a:ext cx="676275"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C6692A"/>
                </a:solidFill>
                <a:latin typeface="Calibri"/>
                <a:cs typeface="Calibri"/>
              </a:rPr>
              <a:t>4.949</a:t>
            </a:r>
            <a:r>
              <a:rPr sz="1400" b="1" spc="10" dirty="0">
                <a:solidFill>
                  <a:srgbClr val="C6692A"/>
                </a:solidFill>
                <a:latin typeface="Calibri"/>
                <a:cs typeface="Calibri"/>
              </a:rPr>
              <a:t> </a:t>
            </a:r>
            <a:r>
              <a:rPr sz="1400" b="1" spc="-140" dirty="0">
                <a:solidFill>
                  <a:srgbClr val="C6692A"/>
                </a:solidFill>
                <a:latin typeface="Calibri"/>
                <a:cs typeface="Calibri"/>
              </a:rPr>
              <a:t>M</a:t>
            </a:r>
            <a:r>
              <a:rPr sz="1400" b="1" spc="-140" dirty="0">
                <a:solidFill>
                  <a:srgbClr val="C6692A"/>
                </a:solidFill>
                <a:latin typeface="Trebuchet MS"/>
                <a:cs typeface="Trebuchet MS"/>
              </a:rPr>
              <a:t>€</a:t>
            </a:r>
            <a:endParaRPr sz="1400">
              <a:latin typeface="Trebuchet MS"/>
              <a:cs typeface="Trebuchet MS"/>
            </a:endParaRPr>
          </a:p>
        </p:txBody>
      </p:sp>
      <p:sp>
        <p:nvSpPr>
          <p:cNvPr id="16" name="object 12">
            <a:extLst>
              <a:ext uri="{FF2B5EF4-FFF2-40B4-BE49-F238E27FC236}">
                <a16:creationId xmlns:a16="http://schemas.microsoft.com/office/drawing/2014/main" id="{25A452C2-25EE-4FAC-B1D8-043012962F1A}"/>
              </a:ext>
            </a:extLst>
          </p:cNvPr>
          <p:cNvSpPr txBox="1"/>
          <p:nvPr/>
        </p:nvSpPr>
        <p:spPr>
          <a:xfrm>
            <a:off x="7609927" y="2384203"/>
            <a:ext cx="2959100" cy="973455"/>
          </a:xfrm>
          <a:prstGeom prst="rect">
            <a:avLst/>
          </a:prstGeom>
        </p:spPr>
        <p:txBody>
          <a:bodyPr vert="horz" wrap="square" lIns="0" tIns="6350" rIns="0" bIns="0" rtlCol="0">
            <a:spAutoFit/>
          </a:bodyPr>
          <a:lstStyle/>
          <a:p>
            <a:pPr marL="203835" marR="5080" indent="-203835">
              <a:lnSpc>
                <a:spcPct val="103299"/>
              </a:lnSpc>
              <a:spcBef>
                <a:spcPts val="50"/>
              </a:spcBef>
              <a:buAutoNum type="romanUcPeriod" startAt="6"/>
              <a:tabLst>
                <a:tab pos="203835" algn="l"/>
              </a:tabLst>
            </a:pPr>
            <a:r>
              <a:rPr sz="1200" b="1" spc="-45" dirty="0">
                <a:solidFill>
                  <a:srgbClr val="C6692A"/>
                </a:solidFill>
                <a:latin typeface="Calibri"/>
                <a:cs typeface="Calibri"/>
              </a:rPr>
              <a:t>Pacto</a:t>
            </a:r>
            <a:r>
              <a:rPr sz="1200" b="1" spc="25" dirty="0">
                <a:solidFill>
                  <a:srgbClr val="C6692A"/>
                </a:solidFill>
                <a:latin typeface="Calibri"/>
                <a:cs typeface="Calibri"/>
              </a:rPr>
              <a:t> </a:t>
            </a:r>
            <a:r>
              <a:rPr sz="1200" b="1" spc="-45" dirty="0">
                <a:solidFill>
                  <a:srgbClr val="C6692A"/>
                </a:solidFill>
                <a:latin typeface="Calibri"/>
                <a:cs typeface="Calibri"/>
              </a:rPr>
              <a:t>por</a:t>
            </a:r>
            <a:r>
              <a:rPr sz="1200" b="1" spc="25" dirty="0">
                <a:solidFill>
                  <a:srgbClr val="C6692A"/>
                </a:solidFill>
                <a:latin typeface="Calibri"/>
                <a:cs typeface="Calibri"/>
              </a:rPr>
              <a:t> </a:t>
            </a:r>
            <a:r>
              <a:rPr sz="1200" b="1" spc="-20" dirty="0">
                <a:solidFill>
                  <a:srgbClr val="C6692A"/>
                </a:solidFill>
                <a:latin typeface="Calibri"/>
                <a:cs typeface="Calibri"/>
              </a:rPr>
              <a:t>la</a:t>
            </a:r>
            <a:r>
              <a:rPr sz="1200" b="1" spc="40" dirty="0">
                <a:solidFill>
                  <a:srgbClr val="C6692A"/>
                </a:solidFill>
                <a:latin typeface="Calibri"/>
                <a:cs typeface="Calibri"/>
              </a:rPr>
              <a:t> </a:t>
            </a:r>
            <a:r>
              <a:rPr sz="1200" b="1" spc="-35" dirty="0">
                <a:solidFill>
                  <a:srgbClr val="C6692A"/>
                </a:solidFill>
                <a:latin typeface="Calibri"/>
                <a:cs typeface="Calibri"/>
              </a:rPr>
              <a:t>ciencia</a:t>
            </a:r>
            <a:r>
              <a:rPr sz="1200" b="1" spc="35" dirty="0">
                <a:solidFill>
                  <a:srgbClr val="C6692A"/>
                </a:solidFill>
                <a:latin typeface="Calibri"/>
                <a:cs typeface="Calibri"/>
              </a:rPr>
              <a:t> </a:t>
            </a:r>
            <a:r>
              <a:rPr sz="1200" b="1" spc="-35" dirty="0">
                <a:solidFill>
                  <a:srgbClr val="C6692A"/>
                </a:solidFill>
                <a:latin typeface="Calibri"/>
                <a:cs typeface="Calibri"/>
              </a:rPr>
              <a:t>y</a:t>
            </a:r>
            <a:r>
              <a:rPr sz="1200" b="1" spc="30" dirty="0">
                <a:solidFill>
                  <a:srgbClr val="C6692A"/>
                </a:solidFill>
                <a:latin typeface="Calibri"/>
                <a:cs typeface="Calibri"/>
              </a:rPr>
              <a:t> </a:t>
            </a:r>
            <a:r>
              <a:rPr sz="1200" b="1" spc="-20" dirty="0">
                <a:solidFill>
                  <a:srgbClr val="C6692A"/>
                </a:solidFill>
                <a:latin typeface="Calibri"/>
                <a:cs typeface="Calibri"/>
              </a:rPr>
              <a:t>la</a:t>
            </a:r>
            <a:r>
              <a:rPr sz="1200" b="1" spc="40" dirty="0">
                <a:solidFill>
                  <a:srgbClr val="C6692A"/>
                </a:solidFill>
                <a:latin typeface="Calibri"/>
                <a:cs typeface="Calibri"/>
              </a:rPr>
              <a:t> </a:t>
            </a:r>
            <a:r>
              <a:rPr sz="1200" b="1" spc="-30" dirty="0">
                <a:solidFill>
                  <a:srgbClr val="C6692A"/>
                </a:solidFill>
                <a:latin typeface="Calibri"/>
                <a:cs typeface="Calibri"/>
              </a:rPr>
              <a:t>innovación.</a:t>
            </a:r>
            <a:r>
              <a:rPr sz="1200" b="1" spc="35" dirty="0">
                <a:solidFill>
                  <a:srgbClr val="C6692A"/>
                </a:solidFill>
                <a:latin typeface="Calibri"/>
                <a:cs typeface="Calibri"/>
              </a:rPr>
              <a:t> </a:t>
            </a:r>
            <a:r>
              <a:rPr sz="1200" b="1" spc="-40" dirty="0">
                <a:solidFill>
                  <a:srgbClr val="C6692A"/>
                </a:solidFill>
                <a:latin typeface="Calibri"/>
                <a:cs typeface="Calibri"/>
              </a:rPr>
              <a:t>Refuerzo </a:t>
            </a:r>
            <a:r>
              <a:rPr sz="1200" b="1" spc="-254" dirty="0">
                <a:solidFill>
                  <a:srgbClr val="C6692A"/>
                </a:solidFill>
                <a:latin typeface="Calibri"/>
                <a:cs typeface="Calibri"/>
              </a:rPr>
              <a:t> </a:t>
            </a:r>
            <a:r>
              <a:rPr sz="1200" b="1" spc="-35" dirty="0">
                <a:solidFill>
                  <a:srgbClr val="C6692A"/>
                </a:solidFill>
                <a:latin typeface="Calibri"/>
                <a:cs typeface="Calibri"/>
              </a:rPr>
              <a:t>a</a:t>
            </a:r>
            <a:r>
              <a:rPr sz="1200" b="1" spc="-50" dirty="0">
                <a:solidFill>
                  <a:srgbClr val="C6692A"/>
                </a:solidFill>
                <a:latin typeface="Calibri"/>
                <a:cs typeface="Calibri"/>
              </a:rPr>
              <a:t> </a:t>
            </a:r>
            <a:r>
              <a:rPr sz="1200" b="1" spc="-40" dirty="0">
                <a:solidFill>
                  <a:srgbClr val="C6692A"/>
                </a:solidFill>
                <a:latin typeface="Calibri"/>
                <a:cs typeface="Calibri"/>
              </a:rPr>
              <a:t>la</a:t>
            </a:r>
            <a:r>
              <a:rPr sz="1200" b="1" spc="-30" dirty="0">
                <a:solidFill>
                  <a:srgbClr val="C6692A"/>
                </a:solidFill>
                <a:latin typeface="Calibri"/>
                <a:cs typeface="Calibri"/>
              </a:rPr>
              <a:t>s</a:t>
            </a:r>
            <a:r>
              <a:rPr sz="1200" b="1" spc="-55" dirty="0">
                <a:solidFill>
                  <a:srgbClr val="C6692A"/>
                </a:solidFill>
                <a:latin typeface="Calibri"/>
                <a:cs typeface="Calibri"/>
              </a:rPr>
              <a:t> </a:t>
            </a:r>
            <a:r>
              <a:rPr sz="1200" b="1" spc="-60" dirty="0">
                <a:solidFill>
                  <a:srgbClr val="C6692A"/>
                </a:solidFill>
                <a:latin typeface="Calibri"/>
                <a:cs typeface="Calibri"/>
              </a:rPr>
              <a:t>capa</a:t>
            </a:r>
            <a:r>
              <a:rPr sz="1200" b="1" spc="-55" dirty="0">
                <a:solidFill>
                  <a:srgbClr val="C6692A"/>
                </a:solidFill>
                <a:latin typeface="Calibri"/>
                <a:cs typeface="Calibri"/>
              </a:rPr>
              <a:t>c</a:t>
            </a:r>
            <a:r>
              <a:rPr sz="1200" b="1" spc="-45" dirty="0">
                <a:solidFill>
                  <a:srgbClr val="C6692A"/>
                </a:solidFill>
                <a:latin typeface="Calibri"/>
                <a:cs typeface="Calibri"/>
              </a:rPr>
              <a:t>i</a:t>
            </a:r>
            <a:r>
              <a:rPr sz="1200" b="1" spc="-60" dirty="0">
                <a:solidFill>
                  <a:srgbClr val="C6692A"/>
                </a:solidFill>
                <a:latin typeface="Calibri"/>
                <a:cs typeface="Calibri"/>
              </a:rPr>
              <a:t>da</a:t>
            </a:r>
            <a:r>
              <a:rPr sz="1200" b="1" spc="-70" dirty="0">
                <a:solidFill>
                  <a:srgbClr val="C6692A"/>
                </a:solidFill>
                <a:latin typeface="Calibri"/>
                <a:cs typeface="Calibri"/>
              </a:rPr>
              <a:t>de</a:t>
            </a:r>
            <a:r>
              <a:rPr sz="1200" b="1" spc="-30" dirty="0">
                <a:solidFill>
                  <a:srgbClr val="C6692A"/>
                </a:solidFill>
                <a:latin typeface="Calibri"/>
                <a:cs typeface="Calibri"/>
              </a:rPr>
              <a:t>s</a:t>
            </a:r>
            <a:r>
              <a:rPr sz="1200" b="1" spc="-55" dirty="0">
                <a:solidFill>
                  <a:srgbClr val="C6692A"/>
                </a:solidFill>
                <a:latin typeface="Calibri"/>
                <a:cs typeface="Calibri"/>
              </a:rPr>
              <a:t> </a:t>
            </a:r>
            <a:r>
              <a:rPr sz="1200" b="1" spc="-70" dirty="0">
                <a:solidFill>
                  <a:srgbClr val="C6692A"/>
                </a:solidFill>
                <a:latin typeface="Calibri"/>
                <a:cs typeface="Calibri"/>
              </a:rPr>
              <a:t>de</a:t>
            </a:r>
            <a:r>
              <a:rPr sz="1200" b="1" spc="-10" dirty="0">
                <a:solidFill>
                  <a:srgbClr val="C6692A"/>
                </a:solidFill>
                <a:latin typeface="Calibri"/>
                <a:cs typeface="Calibri"/>
              </a:rPr>
              <a:t>l</a:t>
            </a:r>
            <a:r>
              <a:rPr sz="1200" b="1" spc="-55" dirty="0">
                <a:solidFill>
                  <a:srgbClr val="C6692A"/>
                </a:solidFill>
                <a:latin typeface="Calibri"/>
                <a:cs typeface="Calibri"/>
              </a:rPr>
              <a:t> </a:t>
            </a:r>
            <a:r>
              <a:rPr sz="1200" b="1" spc="-65" dirty="0">
                <a:solidFill>
                  <a:srgbClr val="C6692A"/>
                </a:solidFill>
                <a:latin typeface="Calibri"/>
                <a:cs typeface="Calibri"/>
              </a:rPr>
              <a:t>S</a:t>
            </a:r>
            <a:r>
              <a:rPr sz="1200" b="1" spc="-50" dirty="0">
                <a:solidFill>
                  <a:srgbClr val="C6692A"/>
                </a:solidFill>
                <a:latin typeface="Calibri"/>
                <a:cs typeface="Calibri"/>
              </a:rPr>
              <a:t>i</a:t>
            </a:r>
            <a:r>
              <a:rPr sz="1200" b="1" spc="-45" dirty="0">
                <a:solidFill>
                  <a:srgbClr val="C6692A"/>
                </a:solidFill>
                <a:latin typeface="Calibri"/>
                <a:cs typeface="Calibri"/>
              </a:rPr>
              <a:t>s</a:t>
            </a:r>
            <a:r>
              <a:rPr sz="1200" b="1" spc="-50" dirty="0">
                <a:solidFill>
                  <a:srgbClr val="C6692A"/>
                </a:solidFill>
                <a:latin typeface="Calibri"/>
                <a:cs typeface="Calibri"/>
              </a:rPr>
              <a:t>t</a:t>
            </a:r>
            <a:r>
              <a:rPr sz="1200" b="1" spc="-75" dirty="0">
                <a:solidFill>
                  <a:srgbClr val="C6692A"/>
                </a:solidFill>
                <a:latin typeface="Calibri"/>
                <a:cs typeface="Calibri"/>
              </a:rPr>
              <a:t>em</a:t>
            </a:r>
            <a:r>
              <a:rPr sz="1200" b="1" spc="-35" dirty="0">
                <a:solidFill>
                  <a:srgbClr val="C6692A"/>
                </a:solidFill>
                <a:latin typeface="Calibri"/>
                <a:cs typeface="Calibri"/>
              </a:rPr>
              <a:t>a</a:t>
            </a:r>
            <a:r>
              <a:rPr sz="1200" b="1" spc="-50" dirty="0">
                <a:solidFill>
                  <a:srgbClr val="C6692A"/>
                </a:solidFill>
                <a:latin typeface="Calibri"/>
                <a:cs typeface="Calibri"/>
              </a:rPr>
              <a:t> </a:t>
            </a:r>
            <a:r>
              <a:rPr sz="1200" b="1" spc="-65" dirty="0">
                <a:solidFill>
                  <a:srgbClr val="C6692A"/>
                </a:solidFill>
                <a:latin typeface="Calibri"/>
                <a:cs typeface="Calibri"/>
              </a:rPr>
              <a:t>N</a:t>
            </a:r>
            <a:r>
              <a:rPr sz="1200" b="1" spc="-50" dirty="0">
                <a:solidFill>
                  <a:srgbClr val="C6692A"/>
                </a:solidFill>
                <a:latin typeface="Calibri"/>
                <a:cs typeface="Calibri"/>
              </a:rPr>
              <a:t>a</a:t>
            </a:r>
            <a:r>
              <a:rPr sz="1200" b="1" spc="-75" dirty="0">
                <a:solidFill>
                  <a:srgbClr val="C6692A"/>
                </a:solidFill>
                <a:latin typeface="Calibri"/>
                <a:cs typeface="Calibri"/>
              </a:rPr>
              <a:t>c</a:t>
            </a:r>
            <a:r>
              <a:rPr sz="1200" b="1" spc="-25" dirty="0">
                <a:solidFill>
                  <a:srgbClr val="C6692A"/>
                </a:solidFill>
                <a:latin typeface="Calibri"/>
                <a:cs typeface="Calibri"/>
              </a:rPr>
              <a:t>i</a:t>
            </a:r>
            <a:r>
              <a:rPr sz="1200" b="1" spc="-75" dirty="0">
                <a:solidFill>
                  <a:srgbClr val="C6692A"/>
                </a:solidFill>
                <a:latin typeface="Calibri"/>
                <a:cs typeface="Calibri"/>
              </a:rPr>
              <a:t>o</a:t>
            </a:r>
            <a:r>
              <a:rPr sz="1200" b="1" spc="-55" dirty="0">
                <a:solidFill>
                  <a:srgbClr val="C6692A"/>
                </a:solidFill>
                <a:latin typeface="Calibri"/>
                <a:cs typeface="Calibri"/>
              </a:rPr>
              <a:t>n</a:t>
            </a:r>
            <a:r>
              <a:rPr sz="1200" b="1" spc="-50" dirty="0">
                <a:solidFill>
                  <a:srgbClr val="C6692A"/>
                </a:solidFill>
                <a:latin typeface="Calibri"/>
                <a:cs typeface="Calibri"/>
              </a:rPr>
              <a:t>a</a:t>
            </a:r>
            <a:r>
              <a:rPr sz="1200" b="1" spc="-10" dirty="0">
                <a:solidFill>
                  <a:srgbClr val="C6692A"/>
                </a:solidFill>
                <a:latin typeface="Calibri"/>
                <a:cs typeface="Calibri"/>
              </a:rPr>
              <a:t>l</a:t>
            </a:r>
            <a:r>
              <a:rPr sz="1200" b="1" spc="-55" dirty="0">
                <a:solidFill>
                  <a:srgbClr val="C6692A"/>
                </a:solidFill>
                <a:latin typeface="Calibri"/>
                <a:cs typeface="Calibri"/>
              </a:rPr>
              <a:t> </a:t>
            </a:r>
            <a:r>
              <a:rPr sz="1200" b="1" spc="-65" dirty="0">
                <a:solidFill>
                  <a:srgbClr val="C6692A"/>
                </a:solidFill>
                <a:latin typeface="Calibri"/>
                <a:cs typeface="Calibri"/>
              </a:rPr>
              <a:t>d</a:t>
            </a:r>
            <a:r>
              <a:rPr sz="1200" b="1" spc="-55" dirty="0">
                <a:solidFill>
                  <a:srgbClr val="C6692A"/>
                </a:solidFill>
                <a:latin typeface="Calibri"/>
                <a:cs typeface="Calibri"/>
              </a:rPr>
              <a:t>e </a:t>
            </a:r>
            <a:r>
              <a:rPr sz="1200" b="1" spc="-70" dirty="0">
                <a:solidFill>
                  <a:srgbClr val="C6692A"/>
                </a:solidFill>
                <a:latin typeface="Calibri"/>
                <a:cs typeface="Calibri"/>
              </a:rPr>
              <a:t>Sa</a:t>
            </a:r>
            <a:r>
              <a:rPr sz="1200" b="1" spc="-25" dirty="0">
                <a:solidFill>
                  <a:srgbClr val="C6692A"/>
                </a:solidFill>
                <a:latin typeface="Calibri"/>
                <a:cs typeface="Calibri"/>
              </a:rPr>
              <a:t>l</a:t>
            </a:r>
            <a:r>
              <a:rPr sz="1200" b="1" spc="-60" dirty="0">
                <a:solidFill>
                  <a:srgbClr val="C6692A"/>
                </a:solidFill>
                <a:latin typeface="Calibri"/>
                <a:cs typeface="Calibri"/>
              </a:rPr>
              <a:t>ud</a:t>
            </a:r>
            <a:endParaRPr sz="1200" dirty="0">
              <a:latin typeface="Calibri"/>
              <a:cs typeface="Calibri"/>
            </a:endParaRPr>
          </a:p>
          <a:p>
            <a:pPr>
              <a:lnSpc>
                <a:spcPct val="100000"/>
              </a:lnSpc>
              <a:spcBef>
                <a:spcPts val="45"/>
              </a:spcBef>
              <a:buAutoNum type="romanUcPeriod" startAt="6"/>
            </a:pPr>
            <a:endParaRPr sz="1200" dirty="0">
              <a:latin typeface="Calibri"/>
              <a:cs typeface="Calibri"/>
            </a:endParaRPr>
          </a:p>
          <a:p>
            <a:pPr marL="244475" marR="497205" indent="-244475">
              <a:lnSpc>
                <a:spcPct val="105000"/>
              </a:lnSpc>
              <a:spcBef>
                <a:spcPts val="5"/>
              </a:spcBef>
              <a:buAutoNum type="romanUcPeriod" startAt="6"/>
              <a:tabLst>
                <a:tab pos="244475" algn="l"/>
              </a:tabLst>
            </a:pPr>
            <a:r>
              <a:rPr sz="1200" b="1" spc="-50" dirty="0">
                <a:solidFill>
                  <a:srgbClr val="BE3632"/>
                </a:solidFill>
                <a:latin typeface="Calibri"/>
                <a:cs typeface="Calibri"/>
              </a:rPr>
              <a:t>Educación</a:t>
            </a:r>
            <a:r>
              <a:rPr sz="1200" b="1" spc="10" dirty="0">
                <a:solidFill>
                  <a:srgbClr val="BE3632"/>
                </a:solidFill>
                <a:latin typeface="Calibri"/>
                <a:cs typeface="Calibri"/>
              </a:rPr>
              <a:t> </a:t>
            </a:r>
            <a:r>
              <a:rPr sz="1200" b="1" spc="-35" dirty="0">
                <a:solidFill>
                  <a:srgbClr val="BE3632"/>
                </a:solidFill>
                <a:latin typeface="Calibri"/>
                <a:cs typeface="Calibri"/>
              </a:rPr>
              <a:t>y</a:t>
            </a:r>
            <a:r>
              <a:rPr sz="1200" b="1" spc="10" dirty="0">
                <a:solidFill>
                  <a:srgbClr val="BE3632"/>
                </a:solidFill>
                <a:latin typeface="Calibri"/>
                <a:cs typeface="Calibri"/>
              </a:rPr>
              <a:t> </a:t>
            </a:r>
            <a:r>
              <a:rPr sz="1200" b="1" spc="-45" dirty="0">
                <a:solidFill>
                  <a:srgbClr val="BE3632"/>
                </a:solidFill>
                <a:latin typeface="Calibri"/>
                <a:cs typeface="Calibri"/>
              </a:rPr>
              <a:t>conocimiento,</a:t>
            </a:r>
            <a:r>
              <a:rPr sz="1200" b="1" spc="-5" dirty="0">
                <a:solidFill>
                  <a:srgbClr val="BE3632"/>
                </a:solidFill>
                <a:latin typeface="Calibri"/>
                <a:cs typeface="Calibri"/>
              </a:rPr>
              <a:t> </a:t>
            </a:r>
            <a:r>
              <a:rPr sz="1200" b="1" spc="-45" dirty="0">
                <a:solidFill>
                  <a:srgbClr val="BE3632"/>
                </a:solidFill>
                <a:latin typeface="Calibri"/>
                <a:cs typeface="Calibri"/>
              </a:rPr>
              <a:t>formación </a:t>
            </a:r>
            <a:r>
              <a:rPr sz="1200" b="1" spc="-254" dirty="0">
                <a:solidFill>
                  <a:srgbClr val="BE3632"/>
                </a:solidFill>
                <a:latin typeface="Calibri"/>
                <a:cs typeface="Calibri"/>
              </a:rPr>
              <a:t> </a:t>
            </a:r>
            <a:r>
              <a:rPr sz="1200" b="1" spc="-45" dirty="0">
                <a:solidFill>
                  <a:srgbClr val="BE3632"/>
                </a:solidFill>
                <a:latin typeface="Calibri"/>
                <a:cs typeface="Calibri"/>
              </a:rPr>
              <a:t>continua</a:t>
            </a:r>
            <a:r>
              <a:rPr sz="1200" b="1" spc="-5" dirty="0">
                <a:solidFill>
                  <a:srgbClr val="BE3632"/>
                </a:solidFill>
                <a:latin typeface="Calibri"/>
                <a:cs typeface="Calibri"/>
              </a:rPr>
              <a:t> </a:t>
            </a:r>
            <a:r>
              <a:rPr sz="1200" b="1" spc="-35" dirty="0">
                <a:solidFill>
                  <a:srgbClr val="BE3632"/>
                </a:solidFill>
                <a:latin typeface="Calibri"/>
                <a:cs typeface="Calibri"/>
              </a:rPr>
              <a:t>y</a:t>
            </a:r>
            <a:r>
              <a:rPr sz="1200" b="1" spc="15" dirty="0">
                <a:solidFill>
                  <a:srgbClr val="BE3632"/>
                </a:solidFill>
                <a:latin typeface="Calibri"/>
                <a:cs typeface="Calibri"/>
              </a:rPr>
              <a:t> </a:t>
            </a:r>
            <a:r>
              <a:rPr sz="1200" b="1" spc="-40" dirty="0">
                <a:solidFill>
                  <a:srgbClr val="BE3632"/>
                </a:solidFill>
                <a:latin typeface="Calibri"/>
                <a:cs typeface="Calibri"/>
              </a:rPr>
              <a:t>desarrollo</a:t>
            </a:r>
            <a:r>
              <a:rPr sz="1200" b="1" spc="-15" dirty="0">
                <a:solidFill>
                  <a:srgbClr val="BE3632"/>
                </a:solidFill>
                <a:latin typeface="Calibri"/>
                <a:cs typeface="Calibri"/>
              </a:rPr>
              <a:t> </a:t>
            </a:r>
            <a:r>
              <a:rPr sz="1200" b="1" spc="-55" dirty="0">
                <a:solidFill>
                  <a:srgbClr val="BE3632"/>
                </a:solidFill>
                <a:latin typeface="Calibri"/>
                <a:cs typeface="Calibri"/>
              </a:rPr>
              <a:t>de</a:t>
            </a:r>
            <a:r>
              <a:rPr sz="1200" b="1" dirty="0">
                <a:solidFill>
                  <a:srgbClr val="BE3632"/>
                </a:solidFill>
                <a:latin typeface="Calibri"/>
                <a:cs typeface="Calibri"/>
              </a:rPr>
              <a:t> </a:t>
            </a:r>
            <a:r>
              <a:rPr sz="1200" b="1" spc="-50" dirty="0">
                <a:solidFill>
                  <a:srgbClr val="BE3632"/>
                </a:solidFill>
                <a:latin typeface="Calibri"/>
                <a:cs typeface="Calibri"/>
              </a:rPr>
              <a:t>capacidades</a:t>
            </a:r>
            <a:endParaRPr sz="1200" dirty="0">
              <a:latin typeface="Calibri"/>
              <a:cs typeface="Calibri"/>
            </a:endParaRPr>
          </a:p>
        </p:txBody>
      </p:sp>
      <p:sp>
        <p:nvSpPr>
          <p:cNvPr id="17" name="object 13">
            <a:extLst>
              <a:ext uri="{FF2B5EF4-FFF2-40B4-BE49-F238E27FC236}">
                <a16:creationId xmlns:a16="http://schemas.microsoft.com/office/drawing/2014/main" id="{E284B23D-AB55-42F7-A758-1CA24719872F}"/>
              </a:ext>
            </a:extLst>
          </p:cNvPr>
          <p:cNvSpPr txBox="1"/>
          <p:nvPr/>
        </p:nvSpPr>
        <p:spPr>
          <a:xfrm>
            <a:off x="10806199" y="3047650"/>
            <a:ext cx="676275"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BE3632"/>
                </a:solidFill>
                <a:latin typeface="Calibri"/>
                <a:cs typeface="Calibri"/>
              </a:rPr>
              <a:t>7.317</a:t>
            </a:r>
            <a:r>
              <a:rPr sz="1400" b="1" spc="10" dirty="0">
                <a:solidFill>
                  <a:srgbClr val="BE3632"/>
                </a:solidFill>
                <a:latin typeface="Calibri"/>
                <a:cs typeface="Calibri"/>
              </a:rPr>
              <a:t> </a:t>
            </a:r>
            <a:r>
              <a:rPr sz="1400" b="1" spc="-140" dirty="0">
                <a:solidFill>
                  <a:srgbClr val="BE3632"/>
                </a:solidFill>
                <a:latin typeface="Calibri"/>
                <a:cs typeface="Calibri"/>
              </a:rPr>
              <a:t>M</a:t>
            </a:r>
            <a:r>
              <a:rPr sz="1400" b="1" spc="-140" dirty="0">
                <a:solidFill>
                  <a:srgbClr val="BE3632"/>
                </a:solidFill>
                <a:latin typeface="Trebuchet MS"/>
                <a:cs typeface="Trebuchet MS"/>
              </a:rPr>
              <a:t>€</a:t>
            </a:r>
            <a:endParaRPr sz="1400">
              <a:latin typeface="Trebuchet MS"/>
              <a:cs typeface="Trebuchet MS"/>
            </a:endParaRPr>
          </a:p>
        </p:txBody>
      </p:sp>
      <p:sp>
        <p:nvSpPr>
          <p:cNvPr id="18" name="object 14">
            <a:extLst>
              <a:ext uri="{FF2B5EF4-FFF2-40B4-BE49-F238E27FC236}">
                <a16:creationId xmlns:a16="http://schemas.microsoft.com/office/drawing/2014/main" id="{44E083F8-8345-450D-983E-18712C998AEA}"/>
              </a:ext>
            </a:extLst>
          </p:cNvPr>
          <p:cNvSpPr txBox="1"/>
          <p:nvPr/>
        </p:nvSpPr>
        <p:spPr>
          <a:xfrm>
            <a:off x="7609927" y="3524154"/>
            <a:ext cx="2453640" cy="409575"/>
          </a:xfrm>
          <a:prstGeom prst="rect">
            <a:avLst/>
          </a:prstGeom>
        </p:spPr>
        <p:txBody>
          <a:bodyPr vert="horz" wrap="square" lIns="0" tIns="12700" rIns="0" bIns="0" rtlCol="0">
            <a:spAutoFit/>
          </a:bodyPr>
          <a:lstStyle/>
          <a:p>
            <a:pPr marL="309245" marR="5080" indent="-309880">
              <a:lnSpc>
                <a:spcPct val="105000"/>
              </a:lnSpc>
              <a:spcBef>
                <a:spcPts val="100"/>
              </a:spcBef>
            </a:pPr>
            <a:r>
              <a:rPr sz="1200" b="1" spc="10" dirty="0">
                <a:solidFill>
                  <a:srgbClr val="933F80"/>
                </a:solidFill>
                <a:latin typeface="Calibri"/>
                <a:cs typeface="Calibri"/>
              </a:rPr>
              <a:t>VIII.</a:t>
            </a:r>
            <a:r>
              <a:rPr sz="1200" b="1" spc="80" dirty="0">
                <a:solidFill>
                  <a:srgbClr val="933F80"/>
                </a:solidFill>
                <a:latin typeface="Calibri"/>
                <a:cs typeface="Calibri"/>
              </a:rPr>
              <a:t> </a:t>
            </a:r>
            <a:r>
              <a:rPr sz="1200" b="1" spc="-30" dirty="0">
                <a:solidFill>
                  <a:srgbClr val="933F80"/>
                </a:solidFill>
                <a:latin typeface="Calibri"/>
                <a:cs typeface="Calibri"/>
              </a:rPr>
              <a:t>Nueva</a:t>
            </a:r>
            <a:r>
              <a:rPr sz="1200" b="1" spc="85" dirty="0">
                <a:solidFill>
                  <a:srgbClr val="933F80"/>
                </a:solidFill>
                <a:latin typeface="Calibri"/>
                <a:cs typeface="Calibri"/>
              </a:rPr>
              <a:t> </a:t>
            </a:r>
            <a:r>
              <a:rPr sz="1200" b="1" spc="-35" dirty="0">
                <a:solidFill>
                  <a:srgbClr val="933F80"/>
                </a:solidFill>
                <a:latin typeface="Calibri"/>
                <a:cs typeface="Calibri"/>
              </a:rPr>
              <a:t>economía</a:t>
            </a:r>
            <a:r>
              <a:rPr sz="1200" b="1" spc="85" dirty="0">
                <a:solidFill>
                  <a:srgbClr val="933F80"/>
                </a:solidFill>
                <a:latin typeface="Calibri"/>
                <a:cs typeface="Calibri"/>
              </a:rPr>
              <a:t> </a:t>
            </a:r>
            <a:r>
              <a:rPr sz="1200" b="1" spc="-50" dirty="0">
                <a:solidFill>
                  <a:srgbClr val="933F80"/>
                </a:solidFill>
                <a:latin typeface="Calibri"/>
                <a:cs typeface="Calibri"/>
              </a:rPr>
              <a:t>de</a:t>
            </a:r>
            <a:r>
              <a:rPr sz="1200" b="1" spc="75" dirty="0">
                <a:solidFill>
                  <a:srgbClr val="933F80"/>
                </a:solidFill>
                <a:latin typeface="Calibri"/>
                <a:cs typeface="Calibri"/>
              </a:rPr>
              <a:t> </a:t>
            </a:r>
            <a:r>
              <a:rPr sz="1200" b="1" spc="-30" dirty="0">
                <a:solidFill>
                  <a:srgbClr val="933F80"/>
                </a:solidFill>
                <a:latin typeface="Calibri"/>
                <a:cs typeface="Calibri"/>
              </a:rPr>
              <a:t>los</a:t>
            </a:r>
            <a:r>
              <a:rPr sz="1200" b="1" spc="70" dirty="0">
                <a:solidFill>
                  <a:srgbClr val="933F80"/>
                </a:solidFill>
                <a:latin typeface="Calibri"/>
                <a:cs typeface="Calibri"/>
              </a:rPr>
              <a:t> </a:t>
            </a:r>
            <a:r>
              <a:rPr sz="1200" b="1" spc="-30" dirty="0">
                <a:solidFill>
                  <a:srgbClr val="933F80"/>
                </a:solidFill>
                <a:latin typeface="Calibri"/>
                <a:cs typeface="Calibri"/>
              </a:rPr>
              <a:t>cuidados</a:t>
            </a:r>
            <a:r>
              <a:rPr sz="1200" b="1" spc="85" dirty="0">
                <a:solidFill>
                  <a:srgbClr val="933F80"/>
                </a:solidFill>
                <a:latin typeface="Calibri"/>
                <a:cs typeface="Calibri"/>
              </a:rPr>
              <a:t> </a:t>
            </a:r>
            <a:r>
              <a:rPr sz="1200" b="1" spc="-35" dirty="0">
                <a:solidFill>
                  <a:srgbClr val="933F80"/>
                </a:solidFill>
                <a:latin typeface="Calibri"/>
                <a:cs typeface="Calibri"/>
              </a:rPr>
              <a:t>y </a:t>
            </a:r>
            <a:r>
              <a:rPr sz="1200" b="1" spc="-254" dirty="0">
                <a:solidFill>
                  <a:srgbClr val="933F80"/>
                </a:solidFill>
                <a:latin typeface="Calibri"/>
                <a:cs typeface="Calibri"/>
              </a:rPr>
              <a:t> </a:t>
            </a:r>
            <a:r>
              <a:rPr sz="1200" b="1" spc="-20" dirty="0">
                <a:solidFill>
                  <a:srgbClr val="933F80"/>
                </a:solidFill>
                <a:latin typeface="Calibri"/>
                <a:cs typeface="Calibri"/>
              </a:rPr>
              <a:t>políticas</a:t>
            </a:r>
            <a:r>
              <a:rPr sz="1200" b="1" spc="75" dirty="0">
                <a:solidFill>
                  <a:srgbClr val="933F80"/>
                </a:solidFill>
                <a:latin typeface="Calibri"/>
                <a:cs typeface="Calibri"/>
              </a:rPr>
              <a:t> </a:t>
            </a:r>
            <a:r>
              <a:rPr sz="1200" b="1" spc="-50" dirty="0">
                <a:solidFill>
                  <a:srgbClr val="933F80"/>
                </a:solidFill>
                <a:latin typeface="Calibri"/>
                <a:cs typeface="Calibri"/>
              </a:rPr>
              <a:t>de</a:t>
            </a:r>
            <a:r>
              <a:rPr sz="1200" b="1" spc="75" dirty="0">
                <a:solidFill>
                  <a:srgbClr val="933F80"/>
                </a:solidFill>
                <a:latin typeface="Calibri"/>
                <a:cs typeface="Calibri"/>
              </a:rPr>
              <a:t> </a:t>
            </a:r>
            <a:r>
              <a:rPr sz="1200" b="1" spc="-30" dirty="0">
                <a:solidFill>
                  <a:srgbClr val="933F80"/>
                </a:solidFill>
                <a:latin typeface="Calibri"/>
                <a:cs typeface="Calibri"/>
              </a:rPr>
              <a:t>empleo</a:t>
            </a:r>
            <a:endParaRPr sz="1200">
              <a:latin typeface="Calibri"/>
              <a:cs typeface="Calibri"/>
            </a:endParaRPr>
          </a:p>
        </p:txBody>
      </p:sp>
      <p:sp>
        <p:nvSpPr>
          <p:cNvPr id="19" name="object 15">
            <a:extLst>
              <a:ext uri="{FF2B5EF4-FFF2-40B4-BE49-F238E27FC236}">
                <a16:creationId xmlns:a16="http://schemas.microsoft.com/office/drawing/2014/main" id="{FA93EB66-085C-4F63-9C4E-7FAC1A7387D8}"/>
              </a:ext>
            </a:extLst>
          </p:cNvPr>
          <p:cNvSpPr txBox="1"/>
          <p:nvPr/>
        </p:nvSpPr>
        <p:spPr>
          <a:xfrm>
            <a:off x="10829694" y="3620674"/>
            <a:ext cx="653415" cy="238760"/>
          </a:xfrm>
          <a:prstGeom prst="rect">
            <a:avLst/>
          </a:prstGeom>
        </p:spPr>
        <p:txBody>
          <a:bodyPr vert="horz" wrap="square" lIns="0" tIns="12700" rIns="0" bIns="0" rtlCol="0">
            <a:spAutoFit/>
          </a:bodyPr>
          <a:lstStyle/>
          <a:p>
            <a:pPr>
              <a:lnSpc>
                <a:spcPct val="100000"/>
              </a:lnSpc>
              <a:spcBef>
                <a:spcPts val="100"/>
              </a:spcBef>
            </a:pPr>
            <a:r>
              <a:rPr sz="1400" b="1" spc="-40" dirty="0">
                <a:solidFill>
                  <a:srgbClr val="933F80"/>
                </a:solidFill>
                <a:latin typeface="Calibri"/>
                <a:cs typeface="Calibri"/>
              </a:rPr>
              <a:t>4</a:t>
            </a:r>
            <a:r>
              <a:rPr sz="1400" b="1" spc="-25" dirty="0">
                <a:solidFill>
                  <a:srgbClr val="933F80"/>
                </a:solidFill>
                <a:latin typeface="Calibri"/>
                <a:cs typeface="Calibri"/>
              </a:rPr>
              <a:t>.</a:t>
            </a:r>
            <a:r>
              <a:rPr sz="1400" b="1" spc="-65" dirty="0">
                <a:solidFill>
                  <a:srgbClr val="933F80"/>
                </a:solidFill>
                <a:latin typeface="Calibri"/>
                <a:cs typeface="Calibri"/>
              </a:rPr>
              <a:t>855</a:t>
            </a:r>
            <a:r>
              <a:rPr sz="1400" b="1" spc="5" dirty="0">
                <a:solidFill>
                  <a:srgbClr val="933F80"/>
                </a:solidFill>
                <a:latin typeface="Calibri"/>
                <a:cs typeface="Calibri"/>
              </a:rPr>
              <a:t> </a:t>
            </a:r>
            <a:r>
              <a:rPr sz="1400" b="1" spc="-135" dirty="0">
                <a:solidFill>
                  <a:srgbClr val="933F80"/>
                </a:solidFill>
                <a:latin typeface="Calibri"/>
                <a:cs typeface="Calibri"/>
              </a:rPr>
              <a:t>M</a:t>
            </a:r>
            <a:r>
              <a:rPr sz="1400" b="1" spc="-175" dirty="0">
                <a:solidFill>
                  <a:srgbClr val="933F80"/>
                </a:solidFill>
                <a:latin typeface="Trebuchet MS"/>
                <a:cs typeface="Trebuchet MS"/>
              </a:rPr>
              <a:t>€</a:t>
            </a:r>
            <a:endParaRPr sz="1400">
              <a:latin typeface="Trebuchet MS"/>
              <a:cs typeface="Trebuchet MS"/>
            </a:endParaRPr>
          </a:p>
        </p:txBody>
      </p:sp>
      <p:sp>
        <p:nvSpPr>
          <p:cNvPr id="20" name="object 16">
            <a:extLst>
              <a:ext uri="{FF2B5EF4-FFF2-40B4-BE49-F238E27FC236}">
                <a16:creationId xmlns:a16="http://schemas.microsoft.com/office/drawing/2014/main" id="{5D42B3F6-424A-4A9D-A173-FE0FE9232E5E}"/>
              </a:ext>
            </a:extLst>
          </p:cNvPr>
          <p:cNvSpPr txBox="1"/>
          <p:nvPr/>
        </p:nvSpPr>
        <p:spPr>
          <a:xfrm>
            <a:off x="7609927" y="4081939"/>
            <a:ext cx="2591435" cy="434340"/>
          </a:xfrm>
          <a:prstGeom prst="rect">
            <a:avLst/>
          </a:prstGeom>
        </p:spPr>
        <p:txBody>
          <a:bodyPr vert="horz" wrap="square" lIns="0" tIns="12700" rIns="0" bIns="0" rtlCol="0">
            <a:spAutoFit/>
          </a:bodyPr>
          <a:lstStyle/>
          <a:p>
            <a:pPr marL="215900" marR="5080" indent="-216535">
              <a:lnSpc>
                <a:spcPct val="111700"/>
              </a:lnSpc>
              <a:spcBef>
                <a:spcPts val="100"/>
              </a:spcBef>
            </a:pPr>
            <a:r>
              <a:rPr sz="1200" b="1" spc="-15" dirty="0">
                <a:solidFill>
                  <a:srgbClr val="4B4D8C"/>
                </a:solidFill>
                <a:latin typeface="Calibri"/>
                <a:cs typeface="Calibri"/>
              </a:rPr>
              <a:t>IX.</a:t>
            </a:r>
            <a:r>
              <a:rPr sz="1200" b="1" spc="70" dirty="0">
                <a:solidFill>
                  <a:srgbClr val="4B4D8C"/>
                </a:solidFill>
                <a:latin typeface="Calibri"/>
                <a:cs typeface="Calibri"/>
              </a:rPr>
              <a:t> </a:t>
            </a:r>
            <a:r>
              <a:rPr sz="1200" b="1" spc="-15" dirty="0">
                <a:solidFill>
                  <a:srgbClr val="4B4D8C"/>
                </a:solidFill>
                <a:latin typeface="Calibri"/>
                <a:cs typeface="Calibri"/>
              </a:rPr>
              <a:t>Impulso</a:t>
            </a:r>
            <a:r>
              <a:rPr sz="1200" b="1" spc="75" dirty="0">
                <a:solidFill>
                  <a:srgbClr val="4B4D8C"/>
                </a:solidFill>
                <a:latin typeface="Calibri"/>
                <a:cs typeface="Calibri"/>
              </a:rPr>
              <a:t> </a:t>
            </a:r>
            <a:r>
              <a:rPr sz="1200" b="1" spc="-50" dirty="0">
                <a:solidFill>
                  <a:srgbClr val="4B4D8C"/>
                </a:solidFill>
                <a:latin typeface="Calibri"/>
                <a:cs typeface="Calibri"/>
              </a:rPr>
              <a:t>de</a:t>
            </a:r>
            <a:r>
              <a:rPr sz="1200" b="1" spc="75" dirty="0">
                <a:solidFill>
                  <a:srgbClr val="4B4D8C"/>
                </a:solidFill>
                <a:latin typeface="Calibri"/>
                <a:cs typeface="Calibri"/>
              </a:rPr>
              <a:t> </a:t>
            </a:r>
            <a:r>
              <a:rPr sz="1200" b="1" spc="-20" dirty="0">
                <a:solidFill>
                  <a:srgbClr val="4B4D8C"/>
                </a:solidFill>
                <a:latin typeface="Calibri"/>
                <a:cs typeface="Calibri"/>
              </a:rPr>
              <a:t>la</a:t>
            </a:r>
            <a:r>
              <a:rPr sz="1200" b="1" spc="80" dirty="0">
                <a:solidFill>
                  <a:srgbClr val="4B4D8C"/>
                </a:solidFill>
                <a:latin typeface="Calibri"/>
                <a:cs typeface="Calibri"/>
              </a:rPr>
              <a:t> </a:t>
            </a:r>
            <a:r>
              <a:rPr sz="1200" b="1" spc="-20" dirty="0">
                <a:solidFill>
                  <a:srgbClr val="4B4D8C"/>
                </a:solidFill>
                <a:latin typeface="Calibri"/>
                <a:cs typeface="Calibri"/>
              </a:rPr>
              <a:t>industria</a:t>
            </a:r>
            <a:r>
              <a:rPr sz="1200" b="1" spc="85" dirty="0">
                <a:solidFill>
                  <a:srgbClr val="4B4D8C"/>
                </a:solidFill>
                <a:latin typeface="Calibri"/>
                <a:cs typeface="Calibri"/>
              </a:rPr>
              <a:t> </a:t>
            </a:r>
            <a:r>
              <a:rPr sz="1200" b="1" spc="-50" dirty="0">
                <a:solidFill>
                  <a:srgbClr val="4B4D8C"/>
                </a:solidFill>
                <a:latin typeface="Calibri"/>
                <a:cs typeface="Calibri"/>
              </a:rPr>
              <a:t>de</a:t>
            </a:r>
            <a:r>
              <a:rPr sz="1200" b="1" spc="80" dirty="0">
                <a:solidFill>
                  <a:srgbClr val="4B4D8C"/>
                </a:solidFill>
                <a:latin typeface="Calibri"/>
                <a:cs typeface="Calibri"/>
              </a:rPr>
              <a:t> </a:t>
            </a:r>
            <a:r>
              <a:rPr sz="1200" b="1" spc="-20" dirty="0">
                <a:solidFill>
                  <a:srgbClr val="4B4D8C"/>
                </a:solidFill>
                <a:latin typeface="Calibri"/>
                <a:cs typeface="Calibri"/>
              </a:rPr>
              <a:t>la</a:t>
            </a:r>
            <a:r>
              <a:rPr sz="1200" b="1" spc="80" dirty="0">
                <a:solidFill>
                  <a:srgbClr val="4B4D8C"/>
                </a:solidFill>
                <a:latin typeface="Calibri"/>
                <a:cs typeface="Calibri"/>
              </a:rPr>
              <a:t> </a:t>
            </a:r>
            <a:r>
              <a:rPr sz="1200" b="1" spc="-20" dirty="0">
                <a:solidFill>
                  <a:srgbClr val="4B4D8C"/>
                </a:solidFill>
                <a:latin typeface="Calibri"/>
                <a:cs typeface="Calibri"/>
              </a:rPr>
              <a:t>cultura</a:t>
            </a:r>
            <a:r>
              <a:rPr sz="1200" b="1" spc="85" dirty="0">
                <a:solidFill>
                  <a:srgbClr val="4B4D8C"/>
                </a:solidFill>
                <a:latin typeface="Calibri"/>
                <a:cs typeface="Calibri"/>
              </a:rPr>
              <a:t> </a:t>
            </a:r>
            <a:r>
              <a:rPr sz="1200" b="1" spc="-35" dirty="0">
                <a:solidFill>
                  <a:srgbClr val="4B4D8C"/>
                </a:solidFill>
                <a:latin typeface="Calibri"/>
                <a:cs typeface="Calibri"/>
              </a:rPr>
              <a:t>y </a:t>
            </a:r>
            <a:r>
              <a:rPr sz="1200" b="1" spc="-254" dirty="0">
                <a:solidFill>
                  <a:srgbClr val="4B4D8C"/>
                </a:solidFill>
                <a:latin typeface="Calibri"/>
                <a:cs typeface="Calibri"/>
              </a:rPr>
              <a:t> </a:t>
            </a:r>
            <a:r>
              <a:rPr sz="1200" b="1" spc="-30" dirty="0">
                <a:solidFill>
                  <a:srgbClr val="4B4D8C"/>
                </a:solidFill>
                <a:latin typeface="Calibri"/>
                <a:cs typeface="Calibri"/>
              </a:rPr>
              <a:t>el</a:t>
            </a:r>
            <a:r>
              <a:rPr sz="1200" b="1" spc="70" dirty="0">
                <a:solidFill>
                  <a:srgbClr val="4B4D8C"/>
                </a:solidFill>
                <a:latin typeface="Calibri"/>
                <a:cs typeface="Calibri"/>
              </a:rPr>
              <a:t> </a:t>
            </a:r>
            <a:r>
              <a:rPr sz="1200" b="1" spc="-30" dirty="0">
                <a:solidFill>
                  <a:srgbClr val="4B4D8C"/>
                </a:solidFill>
                <a:latin typeface="Calibri"/>
                <a:cs typeface="Calibri"/>
              </a:rPr>
              <a:t>deporte</a:t>
            </a:r>
            <a:endParaRPr sz="1200">
              <a:latin typeface="Calibri"/>
              <a:cs typeface="Calibri"/>
            </a:endParaRPr>
          </a:p>
        </p:txBody>
      </p:sp>
      <p:sp>
        <p:nvSpPr>
          <p:cNvPr id="21" name="object 17">
            <a:extLst>
              <a:ext uri="{FF2B5EF4-FFF2-40B4-BE49-F238E27FC236}">
                <a16:creationId xmlns:a16="http://schemas.microsoft.com/office/drawing/2014/main" id="{74E07B6B-336F-41B8-8D2E-98D857E9D82D}"/>
              </a:ext>
            </a:extLst>
          </p:cNvPr>
          <p:cNvSpPr txBox="1"/>
          <p:nvPr/>
        </p:nvSpPr>
        <p:spPr>
          <a:xfrm>
            <a:off x="10958599" y="4196747"/>
            <a:ext cx="523875" cy="238760"/>
          </a:xfrm>
          <a:prstGeom prst="rect">
            <a:avLst/>
          </a:prstGeom>
        </p:spPr>
        <p:txBody>
          <a:bodyPr vert="horz" wrap="square" lIns="0" tIns="12700" rIns="0" bIns="0" rtlCol="0">
            <a:spAutoFit/>
          </a:bodyPr>
          <a:lstStyle/>
          <a:p>
            <a:pPr>
              <a:lnSpc>
                <a:spcPct val="100000"/>
              </a:lnSpc>
              <a:spcBef>
                <a:spcPts val="100"/>
              </a:spcBef>
            </a:pPr>
            <a:r>
              <a:rPr sz="1400" b="1" spc="-65" dirty="0">
                <a:solidFill>
                  <a:srgbClr val="4B4D8C"/>
                </a:solidFill>
                <a:latin typeface="Calibri"/>
                <a:cs typeface="Calibri"/>
              </a:rPr>
              <a:t>825</a:t>
            </a:r>
            <a:r>
              <a:rPr sz="1400" b="1" spc="15" dirty="0">
                <a:solidFill>
                  <a:srgbClr val="4B4D8C"/>
                </a:solidFill>
                <a:latin typeface="Calibri"/>
                <a:cs typeface="Calibri"/>
              </a:rPr>
              <a:t> </a:t>
            </a:r>
            <a:r>
              <a:rPr sz="1400" b="1" spc="-135" dirty="0">
                <a:solidFill>
                  <a:srgbClr val="4B4D8C"/>
                </a:solidFill>
                <a:latin typeface="Calibri"/>
                <a:cs typeface="Calibri"/>
              </a:rPr>
              <a:t>M</a:t>
            </a:r>
            <a:r>
              <a:rPr sz="1400" b="1" spc="-175" dirty="0">
                <a:solidFill>
                  <a:srgbClr val="4B4D8C"/>
                </a:solidFill>
                <a:latin typeface="Trebuchet MS"/>
                <a:cs typeface="Trebuchet MS"/>
              </a:rPr>
              <a:t>€</a:t>
            </a:r>
            <a:endParaRPr sz="1400">
              <a:latin typeface="Trebuchet MS"/>
              <a:cs typeface="Trebuchet MS"/>
            </a:endParaRPr>
          </a:p>
        </p:txBody>
      </p:sp>
      <p:sp>
        <p:nvSpPr>
          <p:cNvPr id="22" name="object 18">
            <a:extLst>
              <a:ext uri="{FF2B5EF4-FFF2-40B4-BE49-F238E27FC236}">
                <a16:creationId xmlns:a16="http://schemas.microsoft.com/office/drawing/2014/main" id="{E08941DE-C7C1-43EF-9B64-A1BAF208C20B}"/>
              </a:ext>
            </a:extLst>
          </p:cNvPr>
          <p:cNvSpPr txBox="1"/>
          <p:nvPr/>
        </p:nvSpPr>
        <p:spPr>
          <a:xfrm>
            <a:off x="7610562" y="4673251"/>
            <a:ext cx="2782570" cy="434340"/>
          </a:xfrm>
          <a:prstGeom prst="rect">
            <a:avLst/>
          </a:prstGeom>
        </p:spPr>
        <p:txBody>
          <a:bodyPr vert="horz" wrap="square" lIns="0" tIns="33655" rIns="0" bIns="0" rtlCol="0">
            <a:spAutoFit/>
          </a:bodyPr>
          <a:lstStyle/>
          <a:p>
            <a:pPr>
              <a:lnSpc>
                <a:spcPct val="100000"/>
              </a:lnSpc>
              <a:spcBef>
                <a:spcPts val="265"/>
              </a:spcBef>
            </a:pPr>
            <a:r>
              <a:rPr sz="1200" b="1" spc="-45" dirty="0">
                <a:solidFill>
                  <a:srgbClr val="156EA4"/>
                </a:solidFill>
                <a:latin typeface="Calibri"/>
                <a:cs typeface="Calibri"/>
              </a:rPr>
              <a:t>X.</a:t>
            </a:r>
            <a:r>
              <a:rPr sz="1200" b="1" spc="70" dirty="0">
                <a:solidFill>
                  <a:srgbClr val="156EA4"/>
                </a:solidFill>
                <a:latin typeface="Calibri"/>
                <a:cs typeface="Calibri"/>
              </a:rPr>
              <a:t> </a:t>
            </a:r>
            <a:r>
              <a:rPr sz="1200" b="1" spc="-35" dirty="0">
                <a:solidFill>
                  <a:srgbClr val="156EA4"/>
                </a:solidFill>
                <a:latin typeface="Calibri"/>
                <a:cs typeface="Calibri"/>
              </a:rPr>
              <a:t>Modernización</a:t>
            </a:r>
            <a:r>
              <a:rPr sz="1200" b="1" spc="85" dirty="0">
                <a:solidFill>
                  <a:srgbClr val="156EA4"/>
                </a:solidFill>
                <a:latin typeface="Calibri"/>
                <a:cs typeface="Calibri"/>
              </a:rPr>
              <a:t> </a:t>
            </a:r>
            <a:r>
              <a:rPr sz="1200" b="1" spc="-35" dirty="0">
                <a:solidFill>
                  <a:srgbClr val="156EA4"/>
                </a:solidFill>
                <a:latin typeface="Calibri"/>
                <a:cs typeface="Calibri"/>
              </a:rPr>
              <a:t>del</a:t>
            </a:r>
            <a:r>
              <a:rPr sz="1200" b="1" spc="75" dirty="0">
                <a:solidFill>
                  <a:srgbClr val="156EA4"/>
                </a:solidFill>
                <a:latin typeface="Calibri"/>
                <a:cs typeface="Calibri"/>
              </a:rPr>
              <a:t> </a:t>
            </a:r>
            <a:r>
              <a:rPr sz="1200" b="1" spc="-25" dirty="0">
                <a:solidFill>
                  <a:srgbClr val="156EA4"/>
                </a:solidFill>
                <a:latin typeface="Calibri"/>
                <a:cs typeface="Calibri"/>
              </a:rPr>
              <a:t>sistema</a:t>
            </a:r>
            <a:r>
              <a:rPr sz="1200" b="1" spc="70" dirty="0">
                <a:solidFill>
                  <a:srgbClr val="156EA4"/>
                </a:solidFill>
                <a:latin typeface="Calibri"/>
                <a:cs typeface="Calibri"/>
              </a:rPr>
              <a:t> </a:t>
            </a:r>
            <a:r>
              <a:rPr sz="1200" b="1" spc="-10" dirty="0">
                <a:solidFill>
                  <a:srgbClr val="156EA4"/>
                </a:solidFill>
                <a:latin typeface="Calibri"/>
                <a:cs typeface="Calibri"/>
              </a:rPr>
              <a:t>fiscal</a:t>
            </a:r>
            <a:endParaRPr sz="1200">
              <a:latin typeface="Calibri"/>
              <a:cs typeface="Calibri"/>
            </a:endParaRPr>
          </a:p>
          <a:p>
            <a:pPr marL="161925">
              <a:lnSpc>
                <a:spcPct val="100000"/>
              </a:lnSpc>
              <a:spcBef>
                <a:spcPts val="170"/>
              </a:spcBef>
            </a:pPr>
            <a:r>
              <a:rPr sz="1200" b="1" spc="-25" dirty="0">
                <a:solidFill>
                  <a:srgbClr val="156EA4"/>
                </a:solidFill>
                <a:latin typeface="Calibri"/>
                <a:cs typeface="Calibri"/>
              </a:rPr>
              <a:t>para</a:t>
            </a:r>
            <a:r>
              <a:rPr sz="1200" b="1" spc="85" dirty="0">
                <a:solidFill>
                  <a:srgbClr val="156EA4"/>
                </a:solidFill>
                <a:latin typeface="Calibri"/>
                <a:cs typeface="Calibri"/>
              </a:rPr>
              <a:t> </a:t>
            </a:r>
            <a:r>
              <a:rPr sz="1200" b="1" spc="-35" dirty="0">
                <a:solidFill>
                  <a:srgbClr val="156EA4"/>
                </a:solidFill>
                <a:latin typeface="Calibri"/>
                <a:cs typeface="Calibri"/>
              </a:rPr>
              <a:t>un</a:t>
            </a:r>
            <a:r>
              <a:rPr sz="1200" b="1" spc="80" dirty="0">
                <a:solidFill>
                  <a:srgbClr val="156EA4"/>
                </a:solidFill>
                <a:latin typeface="Calibri"/>
                <a:cs typeface="Calibri"/>
              </a:rPr>
              <a:t> </a:t>
            </a:r>
            <a:r>
              <a:rPr sz="1200" b="1" spc="-30" dirty="0">
                <a:solidFill>
                  <a:srgbClr val="156EA4"/>
                </a:solidFill>
                <a:latin typeface="Calibri"/>
                <a:cs typeface="Calibri"/>
              </a:rPr>
              <a:t>crecimiento</a:t>
            </a:r>
            <a:r>
              <a:rPr sz="1200" b="1" spc="80" dirty="0">
                <a:solidFill>
                  <a:srgbClr val="156EA4"/>
                </a:solidFill>
                <a:latin typeface="Calibri"/>
                <a:cs typeface="Calibri"/>
              </a:rPr>
              <a:t> </a:t>
            </a:r>
            <a:r>
              <a:rPr sz="1200" b="1" spc="-20" dirty="0">
                <a:solidFill>
                  <a:srgbClr val="156EA4"/>
                </a:solidFill>
                <a:latin typeface="Calibri"/>
                <a:cs typeface="Calibri"/>
              </a:rPr>
              <a:t>inclusivo</a:t>
            </a:r>
            <a:r>
              <a:rPr sz="1200" b="1" spc="80" dirty="0">
                <a:solidFill>
                  <a:srgbClr val="156EA4"/>
                </a:solidFill>
                <a:latin typeface="Calibri"/>
                <a:cs typeface="Calibri"/>
              </a:rPr>
              <a:t> </a:t>
            </a:r>
            <a:r>
              <a:rPr sz="1200" b="1" spc="-35" dirty="0">
                <a:solidFill>
                  <a:srgbClr val="156EA4"/>
                </a:solidFill>
                <a:latin typeface="Calibri"/>
                <a:cs typeface="Calibri"/>
              </a:rPr>
              <a:t>y</a:t>
            </a:r>
            <a:r>
              <a:rPr sz="1200" b="1" spc="75" dirty="0">
                <a:solidFill>
                  <a:srgbClr val="156EA4"/>
                </a:solidFill>
                <a:latin typeface="Calibri"/>
                <a:cs typeface="Calibri"/>
              </a:rPr>
              <a:t> </a:t>
            </a:r>
            <a:r>
              <a:rPr sz="1200" b="1" spc="-20" dirty="0">
                <a:solidFill>
                  <a:srgbClr val="156EA4"/>
                </a:solidFill>
                <a:latin typeface="Calibri"/>
                <a:cs typeface="Calibri"/>
              </a:rPr>
              <a:t>sostenible</a:t>
            </a:r>
            <a:endParaRPr sz="1200">
              <a:latin typeface="Calibri"/>
              <a:cs typeface="Calibri"/>
            </a:endParaRPr>
          </a:p>
        </p:txBody>
      </p:sp>
      <p:sp>
        <p:nvSpPr>
          <p:cNvPr id="23" name="object 19">
            <a:extLst>
              <a:ext uri="{FF2B5EF4-FFF2-40B4-BE49-F238E27FC236}">
                <a16:creationId xmlns:a16="http://schemas.microsoft.com/office/drawing/2014/main" id="{3EB5AC98-1429-4EE5-9959-523F3CFE0C65}"/>
              </a:ext>
            </a:extLst>
          </p:cNvPr>
          <p:cNvSpPr txBox="1"/>
          <p:nvPr/>
        </p:nvSpPr>
        <p:spPr>
          <a:xfrm>
            <a:off x="11385002" y="4772818"/>
            <a:ext cx="97790"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156EA4"/>
                </a:solidFill>
                <a:latin typeface="Calibri"/>
                <a:cs typeface="Calibri"/>
              </a:rPr>
              <a:t>–</a:t>
            </a:r>
            <a:endParaRPr sz="1400">
              <a:latin typeface="Calibri"/>
              <a:cs typeface="Calibri"/>
            </a:endParaRPr>
          </a:p>
        </p:txBody>
      </p:sp>
      <p:graphicFrame>
        <p:nvGraphicFramePr>
          <p:cNvPr id="24" name="object 20">
            <a:extLst>
              <a:ext uri="{FF2B5EF4-FFF2-40B4-BE49-F238E27FC236}">
                <a16:creationId xmlns:a16="http://schemas.microsoft.com/office/drawing/2014/main" id="{F947372D-CC7C-48E9-8CC9-EE9DF4374F57}"/>
              </a:ext>
            </a:extLst>
          </p:cNvPr>
          <p:cNvGraphicFramePr>
            <a:graphicFrameLocks noGrp="1"/>
          </p:cNvGraphicFramePr>
          <p:nvPr/>
        </p:nvGraphicFramePr>
        <p:xfrm>
          <a:off x="636616" y="2317285"/>
          <a:ext cx="4067810" cy="2879725"/>
        </p:xfrm>
        <a:graphic>
          <a:graphicData uri="http://schemas.openxmlformats.org/drawingml/2006/table">
            <a:tbl>
              <a:tblPr firstRow="1" bandRow="1">
                <a:tableStyleId>{2D5ABB26-0587-4C30-8999-92F81FD0307C}</a:tableStyleId>
              </a:tblPr>
              <a:tblGrid>
                <a:gridCol w="3121660">
                  <a:extLst>
                    <a:ext uri="{9D8B030D-6E8A-4147-A177-3AD203B41FA5}">
                      <a16:colId xmlns:a16="http://schemas.microsoft.com/office/drawing/2014/main" val="20000"/>
                    </a:ext>
                  </a:extLst>
                </a:gridCol>
                <a:gridCol w="946150">
                  <a:extLst>
                    <a:ext uri="{9D8B030D-6E8A-4147-A177-3AD203B41FA5}">
                      <a16:colId xmlns:a16="http://schemas.microsoft.com/office/drawing/2014/main" val="20001"/>
                    </a:ext>
                  </a:extLst>
                </a:gridCol>
              </a:tblGrid>
              <a:tr h="1151890">
                <a:tc>
                  <a:txBody>
                    <a:bodyPr/>
                    <a:lstStyle/>
                    <a:p>
                      <a:pPr marL="236220" indent="-128905">
                        <a:lnSpc>
                          <a:spcPct val="100000"/>
                        </a:lnSpc>
                        <a:spcBef>
                          <a:spcPts val="675"/>
                        </a:spcBef>
                        <a:buAutoNum type="romanUcPeriod"/>
                        <a:tabLst>
                          <a:tab pos="236854" algn="l"/>
                        </a:tabLst>
                      </a:pPr>
                      <a:r>
                        <a:rPr sz="1200" b="1" spc="-45" dirty="0">
                          <a:solidFill>
                            <a:srgbClr val="0A9DC6"/>
                          </a:solidFill>
                          <a:latin typeface="Calibri"/>
                          <a:cs typeface="Calibri"/>
                        </a:rPr>
                        <a:t>Agenda</a:t>
                      </a:r>
                      <a:r>
                        <a:rPr sz="1200" b="1" spc="45" dirty="0">
                          <a:solidFill>
                            <a:srgbClr val="0A9DC6"/>
                          </a:solidFill>
                          <a:latin typeface="Calibri"/>
                          <a:cs typeface="Calibri"/>
                        </a:rPr>
                        <a:t> </a:t>
                      </a:r>
                      <a:r>
                        <a:rPr sz="1200" b="1" spc="-35" dirty="0">
                          <a:solidFill>
                            <a:srgbClr val="0A9DC6"/>
                          </a:solidFill>
                          <a:latin typeface="Calibri"/>
                          <a:cs typeface="Calibri"/>
                        </a:rPr>
                        <a:t>urbana</a:t>
                      </a:r>
                      <a:r>
                        <a:rPr sz="1200" b="1" spc="55" dirty="0">
                          <a:solidFill>
                            <a:srgbClr val="0A9DC6"/>
                          </a:solidFill>
                          <a:latin typeface="Calibri"/>
                          <a:cs typeface="Calibri"/>
                        </a:rPr>
                        <a:t> </a:t>
                      </a:r>
                      <a:r>
                        <a:rPr sz="1200" b="1" spc="-35" dirty="0">
                          <a:solidFill>
                            <a:srgbClr val="0A9DC6"/>
                          </a:solidFill>
                          <a:latin typeface="Calibri"/>
                          <a:cs typeface="Calibri"/>
                        </a:rPr>
                        <a:t>y</a:t>
                      </a:r>
                      <a:r>
                        <a:rPr sz="1200" b="1" spc="45" dirty="0">
                          <a:solidFill>
                            <a:srgbClr val="0A9DC6"/>
                          </a:solidFill>
                          <a:latin typeface="Calibri"/>
                          <a:cs typeface="Calibri"/>
                        </a:rPr>
                        <a:t> </a:t>
                      </a:r>
                      <a:r>
                        <a:rPr sz="1200" b="1" spc="-20" dirty="0">
                          <a:solidFill>
                            <a:srgbClr val="0A9DC6"/>
                          </a:solidFill>
                          <a:latin typeface="Calibri"/>
                          <a:cs typeface="Calibri"/>
                        </a:rPr>
                        <a:t>rural,</a:t>
                      </a:r>
                      <a:r>
                        <a:rPr sz="1200" b="1" spc="55" dirty="0">
                          <a:solidFill>
                            <a:srgbClr val="0A9DC6"/>
                          </a:solidFill>
                          <a:latin typeface="Calibri"/>
                          <a:cs typeface="Calibri"/>
                        </a:rPr>
                        <a:t> </a:t>
                      </a:r>
                      <a:r>
                        <a:rPr sz="1200" b="1" spc="-30" dirty="0">
                          <a:solidFill>
                            <a:srgbClr val="0A9DC6"/>
                          </a:solidFill>
                          <a:latin typeface="Calibri"/>
                          <a:cs typeface="Calibri"/>
                        </a:rPr>
                        <a:t>lucha</a:t>
                      </a:r>
                      <a:r>
                        <a:rPr sz="1200" b="1" spc="45" dirty="0">
                          <a:solidFill>
                            <a:srgbClr val="0A9DC6"/>
                          </a:solidFill>
                          <a:latin typeface="Calibri"/>
                          <a:cs typeface="Calibri"/>
                        </a:rPr>
                        <a:t> </a:t>
                      </a:r>
                      <a:r>
                        <a:rPr sz="1200" b="1" spc="-35" dirty="0">
                          <a:solidFill>
                            <a:srgbClr val="0A9DC6"/>
                          </a:solidFill>
                          <a:latin typeface="Calibri"/>
                          <a:cs typeface="Calibri"/>
                        </a:rPr>
                        <a:t>contra</a:t>
                      </a:r>
                      <a:endParaRPr sz="1200" dirty="0">
                        <a:latin typeface="Calibri"/>
                        <a:cs typeface="Calibri"/>
                      </a:endParaRPr>
                    </a:p>
                    <a:p>
                      <a:pPr marL="226695">
                        <a:lnSpc>
                          <a:spcPct val="100000"/>
                        </a:lnSpc>
                        <a:spcBef>
                          <a:spcPts val="165"/>
                        </a:spcBef>
                      </a:pPr>
                      <a:r>
                        <a:rPr sz="1200" b="1" spc="-20" dirty="0">
                          <a:solidFill>
                            <a:srgbClr val="0A9DC6"/>
                          </a:solidFill>
                          <a:latin typeface="Calibri"/>
                          <a:cs typeface="Calibri"/>
                        </a:rPr>
                        <a:t>la</a:t>
                      </a:r>
                      <a:r>
                        <a:rPr sz="1200" b="1" spc="45" dirty="0">
                          <a:solidFill>
                            <a:srgbClr val="0A9DC6"/>
                          </a:solidFill>
                          <a:latin typeface="Calibri"/>
                          <a:cs typeface="Calibri"/>
                        </a:rPr>
                        <a:t> </a:t>
                      </a:r>
                      <a:r>
                        <a:rPr sz="1200" b="1" spc="-40" dirty="0">
                          <a:solidFill>
                            <a:srgbClr val="0A9DC6"/>
                          </a:solidFill>
                          <a:latin typeface="Calibri"/>
                          <a:cs typeface="Calibri"/>
                        </a:rPr>
                        <a:t>despoblación</a:t>
                      </a:r>
                      <a:r>
                        <a:rPr sz="1200" b="1" spc="55" dirty="0">
                          <a:solidFill>
                            <a:srgbClr val="0A9DC6"/>
                          </a:solidFill>
                          <a:latin typeface="Calibri"/>
                          <a:cs typeface="Calibri"/>
                        </a:rPr>
                        <a:t> </a:t>
                      </a:r>
                      <a:r>
                        <a:rPr sz="1200" b="1" spc="-35" dirty="0">
                          <a:solidFill>
                            <a:srgbClr val="0A9DC6"/>
                          </a:solidFill>
                          <a:latin typeface="Calibri"/>
                          <a:cs typeface="Calibri"/>
                        </a:rPr>
                        <a:t>y</a:t>
                      </a:r>
                      <a:r>
                        <a:rPr sz="1200" b="1" spc="50" dirty="0">
                          <a:solidFill>
                            <a:srgbClr val="0A9DC6"/>
                          </a:solidFill>
                          <a:latin typeface="Calibri"/>
                          <a:cs typeface="Calibri"/>
                        </a:rPr>
                        <a:t> </a:t>
                      </a:r>
                      <a:r>
                        <a:rPr sz="1200" b="1" spc="-35" dirty="0">
                          <a:solidFill>
                            <a:srgbClr val="0A9DC6"/>
                          </a:solidFill>
                          <a:latin typeface="Calibri"/>
                          <a:cs typeface="Calibri"/>
                        </a:rPr>
                        <a:t>desarrollo</a:t>
                      </a:r>
                      <a:r>
                        <a:rPr sz="1200" b="1" spc="45" dirty="0">
                          <a:solidFill>
                            <a:srgbClr val="0A9DC6"/>
                          </a:solidFill>
                          <a:latin typeface="Calibri"/>
                          <a:cs typeface="Calibri"/>
                        </a:rPr>
                        <a:t> </a:t>
                      </a:r>
                      <a:r>
                        <a:rPr sz="1200" b="1" spc="-50" dirty="0">
                          <a:solidFill>
                            <a:srgbClr val="0A9DC6"/>
                          </a:solidFill>
                          <a:latin typeface="Calibri"/>
                          <a:cs typeface="Calibri"/>
                        </a:rPr>
                        <a:t>de</a:t>
                      </a:r>
                      <a:r>
                        <a:rPr sz="1200" b="1" spc="45" dirty="0">
                          <a:solidFill>
                            <a:srgbClr val="0A9DC6"/>
                          </a:solidFill>
                          <a:latin typeface="Calibri"/>
                          <a:cs typeface="Calibri"/>
                        </a:rPr>
                        <a:t> </a:t>
                      </a:r>
                      <a:r>
                        <a:rPr sz="1200" b="1" spc="-20" dirty="0">
                          <a:solidFill>
                            <a:srgbClr val="0A9DC6"/>
                          </a:solidFill>
                          <a:latin typeface="Calibri"/>
                          <a:cs typeface="Calibri"/>
                        </a:rPr>
                        <a:t>la</a:t>
                      </a:r>
                      <a:r>
                        <a:rPr sz="1200" b="1" spc="55" dirty="0">
                          <a:solidFill>
                            <a:srgbClr val="0A9DC6"/>
                          </a:solidFill>
                          <a:latin typeface="Calibri"/>
                          <a:cs typeface="Calibri"/>
                        </a:rPr>
                        <a:t> </a:t>
                      </a:r>
                      <a:r>
                        <a:rPr sz="1200" b="1" spc="-20" dirty="0">
                          <a:solidFill>
                            <a:srgbClr val="0A9DC6"/>
                          </a:solidFill>
                          <a:latin typeface="Calibri"/>
                          <a:cs typeface="Calibri"/>
                        </a:rPr>
                        <a:t>agricultura</a:t>
                      </a:r>
                      <a:endParaRPr sz="1200" dirty="0">
                        <a:latin typeface="Calibri"/>
                        <a:cs typeface="Calibri"/>
                      </a:endParaRPr>
                    </a:p>
                    <a:p>
                      <a:pPr>
                        <a:lnSpc>
                          <a:spcPct val="100000"/>
                        </a:lnSpc>
                        <a:spcBef>
                          <a:spcPts val="50"/>
                        </a:spcBef>
                      </a:pPr>
                      <a:endParaRPr sz="1900" dirty="0">
                        <a:latin typeface="Times New Roman"/>
                        <a:cs typeface="Times New Roman"/>
                      </a:endParaRPr>
                    </a:p>
                    <a:p>
                      <a:pPr marL="288290" indent="-180975">
                        <a:lnSpc>
                          <a:spcPct val="100000"/>
                        </a:lnSpc>
                        <a:buAutoNum type="romanUcPeriod" startAt="2"/>
                        <a:tabLst>
                          <a:tab pos="288925" algn="l"/>
                        </a:tabLst>
                      </a:pPr>
                      <a:r>
                        <a:rPr sz="1200" b="1" spc="-20" dirty="0">
                          <a:solidFill>
                            <a:srgbClr val="1B95A0"/>
                          </a:solidFill>
                          <a:latin typeface="Calibri"/>
                          <a:cs typeface="Calibri"/>
                        </a:rPr>
                        <a:t>Infraestructuras</a:t>
                      </a:r>
                      <a:r>
                        <a:rPr sz="1200" b="1" spc="95" dirty="0">
                          <a:solidFill>
                            <a:srgbClr val="1B95A0"/>
                          </a:solidFill>
                          <a:latin typeface="Calibri"/>
                          <a:cs typeface="Calibri"/>
                        </a:rPr>
                        <a:t> </a:t>
                      </a:r>
                      <a:r>
                        <a:rPr sz="1200" b="1" spc="-35" dirty="0">
                          <a:solidFill>
                            <a:srgbClr val="1B95A0"/>
                          </a:solidFill>
                          <a:latin typeface="Calibri"/>
                          <a:cs typeface="Calibri"/>
                        </a:rPr>
                        <a:t>y</a:t>
                      </a:r>
                      <a:r>
                        <a:rPr sz="1200" b="1" spc="75" dirty="0">
                          <a:solidFill>
                            <a:srgbClr val="1B95A0"/>
                          </a:solidFill>
                          <a:latin typeface="Calibri"/>
                          <a:cs typeface="Calibri"/>
                        </a:rPr>
                        <a:t> </a:t>
                      </a:r>
                      <a:r>
                        <a:rPr sz="1200" b="1" spc="-30" dirty="0">
                          <a:solidFill>
                            <a:srgbClr val="1B95A0"/>
                          </a:solidFill>
                          <a:latin typeface="Calibri"/>
                          <a:cs typeface="Calibri"/>
                        </a:rPr>
                        <a:t>ecosistemas</a:t>
                      </a:r>
                      <a:r>
                        <a:rPr sz="1200" b="1" spc="90" dirty="0">
                          <a:solidFill>
                            <a:srgbClr val="1B95A0"/>
                          </a:solidFill>
                          <a:latin typeface="Calibri"/>
                          <a:cs typeface="Calibri"/>
                        </a:rPr>
                        <a:t> </a:t>
                      </a:r>
                      <a:r>
                        <a:rPr sz="1200" b="1" spc="-15" dirty="0">
                          <a:solidFill>
                            <a:srgbClr val="1B95A0"/>
                          </a:solidFill>
                          <a:latin typeface="Calibri"/>
                          <a:cs typeface="Calibri"/>
                        </a:rPr>
                        <a:t>resilientes</a:t>
                      </a:r>
                      <a:endParaRPr sz="1200" dirty="0">
                        <a:latin typeface="Calibri"/>
                        <a:cs typeface="Calibri"/>
                      </a:endParaRPr>
                    </a:p>
                  </a:txBody>
                  <a:tcPr marL="0" marR="0" marT="85725" marB="0">
                    <a:solidFill>
                      <a:srgbClr val="CFE3EF"/>
                    </a:solidFill>
                  </a:tcPr>
                </a:tc>
                <a:tc>
                  <a:txBody>
                    <a:bodyPr/>
                    <a:lstStyle/>
                    <a:p>
                      <a:pPr marL="83820">
                        <a:lnSpc>
                          <a:spcPct val="100000"/>
                        </a:lnSpc>
                        <a:spcBef>
                          <a:spcPts val="1290"/>
                        </a:spcBef>
                      </a:pPr>
                      <a:r>
                        <a:rPr sz="1400" b="1" spc="-35" dirty="0">
                          <a:solidFill>
                            <a:srgbClr val="0A9DC6"/>
                          </a:solidFill>
                          <a:latin typeface="Calibri"/>
                          <a:cs typeface="Calibri"/>
                        </a:rPr>
                        <a:t>14.407</a:t>
                      </a:r>
                      <a:r>
                        <a:rPr sz="1400" b="1" spc="-20" dirty="0">
                          <a:solidFill>
                            <a:srgbClr val="0A9DC6"/>
                          </a:solidFill>
                          <a:latin typeface="Calibri"/>
                          <a:cs typeface="Calibri"/>
                        </a:rPr>
                        <a:t> </a:t>
                      </a:r>
                      <a:r>
                        <a:rPr sz="1400" b="1" spc="-140" dirty="0">
                          <a:solidFill>
                            <a:srgbClr val="0A9DC6"/>
                          </a:solidFill>
                          <a:latin typeface="Calibri"/>
                          <a:cs typeface="Calibri"/>
                        </a:rPr>
                        <a:t>M</a:t>
                      </a:r>
                      <a:r>
                        <a:rPr sz="1400" b="1" spc="-140" dirty="0">
                          <a:solidFill>
                            <a:srgbClr val="0A9DC6"/>
                          </a:solidFill>
                          <a:latin typeface="Trebuchet MS"/>
                          <a:cs typeface="Trebuchet MS"/>
                        </a:rPr>
                        <a:t>€</a:t>
                      </a:r>
                      <a:endParaRPr sz="1400" dirty="0">
                        <a:latin typeface="Trebuchet MS"/>
                        <a:cs typeface="Trebuchet MS"/>
                      </a:endParaRPr>
                    </a:p>
                    <a:p>
                      <a:pPr>
                        <a:lnSpc>
                          <a:spcPct val="100000"/>
                        </a:lnSpc>
                        <a:spcBef>
                          <a:spcPts val="35"/>
                        </a:spcBef>
                      </a:pPr>
                      <a:endParaRPr sz="2450" dirty="0">
                        <a:latin typeface="Times New Roman"/>
                        <a:cs typeface="Times New Roman"/>
                      </a:endParaRPr>
                    </a:p>
                    <a:p>
                      <a:pPr marL="83820">
                        <a:lnSpc>
                          <a:spcPct val="100000"/>
                        </a:lnSpc>
                        <a:spcBef>
                          <a:spcPts val="5"/>
                        </a:spcBef>
                      </a:pPr>
                      <a:r>
                        <a:rPr sz="1400" b="1" spc="-35" dirty="0">
                          <a:solidFill>
                            <a:srgbClr val="1B95A0"/>
                          </a:solidFill>
                          <a:latin typeface="Calibri"/>
                          <a:cs typeface="Calibri"/>
                        </a:rPr>
                        <a:t>10.400</a:t>
                      </a:r>
                      <a:r>
                        <a:rPr sz="1400" b="1" spc="-20" dirty="0">
                          <a:solidFill>
                            <a:srgbClr val="1B95A0"/>
                          </a:solidFill>
                          <a:latin typeface="Calibri"/>
                          <a:cs typeface="Calibri"/>
                        </a:rPr>
                        <a:t> </a:t>
                      </a:r>
                      <a:r>
                        <a:rPr sz="1400" b="1" spc="-140" dirty="0">
                          <a:solidFill>
                            <a:srgbClr val="1B95A0"/>
                          </a:solidFill>
                          <a:latin typeface="Calibri"/>
                          <a:cs typeface="Calibri"/>
                        </a:rPr>
                        <a:t>M</a:t>
                      </a:r>
                      <a:r>
                        <a:rPr sz="1400" b="1" spc="-140" dirty="0">
                          <a:solidFill>
                            <a:srgbClr val="1B95A0"/>
                          </a:solidFill>
                          <a:latin typeface="Trebuchet MS"/>
                          <a:cs typeface="Trebuchet MS"/>
                        </a:rPr>
                        <a:t>€</a:t>
                      </a:r>
                      <a:endParaRPr sz="1400" dirty="0">
                        <a:latin typeface="Trebuchet MS"/>
                        <a:cs typeface="Trebuchet MS"/>
                      </a:endParaRPr>
                    </a:p>
                  </a:txBody>
                  <a:tcPr marL="0" marR="0" marT="163830" marB="0">
                    <a:solidFill>
                      <a:srgbClr val="CFE3EF"/>
                    </a:solidFill>
                  </a:tcPr>
                </a:tc>
                <a:extLst>
                  <a:ext uri="{0D108BD9-81ED-4DB2-BD59-A6C34878D82A}">
                    <a16:rowId xmlns:a16="http://schemas.microsoft.com/office/drawing/2014/main" val="10000"/>
                  </a:ext>
                </a:extLst>
              </a:tr>
              <a:tr h="575945">
                <a:tc>
                  <a:txBody>
                    <a:bodyPr/>
                    <a:lstStyle/>
                    <a:p>
                      <a:pPr>
                        <a:lnSpc>
                          <a:spcPct val="100000"/>
                        </a:lnSpc>
                        <a:spcBef>
                          <a:spcPts val="45"/>
                        </a:spcBef>
                      </a:pPr>
                      <a:endParaRPr sz="1300">
                        <a:latin typeface="Times New Roman"/>
                        <a:cs typeface="Times New Roman"/>
                      </a:endParaRPr>
                    </a:p>
                    <a:p>
                      <a:pPr marL="107950">
                        <a:lnSpc>
                          <a:spcPct val="100000"/>
                        </a:lnSpc>
                      </a:pPr>
                      <a:r>
                        <a:rPr sz="1200" b="1" spc="40" dirty="0">
                          <a:solidFill>
                            <a:srgbClr val="6FA14B"/>
                          </a:solidFill>
                          <a:latin typeface="Calibri"/>
                          <a:cs typeface="Calibri"/>
                        </a:rPr>
                        <a:t>III.</a:t>
                      </a:r>
                      <a:r>
                        <a:rPr sz="1200" b="1" spc="60" dirty="0">
                          <a:solidFill>
                            <a:srgbClr val="6FA14B"/>
                          </a:solidFill>
                          <a:latin typeface="Calibri"/>
                          <a:cs typeface="Calibri"/>
                        </a:rPr>
                        <a:t> </a:t>
                      </a:r>
                      <a:r>
                        <a:rPr sz="1200" b="1" spc="-25" dirty="0">
                          <a:solidFill>
                            <a:srgbClr val="6FA14B"/>
                          </a:solidFill>
                          <a:latin typeface="Calibri"/>
                          <a:cs typeface="Calibri"/>
                        </a:rPr>
                        <a:t>Transición</a:t>
                      </a:r>
                      <a:r>
                        <a:rPr sz="1200" b="1" spc="75" dirty="0">
                          <a:solidFill>
                            <a:srgbClr val="6FA14B"/>
                          </a:solidFill>
                          <a:latin typeface="Calibri"/>
                          <a:cs typeface="Calibri"/>
                        </a:rPr>
                        <a:t> </a:t>
                      </a:r>
                      <a:r>
                        <a:rPr sz="1200" b="1" spc="-25" dirty="0">
                          <a:solidFill>
                            <a:srgbClr val="6FA14B"/>
                          </a:solidFill>
                          <a:latin typeface="Calibri"/>
                          <a:cs typeface="Calibri"/>
                        </a:rPr>
                        <a:t>energética</a:t>
                      </a:r>
                      <a:r>
                        <a:rPr sz="1200" b="1" spc="75" dirty="0">
                          <a:solidFill>
                            <a:srgbClr val="6FA14B"/>
                          </a:solidFill>
                          <a:latin typeface="Calibri"/>
                          <a:cs typeface="Calibri"/>
                        </a:rPr>
                        <a:t> </a:t>
                      </a:r>
                      <a:r>
                        <a:rPr sz="1200" b="1" spc="-20" dirty="0">
                          <a:solidFill>
                            <a:srgbClr val="6FA14B"/>
                          </a:solidFill>
                          <a:latin typeface="Calibri"/>
                          <a:cs typeface="Calibri"/>
                        </a:rPr>
                        <a:t>justa</a:t>
                      </a:r>
                      <a:r>
                        <a:rPr sz="1200" b="1" spc="65" dirty="0">
                          <a:solidFill>
                            <a:srgbClr val="6FA14B"/>
                          </a:solidFill>
                          <a:latin typeface="Calibri"/>
                          <a:cs typeface="Calibri"/>
                        </a:rPr>
                        <a:t> </a:t>
                      </a:r>
                      <a:r>
                        <a:rPr sz="1200" b="1" spc="-55" dirty="0">
                          <a:solidFill>
                            <a:srgbClr val="6FA14B"/>
                          </a:solidFill>
                          <a:latin typeface="Calibri"/>
                          <a:cs typeface="Calibri"/>
                        </a:rPr>
                        <a:t>e</a:t>
                      </a:r>
                      <a:r>
                        <a:rPr sz="1200" b="1" spc="55" dirty="0">
                          <a:solidFill>
                            <a:srgbClr val="6FA14B"/>
                          </a:solidFill>
                          <a:latin typeface="Calibri"/>
                          <a:cs typeface="Calibri"/>
                        </a:rPr>
                        <a:t> </a:t>
                      </a:r>
                      <a:r>
                        <a:rPr sz="1200" b="1" spc="-10" dirty="0">
                          <a:solidFill>
                            <a:srgbClr val="6FA14B"/>
                          </a:solidFill>
                          <a:latin typeface="Calibri"/>
                          <a:cs typeface="Calibri"/>
                        </a:rPr>
                        <a:t>inclusiva</a:t>
                      </a:r>
                      <a:endParaRPr sz="1200">
                        <a:latin typeface="Calibri"/>
                        <a:cs typeface="Calibri"/>
                      </a:endParaRPr>
                    </a:p>
                  </a:txBody>
                  <a:tcPr marL="0" marR="0" marT="5715" marB="0">
                    <a:solidFill>
                      <a:srgbClr val="DAE5D0"/>
                    </a:solidFill>
                  </a:tcPr>
                </a:tc>
                <a:tc>
                  <a:txBody>
                    <a:bodyPr/>
                    <a:lstStyle/>
                    <a:p>
                      <a:pPr marR="106045" algn="r">
                        <a:lnSpc>
                          <a:spcPct val="100000"/>
                        </a:lnSpc>
                        <a:spcBef>
                          <a:spcPts val="1290"/>
                        </a:spcBef>
                      </a:pPr>
                      <a:r>
                        <a:rPr sz="1400" b="1" spc="-35" dirty="0">
                          <a:solidFill>
                            <a:srgbClr val="6FA14B"/>
                          </a:solidFill>
                          <a:latin typeface="Calibri"/>
                          <a:cs typeface="Calibri"/>
                        </a:rPr>
                        <a:t>6.385</a:t>
                      </a:r>
                      <a:r>
                        <a:rPr sz="1400" b="1" spc="35" dirty="0">
                          <a:solidFill>
                            <a:srgbClr val="6FA14B"/>
                          </a:solidFill>
                          <a:latin typeface="Calibri"/>
                          <a:cs typeface="Calibri"/>
                        </a:rPr>
                        <a:t> </a:t>
                      </a:r>
                      <a:r>
                        <a:rPr sz="1400" b="1" spc="-140" dirty="0">
                          <a:solidFill>
                            <a:srgbClr val="6FA14B"/>
                          </a:solidFill>
                          <a:latin typeface="Calibri"/>
                          <a:cs typeface="Calibri"/>
                        </a:rPr>
                        <a:t>M</a:t>
                      </a:r>
                      <a:r>
                        <a:rPr sz="1400" b="1" spc="-140" dirty="0">
                          <a:solidFill>
                            <a:srgbClr val="6FA14B"/>
                          </a:solidFill>
                          <a:latin typeface="Trebuchet MS"/>
                          <a:cs typeface="Trebuchet MS"/>
                        </a:rPr>
                        <a:t>€</a:t>
                      </a:r>
                      <a:endParaRPr sz="1400">
                        <a:latin typeface="Trebuchet MS"/>
                        <a:cs typeface="Trebuchet MS"/>
                      </a:endParaRPr>
                    </a:p>
                  </a:txBody>
                  <a:tcPr marL="0" marR="0" marT="163830" marB="0">
                    <a:solidFill>
                      <a:srgbClr val="DAE5D0"/>
                    </a:solidFill>
                  </a:tcPr>
                </a:tc>
                <a:extLst>
                  <a:ext uri="{0D108BD9-81ED-4DB2-BD59-A6C34878D82A}">
                    <a16:rowId xmlns:a16="http://schemas.microsoft.com/office/drawing/2014/main" val="10001"/>
                  </a:ext>
                </a:extLst>
              </a:tr>
              <a:tr h="575945">
                <a:tc>
                  <a:txBody>
                    <a:bodyPr/>
                    <a:lstStyle/>
                    <a:p>
                      <a:pPr>
                        <a:lnSpc>
                          <a:spcPct val="100000"/>
                        </a:lnSpc>
                        <a:spcBef>
                          <a:spcPts val="45"/>
                        </a:spcBef>
                      </a:pPr>
                      <a:endParaRPr sz="1300">
                        <a:latin typeface="Times New Roman"/>
                        <a:cs typeface="Times New Roman"/>
                      </a:endParaRPr>
                    </a:p>
                    <a:p>
                      <a:pPr marL="107950">
                        <a:lnSpc>
                          <a:spcPct val="100000"/>
                        </a:lnSpc>
                      </a:pPr>
                      <a:r>
                        <a:rPr sz="1200" b="1" spc="-25" dirty="0">
                          <a:solidFill>
                            <a:srgbClr val="918227"/>
                          </a:solidFill>
                          <a:latin typeface="Calibri"/>
                          <a:cs typeface="Calibri"/>
                        </a:rPr>
                        <a:t>IV.</a:t>
                      </a:r>
                      <a:r>
                        <a:rPr sz="1200" b="1" spc="55" dirty="0">
                          <a:solidFill>
                            <a:srgbClr val="918227"/>
                          </a:solidFill>
                          <a:latin typeface="Calibri"/>
                          <a:cs typeface="Calibri"/>
                        </a:rPr>
                        <a:t> </a:t>
                      </a:r>
                      <a:r>
                        <a:rPr sz="1200" b="1" spc="-55" dirty="0">
                          <a:solidFill>
                            <a:srgbClr val="918227"/>
                          </a:solidFill>
                          <a:latin typeface="Calibri"/>
                          <a:cs typeface="Calibri"/>
                        </a:rPr>
                        <a:t>Una</a:t>
                      </a:r>
                      <a:r>
                        <a:rPr sz="1200" b="1" spc="75" dirty="0">
                          <a:solidFill>
                            <a:srgbClr val="918227"/>
                          </a:solidFill>
                          <a:latin typeface="Calibri"/>
                          <a:cs typeface="Calibri"/>
                        </a:rPr>
                        <a:t> </a:t>
                      </a:r>
                      <a:r>
                        <a:rPr sz="1200" b="1" spc="-25" dirty="0">
                          <a:solidFill>
                            <a:srgbClr val="918227"/>
                          </a:solidFill>
                          <a:latin typeface="Calibri"/>
                          <a:cs typeface="Calibri"/>
                        </a:rPr>
                        <a:t>Administración</a:t>
                      </a:r>
                      <a:r>
                        <a:rPr sz="1200" b="1" spc="85" dirty="0">
                          <a:solidFill>
                            <a:srgbClr val="918227"/>
                          </a:solidFill>
                          <a:latin typeface="Calibri"/>
                          <a:cs typeface="Calibri"/>
                        </a:rPr>
                        <a:t> </a:t>
                      </a:r>
                      <a:r>
                        <a:rPr sz="1200" b="1" spc="-25" dirty="0">
                          <a:solidFill>
                            <a:srgbClr val="918227"/>
                          </a:solidFill>
                          <a:latin typeface="Calibri"/>
                          <a:cs typeface="Calibri"/>
                        </a:rPr>
                        <a:t>para</a:t>
                      </a:r>
                      <a:r>
                        <a:rPr sz="1200" b="1" spc="80" dirty="0">
                          <a:solidFill>
                            <a:srgbClr val="918227"/>
                          </a:solidFill>
                          <a:latin typeface="Calibri"/>
                          <a:cs typeface="Calibri"/>
                        </a:rPr>
                        <a:t> </a:t>
                      </a:r>
                      <a:r>
                        <a:rPr sz="1200" b="1" spc="-30" dirty="0">
                          <a:solidFill>
                            <a:srgbClr val="918227"/>
                          </a:solidFill>
                          <a:latin typeface="Calibri"/>
                          <a:cs typeface="Calibri"/>
                        </a:rPr>
                        <a:t>el</a:t>
                      </a:r>
                      <a:r>
                        <a:rPr sz="1200" b="1" spc="70" dirty="0">
                          <a:solidFill>
                            <a:srgbClr val="918227"/>
                          </a:solidFill>
                          <a:latin typeface="Calibri"/>
                          <a:cs typeface="Calibri"/>
                        </a:rPr>
                        <a:t> </a:t>
                      </a:r>
                      <a:r>
                        <a:rPr sz="1200" b="1" spc="-15" dirty="0">
                          <a:solidFill>
                            <a:srgbClr val="918227"/>
                          </a:solidFill>
                          <a:latin typeface="Calibri"/>
                          <a:cs typeface="Calibri"/>
                        </a:rPr>
                        <a:t>siglo</a:t>
                      </a:r>
                      <a:r>
                        <a:rPr sz="1200" b="1" spc="70" dirty="0">
                          <a:solidFill>
                            <a:srgbClr val="918227"/>
                          </a:solidFill>
                          <a:latin typeface="Calibri"/>
                          <a:cs typeface="Calibri"/>
                        </a:rPr>
                        <a:t> </a:t>
                      </a:r>
                      <a:r>
                        <a:rPr sz="1200" b="1" spc="-40" dirty="0">
                          <a:solidFill>
                            <a:srgbClr val="918227"/>
                          </a:solidFill>
                          <a:latin typeface="Calibri"/>
                          <a:cs typeface="Calibri"/>
                        </a:rPr>
                        <a:t>XXI</a:t>
                      </a:r>
                      <a:endParaRPr sz="1200">
                        <a:latin typeface="Calibri"/>
                        <a:cs typeface="Calibri"/>
                      </a:endParaRPr>
                    </a:p>
                  </a:txBody>
                  <a:tcPr marL="0" marR="0" marT="5715" marB="0">
                    <a:solidFill>
                      <a:srgbClr val="E2DCC5"/>
                    </a:solidFill>
                  </a:tcPr>
                </a:tc>
                <a:tc>
                  <a:txBody>
                    <a:bodyPr/>
                    <a:lstStyle/>
                    <a:p>
                      <a:pPr marR="106045" algn="r">
                        <a:lnSpc>
                          <a:spcPct val="100000"/>
                        </a:lnSpc>
                        <a:spcBef>
                          <a:spcPts val="1290"/>
                        </a:spcBef>
                      </a:pPr>
                      <a:r>
                        <a:rPr sz="1400" b="1" spc="-35" dirty="0">
                          <a:solidFill>
                            <a:srgbClr val="918227"/>
                          </a:solidFill>
                          <a:latin typeface="Calibri"/>
                          <a:cs typeface="Calibri"/>
                        </a:rPr>
                        <a:t>4.315</a:t>
                      </a:r>
                      <a:r>
                        <a:rPr sz="1400" b="1" spc="35" dirty="0">
                          <a:solidFill>
                            <a:srgbClr val="918227"/>
                          </a:solidFill>
                          <a:latin typeface="Calibri"/>
                          <a:cs typeface="Calibri"/>
                        </a:rPr>
                        <a:t> </a:t>
                      </a:r>
                      <a:r>
                        <a:rPr sz="1400" b="1" spc="-140" dirty="0">
                          <a:solidFill>
                            <a:srgbClr val="918227"/>
                          </a:solidFill>
                          <a:latin typeface="Calibri"/>
                          <a:cs typeface="Calibri"/>
                        </a:rPr>
                        <a:t>M</a:t>
                      </a:r>
                      <a:r>
                        <a:rPr sz="1400" b="1" spc="-140" dirty="0">
                          <a:solidFill>
                            <a:srgbClr val="918227"/>
                          </a:solidFill>
                          <a:latin typeface="Trebuchet MS"/>
                          <a:cs typeface="Trebuchet MS"/>
                        </a:rPr>
                        <a:t>€</a:t>
                      </a:r>
                      <a:endParaRPr sz="1400">
                        <a:latin typeface="Trebuchet MS"/>
                        <a:cs typeface="Trebuchet MS"/>
                      </a:endParaRPr>
                    </a:p>
                  </a:txBody>
                  <a:tcPr marL="0" marR="0" marT="163830" marB="0">
                    <a:solidFill>
                      <a:srgbClr val="E2DCC5"/>
                    </a:solidFill>
                  </a:tcPr>
                </a:tc>
                <a:extLst>
                  <a:ext uri="{0D108BD9-81ED-4DB2-BD59-A6C34878D82A}">
                    <a16:rowId xmlns:a16="http://schemas.microsoft.com/office/drawing/2014/main" val="10002"/>
                  </a:ext>
                </a:extLst>
              </a:tr>
              <a:tr h="575945">
                <a:tc>
                  <a:txBody>
                    <a:bodyPr/>
                    <a:lstStyle/>
                    <a:p>
                      <a:pPr marL="251460" marR="76200" indent="-144145">
                        <a:lnSpc>
                          <a:spcPts val="1300"/>
                        </a:lnSpc>
                        <a:spcBef>
                          <a:spcPts val="309"/>
                        </a:spcBef>
                      </a:pPr>
                      <a:r>
                        <a:rPr sz="1100" b="1" spc="-55" dirty="0">
                          <a:solidFill>
                            <a:srgbClr val="C98734"/>
                          </a:solidFill>
                          <a:latin typeface="Calibri"/>
                          <a:cs typeface="Calibri"/>
                        </a:rPr>
                        <a:t>V.</a:t>
                      </a:r>
                      <a:r>
                        <a:rPr sz="1100" b="1" spc="20" dirty="0">
                          <a:solidFill>
                            <a:srgbClr val="C98734"/>
                          </a:solidFill>
                          <a:latin typeface="Calibri"/>
                          <a:cs typeface="Calibri"/>
                        </a:rPr>
                        <a:t> </a:t>
                      </a:r>
                      <a:r>
                        <a:rPr sz="1100" b="1" spc="-40" dirty="0">
                          <a:solidFill>
                            <a:srgbClr val="C98734"/>
                          </a:solidFill>
                          <a:latin typeface="Calibri"/>
                          <a:cs typeface="Calibri"/>
                        </a:rPr>
                        <a:t>Modernización</a:t>
                      </a:r>
                      <a:r>
                        <a:rPr sz="1100" b="1" spc="10" dirty="0">
                          <a:solidFill>
                            <a:srgbClr val="C98734"/>
                          </a:solidFill>
                          <a:latin typeface="Calibri"/>
                          <a:cs typeface="Calibri"/>
                        </a:rPr>
                        <a:t> </a:t>
                      </a:r>
                      <a:r>
                        <a:rPr sz="1100" b="1" spc="-35" dirty="0">
                          <a:solidFill>
                            <a:srgbClr val="C98734"/>
                          </a:solidFill>
                          <a:latin typeface="Calibri"/>
                          <a:cs typeface="Calibri"/>
                        </a:rPr>
                        <a:t>y</a:t>
                      </a:r>
                      <a:r>
                        <a:rPr sz="1100" b="1" dirty="0">
                          <a:solidFill>
                            <a:srgbClr val="C98734"/>
                          </a:solidFill>
                          <a:latin typeface="Calibri"/>
                          <a:cs typeface="Calibri"/>
                        </a:rPr>
                        <a:t> </a:t>
                      </a:r>
                      <a:r>
                        <a:rPr sz="1100" b="1" spc="-25" dirty="0">
                          <a:solidFill>
                            <a:srgbClr val="C98734"/>
                          </a:solidFill>
                          <a:latin typeface="Calibri"/>
                          <a:cs typeface="Calibri"/>
                        </a:rPr>
                        <a:t>digitalización</a:t>
                      </a:r>
                      <a:r>
                        <a:rPr sz="1100" b="1" spc="15" dirty="0">
                          <a:solidFill>
                            <a:srgbClr val="C98734"/>
                          </a:solidFill>
                          <a:latin typeface="Calibri"/>
                          <a:cs typeface="Calibri"/>
                        </a:rPr>
                        <a:t> </a:t>
                      </a:r>
                      <a:r>
                        <a:rPr sz="1100" b="1" spc="-35" dirty="0">
                          <a:solidFill>
                            <a:srgbClr val="C98734"/>
                          </a:solidFill>
                          <a:latin typeface="Calibri"/>
                          <a:cs typeface="Calibri"/>
                        </a:rPr>
                        <a:t>del</a:t>
                      </a:r>
                      <a:r>
                        <a:rPr sz="1100" b="1" spc="5" dirty="0">
                          <a:solidFill>
                            <a:srgbClr val="C98734"/>
                          </a:solidFill>
                          <a:latin typeface="Calibri"/>
                          <a:cs typeface="Calibri"/>
                        </a:rPr>
                        <a:t> </a:t>
                      </a:r>
                      <a:r>
                        <a:rPr sz="1100" b="1" spc="-30" dirty="0">
                          <a:solidFill>
                            <a:srgbClr val="C98734"/>
                          </a:solidFill>
                          <a:latin typeface="Calibri"/>
                          <a:cs typeface="Calibri"/>
                        </a:rPr>
                        <a:t>tejido</a:t>
                      </a:r>
                      <a:r>
                        <a:rPr sz="1100" b="1" spc="5" dirty="0">
                          <a:solidFill>
                            <a:srgbClr val="C98734"/>
                          </a:solidFill>
                          <a:latin typeface="Calibri"/>
                          <a:cs typeface="Calibri"/>
                        </a:rPr>
                        <a:t> </a:t>
                      </a:r>
                      <a:r>
                        <a:rPr sz="1100" b="1" spc="-15" dirty="0">
                          <a:solidFill>
                            <a:srgbClr val="C98734"/>
                          </a:solidFill>
                          <a:latin typeface="Calibri"/>
                          <a:cs typeface="Calibri"/>
                        </a:rPr>
                        <a:t>industrial </a:t>
                      </a:r>
                      <a:r>
                        <a:rPr sz="1100" b="1" spc="-235" dirty="0">
                          <a:solidFill>
                            <a:srgbClr val="C98734"/>
                          </a:solidFill>
                          <a:latin typeface="Calibri"/>
                          <a:cs typeface="Calibri"/>
                        </a:rPr>
                        <a:t> </a:t>
                      </a:r>
                      <a:r>
                        <a:rPr sz="1100" b="1" spc="-35" dirty="0">
                          <a:solidFill>
                            <a:srgbClr val="C98734"/>
                          </a:solidFill>
                          <a:latin typeface="Calibri"/>
                          <a:cs typeface="Calibri"/>
                        </a:rPr>
                        <a:t>y</a:t>
                      </a:r>
                      <a:r>
                        <a:rPr sz="1100" b="1" spc="-30" dirty="0">
                          <a:solidFill>
                            <a:srgbClr val="C98734"/>
                          </a:solidFill>
                          <a:latin typeface="Calibri"/>
                          <a:cs typeface="Calibri"/>
                        </a:rPr>
                        <a:t> </a:t>
                      </a:r>
                      <a:r>
                        <a:rPr sz="1100" b="1" spc="-45" dirty="0">
                          <a:solidFill>
                            <a:srgbClr val="C98734"/>
                          </a:solidFill>
                          <a:latin typeface="Calibri"/>
                          <a:cs typeface="Calibri"/>
                        </a:rPr>
                        <a:t>de</a:t>
                      </a:r>
                      <a:r>
                        <a:rPr sz="1100" b="1" spc="155" dirty="0">
                          <a:solidFill>
                            <a:srgbClr val="C98734"/>
                          </a:solidFill>
                          <a:latin typeface="Calibri"/>
                          <a:cs typeface="Calibri"/>
                        </a:rPr>
                        <a:t> </a:t>
                      </a:r>
                      <a:r>
                        <a:rPr sz="1100" b="1" spc="-20" dirty="0">
                          <a:solidFill>
                            <a:srgbClr val="C98734"/>
                          </a:solidFill>
                          <a:latin typeface="Calibri"/>
                          <a:cs typeface="Calibri"/>
                        </a:rPr>
                        <a:t>la</a:t>
                      </a:r>
                      <a:r>
                        <a:rPr sz="1100" b="1" spc="210" dirty="0">
                          <a:solidFill>
                            <a:srgbClr val="C98734"/>
                          </a:solidFill>
                          <a:latin typeface="Calibri"/>
                          <a:cs typeface="Calibri"/>
                        </a:rPr>
                        <a:t> </a:t>
                      </a:r>
                      <a:r>
                        <a:rPr sz="1100" b="1" spc="-25" dirty="0">
                          <a:solidFill>
                            <a:srgbClr val="C98734"/>
                          </a:solidFill>
                          <a:latin typeface="Calibri"/>
                          <a:cs typeface="Calibri"/>
                        </a:rPr>
                        <a:t>pyme,</a:t>
                      </a:r>
                      <a:r>
                        <a:rPr sz="1100" b="1" spc="200" dirty="0">
                          <a:solidFill>
                            <a:srgbClr val="C98734"/>
                          </a:solidFill>
                          <a:latin typeface="Calibri"/>
                          <a:cs typeface="Calibri"/>
                        </a:rPr>
                        <a:t> </a:t>
                      </a:r>
                      <a:r>
                        <a:rPr sz="1100" b="1" spc="-30" dirty="0">
                          <a:solidFill>
                            <a:srgbClr val="C98734"/>
                          </a:solidFill>
                          <a:latin typeface="Calibri"/>
                          <a:cs typeface="Calibri"/>
                        </a:rPr>
                        <a:t>recuperación</a:t>
                      </a:r>
                      <a:r>
                        <a:rPr sz="1100" b="1" spc="185" dirty="0">
                          <a:solidFill>
                            <a:srgbClr val="C98734"/>
                          </a:solidFill>
                          <a:latin typeface="Calibri"/>
                          <a:cs typeface="Calibri"/>
                        </a:rPr>
                        <a:t> </a:t>
                      </a:r>
                      <a:r>
                        <a:rPr sz="1100" b="1" spc="-30" dirty="0">
                          <a:solidFill>
                            <a:srgbClr val="C98734"/>
                          </a:solidFill>
                          <a:latin typeface="Calibri"/>
                          <a:cs typeface="Calibri"/>
                        </a:rPr>
                        <a:t>del</a:t>
                      </a:r>
                      <a:r>
                        <a:rPr sz="1100" b="1" spc="190" dirty="0">
                          <a:solidFill>
                            <a:srgbClr val="C98734"/>
                          </a:solidFill>
                          <a:latin typeface="Calibri"/>
                          <a:cs typeface="Calibri"/>
                        </a:rPr>
                        <a:t> </a:t>
                      </a:r>
                      <a:r>
                        <a:rPr sz="1100" b="1" spc="-20" dirty="0">
                          <a:solidFill>
                            <a:srgbClr val="C98734"/>
                          </a:solidFill>
                          <a:latin typeface="Calibri"/>
                          <a:cs typeface="Calibri"/>
                        </a:rPr>
                        <a:t>turismo </a:t>
                      </a:r>
                      <a:r>
                        <a:rPr sz="1100" b="1" spc="-50" dirty="0">
                          <a:solidFill>
                            <a:srgbClr val="C98734"/>
                          </a:solidFill>
                          <a:latin typeface="Calibri"/>
                          <a:cs typeface="Calibri"/>
                        </a:rPr>
                        <a:t>e </a:t>
                      </a:r>
                      <a:r>
                        <a:rPr sz="1100" b="1" spc="-45" dirty="0">
                          <a:solidFill>
                            <a:srgbClr val="C98734"/>
                          </a:solidFill>
                          <a:latin typeface="Calibri"/>
                          <a:cs typeface="Calibri"/>
                        </a:rPr>
                        <a:t> </a:t>
                      </a:r>
                      <a:r>
                        <a:rPr sz="1100" b="1" spc="-20" dirty="0">
                          <a:solidFill>
                            <a:srgbClr val="C98734"/>
                          </a:solidFill>
                          <a:latin typeface="Calibri"/>
                          <a:cs typeface="Calibri"/>
                        </a:rPr>
                        <a:t>impulso</a:t>
                      </a:r>
                      <a:r>
                        <a:rPr sz="1100" b="1" spc="65" dirty="0">
                          <a:solidFill>
                            <a:srgbClr val="C98734"/>
                          </a:solidFill>
                          <a:latin typeface="Calibri"/>
                          <a:cs typeface="Calibri"/>
                        </a:rPr>
                        <a:t> </a:t>
                      </a:r>
                      <a:r>
                        <a:rPr sz="1100" b="1" spc="-30" dirty="0">
                          <a:solidFill>
                            <a:srgbClr val="C98734"/>
                          </a:solidFill>
                          <a:latin typeface="Calibri"/>
                          <a:cs typeface="Calibri"/>
                        </a:rPr>
                        <a:t>a</a:t>
                      </a:r>
                      <a:r>
                        <a:rPr sz="1100" b="1" spc="55" dirty="0">
                          <a:solidFill>
                            <a:srgbClr val="C98734"/>
                          </a:solidFill>
                          <a:latin typeface="Calibri"/>
                          <a:cs typeface="Calibri"/>
                        </a:rPr>
                        <a:t> </a:t>
                      </a:r>
                      <a:r>
                        <a:rPr sz="1100" b="1" spc="-25" dirty="0">
                          <a:solidFill>
                            <a:srgbClr val="C98734"/>
                          </a:solidFill>
                          <a:latin typeface="Calibri"/>
                          <a:cs typeface="Calibri"/>
                        </a:rPr>
                        <a:t>una</a:t>
                      </a:r>
                      <a:r>
                        <a:rPr sz="1100" b="1" spc="70" dirty="0">
                          <a:solidFill>
                            <a:srgbClr val="C98734"/>
                          </a:solidFill>
                          <a:latin typeface="Calibri"/>
                          <a:cs typeface="Calibri"/>
                        </a:rPr>
                        <a:t> </a:t>
                      </a:r>
                      <a:r>
                        <a:rPr sz="1100" b="1" spc="-30" dirty="0">
                          <a:solidFill>
                            <a:srgbClr val="C98734"/>
                          </a:solidFill>
                          <a:latin typeface="Calibri"/>
                          <a:cs typeface="Calibri"/>
                        </a:rPr>
                        <a:t>España</a:t>
                      </a:r>
                      <a:r>
                        <a:rPr sz="1100" b="1" spc="65" dirty="0">
                          <a:solidFill>
                            <a:srgbClr val="C98734"/>
                          </a:solidFill>
                          <a:latin typeface="Calibri"/>
                          <a:cs typeface="Calibri"/>
                        </a:rPr>
                        <a:t> </a:t>
                      </a:r>
                      <a:r>
                        <a:rPr sz="1100" b="1" spc="-25" dirty="0">
                          <a:solidFill>
                            <a:srgbClr val="C98734"/>
                          </a:solidFill>
                          <a:latin typeface="Calibri"/>
                          <a:cs typeface="Calibri"/>
                        </a:rPr>
                        <a:t>nación</a:t>
                      </a:r>
                      <a:r>
                        <a:rPr sz="1100" b="1" spc="80" dirty="0">
                          <a:solidFill>
                            <a:srgbClr val="C98734"/>
                          </a:solidFill>
                          <a:latin typeface="Calibri"/>
                          <a:cs typeface="Calibri"/>
                        </a:rPr>
                        <a:t> </a:t>
                      </a:r>
                      <a:r>
                        <a:rPr sz="1100" b="1" spc="-25" dirty="0">
                          <a:solidFill>
                            <a:srgbClr val="C98734"/>
                          </a:solidFill>
                          <a:latin typeface="Calibri"/>
                          <a:cs typeface="Calibri"/>
                        </a:rPr>
                        <a:t>emprendedora</a:t>
                      </a:r>
                      <a:endParaRPr sz="1100">
                        <a:latin typeface="Calibri"/>
                        <a:cs typeface="Calibri"/>
                      </a:endParaRPr>
                    </a:p>
                  </a:txBody>
                  <a:tcPr marL="0" marR="0" marT="39369" marB="0">
                    <a:solidFill>
                      <a:srgbClr val="F2DFC9"/>
                    </a:solidFill>
                  </a:tcPr>
                </a:tc>
                <a:tc>
                  <a:txBody>
                    <a:bodyPr/>
                    <a:lstStyle/>
                    <a:p>
                      <a:pPr marR="106680" algn="r">
                        <a:lnSpc>
                          <a:spcPct val="100000"/>
                        </a:lnSpc>
                        <a:spcBef>
                          <a:spcPts val="1290"/>
                        </a:spcBef>
                      </a:pPr>
                      <a:r>
                        <a:rPr sz="1400" b="1" spc="-35" dirty="0">
                          <a:solidFill>
                            <a:srgbClr val="C98734"/>
                          </a:solidFill>
                          <a:latin typeface="Calibri"/>
                          <a:cs typeface="Calibri"/>
                        </a:rPr>
                        <a:t>16.075</a:t>
                      </a:r>
                      <a:r>
                        <a:rPr sz="1400" b="1" spc="30" dirty="0">
                          <a:solidFill>
                            <a:srgbClr val="C98734"/>
                          </a:solidFill>
                          <a:latin typeface="Calibri"/>
                          <a:cs typeface="Calibri"/>
                        </a:rPr>
                        <a:t> </a:t>
                      </a:r>
                      <a:r>
                        <a:rPr sz="1400" b="1" spc="-140" dirty="0">
                          <a:solidFill>
                            <a:srgbClr val="C98734"/>
                          </a:solidFill>
                          <a:latin typeface="Calibri"/>
                          <a:cs typeface="Calibri"/>
                        </a:rPr>
                        <a:t>M</a:t>
                      </a:r>
                      <a:r>
                        <a:rPr sz="1400" b="1" spc="-140" dirty="0">
                          <a:solidFill>
                            <a:srgbClr val="C98734"/>
                          </a:solidFill>
                          <a:latin typeface="Trebuchet MS"/>
                          <a:cs typeface="Trebuchet MS"/>
                        </a:rPr>
                        <a:t>€</a:t>
                      </a:r>
                      <a:endParaRPr sz="1400" dirty="0">
                        <a:latin typeface="Trebuchet MS"/>
                        <a:cs typeface="Trebuchet MS"/>
                      </a:endParaRPr>
                    </a:p>
                  </a:txBody>
                  <a:tcPr marL="0" marR="0" marT="163830" marB="0">
                    <a:solidFill>
                      <a:srgbClr val="F2DFC9"/>
                    </a:solidFill>
                  </a:tcPr>
                </a:tc>
                <a:extLst>
                  <a:ext uri="{0D108BD9-81ED-4DB2-BD59-A6C34878D82A}">
                    <a16:rowId xmlns:a16="http://schemas.microsoft.com/office/drawing/2014/main" val="10003"/>
                  </a:ext>
                </a:extLst>
              </a:tr>
            </a:tbl>
          </a:graphicData>
        </a:graphic>
      </p:graphicFrame>
      <p:grpSp>
        <p:nvGrpSpPr>
          <p:cNvPr id="2" name="Grupo 1">
            <a:extLst>
              <a:ext uri="{FF2B5EF4-FFF2-40B4-BE49-F238E27FC236}">
                <a16:creationId xmlns:a16="http://schemas.microsoft.com/office/drawing/2014/main" id="{A06B99F6-0DA6-44F2-83DB-06C57CEAD8B1}"/>
              </a:ext>
            </a:extLst>
          </p:cNvPr>
          <p:cNvGrpSpPr/>
          <p:nvPr/>
        </p:nvGrpSpPr>
        <p:grpSpPr>
          <a:xfrm>
            <a:off x="4720359" y="2250182"/>
            <a:ext cx="2805470" cy="2749170"/>
            <a:chOff x="4852265" y="1902813"/>
            <a:chExt cx="3030172" cy="2936374"/>
          </a:xfrm>
        </p:grpSpPr>
        <p:grpSp>
          <p:nvGrpSpPr>
            <p:cNvPr id="25" name="object 21">
              <a:extLst>
                <a:ext uri="{FF2B5EF4-FFF2-40B4-BE49-F238E27FC236}">
                  <a16:creationId xmlns:a16="http://schemas.microsoft.com/office/drawing/2014/main" id="{A94437B6-243C-4D9E-ACF0-36C9FC9593A0}"/>
                </a:ext>
              </a:extLst>
            </p:cNvPr>
            <p:cNvGrpSpPr/>
            <p:nvPr/>
          </p:nvGrpSpPr>
          <p:grpSpPr>
            <a:xfrm>
              <a:off x="4852265" y="1902813"/>
              <a:ext cx="3030172" cy="2936374"/>
              <a:chOff x="5724461" y="2843039"/>
              <a:chExt cx="2952115" cy="2952750"/>
            </a:xfrm>
          </p:grpSpPr>
          <p:sp>
            <p:nvSpPr>
              <p:cNvPr id="26" name="object 22">
                <a:extLst>
                  <a:ext uri="{FF2B5EF4-FFF2-40B4-BE49-F238E27FC236}">
                    <a16:creationId xmlns:a16="http://schemas.microsoft.com/office/drawing/2014/main" id="{CA48F4BE-941C-4F0D-8C67-D9CFFEF9030B}"/>
                  </a:ext>
                </a:extLst>
              </p:cNvPr>
              <p:cNvSpPr/>
              <p:nvPr/>
            </p:nvSpPr>
            <p:spPr>
              <a:xfrm>
                <a:off x="6075324" y="2859415"/>
                <a:ext cx="1695450" cy="530225"/>
              </a:xfrm>
              <a:custGeom>
                <a:avLst/>
                <a:gdLst/>
                <a:ahLst/>
                <a:cxnLst/>
                <a:rect l="l" t="t" r="r" b="b"/>
                <a:pathLst>
                  <a:path w="1695450" h="530225">
                    <a:moveTo>
                      <a:pt x="0" y="529716"/>
                    </a:moveTo>
                    <a:lnTo>
                      <a:pt x="31364" y="492994"/>
                    </a:lnTo>
                    <a:lnTo>
                      <a:pt x="63818" y="457464"/>
                    </a:lnTo>
                    <a:lnTo>
                      <a:pt x="97325" y="423142"/>
                    </a:lnTo>
                    <a:lnTo>
                      <a:pt x="131846" y="390040"/>
                    </a:lnTo>
                    <a:lnTo>
                      <a:pt x="167348" y="358176"/>
                    </a:lnTo>
                    <a:lnTo>
                      <a:pt x="203792" y="327562"/>
                    </a:lnTo>
                    <a:lnTo>
                      <a:pt x="241141" y="298215"/>
                    </a:lnTo>
                    <a:lnTo>
                      <a:pt x="279359" y="270149"/>
                    </a:lnTo>
                    <a:lnTo>
                      <a:pt x="318410" y="243378"/>
                    </a:lnTo>
                    <a:lnTo>
                      <a:pt x="358256" y="217919"/>
                    </a:lnTo>
                    <a:lnTo>
                      <a:pt x="398861" y="193785"/>
                    </a:lnTo>
                    <a:lnTo>
                      <a:pt x="440189" y="170991"/>
                    </a:lnTo>
                    <a:lnTo>
                      <a:pt x="482203" y="149552"/>
                    </a:lnTo>
                    <a:lnTo>
                      <a:pt x="524864" y="129483"/>
                    </a:lnTo>
                    <a:lnTo>
                      <a:pt x="568139" y="110800"/>
                    </a:lnTo>
                    <a:lnTo>
                      <a:pt x="611989" y="93515"/>
                    </a:lnTo>
                    <a:lnTo>
                      <a:pt x="656377" y="77645"/>
                    </a:lnTo>
                    <a:lnTo>
                      <a:pt x="701267" y="63204"/>
                    </a:lnTo>
                    <a:lnTo>
                      <a:pt x="746624" y="50208"/>
                    </a:lnTo>
                    <a:lnTo>
                      <a:pt x="792409" y="38670"/>
                    </a:lnTo>
                    <a:lnTo>
                      <a:pt x="838586" y="28606"/>
                    </a:lnTo>
                    <a:lnTo>
                      <a:pt x="885118" y="20030"/>
                    </a:lnTo>
                    <a:lnTo>
                      <a:pt x="931970" y="12958"/>
                    </a:lnTo>
                    <a:lnTo>
                      <a:pt x="979104" y="7404"/>
                    </a:lnTo>
                    <a:lnTo>
                      <a:pt x="1026482" y="3383"/>
                    </a:lnTo>
                    <a:lnTo>
                      <a:pt x="1074069" y="910"/>
                    </a:lnTo>
                    <a:lnTo>
                      <a:pt x="1121829" y="0"/>
                    </a:lnTo>
                    <a:lnTo>
                      <a:pt x="1169724" y="666"/>
                    </a:lnTo>
                    <a:lnTo>
                      <a:pt x="1217717" y="2925"/>
                    </a:lnTo>
                    <a:lnTo>
                      <a:pt x="1265772" y="6791"/>
                    </a:lnTo>
                    <a:lnTo>
                      <a:pt x="1313853" y="12279"/>
                    </a:lnTo>
                    <a:lnTo>
                      <a:pt x="1361922" y="19404"/>
                    </a:lnTo>
                    <a:lnTo>
                      <a:pt x="1409943" y="28180"/>
                    </a:lnTo>
                    <a:lnTo>
                      <a:pt x="1457879" y="38623"/>
                    </a:lnTo>
                    <a:lnTo>
                      <a:pt x="1505693" y="50748"/>
                    </a:lnTo>
                    <a:lnTo>
                      <a:pt x="1553350" y="64568"/>
                    </a:lnTo>
                    <a:lnTo>
                      <a:pt x="1600812" y="80098"/>
                    </a:lnTo>
                    <a:lnTo>
                      <a:pt x="1648043" y="97355"/>
                    </a:lnTo>
                    <a:lnTo>
                      <a:pt x="1695005" y="116351"/>
                    </a:lnTo>
                  </a:path>
                </a:pathLst>
              </a:custGeom>
              <a:ln w="32751">
                <a:solidFill>
                  <a:srgbClr val="24ACDF"/>
                </a:solidFill>
              </a:ln>
            </p:spPr>
            <p:txBody>
              <a:bodyPr wrap="square" lIns="0" tIns="0" rIns="0" bIns="0" rtlCol="0"/>
              <a:lstStyle/>
              <a:p>
                <a:endParaRPr/>
              </a:p>
            </p:txBody>
          </p:sp>
          <p:sp>
            <p:nvSpPr>
              <p:cNvPr id="27" name="object 23">
                <a:extLst>
                  <a:ext uri="{FF2B5EF4-FFF2-40B4-BE49-F238E27FC236}">
                    <a16:creationId xmlns:a16="http://schemas.microsoft.com/office/drawing/2014/main" id="{3B90CE5B-47D4-4316-AB77-182F0A6F02AD}"/>
                  </a:ext>
                </a:extLst>
              </p:cNvPr>
              <p:cNvSpPr/>
              <p:nvPr/>
            </p:nvSpPr>
            <p:spPr>
              <a:xfrm>
                <a:off x="5740836" y="3389405"/>
                <a:ext cx="334645" cy="1310005"/>
              </a:xfrm>
              <a:custGeom>
                <a:avLst/>
                <a:gdLst/>
                <a:ahLst/>
                <a:cxnLst/>
                <a:rect l="l" t="t" r="r" b="b"/>
                <a:pathLst>
                  <a:path w="334645" h="1310004">
                    <a:moveTo>
                      <a:pt x="50579" y="1309591"/>
                    </a:moveTo>
                    <a:lnTo>
                      <a:pt x="38397" y="1261313"/>
                    </a:lnTo>
                    <a:lnTo>
                      <a:pt x="27854" y="1212600"/>
                    </a:lnTo>
                    <a:lnTo>
                      <a:pt x="18969" y="1163494"/>
                    </a:lnTo>
                    <a:lnTo>
                      <a:pt x="11758" y="1114039"/>
                    </a:lnTo>
                    <a:lnTo>
                      <a:pt x="6237" y="1064278"/>
                    </a:lnTo>
                    <a:lnTo>
                      <a:pt x="2426" y="1014254"/>
                    </a:lnTo>
                    <a:lnTo>
                      <a:pt x="340" y="964008"/>
                    </a:lnTo>
                    <a:lnTo>
                      <a:pt x="0" y="913586"/>
                    </a:lnTo>
                    <a:lnTo>
                      <a:pt x="1418" y="863030"/>
                    </a:lnTo>
                    <a:lnTo>
                      <a:pt x="4616" y="812383"/>
                    </a:lnTo>
                    <a:lnTo>
                      <a:pt x="9609" y="761687"/>
                    </a:lnTo>
                    <a:lnTo>
                      <a:pt x="16415" y="710986"/>
                    </a:lnTo>
                    <a:lnTo>
                      <a:pt x="25052" y="660324"/>
                    </a:lnTo>
                    <a:lnTo>
                      <a:pt x="35535" y="609743"/>
                    </a:lnTo>
                    <a:lnTo>
                      <a:pt x="47885" y="559285"/>
                    </a:lnTo>
                    <a:lnTo>
                      <a:pt x="62117" y="508994"/>
                    </a:lnTo>
                    <a:lnTo>
                      <a:pt x="78248" y="458914"/>
                    </a:lnTo>
                    <a:lnTo>
                      <a:pt x="96296" y="409087"/>
                    </a:lnTo>
                    <a:lnTo>
                      <a:pt x="116280" y="359556"/>
                    </a:lnTo>
                    <a:lnTo>
                      <a:pt x="138277" y="310241"/>
                    </a:lnTo>
                    <a:lnTo>
                      <a:pt x="161865" y="262139"/>
                    </a:lnTo>
                    <a:lnTo>
                      <a:pt x="187000" y="215267"/>
                    </a:lnTo>
                    <a:lnTo>
                      <a:pt x="213636" y="169643"/>
                    </a:lnTo>
                    <a:lnTo>
                      <a:pt x="241730" y="125287"/>
                    </a:lnTo>
                    <a:lnTo>
                      <a:pt x="271238" y="82215"/>
                    </a:lnTo>
                    <a:lnTo>
                      <a:pt x="302115" y="40446"/>
                    </a:lnTo>
                    <a:lnTo>
                      <a:pt x="334317" y="0"/>
                    </a:lnTo>
                  </a:path>
                </a:pathLst>
              </a:custGeom>
              <a:ln w="32751">
                <a:solidFill>
                  <a:srgbClr val="25919A"/>
                </a:solidFill>
              </a:ln>
            </p:spPr>
            <p:txBody>
              <a:bodyPr wrap="square" lIns="0" tIns="0" rIns="0" bIns="0" rtlCol="0"/>
              <a:lstStyle/>
              <a:p>
                <a:endParaRPr/>
              </a:p>
            </p:txBody>
          </p:sp>
          <p:sp>
            <p:nvSpPr>
              <p:cNvPr id="28" name="object 24">
                <a:extLst>
                  <a:ext uri="{FF2B5EF4-FFF2-40B4-BE49-F238E27FC236}">
                    <a16:creationId xmlns:a16="http://schemas.microsoft.com/office/drawing/2014/main" id="{7CF8D09F-B5D0-4D7E-AE9D-083B981AC1C4}"/>
                  </a:ext>
                </a:extLst>
              </p:cNvPr>
              <p:cNvSpPr/>
              <p:nvPr/>
            </p:nvSpPr>
            <p:spPr>
              <a:xfrm>
                <a:off x="5791444" y="4699669"/>
                <a:ext cx="436880" cy="709295"/>
              </a:xfrm>
              <a:custGeom>
                <a:avLst/>
                <a:gdLst/>
                <a:ahLst/>
                <a:cxnLst/>
                <a:rect l="l" t="t" r="r" b="b"/>
                <a:pathLst>
                  <a:path w="436879" h="709295">
                    <a:moveTo>
                      <a:pt x="436835" y="708717"/>
                    </a:moveTo>
                    <a:lnTo>
                      <a:pt x="399831" y="674517"/>
                    </a:lnTo>
                    <a:lnTo>
                      <a:pt x="364157" y="639170"/>
                    </a:lnTo>
                    <a:lnTo>
                      <a:pt x="329826" y="602718"/>
                    </a:lnTo>
                    <a:lnTo>
                      <a:pt x="296859" y="565203"/>
                    </a:lnTo>
                    <a:lnTo>
                      <a:pt x="265270" y="526668"/>
                    </a:lnTo>
                    <a:lnTo>
                      <a:pt x="235078" y="487154"/>
                    </a:lnTo>
                    <a:lnTo>
                      <a:pt x="206299" y="446704"/>
                    </a:lnTo>
                    <a:lnTo>
                      <a:pt x="178951" y="405360"/>
                    </a:lnTo>
                    <a:lnTo>
                      <a:pt x="153050" y="363163"/>
                    </a:lnTo>
                    <a:lnTo>
                      <a:pt x="128613" y="320158"/>
                    </a:lnTo>
                    <a:lnTo>
                      <a:pt x="105659" y="276385"/>
                    </a:lnTo>
                    <a:lnTo>
                      <a:pt x="84203" y="231887"/>
                    </a:lnTo>
                    <a:lnTo>
                      <a:pt x="64262" y="186706"/>
                    </a:lnTo>
                    <a:lnTo>
                      <a:pt x="45854" y="140885"/>
                    </a:lnTo>
                    <a:lnTo>
                      <a:pt x="28997" y="94465"/>
                    </a:lnTo>
                    <a:lnTo>
                      <a:pt x="13706" y="47489"/>
                    </a:lnTo>
                    <a:lnTo>
                      <a:pt x="0" y="0"/>
                    </a:lnTo>
                  </a:path>
                </a:pathLst>
              </a:custGeom>
              <a:ln w="32751">
                <a:solidFill>
                  <a:srgbClr val="8AB848"/>
                </a:solidFill>
              </a:ln>
            </p:spPr>
            <p:txBody>
              <a:bodyPr wrap="square" lIns="0" tIns="0" rIns="0" bIns="0" rtlCol="0"/>
              <a:lstStyle/>
              <a:p>
                <a:endParaRPr/>
              </a:p>
            </p:txBody>
          </p:sp>
          <p:sp>
            <p:nvSpPr>
              <p:cNvPr id="29" name="object 25">
                <a:extLst>
                  <a:ext uri="{FF2B5EF4-FFF2-40B4-BE49-F238E27FC236}">
                    <a16:creationId xmlns:a16="http://schemas.microsoft.com/office/drawing/2014/main" id="{31703102-AF8D-4F31-BE22-5663F96F6B67}"/>
                  </a:ext>
                </a:extLst>
              </p:cNvPr>
              <p:cNvSpPr/>
              <p:nvPr/>
            </p:nvSpPr>
            <p:spPr>
              <a:xfrm>
                <a:off x="6228498" y="5408744"/>
                <a:ext cx="467359" cy="280670"/>
              </a:xfrm>
              <a:custGeom>
                <a:avLst/>
                <a:gdLst/>
                <a:ahLst/>
                <a:cxnLst/>
                <a:rect l="l" t="t" r="r" b="b"/>
                <a:pathLst>
                  <a:path w="467359" h="280670">
                    <a:moveTo>
                      <a:pt x="467260" y="280272"/>
                    </a:moveTo>
                    <a:lnTo>
                      <a:pt x="418104" y="261102"/>
                    </a:lnTo>
                    <a:lnTo>
                      <a:pt x="352035" y="232087"/>
                    </a:lnTo>
                    <a:lnTo>
                      <a:pt x="303516" y="208265"/>
                    </a:lnTo>
                    <a:lnTo>
                      <a:pt x="256250" y="182869"/>
                    </a:lnTo>
                    <a:lnTo>
                      <a:pt x="210256" y="155945"/>
                    </a:lnTo>
                    <a:lnTo>
                      <a:pt x="165551" y="127537"/>
                    </a:lnTo>
                    <a:lnTo>
                      <a:pt x="122154" y="97694"/>
                    </a:lnTo>
                    <a:lnTo>
                      <a:pt x="80085" y="66459"/>
                    </a:lnTo>
                    <a:lnTo>
                      <a:pt x="39360" y="33878"/>
                    </a:lnTo>
                    <a:lnTo>
                      <a:pt x="0" y="0"/>
                    </a:lnTo>
                  </a:path>
                </a:pathLst>
              </a:custGeom>
              <a:ln w="32751">
                <a:solidFill>
                  <a:srgbClr val="918227"/>
                </a:solidFill>
              </a:ln>
            </p:spPr>
            <p:txBody>
              <a:bodyPr wrap="square" lIns="0" tIns="0" rIns="0" bIns="0" rtlCol="0"/>
              <a:lstStyle/>
              <a:p>
                <a:endParaRPr/>
              </a:p>
            </p:txBody>
          </p:sp>
          <p:sp>
            <p:nvSpPr>
              <p:cNvPr id="30" name="object 26">
                <a:extLst>
                  <a:ext uri="{FF2B5EF4-FFF2-40B4-BE49-F238E27FC236}">
                    <a16:creationId xmlns:a16="http://schemas.microsoft.com/office/drawing/2014/main" id="{4EB5AB9A-4CE5-4F64-91C7-3DBA0E70D879}"/>
                  </a:ext>
                </a:extLst>
              </p:cNvPr>
              <p:cNvSpPr/>
              <p:nvPr/>
            </p:nvSpPr>
            <p:spPr>
              <a:xfrm>
                <a:off x="6695996" y="4949775"/>
                <a:ext cx="1821180" cy="829944"/>
              </a:xfrm>
              <a:custGeom>
                <a:avLst/>
                <a:gdLst/>
                <a:ahLst/>
                <a:cxnLst/>
                <a:rect l="l" t="t" r="r" b="b"/>
                <a:pathLst>
                  <a:path w="1821179" h="829945">
                    <a:moveTo>
                      <a:pt x="1820567" y="0"/>
                    </a:moveTo>
                    <a:lnTo>
                      <a:pt x="1798751" y="43779"/>
                    </a:lnTo>
                    <a:lnTo>
                      <a:pt x="1775647" y="86529"/>
                    </a:lnTo>
                    <a:lnTo>
                      <a:pt x="1751289" y="128235"/>
                    </a:lnTo>
                    <a:lnTo>
                      <a:pt x="1725711" y="168882"/>
                    </a:lnTo>
                    <a:lnTo>
                      <a:pt x="1698948" y="208459"/>
                    </a:lnTo>
                    <a:lnTo>
                      <a:pt x="1671033" y="246949"/>
                    </a:lnTo>
                    <a:lnTo>
                      <a:pt x="1642001" y="284341"/>
                    </a:lnTo>
                    <a:lnTo>
                      <a:pt x="1611884" y="320621"/>
                    </a:lnTo>
                    <a:lnTo>
                      <a:pt x="1580718" y="355773"/>
                    </a:lnTo>
                    <a:lnTo>
                      <a:pt x="1548535" y="389784"/>
                    </a:lnTo>
                    <a:lnTo>
                      <a:pt x="1515371" y="422642"/>
                    </a:lnTo>
                    <a:lnTo>
                      <a:pt x="1481259" y="454333"/>
                    </a:lnTo>
                    <a:lnTo>
                      <a:pt x="1446234" y="484842"/>
                    </a:lnTo>
                    <a:lnTo>
                      <a:pt x="1410327" y="514156"/>
                    </a:lnTo>
                    <a:lnTo>
                      <a:pt x="1373576" y="542260"/>
                    </a:lnTo>
                    <a:lnTo>
                      <a:pt x="1336011" y="569142"/>
                    </a:lnTo>
                    <a:lnTo>
                      <a:pt x="1297669" y="594788"/>
                    </a:lnTo>
                    <a:lnTo>
                      <a:pt x="1258583" y="619184"/>
                    </a:lnTo>
                    <a:lnTo>
                      <a:pt x="1218787" y="642316"/>
                    </a:lnTo>
                    <a:lnTo>
                      <a:pt x="1178314" y="664171"/>
                    </a:lnTo>
                    <a:lnTo>
                      <a:pt x="1137199" y="684733"/>
                    </a:lnTo>
                    <a:lnTo>
                      <a:pt x="1095477" y="703991"/>
                    </a:lnTo>
                    <a:lnTo>
                      <a:pt x="1053180" y="721931"/>
                    </a:lnTo>
                    <a:lnTo>
                      <a:pt x="1010342" y="738538"/>
                    </a:lnTo>
                    <a:lnTo>
                      <a:pt x="967000" y="753799"/>
                    </a:lnTo>
                    <a:lnTo>
                      <a:pt x="923183" y="767700"/>
                    </a:lnTo>
                    <a:lnTo>
                      <a:pt x="878930" y="780228"/>
                    </a:lnTo>
                    <a:lnTo>
                      <a:pt x="834270" y="791368"/>
                    </a:lnTo>
                    <a:lnTo>
                      <a:pt x="789241" y="801106"/>
                    </a:lnTo>
                    <a:lnTo>
                      <a:pt x="743877" y="809431"/>
                    </a:lnTo>
                    <a:lnTo>
                      <a:pt x="698209" y="816326"/>
                    </a:lnTo>
                    <a:lnTo>
                      <a:pt x="652272" y="821779"/>
                    </a:lnTo>
                    <a:lnTo>
                      <a:pt x="606101" y="825776"/>
                    </a:lnTo>
                    <a:lnTo>
                      <a:pt x="559730" y="828304"/>
                    </a:lnTo>
                    <a:lnTo>
                      <a:pt x="513192" y="829348"/>
                    </a:lnTo>
                    <a:lnTo>
                      <a:pt x="466521" y="828896"/>
                    </a:lnTo>
                    <a:lnTo>
                      <a:pt x="419752" y="826932"/>
                    </a:lnTo>
                    <a:lnTo>
                      <a:pt x="372919" y="823443"/>
                    </a:lnTo>
                    <a:lnTo>
                      <a:pt x="326055" y="818416"/>
                    </a:lnTo>
                    <a:lnTo>
                      <a:pt x="279194" y="811837"/>
                    </a:lnTo>
                    <a:lnTo>
                      <a:pt x="232370" y="803692"/>
                    </a:lnTo>
                    <a:lnTo>
                      <a:pt x="185617" y="793969"/>
                    </a:lnTo>
                    <a:lnTo>
                      <a:pt x="138969" y="782651"/>
                    </a:lnTo>
                    <a:lnTo>
                      <a:pt x="92461" y="769727"/>
                    </a:lnTo>
                    <a:lnTo>
                      <a:pt x="46127" y="755182"/>
                    </a:lnTo>
                    <a:lnTo>
                      <a:pt x="0" y="739003"/>
                    </a:lnTo>
                  </a:path>
                </a:pathLst>
              </a:custGeom>
              <a:ln w="32751">
                <a:solidFill>
                  <a:srgbClr val="C98734"/>
                </a:solidFill>
              </a:ln>
            </p:spPr>
            <p:txBody>
              <a:bodyPr wrap="square" lIns="0" tIns="0" rIns="0" bIns="0" rtlCol="0"/>
              <a:lstStyle/>
              <a:p>
                <a:endParaRPr/>
              </a:p>
            </p:txBody>
          </p:sp>
          <p:sp>
            <p:nvSpPr>
              <p:cNvPr id="31" name="object 27">
                <a:extLst>
                  <a:ext uri="{FF2B5EF4-FFF2-40B4-BE49-F238E27FC236}">
                    <a16:creationId xmlns:a16="http://schemas.microsoft.com/office/drawing/2014/main" id="{693107EC-BD6E-4CBC-8C69-7B4ECD0D6E9A}"/>
                  </a:ext>
                </a:extLst>
              </p:cNvPr>
              <p:cNvSpPr/>
              <p:nvPr/>
            </p:nvSpPr>
            <p:spPr>
              <a:xfrm>
                <a:off x="7771112" y="2975551"/>
                <a:ext cx="522605" cy="375920"/>
              </a:xfrm>
              <a:custGeom>
                <a:avLst/>
                <a:gdLst/>
                <a:ahLst/>
                <a:cxnLst/>
                <a:rect l="l" t="t" r="r" b="b"/>
                <a:pathLst>
                  <a:path w="522604" h="375920">
                    <a:moveTo>
                      <a:pt x="522464" y="375843"/>
                    </a:moveTo>
                    <a:lnTo>
                      <a:pt x="490465" y="340812"/>
                    </a:lnTo>
                    <a:lnTo>
                      <a:pt x="457231" y="306745"/>
                    </a:lnTo>
                    <a:lnTo>
                      <a:pt x="422777" y="273678"/>
                    </a:lnTo>
                    <a:lnTo>
                      <a:pt x="387115" y="241648"/>
                    </a:lnTo>
                    <a:lnTo>
                      <a:pt x="350257" y="210690"/>
                    </a:lnTo>
                    <a:lnTo>
                      <a:pt x="312217" y="180841"/>
                    </a:lnTo>
                    <a:lnTo>
                      <a:pt x="273007" y="152137"/>
                    </a:lnTo>
                    <a:lnTo>
                      <a:pt x="232640" y="124614"/>
                    </a:lnTo>
                    <a:lnTo>
                      <a:pt x="191130" y="98310"/>
                    </a:lnTo>
                    <a:lnTo>
                      <a:pt x="148488" y="73258"/>
                    </a:lnTo>
                    <a:lnTo>
                      <a:pt x="104727" y="49496"/>
                    </a:lnTo>
                    <a:lnTo>
                      <a:pt x="59862" y="27062"/>
                    </a:lnTo>
                    <a:lnTo>
                      <a:pt x="15022" y="6489"/>
                    </a:lnTo>
                    <a:lnTo>
                      <a:pt x="0" y="0"/>
                    </a:lnTo>
                  </a:path>
                </a:pathLst>
              </a:custGeom>
              <a:ln w="32751">
                <a:solidFill>
                  <a:srgbClr val="C6692A"/>
                </a:solidFill>
              </a:ln>
            </p:spPr>
            <p:txBody>
              <a:bodyPr wrap="square" lIns="0" tIns="0" rIns="0" bIns="0" rtlCol="0"/>
              <a:lstStyle/>
              <a:p>
                <a:endParaRPr/>
              </a:p>
            </p:txBody>
          </p:sp>
          <p:sp>
            <p:nvSpPr>
              <p:cNvPr id="32" name="object 28">
                <a:extLst>
                  <a:ext uri="{FF2B5EF4-FFF2-40B4-BE49-F238E27FC236}">
                    <a16:creationId xmlns:a16="http://schemas.microsoft.com/office/drawing/2014/main" id="{A56E3CD9-5417-45F1-9E67-52C0B7E6A253}"/>
                  </a:ext>
                </a:extLst>
              </p:cNvPr>
              <p:cNvSpPr/>
              <p:nvPr/>
            </p:nvSpPr>
            <p:spPr>
              <a:xfrm>
                <a:off x="8293843" y="3351588"/>
                <a:ext cx="361950" cy="850265"/>
              </a:xfrm>
              <a:custGeom>
                <a:avLst/>
                <a:gdLst/>
                <a:ahLst/>
                <a:cxnLst/>
                <a:rect l="l" t="t" r="r" b="b"/>
                <a:pathLst>
                  <a:path w="361950" h="850264">
                    <a:moveTo>
                      <a:pt x="361498" y="849932"/>
                    </a:moveTo>
                    <a:lnTo>
                      <a:pt x="356639" y="800626"/>
                    </a:lnTo>
                    <a:lnTo>
                      <a:pt x="350121" y="751587"/>
                    </a:lnTo>
                    <a:lnTo>
                      <a:pt x="341958" y="702857"/>
                    </a:lnTo>
                    <a:lnTo>
                      <a:pt x="332167" y="654480"/>
                    </a:lnTo>
                    <a:lnTo>
                      <a:pt x="320762" y="606495"/>
                    </a:lnTo>
                    <a:lnTo>
                      <a:pt x="307757" y="558948"/>
                    </a:lnTo>
                    <a:lnTo>
                      <a:pt x="293169" y="511881"/>
                    </a:lnTo>
                    <a:lnTo>
                      <a:pt x="277011" y="465336"/>
                    </a:lnTo>
                    <a:lnTo>
                      <a:pt x="259299" y="419356"/>
                    </a:lnTo>
                    <a:lnTo>
                      <a:pt x="240048" y="373983"/>
                    </a:lnTo>
                    <a:lnTo>
                      <a:pt x="219273" y="329261"/>
                    </a:lnTo>
                    <a:lnTo>
                      <a:pt x="196988" y="285230"/>
                    </a:lnTo>
                    <a:lnTo>
                      <a:pt x="173209" y="241936"/>
                    </a:lnTo>
                    <a:lnTo>
                      <a:pt x="147951" y="199420"/>
                    </a:lnTo>
                    <a:lnTo>
                      <a:pt x="121230" y="157724"/>
                    </a:lnTo>
                    <a:lnTo>
                      <a:pt x="93058" y="116891"/>
                    </a:lnTo>
                    <a:lnTo>
                      <a:pt x="63453" y="76964"/>
                    </a:lnTo>
                    <a:lnTo>
                      <a:pt x="32428" y="37986"/>
                    </a:lnTo>
                    <a:lnTo>
                      <a:pt x="0" y="0"/>
                    </a:lnTo>
                  </a:path>
                </a:pathLst>
              </a:custGeom>
              <a:ln w="32751">
                <a:solidFill>
                  <a:srgbClr val="BE3632"/>
                </a:solidFill>
              </a:ln>
            </p:spPr>
            <p:txBody>
              <a:bodyPr wrap="square" lIns="0" tIns="0" rIns="0" bIns="0" rtlCol="0"/>
              <a:lstStyle/>
              <a:p>
                <a:endParaRPr/>
              </a:p>
            </p:txBody>
          </p:sp>
          <p:sp>
            <p:nvSpPr>
              <p:cNvPr id="33" name="object 29">
                <a:extLst>
                  <a:ext uri="{FF2B5EF4-FFF2-40B4-BE49-F238E27FC236}">
                    <a16:creationId xmlns:a16="http://schemas.microsoft.com/office/drawing/2014/main" id="{BBE1DD20-986C-40B1-8816-9BDA3970362C}"/>
                  </a:ext>
                </a:extLst>
              </p:cNvPr>
              <p:cNvSpPr/>
              <p:nvPr/>
            </p:nvSpPr>
            <p:spPr>
              <a:xfrm>
                <a:off x="8569021" y="4201958"/>
                <a:ext cx="91440" cy="624840"/>
              </a:xfrm>
              <a:custGeom>
                <a:avLst/>
                <a:gdLst/>
                <a:ahLst/>
                <a:cxnLst/>
                <a:rect l="l" t="t" r="r" b="b"/>
                <a:pathLst>
                  <a:path w="91440" h="624839">
                    <a:moveTo>
                      <a:pt x="0" y="624293"/>
                    </a:moveTo>
                    <a:lnTo>
                      <a:pt x="16702" y="576937"/>
                    </a:lnTo>
                    <a:lnTo>
                      <a:pt x="31679" y="529329"/>
                    </a:lnTo>
                    <a:lnTo>
                      <a:pt x="44946" y="481509"/>
                    </a:lnTo>
                    <a:lnTo>
                      <a:pt x="56514" y="433512"/>
                    </a:lnTo>
                    <a:lnTo>
                      <a:pt x="66398" y="385379"/>
                    </a:lnTo>
                    <a:lnTo>
                      <a:pt x="74610" y="337148"/>
                    </a:lnTo>
                    <a:lnTo>
                      <a:pt x="81166" y="288857"/>
                    </a:lnTo>
                    <a:lnTo>
                      <a:pt x="86078" y="240544"/>
                    </a:lnTo>
                    <a:lnTo>
                      <a:pt x="89359" y="192248"/>
                    </a:lnTo>
                    <a:lnTo>
                      <a:pt x="91024" y="144007"/>
                    </a:lnTo>
                    <a:lnTo>
                      <a:pt x="91086" y="95860"/>
                    </a:lnTo>
                    <a:lnTo>
                      <a:pt x="89558" y="47844"/>
                    </a:lnTo>
                    <a:lnTo>
                      <a:pt x="86454" y="0"/>
                    </a:lnTo>
                  </a:path>
                </a:pathLst>
              </a:custGeom>
              <a:ln w="32751">
                <a:solidFill>
                  <a:srgbClr val="933F80"/>
                </a:solidFill>
              </a:ln>
            </p:spPr>
            <p:txBody>
              <a:bodyPr wrap="square" lIns="0" tIns="0" rIns="0" bIns="0" rtlCol="0"/>
              <a:lstStyle/>
              <a:p>
                <a:endParaRPr/>
              </a:p>
            </p:txBody>
          </p:sp>
          <p:sp>
            <p:nvSpPr>
              <p:cNvPr id="34" name="object 30">
                <a:extLst>
                  <a:ext uri="{FF2B5EF4-FFF2-40B4-BE49-F238E27FC236}">
                    <a16:creationId xmlns:a16="http://schemas.microsoft.com/office/drawing/2014/main" id="{8BC87E04-3380-420B-8284-F3B930478F89}"/>
                  </a:ext>
                </a:extLst>
              </p:cNvPr>
              <p:cNvSpPr/>
              <p:nvPr/>
            </p:nvSpPr>
            <p:spPr>
              <a:xfrm>
                <a:off x="8516467" y="4826563"/>
                <a:ext cx="52705" cy="125730"/>
              </a:xfrm>
              <a:custGeom>
                <a:avLst/>
                <a:gdLst/>
                <a:ahLst/>
                <a:cxnLst/>
                <a:rect l="l" t="t" r="r" b="b"/>
                <a:pathLst>
                  <a:path w="52704" h="125729">
                    <a:moveTo>
                      <a:pt x="0" y="125324"/>
                    </a:moveTo>
                    <a:lnTo>
                      <a:pt x="14254" y="94424"/>
                    </a:lnTo>
                    <a:lnTo>
                      <a:pt x="27786" y="62956"/>
                    </a:lnTo>
                    <a:lnTo>
                      <a:pt x="40556" y="31341"/>
                    </a:lnTo>
                    <a:lnTo>
                      <a:pt x="52526" y="0"/>
                    </a:lnTo>
                  </a:path>
                </a:pathLst>
              </a:custGeom>
              <a:ln w="32751">
                <a:solidFill>
                  <a:srgbClr val="4D4D8C"/>
                </a:solidFill>
              </a:ln>
            </p:spPr>
            <p:txBody>
              <a:bodyPr wrap="square" lIns="0" tIns="0" rIns="0" bIns="0" rtlCol="0"/>
              <a:lstStyle/>
              <a:p>
                <a:endParaRPr/>
              </a:p>
            </p:txBody>
          </p:sp>
        </p:grpSp>
        <p:sp>
          <p:nvSpPr>
            <p:cNvPr id="35" name="object 31">
              <a:extLst>
                <a:ext uri="{FF2B5EF4-FFF2-40B4-BE49-F238E27FC236}">
                  <a16:creationId xmlns:a16="http://schemas.microsoft.com/office/drawing/2014/main" id="{3F9F898C-7B93-4125-95D0-ACC5CAA8596E}"/>
                </a:ext>
              </a:extLst>
            </p:cNvPr>
            <p:cNvSpPr txBox="1"/>
            <p:nvPr/>
          </p:nvSpPr>
          <p:spPr>
            <a:xfrm>
              <a:off x="5742724" y="2115581"/>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0A9DC6"/>
                  </a:solidFill>
                  <a:latin typeface="Calibri"/>
                  <a:cs typeface="Calibri"/>
                </a:rPr>
                <a:t>20</a:t>
              </a:r>
              <a:r>
                <a:rPr sz="1200" b="1" spc="-5" dirty="0">
                  <a:solidFill>
                    <a:srgbClr val="0A9DC6"/>
                  </a:solidFill>
                  <a:latin typeface="Calibri"/>
                  <a:cs typeface="Calibri"/>
                </a:rPr>
                <a:t>,</a:t>
              </a:r>
              <a:r>
                <a:rPr sz="1200" b="1" spc="-40" dirty="0">
                  <a:solidFill>
                    <a:srgbClr val="0A9DC6"/>
                  </a:solidFill>
                  <a:latin typeface="Calibri"/>
                  <a:cs typeface="Calibri"/>
                </a:rPr>
                <a:t>7</a:t>
              </a:r>
              <a:r>
                <a:rPr sz="1100" b="1" spc="35" dirty="0">
                  <a:solidFill>
                    <a:srgbClr val="0A9DC6"/>
                  </a:solidFill>
                  <a:latin typeface="Calibri"/>
                  <a:cs typeface="Calibri"/>
                </a:rPr>
                <a:t>%</a:t>
              </a:r>
              <a:endParaRPr sz="1100" dirty="0">
                <a:latin typeface="Calibri"/>
                <a:cs typeface="Calibri"/>
              </a:endParaRPr>
            </a:p>
          </p:txBody>
        </p:sp>
        <p:sp>
          <p:nvSpPr>
            <p:cNvPr id="36" name="object 32">
              <a:extLst>
                <a:ext uri="{FF2B5EF4-FFF2-40B4-BE49-F238E27FC236}">
                  <a16:creationId xmlns:a16="http://schemas.microsoft.com/office/drawing/2014/main" id="{2D9390F2-74D0-43B1-9040-383EC83CA529}"/>
                </a:ext>
              </a:extLst>
            </p:cNvPr>
            <p:cNvSpPr txBox="1"/>
            <p:nvPr/>
          </p:nvSpPr>
          <p:spPr>
            <a:xfrm>
              <a:off x="5053323" y="2883678"/>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1B95A0"/>
                  </a:solidFill>
                  <a:latin typeface="Calibri"/>
                  <a:cs typeface="Calibri"/>
                </a:rPr>
                <a:t>15</a:t>
              </a:r>
              <a:r>
                <a:rPr sz="1200" b="1" spc="-5" dirty="0">
                  <a:solidFill>
                    <a:srgbClr val="1B95A0"/>
                  </a:solidFill>
                  <a:latin typeface="Calibri"/>
                  <a:cs typeface="Calibri"/>
                </a:rPr>
                <a:t>,</a:t>
              </a:r>
              <a:r>
                <a:rPr sz="1200" b="1" spc="-40" dirty="0">
                  <a:solidFill>
                    <a:srgbClr val="1B95A0"/>
                  </a:solidFill>
                  <a:latin typeface="Calibri"/>
                  <a:cs typeface="Calibri"/>
                </a:rPr>
                <a:t>0</a:t>
              </a:r>
              <a:r>
                <a:rPr sz="1100" b="1" spc="35" dirty="0">
                  <a:solidFill>
                    <a:srgbClr val="1B95A0"/>
                  </a:solidFill>
                  <a:latin typeface="Calibri"/>
                  <a:cs typeface="Calibri"/>
                </a:rPr>
                <a:t>%</a:t>
              </a:r>
              <a:endParaRPr sz="1100" dirty="0">
                <a:latin typeface="Calibri"/>
                <a:cs typeface="Calibri"/>
              </a:endParaRPr>
            </a:p>
          </p:txBody>
        </p:sp>
        <p:sp>
          <p:nvSpPr>
            <p:cNvPr id="37" name="object 33">
              <a:extLst>
                <a:ext uri="{FF2B5EF4-FFF2-40B4-BE49-F238E27FC236}">
                  <a16:creationId xmlns:a16="http://schemas.microsoft.com/office/drawing/2014/main" id="{8C79E1AA-DF26-4740-94CC-E3CA4A107976}"/>
                </a:ext>
              </a:extLst>
            </p:cNvPr>
            <p:cNvSpPr txBox="1"/>
            <p:nvPr/>
          </p:nvSpPr>
          <p:spPr>
            <a:xfrm>
              <a:off x="5591443" y="3115915"/>
              <a:ext cx="1497162" cy="408179"/>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4C4D4F"/>
                  </a:solidFill>
                  <a:latin typeface="Calibri"/>
                  <a:cs typeface="Calibri"/>
                </a:rPr>
                <a:t>69.528</a:t>
              </a:r>
              <a:r>
                <a:rPr sz="2400" b="1" spc="15" dirty="0">
                  <a:solidFill>
                    <a:srgbClr val="4C4D4F"/>
                  </a:solidFill>
                  <a:latin typeface="Calibri"/>
                  <a:cs typeface="Calibri"/>
                </a:rPr>
                <a:t> </a:t>
              </a:r>
              <a:r>
                <a:rPr sz="2400" b="1" spc="-265" dirty="0">
                  <a:solidFill>
                    <a:srgbClr val="4C4D4F"/>
                  </a:solidFill>
                  <a:latin typeface="Calibri"/>
                  <a:cs typeface="Calibri"/>
                </a:rPr>
                <a:t>M</a:t>
              </a:r>
              <a:r>
                <a:rPr lang="es-ES" sz="2400" b="1" spc="-265" dirty="0">
                  <a:solidFill>
                    <a:srgbClr val="4C4D4F"/>
                  </a:solidFill>
                  <a:latin typeface="Calibri"/>
                  <a:cs typeface="Calibri"/>
                </a:rPr>
                <a:t> €</a:t>
              </a:r>
              <a:endParaRPr sz="2400" dirty="0">
                <a:latin typeface="Trebuchet MS"/>
                <a:cs typeface="Trebuchet MS"/>
              </a:endParaRPr>
            </a:p>
          </p:txBody>
        </p:sp>
        <p:sp>
          <p:nvSpPr>
            <p:cNvPr id="38" name="object 34">
              <a:extLst>
                <a:ext uri="{FF2B5EF4-FFF2-40B4-BE49-F238E27FC236}">
                  <a16:creationId xmlns:a16="http://schemas.microsoft.com/office/drawing/2014/main" id="{80D4C12B-D2C5-401A-8769-0B6B25CD47A2}"/>
                </a:ext>
              </a:extLst>
            </p:cNvPr>
            <p:cNvSpPr txBox="1"/>
            <p:nvPr/>
          </p:nvSpPr>
          <p:spPr>
            <a:xfrm>
              <a:off x="5266981" y="3929143"/>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6FA14B"/>
                  </a:solidFill>
                  <a:latin typeface="Calibri"/>
                  <a:cs typeface="Calibri"/>
                </a:rPr>
                <a:t>9</a:t>
              </a:r>
              <a:r>
                <a:rPr sz="1200" b="1" spc="5" dirty="0">
                  <a:solidFill>
                    <a:srgbClr val="6FA14B"/>
                  </a:solidFill>
                  <a:latin typeface="Calibri"/>
                  <a:cs typeface="Calibri"/>
                </a:rPr>
                <a:t>,</a:t>
              </a:r>
              <a:r>
                <a:rPr sz="1200" b="1" spc="-40" dirty="0">
                  <a:solidFill>
                    <a:srgbClr val="6FA14B"/>
                  </a:solidFill>
                  <a:latin typeface="Calibri"/>
                  <a:cs typeface="Calibri"/>
                </a:rPr>
                <a:t>2</a:t>
              </a:r>
              <a:r>
                <a:rPr sz="1200" b="1" spc="35" dirty="0">
                  <a:solidFill>
                    <a:srgbClr val="6FA14B"/>
                  </a:solidFill>
                  <a:latin typeface="Calibri"/>
                  <a:cs typeface="Calibri"/>
                </a:rPr>
                <a:t>%</a:t>
              </a:r>
              <a:endParaRPr sz="1200" dirty="0">
                <a:latin typeface="Calibri"/>
                <a:cs typeface="Calibri"/>
              </a:endParaRPr>
            </a:p>
          </p:txBody>
        </p:sp>
        <p:sp>
          <p:nvSpPr>
            <p:cNvPr id="39" name="object 35">
              <a:extLst>
                <a:ext uri="{FF2B5EF4-FFF2-40B4-BE49-F238E27FC236}">
                  <a16:creationId xmlns:a16="http://schemas.microsoft.com/office/drawing/2014/main" id="{145DDB93-A44A-4F1F-88ED-9BFA225B4021}"/>
                </a:ext>
              </a:extLst>
            </p:cNvPr>
            <p:cNvSpPr txBox="1"/>
            <p:nvPr/>
          </p:nvSpPr>
          <p:spPr>
            <a:xfrm>
              <a:off x="5632383" y="4282710"/>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918227"/>
                  </a:solidFill>
                  <a:latin typeface="Calibri"/>
                  <a:cs typeface="Calibri"/>
                </a:rPr>
                <a:t>6</a:t>
              </a:r>
              <a:r>
                <a:rPr sz="1200" b="1" spc="5" dirty="0">
                  <a:solidFill>
                    <a:srgbClr val="918227"/>
                  </a:solidFill>
                  <a:latin typeface="Calibri"/>
                  <a:cs typeface="Calibri"/>
                </a:rPr>
                <a:t>,</a:t>
              </a:r>
              <a:r>
                <a:rPr sz="1200" b="1" spc="-40" dirty="0">
                  <a:solidFill>
                    <a:srgbClr val="918227"/>
                  </a:solidFill>
                  <a:latin typeface="Calibri"/>
                  <a:cs typeface="Calibri"/>
                </a:rPr>
                <a:t>2</a:t>
              </a:r>
              <a:r>
                <a:rPr sz="1200" b="1" spc="35" dirty="0">
                  <a:solidFill>
                    <a:srgbClr val="918227"/>
                  </a:solidFill>
                  <a:latin typeface="Calibri"/>
                  <a:cs typeface="Calibri"/>
                </a:rPr>
                <a:t>%</a:t>
              </a:r>
              <a:endParaRPr sz="1200" dirty="0">
                <a:latin typeface="Calibri"/>
                <a:cs typeface="Calibri"/>
              </a:endParaRPr>
            </a:p>
          </p:txBody>
        </p:sp>
        <p:sp>
          <p:nvSpPr>
            <p:cNvPr id="40" name="object 36">
              <a:extLst>
                <a:ext uri="{FF2B5EF4-FFF2-40B4-BE49-F238E27FC236}">
                  <a16:creationId xmlns:a16="http://schemas.microsoft.com/office/drawing/2014/main" id="{291F77A5-160D-48C0-B5AF-3EB947D8BF3C}"/>
                </a:ext>
              </a:extLst>
            </p:cNvPr>
            <p:cNvSpPr txBox="1"/>
            <p:nvPr/>
          </p:nvSpPr>
          <p:spPr>
            <a:xfrm>
              <a:off x="6577924" y="4294901"/>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C98734"/>
                  </a:solidFill>
                  <a:latin typeface="Calibri"/>
                  <a:cs typeface="Calibri"/>
                </a:rPr>
                <a:t>23</a:t>
              </a:r>
              <a:r>
                <a:rPr sz="1200" b="1" spc="-5" dirty="0">
                  <a:solidFill>
                    <a:srgbClr val="C98734"/>
                  </a:solidFill>
                  <a:latin typeface="Calibri"/>
                  <a:cs typeface="Calibri"/>
                </a:rPr>
                <a:t>,</a:t>
              </a:r>
              <a:r>
                <a:rPr sz="1200" b="1" spc="-40" dirty="0">
                  <a:solidFill>
                    <a:srgbClr val="C98734"/>
                  </a:solidFill>
                  <a:latin typeface="Calibri"/>
                  <a:cs typeface="Calibri"/>
                </a:rPr>
                <a:t>1</a:t>
              </a:r>
              <a:r>
                <a:rPr sz="1200" b="1" spc="35" dirty="0">
                  <a:solidFill>
                    <a:srgbClr val="C98734"/>
                  </a:solidFill>
                  <a:latin typeface="Calibri"/>
                  <a:cs typeface="Calibri"/>
                </a:rPr>
                <a:t>%</a:t>
              </a:r>
              <a:endParaRPr sz="1200" dirty="0">
                <a:latin typeface="Calibri"/>
                <a:cs typeface="Calibri"/>
              </a:endParaRPr>
            </a:p>
          </p:txBody>
        </p:sp>
        <p:sp>
          <p:nvSpPr>
            <p:cNvPr id="41" name="object 37">
              <a:extLst>
                <a:ext uri="{FF2B5EF4-FFF2-40B4-BE49-F238E27FC236}">
                  <a16:creationId xmlns:a16="http://schemas.microsoft.com/office/drawing/2014/main" id="{A0DFE623-E528-4C00-B40E-F8EDF81E58F1}"/>
                </a:ext>
              </a:extLst>
            </p:cNvPr>
            <p:cNvSpPr txBox="1"/>
            <p:nvPr/>
          </p:nvSpPr>
          <p:spPr>
            <a:xfrm>
              <a:off x="6728582" y="2200925"/>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C6692A"/>
                  </a:solidFill>
                  <a:latin typeface="Calibri"/>
                  <a:cs typeface="Calibri"/>
                </a:rPr>
                <a:t>7</a:t>
              </a:r>
              <a:r>
                <a:rPr sz="1200" b="1" spc="5" dirty="0">
                  <a:solidFill>
                    <a:srgbClr val="C6692A"/>
                  </a:solidFill>
                  <a:latin typeface="Calibri"/>
                  <a:cs typeface="Calibri"/>
                </a:rPr>
                <a:t>,</a:t>
              </a:r>
              <a:r>
                <a:rPr sz="1200" b="1" spc="-40" dirty="0">
                  <a:solidFill>
                    <a:srgbClr val="C6692A"/>
                  </a:solidFill>
                  <a:latin typeface="Calibri"/>
                  <a:cs typeface="Calibri"/>
                </a:rPr>
                <a:t>1</a:t>
              </a:r>
              <a:r>
                <a:rPr sz="1200" b="1" spc="35" dirty="0">
                  <a:solidFill>
                    <a:srgbClr val="C6692A"/>
                  </a:solidFill>
                  <a:latin typeface="Calibri"/>
                  <a:cs typeface="Calibri"/>
                </a:rPr>
                <a:t>%</a:t>
              </a:r>
              <a:endParaRPr sz="1200" dirty="0">
                <a:latin typeface="Calibri"/>
                <a:cs typeface="Calibri"/>
              </a:endParaRPr>
            </a:p>
          </p:txBody>
        </p:sp>
        <p:sp>
          <p:nvSpPr>
            <p:cNvPr id="42" name="object 38">
              <a:extLst>
                <a:ext uri="{FF2B5EF4-FFF2-40B4-BE49-F238E27FC236}">
                  <a16:creationId xmlns:a16="http://schemas.microsoft.com/office/drawing/2014/main" id="{E1675878-0F24-4159-875F-3231AE80F97A}"/>
                </a:ext>
              </a:extLst>
            </p:cNvPr>
            <p:cNvSpPr txBox="1"/>
            <p:nvPr/>
          </p:nvSpPr>
          <p:spPr>
            <a:xfrm>
              <a:off x="7107124" y="2767854"/>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BE3632"/>
                  </a:solidFill>
                  <a:latin typeface="Calibri"/>
                  <a:cs typeface="Calibri"/>
                </a:rPr>
                <a:t>10</a:t>
              </a:r>
              <a:r>
                <a:rPr sz="1200" b="1" spc="-5" dirty="0">
                  <a:solidFill>
                    <a:srgbClr val="BE3632"/>
                  </a:solidFill>
                  <a:latin typeface="Calibri"/>
                  <a:cs typeface="Calibri"/>
                </a:rPr>
                <a:t>,</a:t>
              </a:r>
              <a:r>
                <a:rPr sz="1200" b="1" spc="-40" dirty="0">
                  <a:solidFill>
                    <a:srgbClr val="BE3632"/>
                  </a:solidFill>
                  <a:latin typeface="Calibri"/>
                  <a:cs typeface="Calibri"/>
                </a:rPr>
                <a:t>5</a:t>
              </a:r>
              <a:r>
                <a:rPr sz="1200" b="1" spc="35" dirty="0">
                  <a:solidFill>
                    <a:srgbClr val="BE3632"/>
                  </a:solidFill>
                  <a:latin typeface="Calibri"/>
                  <a:cs typeface="Calibri"/>
                </a:rPr>
                <a:t>%</a:t>
              </a:r>
              <a:endParaRPr sz="1200" dirty="0">
                <a:latin typeface="Calibri"/>
                <a:cs typeface="Calibri"/>
              </a:endParaRPr>
            </a:p>
          </p:txBody>
        </p:sp>
        <p:sp>
          <p:nvSpPr>
            <p:cNvPr id="43" name="object 39">
              <a:extLst>
                <a:ext uri="{FF2B5EF4-FFF2-40B4-BE49-F238E27FC236}">
                  <a16:creationId xmlns:a16="http://schemas.microsoft.com/office/drawing/2014/main" id="{CAC7F940-416B-4C70-82D1-F475DF3E74A1}"/>
                </a:ext>
              </a:extLst>
            </p:cNvPr>
            <p:cNvSpPr txBox="1"/>
            <p:nvPr/>
          </p:nvSpPr>
          <p:spPr>
            <a:xfrm>
              <a:off x="7185782" y="3285301"/>
              <a:ext cx="473199" cy="656106"/>
            </a:xfrm>
            <a:prstGeom prst="rect">
              <a:avLst/>
            </a:prstGeom>
          </p:spPr>
          <p:txBody>
            <a:bodyPr vert="horz" wrap="square" lIns="0" tIns="116205" rIns="0" bIns="0" rtlCol="0">
              <a:spAutoFit/>
            </a:bodyPr>
            <a:lstStyle/>
            <a:p>
              <a:pPr marL="109220">
                <a:lnSpc>
                  <a:spcPct val="100000"/>
                </a:lnSpc>
                <a:spcBef>
                  <a:spcPts val="915"/>
                </a:spcBef>
              </a:pPr>
              <a:r>
                <a:rPr sz="1200" b="1" spc="-5" dirty="0">
                  <a:solidFill>
                    <a:srgbClr val="933F80"/>
                  </a:solidFill>
                  <a:latin typeface="Calibri"/>
                  <a:cs typeface="Calibri"/>
                </a:rPr>
                <a:t>7</a:t>
              </a:r>
              <a:r>
                <a:rPr sz="1200" b="1" spc="5" dirty="0">
                  <a:solidFill>
                    <a:srgbClr val="933F80"/>
                  </a:solidFill>
                  <a:latin typeface="Calibri"/>
                  <a:cs typeface="Calibri"/>
                </a:rPr>
                <a:t>,</a:t>
              </a:r>
              <a:r>
                <a:rPr sz="1200" b="1" spc="-40" dirty="0">
                  <a:solidFill>
                    <a:srgbClr val="933F80"/>
                  </a:solidFill>
                  <a:latin typeface="Calibri"/>
                  <a:cs typeface="Calibri"/>
                </a:rPr>
                <a:t>0</a:t>
              </a:r>
              <a:r>
                <a:rPr sz="1200" b="1" spc="35" dirty="0">
                  <a:solidFill>
                    <a:srgbClr val="933F80"/>
                  </a:solidFill>
                  <a:latin typeface="Calibri"/>
                  <a:cs typeface="Calibri"/>
                </a:rPr>
                <a:t>%</a:t>
              </a:r>
              <a:endParaRPr sz="1200" dirty="0">
                <a:latin typeface="Calibri"/>
                <a:cs typeface="Calibri"/>
              </a:endParaRPr>
            </a:p>
            <a:p>
              <a:pPr marL="12700">
                <a:lnSpc>
                  <a:spcPct val="100000"/>
                </a:lnSpc>
                <a:spcBef>
                  <a:spcPts val="815"/>
                </a:spcBef>
              </a:pPr>
              <a:r>
                <a:rPr sz="1400" b="1" spc="-10" dirty="0">
                  <a:solidFill>
                    <a:srgbClr val="4B4D8C"/>
                  </a:solidFill>
                  <a:latin typeface="Calibri"/>
                  <a:cs typeface="Calibri"/>
                </a:rPr>
                <a:t>1,2</a:t>
              </a:r>
              <a:r>
                <a:rPr sz="1200" b="1" spc="-10" dirty="0">
                  <a:solidFill>
                    <a:srgbClr val="4B4D8C"/>
                  </a:solidFill>
                  <a:latin typeface="Calibri"/>
                  <a:cs typeface="Calibri"/>
                </a:rPr>
                <a:t>%</a:t>
              </a:r>
              <a:endParaRPr sz="1200" dirty="0">
                <a:latin typeface="Calibri"/>
                <a:cs typeface="Calibri"/>
              </a:endParaRPr>
            </a:p>
          </p:txBody>
        </p:sp>
      </p:grpSp>
      <p:pic>
        <p:nvPicPr>
          <p:cNvPr id="44" name="object 40">
            <a:extLst>
              <a:ext uri="{FF2B5EF4-FFF2-40B4-BE49-F238E27FC236}">
                <a16:creationId xmlns:a16="http://schemas.microsoft.com/office/drawing/2014/main" id="{80BAB726-CEE6-4DA8-899B-B99E420AC247}"/>
              </a:ext>
            </a:extLst>
          </p:cNvPr>
          <p:cNvPicPr/>
          <p:nvPr/>
        </p:nvPicPr>
        <p:blipFill>
          <a:blip r:embed="rId2" cstate="print"/>
          <a:stretch>
            <a:fillRect/>
          </a:stretch>
        </p:blipFill>
        <p:spPr>
          <a:xfrm>
            <a:off x="11569966" y="2314606"/>
            <a:ext cx="579119" cy="2883408"/>
          </a:xfrm>
          <a:prstGeom prst="rect">
            <a:avLst/>
          </a:prstGeom>
        </p:spPr>
      </p:pic>
      <p:pic>
        <p:nvPicPr>
          <p:cNvPr id="45" name="object 41">
            <a:extLst>
              <a:ext uri="{FF2B5EF4-FFF2-40B4-BE49-F238E27FC236}">
                <a16:creationId xmlns:a16="http://schemas.microsoft.com/office/drawing/2014/main" id="{65B3A079-988B-42E0-A95D-2E2E25611AB8}"/>
              </a:ext>
            </a:extLst>
          </p:cNvPr>
          <p:cNvPicPr/>
          <p:nvPr/>
        </p:nvPicPr>
        <p:blipFill>
          <a:blip r:embed="rId3" cstate="print"/>
          <a:stretch>
            <a:fillRect/>
          </a:stretch>
        </p:blipFill>
        <p:spPr>
          <a:xfrm>
            <a:off x="58143" y="2314606"/>
            <a:ext cx="579120" cy="2883408"/>
          </a:xfrm>
          <a:prstGeom prst="rect">
            <a:avLst/>
          </a:prstGeom>
        </p:spPr>
      </p:pic>
      <p:sp>
        <p:nvSpPr>
          <p:cNvPr id="46" name="object 42">
            <a:extLst>
              <a:ext uri="{FF2B5EF4-FFF2-40B4-BE49-F238E27FC236}">
                <a16:creationId xmlns:a16="http://schemas.microsoft.com/office/drawing/2014/main" id="{427CC7C1-F48F-4170-B4AE-3D1170872F02}"/>
              </a:ext>
            </a:extLst>
          </p:cNvPr>
          <p:cNvSpPr txBox="1"/>
          <p:nvPr/>
        </p:nvSpPr>
        <p:spPr>
          <a:xfrm>
            <a:off x="4797806" y="5917303"/>
            <a:ext cx="1533525" cy="288290"/>
          </a:xfrm>
          <a:prstGeom prst="rect">
            <a:avLst/>
          </a:prstGeom>
          <a:solidFill>
            <a:srgbClr val="6FA14B"/>
          </a:solidFill>
        </p:spPr>
        <p:txBody>
          <a:bodyPr vert="horz" wrap="square" lIns="0" tIns="20320" rIns="0" bIns="0" rtlCol="0">
            <a:spAutoFit/>
          </a:bodyPr>
          <a:lstStyle/>
          <a:p>
            <a:pPr marL="537210">
              <a:lnSpc>
                <a:spcPct val="100000"/>
              </a:lnSpc>
              <a:spcBef>
                <a:spcPts val="160"/>
              </a:spcBef>
            </a:pPr>
            <a:r>
              <a:rPr sz="1400" b="1" spc="-10" dirty="0">
                <a:solidFill>
                  <a:srgbClr val="FFFFFF"/>
                </a:solidFill>
                <a:latin typeface="Calibri"/>
                <a:cs typeface="Calibri"/>
              </a:rPr>
              <a:t>40,29%</a:t>
            </a:r>
            <a:endParaRPr sz="1400">
              <a:latin typeface="Calibri"/>
              <a:cs typeface="Calibri"/>
            </a:endParaRPr>
          </a:p>
        </p:txBody>
      </p:sp>
      <p:sp>
        <p:nvSpPr>
          <p:cNvPr id="47" name="object 43">
            <a:extLst>
              <a:ext uri="{FF2B5EF4-FFF2-40B4-BE49-F238E27FC236}">
                <a16:creationId xmlns:a16="http://schemas.microsoft.com/office/drawing/2014/main" id="{8631A1FD-CB98-4CFC-8BB8-95B54D29AC84}"/>
              </a:ext>
            </a:extLst>
          </p:cNvPr>
          <p:cNvSpPr txBox="1"/>
          <p:nvPr/>
        </p:nvSpPr>
        <p:spPr>
          <a:xfrm>
            <a:off x="5351764" y="5622195"/>
            <a:ext cx="498475"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698B35"/>
                </a:solidFill>
                <a:latin typeface="Calibri"/>
                <a:cs typeface="Calibri"/>
              </a:rPr>
              <a:t>V</a:t>
            </a:r>
            <a:r>
              <a:rPr sz="1600" b="1" spc="-30" dirty="0">
                <a:solidFill>
                  <a:srgbClr val="698B35"/>
                </a:solidFill>
                <a:latin typeface="Calibri"/>
                <a:cs typeface="Calibri"/>
              </a:rPr>
              <a:t>e</a:t>
            </a:r>
            <a:r>
              <a:rPr sz="1600" b="1" spc="-20" dirty="0">
                <a:solidFill>
                  <a:srgbClr val="698B35"/>
                </a:solidFill>
                <a:latin typeface="Calibri"/>
                <a:cs typeface="Calibri"/>
              </a:rPr>
              <a:t>r</a:t>
            </a:r>
            <a:r>
              <a:rPr sz="1600" b="1" spc="-30" dirty="0">
                <a:solidFill>
                  <a:srgbClr val="698B35"/>
                </a:solidFill>
                <a:latin typeface="Calibri"/>
                <a:cs typeface="Calibri"/>
              </a:rPr>
              <a:t>d</a:t>
            </a:r>
            <a:r>
              <a:rPr sz="1600" b="1" spc="-70" dirty="0">
                <a:solidFill>
                  <a:srgbClr val="698B35"/>
                </a:solidFill>
                <a:latin typeface="Calibri"/>
                <a:cs typeface="Calibri"/>
              </a:rPr>
              <a:t>e</a:t>
            </a:r>
            <a:endParaRPr sz="1600">
              <a:latin typeface="Calibri"/>
              <a:cs typeface="Calibri"/>
            </a:endParaRPr>
          </a:p>
        </p:txBody>
      </p:sp>
      <p:sp>
        <p:nvSpPr>
          <p:cNvPr id="48" name="object 44">
            <a:extLst>
              <a:ext uri="{FF2B5EF4-FFF2-40B4-BE49-F238E27FC236}">
                <a16:creationId xmlns:a16="http://schemas.microsoft.com/office/drawing/2014/main" id="{7A606C6D-C1B5-44F7-8BC0-A2518162A0E7}"/>
              </a:ext>
            </a:extLst>
          </p:cNvPr>
          <p:cNvSpPr txBox="1"/>
          <p:nvPr/>
        </p:nvSpPr>
        <p:spPr>
          <a:xfrm>
            <a:off x="6324321" y="5917303"/>
            <a:ext cx="1533525" cy="288290"/>
          </a:xfrm>
          <a:prstGeom prst="rect">
            <a:avLst/>
          </a:prstGeom>
          <a:solidFill>
            <a:srgbClr val="001D4D"/>
          </a:solidFill>
        </p:spPr>
        <p:txBody>
          <a:bodyPr vert="horz" wrap="square" lIns="0" tIns="20320" rIns="0" bIns="0" rtlCol="0">
            <a:spAutoFit/>
          </a:bodyPr>
          <a:lstStyle/>
          <a:p>
            <a:pPr marL="537210">
              <a:lnSpc>
                <a:spcPct val="100000"/>
              </a:lnSpc>
              <a:spcBef>
                <a:spcPts val="160"/>
              </a:spcBef>
            </a:pPr>
            <a:r>
              <a:rPr sz="1400" b="1" spc="-10" dirty="0">
                <a:solidFill>
                  <a:srgbClr val="FFFFFF"/>
                </a:solidFill>
                <a:latin typeface="Calibri"/>
                <a:cs typeface="Calibri"/>
              </a:rPr>
              <a:t>29,58%</a:t>
            </a:r>
            <a:endParaRPr sz="1400">
              <a:latin typeface="Calibri"/>
              <a:cs typeface="Calibri"/>
            </a:endParaRPr>
          </a:p>
        </p:txBody>
      </p:sp>
      <p:sp>
        <p:nvSpPr>
          <p:cNvPr id="49" name="object 45">
            <a:extLst>
              <a:ext uri="{FF2B5EF4-FFF2-40B4-BE49-F238E27FC236}">
                <a16:creationId xmlns:a16="http://schemas.microsoft.com/office/drawing/2014/main" id="{047BD6DF-8B5C-4F5B-BEC8-A76CF04787F8}"/>
              </a:ext>
            </a:extLst>
          </p:cNvPr>
          <p:cNvSpPr txBox="1"/>
          <p:nvPr/>
        </p:nvSpPr>
        <p:spPr>
          <a:xfrm>
            <a:off x="6845194" y="5622195"/>
            <a:ext cx="563245" cy="269240"/>
          </a:xfrm>
          <a:prstGeom prst="rect">
            <a:avLst/>
          </a:prstGeom>
        </p:spPr>
        <p:txBody>
          <a:bodyPr vert="horz" wrap="square" lIns="0" tIns="12700" rIns="0" bIns="0" rtlCol="0">
            <a:spAutoFit/>
          </a:bodyPr>
          <a:lstStyle/>
          <a:p>
            <a:pPr marL="12700">
              <a:lnSpc>
                <a:spcPct val="100000"/>
              </a:lnSpc>
              <a:spcBef>
                <a:spcPts val="100"/>
              </a:spcBef>
            </a:pPr>
            <a:r>
              <a:rPr sz="1600" b="1" spc="-15" dirty="0">
                <a:solidFill>
                  <a:srgbClr val="001D4D"/>
                </a:solidFill>
                <a:latin typeface="Calibri"/>
                <a:cs typeface="Calibri"/>
              </a:rPr>
              <a:t>Digital</a:t>
            </a:r>
            <a:endParaRPr sz="1600">
              <a:latin typeface="Calibri"/>
              <a:cs typeface="Calibri"/>
            </a:endParaRPr>
          </a:p>
        </p:txBody>
      </p:sp>
      <p:pic>
        <p:nvPicPr>
          <p:cNvPr id="50" name="Imagen 49">
            <a:extLst>
              <a:ext uri="{FF2B5EF4-FFF2-40B4-BE49-F238E27FC236}">
                <a16:creationId xmlns:a16="http://schemas.microsoft.com/office/drawing/2014/main" id="{E608486A-A8D0-42CB-A40E-090B9E35C6CC}"/>
              </a:ext>
            </a:extLst>
          </p:cNvPr>
          <p:cNvPicPr>
            <a:picLocks noChangeAspect="1"/>
          </p:cNvPicPr>
          <p:nvPr/>
        </p:nvPicPr>
        <p:blipFill rotWithShape="1">
          <a:blip r:embed="rId4"/>
          <a:srcRect b="62782"/>
          <a:stretch/>
        </p:blipFill>
        <p:spPr>
          <a:xfrm>
            <a:off x="2513569" y="806419"/>
            <a:ext cx="6203896" cy="1416162"/>
          </a:xfrm>
          <a:prstGeom prst="rect">
            <a:avLst/>
          </a:prstGeom>
        </p:spPr>
      </p:pic>
    </p:spTree>
    <p:extLst>
      <p:ext uri="{BB962C8B-B14F-4D97-AF65-F5344CB8AC3E}">
        <p14:creationId xmlns:p14="http://schemas.microsoft.com/office/powerpoint/2010/main" val="1655697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a:extLst>
              <a:ext uri="{FF2B5EF4-FFF2-40B4-BE49-F238E27FC236}">
                <a16:creationId xmlns:a16="http://schemas.microsoft.com/office/drawing/2014/main" id="{9CBC6AA1-0D07-4E1E-8AF6-C9A6CB8A76A1}"/>
              </a:ext>
            </a:extLst>
          </p:cNvPr>
          <p:cNvGraphicFramePr>
            <a:graphicFrameLocks noGrp="1"/>
          </p:cNvGraphicFramePr>
          <p:nvPr/>
        </p:nvGraphicFramePr>
        <p:xfrm>
          <a:off x="32621" y="3189105"/>
          <a:ext cx="12147306" cy="3104261"/>
        </p:xfrm>
        <a:graphic>
          <a:graphicData uri="http://schemas.openxmlformats.org/drawingml/2006/table">
            <a:tbl>
              <a:tblPr firstRow="1" bandRow="1">
                <a:tableStyleId>{2D5ABB26-0587-4C30-8999-92F81FD0307C}</a:tableStyleId>
              </a:tblPr>
              <a:tblGrid>
                <a:gridCol w="1218379">
                  <a:extLst>
                    <a:ext uri="{9D8B030D-6E8A-4147-A177-3AD203B41FA5}">
                      <a16:colId xmlns:a16="http://schemas.microsoft.com/office/drawing/2014/main" val="20000"/>
                    </a:ext>
                  </a:extLst>
                </a:gridCol>
                <a:gridCol w="1212587">
                  <a:extLst>
                    <a:ext uri="{9D8B030D-6E8A-4147-A177-3AD203B41FA5}">
                      <a16:colId xmlns:a16="http://schemas.microsoft.com/office/drawing/2014/main" val="20001"/>
                    </a:ext>
                  </a:extLst>
                </a:gridCol>
                <a:gridCol w="1213167">
                  <a:extLst>
                    <a:ext uri="{9D8B030D-6E8A-4147-A177-3AD203B41FA5}">
                      <a16:colId xmlns:a16="http://schemas.microsoft.com/office/drawing/2014/main" val="20002"/>
                    </a:ext>
                  </a:extLst>
                </a:gridCol>
                <a:gridCol w="1216643">
                  <a:extLst>
                    <a:ext uri="{9D8B030D-6E8A-4147-A177-3AD203B41FA5}">
                      <a16:colId xmlns:a16="http://schemas.microsoft.com/office/drawing/2014/main" val="20003"/>
                    </a:ext>
                  </a:extLst>
                </a:gridCol>
                <a:gridCol w="1213167">
                  <a:extLst>
                    <a:ext uri="{9D8B030D-6E8A-4147-A177-3AD203B41FA5}">
                      <a16:colId xmlns:a16="http://schemas.microsoft.com/office/drawing/2014/main" val="20004"/>
                    </a:ext>
                  </a:extLst>
                </a:gridCol>
                <a:gridCol w="1213167">
                  <a:extLst>
                    <a:ext uri="{9D8B030D-6E8A-4147-A177-3AD203B41FA5}">
                      <a16:colId xmlns:a16="http://schemas.microsoft.com/office/drawing/2014/main" val="20005"/>
                    </a:ext>
                  </a:extLst>
                </a:gridCol>
                <a:gridCol w="1216642">
                  <a:extLst>
                    <a:ext uri="{9D8B030D-6E8A-4147-A177-3AD203B41FA5}">
                      <a16:colId xmlns:a16="http://schemas.microsoft.com/office/drawing/2014/main" val="20006"/>
                    </a:ext>
                  </a:extLst>
                </a:gridCol>
                <a:gridCol w="1213167">
                  <a:extLst>
                    <a:ext uri="{9D8B030D-6E8A-4147-A177-3AD203B41FA5}">
                      <a16:colId xmlns:a16="http://schemas.microsoft.com/office/drawing/2014/main" val="20007"/>
                    </a:ext>
                  </a:extLst>
                </a:gridCol>
                <a:gridCol w="1213745">
                  <a:extLst>
                    <a:ext uri="{9D8B030D-6E8A-4147-A177-3AD203B41FA5}">
                      <a16:colId xmlns:a16="http://schemas.microsoft.com/office/drawing/2014/main" val="20008"/>
                    </a:ext>
                  </a:extLst>
                </a:gridCol>
                <a:gridCol w="1216642">
                  <a:extLst>
                    <a:ext uri="{9D8B030D-6E8A-4147-A177-3AD203B41FA5}">
                      <a16:colId xmlns:a16="http://schemas.microsoft.com/office/drawing/2014/main" val="20009"/>
                    </a:ext>
                  </a:extLst>
                </a:gridCol>
              </a:tblGrid>
              <a:tr h="2916319">
                <a:tc>
                  <a:txBody>
                    <a:bodyPr/>
                    <a:lstStyle/>
                    <a:p>
                      <a:pPr marL="196850" marR="65405" indent="-144145">
                        <a:lnSpc>
                          <a:spcPct val="92800"/>
                        </a:lnSpc>
                        <a:spcBef>
                          <a:spcPts val="455"/>
                        </a:spcBef>
                      </a:pPr>
                      <a:r>
                        <a:rPr sz="900" b="1" dirty="0">
                          <a:solidFill>
                            <a:srgbClr val="1F86B1"/>
                          </a:solidFill>
                          <a:latin typeface="Trebuchet MS"/>
                          <a:cs typeface="Trebuchet MS"/>
                        </a:rPr>
                        <a:t>C1</a:t>
                      </a:r>
                      <a:r>
                        <a:rPr sz="900" b="1" spc="-30" dirty="0">
                          <a:solidFill>
                            <a:srgbClr val="1F86B1"/>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 </a:t>
                      </a:r>
                      <a:r>
                        <a:rPr sz="900" spc="-10" dirty="0">
                          <a:solidFill>
                            <a:srgbClr val="4C4D4F"/>
                          </a:solidFill>
                          <a:latin typeface="Calibri"/>
                          <a:cs typeface="Calibri"/>
                        </a:rPr>
                        <a:t>c</a:t>
                      </a:r>
                      <a:r>
                        <a:rPr sz="900" dirty="0">
                          <a:solidFill>
                            <a:srgbClr val="4C4D4F"/>
                          </a:solidFill>
                          <a:latin typeface="Calibri"/>
                          <a:cs typeface="Calibri"/>
                        </a:rPr>
                        <a:t>hoque</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movilidad</a:t>
                      </a:r>
                      <a:r>
                        <a:rPr sz="900" spc="35" dirty="0">
                          <a:solidFill>
                            <a:srgbClr val="4C4D4F"/>
                          </a:solidFill>
                          <a:latin typeface="Calibri"/>
                          <a:cs typeface="Calibri"/>
                        </a:rPr>
                        <a:t> </a:t>
                      </a:r>
                      <a:r>
                        <a:rPr sz="900" spc="5" dirty="0">
                          <a:solidFill>
                            <a:srgbClr val="4C4D4F"/>
                          </a:solidFill>
                          <a:latin typeface="Calibri"/>
                          <a:cs typeface="Calibri"/>
                        </a:rPr>
                        <a:t>sostenible, </a:t>
                      </a:r>
                      <a:r>
                        <a:rPr sz="900" spc="10" dirty="0">
                          <a:solidFill>
                            <a:srgbClr val="4C4D4F"/>
                          </a:solidFill>
                          <a:latin typeface="Calibri"/>
                          <a:cs typeface="Calibri"/>
                        </a:rPr>
                        <a:t> </a:t>
                      </a:r>
                      <a:r>
                        <a:rPr sz="900" spc="5" dirty="0">
                          <a:solidFill>
                            <a:srgbClr val="4C4D4F"/>
                          </a:solidFill>
                          <a:latin typeface="Calibri"/>
                          <a:cs typeface="Calibri"/>
                        </a:rPr>
                        <a:t>segura</a:t>
                      </a:r>
                      <a:r>
                        <a:rPr sz="900" spc="10" dirty="0">
                          <a:solidFill>
                            <a:srgbClr val="4C4D4F"/>
                          </a:solidFill>
                          <a:latin typeface="Calibri"/>
                          <a:cs typeface="Calibri"/>
                        </a:rPr>
                        <a:t> </a:t>
                      </a:r>
                      <a:r>
                        <a:rPr sz="900" dirty="0">
                          <a:solidFill>
                            <a:srgbClr val="4C4D4F"/>
                          </a:solidFill>
                          <a:latin typeface="Calibri"/>
                          <a:cs typeface="Calibri"/>
                        </a:rPr>
                        <a:t>y</a:t>
                      </a:r>
                      <a:r>
                        <a:rPr sz="900" spc="170" dirty="0">
                          <a:solidFill>
                            <a:srgbClr val="4C4D4F"/>
                          </a:solidFill>
                          <a:latin typeface="Calibri"/>
                          <a:cs typeface="Calibri"/>
                        </a:rPr>
                        <a:t> </a:t>
                      </a:r>
                      <a:r>
                        <a:rPr sz="900" spc="-10" dirty="0">
                          <a:solidFill>
                            <a:srgbClr val="4C4D4F"/>
                          </a:solidFill>
                          <a:latin typeface="Calibri"/>
                          <a:cs typeface="Calibri"/>
                        </a:rPr>
                        <a:t>conectada</a:t>
                      </a:r>
                      <a:r>
                        <a:rPr sz="900" spc="-35" dirty="0">
                          <a:solidFill>
                            <a:srgbClr val="4C4D4F"/>
                          </a:solidFill>
                          <a:latin typeface="Calibri"/>
                          <a:cs typeface="Calibri"/>
                        </a:rPr>
                        <a:t> </a:t>
                      </a:r>
                      <a:r>
                        <a:rPr sz="900" spc="-5" dirty="0">
                          <a:solidFill>
                            <a:srgbClr val="4C4D4F"/>
                          </a:solidFill>
                          <a:latin typeface="Calibri"/>
                          <a:cs typeface="Calibri"/>
                        </a:rPr>
                        <a:t>en </a:t>
                      </a:r>
                      <a:r>
                        <a:rPr sz="900" spc="-190" dirty="0">
                          <a:solidFill>
                            <a:srgbClr val="4C4D4F"/>
                          </a:solidFill>
                          <a:latin typeface="Calibri"/>
                          <a:cs typeface="Calibri"/>
                        </a:rPr>
                        <a:t> </a:t>
                      </a:r>
                      <a:r>
                        <a:rPr sz="900" spc="-10" dirty="0">
                          <a:solidFill>
                            <a:srgbClr val="4C4D4F"/>
                          </a:solidFill>
                          <a:latin typeface="Calibri"/>
                          <a:cs typeface="Calibri"/>
                        </a:rPr>
                        <a:t>entornos</a:t>
                      </a:r>
                      <a:r>
                        <a:rPr sz="900" spc="-5" dirty="0">
                          <a:solidFill>
                            <a:srgbClr val="4C4D4F"/>
                          </a:solidFill>
                          <a:latin typeface="Calibri"/>
                          <a:cs typeface="Calibri"/>
                        </a:rPr>
                        <a:t> urbanos </a:t>
                      </a:r>
                      <a:r>
                        <a:rPr sz="900" dirty="0">
                          <a:solidFill>
                            <a:srgbClr val="4C4D4F"/>
                          </a:solidFill>
                          <a:latin typeface="Calibri"/>
                          <a:cs typeface="Calibri"/>
                        </a:rPr>
                        <a:t>y </a:t>
                      </a:r>
                      <a:r>
                        <a:rPr sz="900" spc="5" dirty="0">
                          <a:solidFill>
                            <a:srgbClr val="4C4D4F"/>
                          </a:solidFill>
                          <a:latin typeface="Calibri"/>
                          <a:cs typeface="Calibri"/>
                        </a:rPr>
                        <a:t> </a:t>
                      </a:r>
                      <a:r>
                        <a:rPr sz="900" spc="-10" dirty="0">
                          <a:solidFill>
                            <a:srgbClr val="4C4D4F"/>
                          </a:solidFill>
                          <a:latin typeface="Calibri"/>
                          <a:cs typeface="Calibri"/>
                        </a:rPr>
                        <a:t>metropolitanos</a:t>
                      </a:r>
                      <a:endParaRPr sz="900">
                        <a:latin typeface="Calibri"/>
                        <a:cs typeface="Calibri"/>
                      </a:endParaRPr>
                    </a:p>
                    <a:p>
                      <a:pPr marL="196850" marR="124460" indent="-143510">
                        <a:lnSpc>
                          <a:spcPct val="97800"/>
                        </a:lnSpc>
                        <a:spcBef>
                          <a:spcPts val="145"/>
                        </a:spcBef>
                      </a:pPr>
                      <a:r>
                        <a:rPr sz="900" b="1" dirty="0">
                          <a:solidFill>
                            <a:srgbClr val="1F86B1"/>
                          </a:solidFill>
                          <a:latin typeface="Trebuchet MS"/>
                          <a:cs typeface="Trebuchet MS"/>
                        </a:rPr>
                        <a:t>C2</a:t>
                      </a:r>
                      <a:r>
                        <a:rPr sz="900" b="1" spc="60" dirty="0">
                          <a:solidFill>
                            <a:srgbClr val="1F86B1"/>
                          </a:solidFill>
                          <a:latin typeface="Trebuchet MS"/>
                          <a:cs typeface="Trebuchet MS"/>
                        </a:rPr>
                        <a:t> </a:t>
                      </a:r>
                      <a:r>
                        <a:rPr sz="900" spc="-10" dirty="0">
                          <a:solidFill>
                            <a:srgbClr val="4C4D4F"/>
                          </a:solidFill>
                          <a:latin typeface="Calibri"/>
                          <a:cs typeface="Calibri"/>
                        </a:rPr>
                        <a:t>P</a:t>
                      </a:r>
                      <a:r>
                        <a:rPr sz="900" dirty="0">
                          <a:solidFill>
                            <a:srgbClr val="4C4D4F"/>
                          </a:solidFill>
                          <a:latin typeface="Calibri"/>
                          <a:cs typeface="Calibri"/>
                        </a:rPr>
                        <a:t>l</a:t>
                      </a:r>
                      <a:r>
                        <a:rPr sz="900" spc="-15" dirty="0">
                          <a:solidFill>
                            <a:srgbClr val="4C4D4F"/>
                          </a:solidFill>
                          <a:latin typeface="Calibri"/>
                          <a:cs typeface="Calibri"/>
                        </a:rPr>
                        <a:t>a</a:t>
                      </a:r>
                      <a:r>
                        <a:rPr sz="900" dirty="0">
                          <a:solidFill>
                            <a:srgbClr val="4C4D4F"/>
                          </a:solidFill>
                          <a:latin typeface="Calibri"/>
                          <a:cs typeface="Calibri"/>
                        </a:rPr>
                        <a:t>n</a:t>
                      </a:r>
                      <a:r>
                        <a:rPr sz="900" spc="-25" dirty="0">
                          <a:solidFill>
                            <a:srgbClr val="4C4D4F"/>
                          </a:solidFill>
                          <a:latin typeface="Calibri"/>
                          <a:cs typeface="Calibri"/>
                        </a:rPr>
                        <a:t> </a:t>
                      </a:r>
                      <a:r>
                        <a:rPr sz="900" spc="-5" dirty="0">
                          <a:solidFill>
                            <a:srgbClr val="4C4D4F"/>
                          </a:solidFill>
                          <a:latin typeface="Calibri"/>
                          <a:cs typeface="Calibri"/>
                        </a:rPr>
                        <a:t>d</a:t>
                      </a:r>
                      <a:r>
                        <a:rPr sz="900" dirty="0">
                          <a:solidFill>
                            <a:srgbClr val="4C4D4F"/>
                          </a:solidFill>
                          <a:latin typeface="Calibri"/>
                          <a:cs typeface="Calibri"/>
                        </a:rPr>
                        <a:t>e</a:t>
                      </a:r>
                      <a:r>
                        <a:rPr sz="900" spc="-20" dirty="0">
                          <a:solidFill>
                            <a:srgbClr val="4C4D4F"/>
                          </a:solidFill>
                          <a:latin typeface="Calibri"/>
                          <a:cs typeface="Calibri"/>
                        </a:rPr>
                        <a:t> </a:t>
                      </a:r>
                      <a:r>
                        <a:rPr sz="900" spc="-5" dirty="0">
                          <a:solidFill>
                            <a:srgbClr val="4C4D4F"/>
                          </a:solidFill>
                          <a:latin typeface="Calibri"/>
                          <a:cs typeface="Calibri"/>
                        </a:rPr>
                        <a:t>r</a:t>
                      </a:r>
                      <a:r>
                        <a:rPr sz="900" dirty="0">
                          <a:solidFill>
                            <a:srgbClr val="4C4D4F"/>
                          </a:solidFill>
                          <a:latin typeface="Calibri"/>
                          <a:cs typeface="Calibri"/>
                        </a:rPr>
                        <a:t>eh</a:t>
                      </a:r>
                      <a:r>
                        <a:rPr sz="900" spc="-10" dirty="0">
                          <a:solidFill>
                            <a:srgbClr val="4C4D4F"/>
                          </a:solidFill>
                          <a:latin typeface="Calibri"/>
                          <a:cs typeface="Calibri"/>
                        </a:rPr>
                        <a:t>a</a:t>
                      </a:r>
                      <a:r>
                        <a:rPr sz="900" dirty="0">
                          <a:solidFill>
                            <a:srgbClr val="4C4D4F"/>
                          </a:solidFill>
                          <a:latin typeface="Calibri"/>
                          <a:cs typeface="Calibri"/>
                        </a:rPr>
                        <a:t>b</a:t>
                      </a:r>
                      <a:r>
                        <a:rPr sz="900" spc="5" dirty="0">
                          <a:solidFill>
                            <a:srgbClr val="4C4D4F"/>
                          </a:solidFill>
                          <a:latin typeface="Calibri"/>
                          <a:cs typeface="Calibri"/>
                        </a:rPr>
                        <a:t>ili</a:t>
                      </a:r>
                      <a:r>
                        <a:rPr sz="900" spc="-5" dirty="0">
                          <a:solidFill>
                            <a:srgbClr val="4C4D4F"/>
                          </a:solidFill>
                          <a:latin typeface="Calibri"/>
                          <a:cs typeface="Calibri"/>
                        </a:rPr>
                        <a:t>t</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  </a:t>
                      </a:r>
                      <a:r>
                        <a:rPr sz="900" spc="-5" dirty="0">
                          <a:solidFill>
                            <a:srgbClr val="4C4D4F"/>
                          </a:solidFill>
                          <a:latin typeface="Calibri"/>
                          <a:cs typeface="Calibri"/>
                        </a:rPr>
                        <a:t>de </a:t>
                      </a:r>
                      <a:r>
                        <a:rPr sz="900" dirty="0">
                          <a:solidFill>
                            <a:srgbClr val="4C4D4F"/>
                          </a:solidFill>
                          <a:latin typeface="Calibri"/>
                          <a:cs typeface="Calibri"/>
                        </a:rPr>
                        <a:t>vivienda y </a:t>
                      </a:r>
                      <a:r>
                        <a:rPr sz="900" spc="5" dirty="0">
                          <a:solidFill>
                            <a:srgbClr val="4C4D4F"/>
                          </a:solidFill>
                          <a:latin typeface="Calibri"/>
                          <a:cs typeface="Calibri"/>
                        </a:rPr>
                        <a:t> </a:t>
                      </a:r>
                      <a:r>
                        <a:rPr sz="900" spc="-10" dirty="0">
                          <a:solidFill>
                            <a:srgbClr val="4C4D4F"/>
                          </a:solidFill>
                          <a:latin typeface="Calibri"/>
                          <a:cs typeface="Calibri"/>
                        </a:rPr>
                        <a:t>regeneración</a:t>
                      </a:r>
                      <a:r>
                        <a:rPr sz="900" spc="10" dirty="0">
                          <a:solidFill>
                            <a:srgbClr val="4C4D4F"/>
                          </a:solidFill>
                          <a:latin typeface="Calibri"/>
                          <a:cs typeface="Calibri"/>
                        </a:rPr>
                        <a:t> </a:t>
                      </a:r>
                      <a:r>
                        <a:rPr sz="900" spc="-5" dirty="0">
                          <a:solidFill>
                            <a:srgbClr val="4C4D4F"/>
                          </a:solidFill>
                          <a:latin typeface="Calibri"/>
                          <a:cs typeface="Calibri"/>
                        </a:rPr>
                        <a:t>urbana</a:t>
                      </a:r>
                      <a:endParaRPr sz="900">
                        <a:latin typeface="Calibri"/>
                        <a:cs typeface="Calibri"/>
                      </a:endParaRPr>
                    </a:p>
                    <a:p>
                      <a:pPr marL="196850" marR="250825" indent="-144145">
                        <a:lnSpc>
                          <a:spcPct val="92200"/>
                        </a:lnSpc>
                        <a:spcBef>
                          <a:spcPts val="300"/>
                        </a:spcBef>
                      </a:pPr>
                      <a:r>
                        <a:rPr sz="900" b="1" spc="10" dirty="0">
                          <a:solidFill>
                            <a:srgbClr val="1F86B1"/>
                          </a:solidFill>
                          <a:latin typeface="Trebuchet MS"/>
                          <a:cs typeface="Trebuchet MS"/>
                        </a:rPr>
                        <a:t>C</a:t>
                      </a:r>
                      <a:r>
                        <a:rPr sz="900" b="1" dirty="0">
                          <a:solidFill>
                            <a:srgbClr val="1F86B1"/>
                          </a:solidFill>
                          <a:latin typeface="Trebuchet MS"/>
                          <a:cs typeface="Trebuchet MS"/>
                        </a:rPr>
                        <a:t>3</a:t>
                      </a:r>
                      <a:r>
                        <a:rPr sz="900" b="1" spc="-95" dirty="0">
                          <a:solidFill>
                            <a:srgbClr val="1F86B1"/>
                          </a:solidFill>
                          <a:latin typeface="Trebuchet MS"/>
                          <a:cs typeface="Trebuchet MS"/>
                        </a:rPr>
                        <a:t> </a:t>
                      </a:r>
                      <a:r>
                        <a:rPr sz="900" spc="-10" dirty="0">
                          <a:solidFill>
                            <a:srgbClr val="4C4D4F"/>
                          </a:solidFill>
                          <a:latin typeface="Calibri"/>
                          <a:cs typeface="Calibri"/>
                        </a:rPr>
                        <a:t>Tr</a:t>
                      </a:r>
                      <a:r>
                        <a:rPr sz="900" spc="-15" dirty="0">
                          <a:solidFill>
                            <a:srgbClr val="4C4D4F"/>
                          </a:solidFill>
                          <a:latin typeface="Calibri"/>
                          <a:cs typeface="Calibri"/>
                        </a:rPr>
                        <a:t>a</a:t>
                      </a:r>
                      <a:r>
                        <a:rPr sz="900" spc="-5" dirty="0">
                          <a:solidFill>
                            <a:srgbClr val="4C4D4F"/>
                          </a:solidFill>
                          <a:latin typeface="Calibri"/>
                          <a:cs typeface="Calibri"/>
                        </a:rPr>
                        <a:t>n</a:t>
                      </a:r>
                      <a:r>
                        <a:rPr sz="900" spc="-10" dirty="0">
                          <a:solidFill>
                            <a:srgbClr val="4C4D4F"/>
                          </a:solidFill>
                          <a:latin typeface="Calibri"/>
                          <a:cs typeface="Calibri"/>
                        </a:rPr>
                        <a:t>s</a:t>
                      </a:r>
                      <a:r>
                        <a:rPr sz="900" spc="-5" dirty="0">
                          <a:solidFill>
                            <a:srgbClr val="4C4D4F"/>
                          </a:solidFill>
                          <a:latin typeface="Calibri"/>
                          <a:cs typeface="Calibri"/>
                        </a:rPr>
                        <a:t>fo</a:t>
                      </a:r>
                      <a:r>
                        <a:rPr sz="900" spc="-10" dirty="0">
                          <a:solidFill>
                            <a:srgbClr val="4C4D4F"/>
                          </a:solidFill>
                          <a:latin typeface="Calibri"/>
                          <a:cs typeface="Calibri"/>
                        </a:rPr>
                        <a:t>r</a:t>
                      </a:r>
                      <a:r>
                        <a:rPr sz="900" dirty="0">
                          <a:solidFill>
                            <a:srgbClr val="4C4D4F"/>
                          </a:solidFill>
                          <a:latin typeface="Calibri"/>
                          <a:cs typeface="Calibri"/>
                        </a:rPr>
                        <a:t>m</a:t>
                      </a:r>
                      <a:r>
                        <a:rPr sz="900" spc="-15" dirty="0">
                          <a:solidFill>
                            <a:srgbClr val="4C4D4F"/>
                          </a:solidFill>
                          <a:latin typeface="Calibri"/>
                          <a:cs typeface="Calibri"/>
                        </a:rPr>
                        <a:t>ac</a:t>
                      </a:r>
                      <a:r>
                        <a:rPr sz="900" dirty="0">
                          <a:solidFill>
                            <a:srgbClr val="4C4D4F"/>
                          </a:solidFill>
                          <a:latin typeface="Calibri"/>
                          <a:cs typeface="Calibri"/>
                        </a:rPr>
                        <a:t>i</a:t>
                      </a:r>
                      <a:r>
                        <a:rPr sz="900" spc="-5" dirty="0">
                          <a:solidFill>
                            <a:srgbClr val="4C4D4F"/>
                          </a:solidFill>
                          <a:latin typeface="Calibri"/>
                          <a:cs typeface="Calibri"/>
                        </a:rPr>
                        <a:t>ó</a:t>
                      </a:r>
                      <a:r>
                        <a:rPr sz="900" dirty="0">
                          <a:solidFill>
                            <a:srgbClr val="4C4D4F"/>
                          </a:solidFill>
                          <a:latin typeface="Calibri"/>
                          <a:cs typeface="Calibri"/>
                        </a:rPr>
                        <a:t>n  </a:t>
                      </a:r>
                      <a:r>
                        <a:rPr sz="900" spc="-5" dirty="0">
                          <a:solidFill>
                            <a:srgbClr val="4C4D4F"/>
                          </a:solidFill>
                          <a:latin typeface="Calibri"/>
                          <a:cs typeface="Calibri"/>
                        </a:rPr>
                        <a:t>ambiental</a:t>
                      </a:r>
                      <a:r>
                        <a:rPr sz="900" spc="155" dirty="0">
                          <a:solidFill>
                            <a:srgbClr val="4C4D4F"/>
                          </a:solidFill>
                          <a:latin typeface="Calibri"/>
                          <a:cs typeface="Calibri"/>
                        </a:rPr>
                        <a:t> </a:t>
                      </a:r>
                      <a:r>
                        <a:rPr sz="900" dirty="0">
                          <a:solidFill>
                            <a:srgbClr val="4C4D4F"/>
                          </a:solidFill>
                          <a:latin typeface="Calibri"/>
                          <a:cs typeface="Calibri"/>
                        </a:rPr>
                        <a:t>y</a:t>
                      </a:r>
                      <a:r>
                        <a:rPr sz="900" spc="-35" dirty="0">
                          <a:solidFill>
                            <a:srgbClr val="4C4D4F"/>
                          </a:solidFill>
                          <a:latin typeface="Calibri"/>
                          <a:cs typeface="Calibri"/>
                        </a:rPr>
                        <a:t> </a:t>
                      </a:r>
                      <a:r>
                        <a:rPr sz="900" spc="-5" dirty="0">
                          <a:solidFill>
                            <a:srgbClr val="4C4D4F"/>
                          </a:solidFill>
                          <a:latin typeface="Calibri"/>
                          <a:cs typeface="Calibri"/>
                        </a:rPr>
                        <a:t>digital </a:t>
                      </a:r>
                      <a:r>
                        <a:rPr sz="900" spc="-185" dirty="0">
                          <a:solidFill>
                            <a:srgbClr val="4C4D4F"/>
                          </a:solidFill>
                          <a:latin typeface="Calibri"/>
                          <a:cs typeface="Calibri"/>
                        </a:rPr>
                        <a:t> </a:t>
                      </a:r>
                      <a:r>
                        <a:rPr sz="900" spc="-5" dirty="0">
                          <a:solidFill>
                            <a:srgbClr val="4C4D4F"/>
                          </a:solidFill>
                          <a:latin typeface="Calibri"/>
                          <a:cs typeface="Calibri"/>
                        </a:rPr>
                        <a:t>del sistema </a:t>
                      </a:r>
                      <a:r>
                        <a:rPr sz="900" dirty="0">
                          <a:solidFill>
                            <a:srgbClr val="4C4D4F"/>
                          </a:solidFill>
                          <a:latin typeface="Calibri"/>
                          <a:cs typeface="Calibri"/>
                        </a:rPr>
                        <a:t> </a:t>
                      </a:r>
                      <a:r>
                        <a:rPr sz="900" spc="-5" dirty="0">
                          <a:solidFill>
                            <a:srgbClr val="4C4D4F"/>
                          </a:solidFill>
                          <a:latin typeface="Calibri"/>
                          <a:cs typeface="Calibri"/>
                        </a:rPr>
                        <a:t>agroalimentario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pesquero</a:t>
                      </a:r>
                      <a:endParaRPr sz="900">
                        <a:latin typeface="Calibri"/>
                        <a:cs typeface="Calibri"/>
                      </a:endParaRPr>
                    </a:p>
                  </a:txBody>
                  <a:tcPr marL="0" marR="0" marT="57785" marB="0">
                    <a:lnB w="57150">
                      <a:solidFill>
                        <a:srgbClr val="FFFFFF"/>
                      </a:solidFill>
                      <a:prstDash val="solid"/>
                    </a:lnB>
                    <a:solidFill>
                      <a:srgbClr val="CFE3EF"/>
                    </a:solidFill>
                  </a:tcPr>
                </a:tc>
                <a:tc>
                  <a:txBody>
                    <a:bodyPr/>
                    <a:lstStyle/>
                    <a:p>
                      <a:pPr marL="196850" marR="354965" indent="-144145">
                        <a:lnSpc>
                          <a:spcPct val="92600"/>
                        </a:lnSpc>
                        <a:spcBef>
                          <a:spcPts val="459"/>
                        </a:spcBef>
                      </a:pPr>
                      <a:r>
                        <a:rPr sz="900" b="1" spc="-5" dirty="0">
                          <a:solidFill>
                            <a:srgbClr val="25919A"/>
                          </a:solidFill>
                          <a:latin typeface="Trebuchet MS"/>
                          <a:cs typeface="Trebuchet MS"/>
                        </a:rPr>
                        <a:t>C</a:t>
                      </a:r>
                      <a:r>
                        <a:rPr sz="900" b="1" dirty="0">
                          <a:solidFill>
                            <a:srgbClr val="25919A"/>
                          </a:solidFill>
                          <a:latin typeface="Trebuchet MS"/>
                          <a:cs typeface="Trebuchet MS"/>
                        </a:rPr>
                        <a:t>4</a:t>
                      </a:r>
                      <a:r>
                        <a:rPr sz="900" b="1" spc="-70" dirty="0">
                          <a:solidFill>
                            <a:srgbClr val="25919A"/>
                          </a:solidFill>
                          <a:latin typeface="Trebuchet MS"/>
                          <a:cs typeface="Trebuchet MS"/>
                        </a:rPr>
                        <a:t> </a:t>
                      </a:r>
                      <a:r>
                        <a:rPr sz="900" spc="-5" dirty="0">
                          <a:solidFill>
                            <a:srgbClr val="4C4D4F"/>
                          </a:solidFill>
                          <a:latin typeface="Calibri"/>
                          <a:cs typeface="Calibri"/>
                        </a:rPr>
                        <a:t>C</a:t>
                      </a:r>
                      <a:r>
                        <a:rPr sz="900" dirty="0">
                          <a:solidFill>
                            <a:srgbClr val="4C4D4F"/>
                          </a:solidFill>
                          <a:latin typeface="Calibri"/>
                          <a:cs typeface="Calibri"/>
                        </a:rPr>
                        <a:t>on</a:t>
                      </a:r>
                      <a:r>
                        <a:rPr sz="900" spc="-5" dirty="0">
                          <a:solidFill>
                            <a:srgbClr val="4C4D4F"/>
                          </a:solidFill>
                          <a:latin typeface="Calibri"/>
                          <a:cs typeface="Calibri"/>
                        </a:rPr>
                        <a:t>s</a:t>
                      </a:r>
                      <a:r>
                        <a:rPr sz="900" dirty="0">
                          <a:solidFill>
                            <a:srgbClr val="4C4D4F"/>
                          </a:solidFill>
                          <a:latin typeface="Calibri"/>
                          <a:cs typeface="Calibri"/>
                        </a:rPr>
                        <a:t>e</a:t>
                      </a:r>
                      <a:r>
                        <a:rPr sz="900" spc="-5" dirty="0">
                          <a:solidFill>
                            <a:srgbClr val="4C4D4F"/>
                          </a:solidFill>
                          <a:latin typeface="Calibri"/>
                          <a:cs typeface="Calibri"/>
                        </a:rPr>
                        <a:t>r</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3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restauración</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spc="-5" dirty="0">
                          <a:solidFill>
                            <a:srgbClr val="4C4D4F"/>
                          </a:solidFill>
                          <a:latin typeface="Calibri"/>
                          <a:cs typeface="Calibri"/>
                        </a:rPr>
                        <a:t>ecosistemas</a:t>
                      </a:r>
                      <a:r>
                        <a:rPr sz="900" spc="225"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su</a:t>
                      </a:r>
                      <a:r>
                        <a:rPr sz="900" spc="-30" dirty="0">
                          <a:solidFill>
                            <a:srgbClr val="4C4D4F"/>
                          </a:solidFill>
                          <a:latin typeface="Calibri"/>
                          <a:cs typeface="Calibri"/>
                        </a:rPr>
                        <a:t> </a:t>
                      </a:r>
                      <a:r>
                        <a:rPr sz="900" dirty="0">
                          <a:solidFill>
                            <a:srgbClr val="4C4D4F"/>
                          </a:solidFill>
                          <a:latin typeface="Calibri"/>
                          <a:cs typeface="Calibri"/>
                        </a:rPr>
                        <a:t>biodiversidad</a:t>
                      </a:r>
                      <a:endParaRPr sz="900">
                        <a:latin typeface="Calibri"/>
                        <a:cs typeface="Calibri"/>
                      </a:endParaRPr>
                    </a:p>
                    <a:p>
                      <a:pPr marL="196850" marR="207010" indent="-144145">
                        <a:lnSpc>
                          <a:spcPct val="92200"/>
                        </a:lnSpc>
                        <a:spcBef>
                          <a:spcPts val="325"/>
                        </a:spcBef>
                      </a:pPr>
                      <a:r>
                        <a:rPr sz="900" b="1" spc="-5" dirty="0">
                          <a:solidFill>
                            <a:srgbClr val="25919A"/>
                          </a:solidFill>
                          <a:latin typeface="Trebuchet MS"/>
                          <a:cs typeface="Trebuchet MS"/>
                        </a:rPr>
                        <a:t>C</a:t>
                      </a:r>
                      <a:r>
                        <a:rPr sz="900" b="1" dirty="0">
                          <a:solidFill>
                            <a:srgbClr val="25919A"/>
                          </a:solidFill>
                          <a:latin typeface="Trebuchet MS"/>
                          <a:cs typeface="Trebuchet MS"/>
                        </a:rPr>
                        <a:t>5</a:t>
                      </a:r>
                      <a:r>
                        <a:rPr sz="900" b="1" spc="5" dirty="0">
                          <a:solidFill>
                            <a:srgbClr val="25919A"/>
                          </a:solidFill>
                          <a:latin typeface="Trebuchet MS"/>
                          <a:cs typeface="Trebuchet MS"/>
                        </a:rPr>
                        <a:t> </a:t>
                      </a:r>
                      <a:r>
                        <a:rPr sz="900" spc="-5" dirty="0">
                          <a:solidFill>
                            <a:srgbClr val="4C4D4F"/>
                          </a:solidFill>
                          <a:latin typeface="Calibri"/>
                          <a:cs typeface="Calibri"/>
                        </a:rPr>
                        <a:t>Pr</a:t>
                      </a:r>
                      <a:r>
                        <a:rPr sz="900" dirty="0">
                          <a:solidFill>
                            <a:srgbClr val="4C4D4F"/>
                          </a:solidFill>
                          <a:latin typeface="Calibri"/>
                          <a:cs typeface="Calibri"/>
                        </a:rPr>
                        <a:t>e</a:t>
                      </a:r>
                      <a:r>
                        <a:rPr sz="900" spc="-5" dirty="0">
                          <a:solidFill>
                            <a:srgbClr val="4C4D4F"/>
                          </a:solidFill>
                          <a:latin typeface="Calibri"/>
                          <a:cs typeface="Calibri"/>
                        </a:rPr>
                        <a:t>s</a:t>
                      </a:r>
                      <a:r>
                        <a:rPr sz="900" dirty="0">
                          <a:solidFill>
                            <a:srgbClr val="4C4D4F"/>
                          </a:solidFill>
                          <a:latin typeface="Calibri"/>
                          <a:cs typeface="Calibri"/>
                        </a:rPr>
                        <a:t>e</a:t>
                      </a:r>
                      <a:r>
                        <a:rPr sz="900" spc="-5" dirty="0">
                          <a:solidFill>
                            <a:srgbClr val="4C4D4F"/>
                          </a:solidFill>
                          <a:latin typeface="Calibri"/>
                          <a:cs typeface="Calibri"/>
                        </a:rPr>
                        <a:t>r</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del  espacio</a:t>
                      </a:r>
                      <a:r>
                        <a:rPr sz="900" spc="5" dirty="0">
                          <a:solidFill>
                            <a:srgbClr val="4C4D4F"/>
                          </a:solidFill>
                          <a:latin typeface="Calibri"/>
                          <a:cs typeface="Calibri"/>
                        </a:rPr>
                        <a:t> </a:t>
                      </a:r>
                      <a:r>
                        <a:rPr sz="900" spc="-5" dirty="0">
                          <a:solidFill>
                            <a:srgbClr val="4C4D4F"/>
                          </a:solidFill>
                          <a:latin typeface="Calibri"/>
                          <a:cs typeface="Calibri"/>
                        </a:rPr>
                        <a:t>litoral </a:t>
                      </a:r>
                      <a:r>
                        <a:rPr sz="900" dirty="0">
                          <a:solidFill>
                            <a:srgbClr val="4C4D4F"/>
                          </a:solidFill>
                          <a:latin typeface="Calibri"/>
                          <a:cs typeface="Calibri"/>
                        </a:rPr>
                        <a:t>y los </a:t>
                      </a:r>
                      <a:r>
                        <a:rPr sz="900" spc="-190" dirty="0">
                          <a:solidFill>
                            <a:srgbClr val="4C4D4F"/>
                          </a:solidFill>
                          <a:latin typeface="Calibri"/>
                          <a:cs typeface="Calibri"/>
                        </a:rPr>
                        <a:t> </a:t>
                      </a:r>
                      <a:r>
                        <a:rPr sz="900" spc="-5" dirty="0">
                          <a:solidFill>
                            <a:srgbClr val="4C4D4F"/>
                          </a:solidFill>
                          <a:latin typeface="Calibri"/>
                          <a:cs typeface="Calibri"/>
                        </a:rPr>
                        <a:t>recursos</a:t>
                      </a:r>
                      <a:r>
                        <a:rPr sz="900" spc="-10" dirty="0">
                          <a:solidFill>
                            <a:srgbClr val="4C4D4F"/>
                          </a:solidFill>
                          <a:latin typeface="Calibri"/>
                          <a:cs typeface="Calibri"/>
                        </a:rPr>
                        <a:t> </a:t>
                      </a:r>
                      <a:r>
                        <a:rPr sz="900" dirty="0">
                          <a:solidFill>
                            <a:srgbClr val="4C4D4F"/>
                          </a:solidFill>
                          <a:latin typeface="Calibri"/>
                          <a:cs typeface="Calibri"/>
                        </a:rPr>
                        <a:t>hídricos</a:t>
                      </a:r>
                      <a:endParaRPr sz="900">
                        <a:latin typeface="Calibri"/>
                        <a:cs typeface="Calibri"/>
                      </a:endParaRPr>
                    </a:p>
                    <a:p>
                      <a:pPr marL="196850" marR="614045" indent="-144780">
                        <a:lnSpc>
                          <a:spcPct val="92600"/>
                        </a:lnSpc>
                        <a:spcBef>
                          <a:spcPts val="295"/>
                        </a:spcBef>
                      </a:pPr>
                      <a:r>
                        <a:rPr sz="900" b="1" spc="-5" dirty="0">
                          <a:solidFill>
                            <a:srgbClr val="25919A"/>
                          </a:solidFill>
                          <a:latin typeface="Trebuchet MS"/>
                          <a:cs typeface="Trebuchet MS"/>
                        </a:rPr>
                        <a:t>C</a:t>
                      </a:r>
                      <a:r>
                        <a:rPr sz="900" b="1" dirty="0">
                          <a:solidFill>
                            <a:srgbClr val="25919A"/>
                          </a:solidFill>
                          <a:latin typeface="Trebuchet MS"/>
                          <a:cs typeface="Trebuchet MS"/>
                        </a:rPr>
                        <a:t>6</a:t>
                      </a:r>
                      <a:r>
                        <a:rPr sz="900" b="1" spc="-20" dirty="0">
                          <a:solidFill>
                            <a:srgbClr val="25919A"/>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a:t>
                      </a:r>
                      <a:r>
                        <a:rPr sz="900" spc="5" dirty="0">
                          <a:solidFill>
                            <a:srgbClr val="4C4D4F"/>
                          </a:solidFill>
                          <a:latin typeface="Calibri"/>
                          <a:cs typeface="Calibri"/>
                        </a:rPr>
                        <a:t>vili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  s</a:t>
                      </a:r>
                      <a:r>
                        <a:rPr sz="900" spc="5" dirty="0">
                          <a:solidFill>
                            <a:srgbClr val="4C4D4F"/>
                          </a:solidFill>
                          <a:latin typeface="Calibri"/>
                          <a:cs typeface="Calibri"/>
                        </a:rPr>
                        <a:t>o</a:t>
                      </a:r>
                      <a:r>
                        <a:rPr sz="900" dirty="0">
                          <a:solidFill>
                            <a:srgbClr val="4C4D4F"/>
                          </a:solidFill>
                          <a:latin typeface="Calibri"/>
                          <a:cs typeface="Calibri"/>
                        </a:rPr>
                        <a:t>st</a:t>
                      </a:r>
                      <a:r>
                        <a:rPr sz="900" spc="5" dirty="0">
                          <a:solidFill>
                            <a:srgbClr val="4C4D4F"/>
                          </a:solidFill>
                          <a:latin typeface="Calibri"/>
                          <a:cs typeface="Calibri"/>
                        </a:rPr>
                        <a:t>en</a:t>
                      </a:r>
                      <a:r>
                        <a:rPr sz="900" spc="10" dirty="0">
                          <a:solidFill>
                            <a:srgbClr val="4C4D4F"/>
                          </a:solidFill>
                          <a:latin typeface="Calibri"/>
                          <a:cs typeface="Calibri"/>
                        </a:rPr>
                        <a:t>i</a:t>
                      </a:r>
                      <a:r>
                        <a:rPr sz="900" spc="5" dirty="0">
                          <a:solidFill>
                            <a:srgbClr val="4C4D4F"/>
                          </a:solidFill>
                          <a:latin typeface="Calibri"/>
                          <a:cs typeface="Calibri"/>
                        </a:rPr>
                        <a:t>b</a:t>
                      </a:r>
                      <a:r>
                        <a:rPr sz="900" spc="10" dirty="0">
                          <a:solidFill>
                            <a:srgbClr val="4C4D4F"/>
                          </a:solidFill>
                          <a:latin typeface="Calibri"/>
                          <a:cs typeface="Calibri"/>
                        </a:rPr>
                        <a:t>l</a:t>
                      </a:r>
                      <a:r>
                        <a:rPr sz="900" spc="5" dirty="0">
                          <a:solidFill>
                            <a:srgbClr val="4C4D4F"/>
                          </a:solidFill>
                          <a:latin typeface="Calibri"/>
                          <a:cs typeface="Calibri"/>
                        </a:rPr>
                        <a:t>e</a:t>
                      </a:r>
                      <a:r>
                        <a:rPr sz="900" dirty="0">
                          <a:solidFill>
                            <a:srgbClr val="4C4D4F"/>
                          </a:solidFill>
                          <a:latin typeface="Calibri"/>
                          <a:cs typeface="Calibri"/>
                        </a:rPr>
                        <a:t>,  </a:t>
                      </a:r>
                      <a:r>
                        <a:rPr sz="900" spc="-5" dirty="0">
                          <a:solidFill>
                            <a:srgbClr val="4C4D4F"/>
                          </a:solidFill>
                          <a:latin typeface="Calibri"/>
                          <a:cs typeface="Calibri"/>
                        </a:rPr>
                        <a:t>segura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conectada</a:t>
                      </a:r>
                      <a:endParaRPr sz="900">
                        <a:latin typeface="Calibri"/>
                        <a:cs typeface="Calibri"/>
                      </a:endParaRPr>
                    </a:p>
                  </a:txBody>
                  <a:tcPr marL="0" marR="0" marT="58419" marB="0">
                    <a:lnB w="57150">
                      <a:solidFill>
                        <a:srgbClr val="FFFFFF"/>
                      </a:solidFill>
                      <a:prstDash val="solid"/>
                    </a:lnB>
                    <a:solidFill>
                      <a:srgbClr val="CDE0E3"/>
                    </a:solidFill>
                  </a:tcPr>
                </a:tc>
                <a:tc>
                  <a:txBody>
                    <a:bodyPr/>
                    <a:lstStyle/>
                    <a:p>
                      <a:pPr marL="196850" marR="186055" indent="-144145">
                        <a:lnSpc>
                          <a:spcPts val="1010"/>
                        </a:lnSpc>
                        <a:spcBef>
                          <a:spcPts val="470"/>
                        </a:spcBef>
                      </a:pPr>
                      <a:r>
                        <a:rPr sz="900" b="1" spc="-5" dirty="0">
                          <a:solidFill>
                            <a:srgbClr val="698B35"/>
                          </a:solidFill>
                          <a:latin typeface="Trebuchet MS"/>
                          <a:cs typeface="Trebuchet MS"/>
                        </a:rPr>
                        <a:t>C</a:t>
                      </a:r>
                      <a:r>
                        <a:rPr sz="900" b="1" dirty="0">
                          <a:solidFill>
                            <a:srgbClr val="698B35"/>
                          </a:solidFill>
                          <a:latin typeface="Trebuchet MS"/>
                          <a:cs typeface="Trebuchet MS"/>
                        </a:rPr>
                        <a:t>7</a:t>
                      </a:r>
                      <a:r>
                        <a:rPr sz="900" b="1" spc="-10" dirty="0">
                          <a:solidFill>
                            <a:srgbClr val="698B35"/>
                          </a:solidFill>
                          <a:latin typeface="Trebuchet MS"/>
                          <a:cs typeface="Trebuchet MS"/>
                        </a:rPr>
                        <a:t> </a:t>
                      </a:r>
                      <a:r>
                        <a:rPr sz="900" spc="-5" dirty="0">
                          <a:solidFill>
                            <a:srgbClr val="4C4D4F"/>
                          </a:solidFill>
                          <a:latin typeface="Calibri"/>
                          <a:cs typeface="Calibri"/>
                        </a:rPr>
                        <a:t>D</a:t>
                      </a:r>
                      <a:r>
                        <a:rPr sz="900" dirty="0">
                          <a:solidFill>
                            <a:srgbClr val="4C4D4F"/>
                          </a:solidFill>
                          <a:latin typeface="Calibri"/>
                          <a:cs typeface="Calibri"/>
                        </a:rPr>
                        <a:t>e</a:t>
                      </a:r>
                      <a:r>
                        <a:rPr sz="900" spc="-5" dirty="0">
                          <a:solidFill>
                            <a:srgbClr val="4C4D4F"/>
                          </a:solidFill>
                          <a:latin typeface="Calibri"/>
                          <a:cs typeface="Calibri"/>
                        </a:rPr>
                        <a:t>s</a:t>
                      </a:r>
                      <a:r>
                        <a:rPr sz="900" dirty="0">
                          <a:solidFill>
                            <a:srgbClr val="4C4D4F"/>
                          </a:solidFill>
                          <a:latin typeface="Calibri"/>
                          <a:cs typeface="Calibri"/>
                        </a:rPr>
                        <a:t>p</a:t>
                      </a:r>
                      <a:r>
                        <a:rPr sz="900" spc="5" dirty="0">
                          <a:solidFill>
                            <a:srgbClr val="4C4D4F"/>
                          </a:solidFill>
                          <a:latin typeface="Calibri"/>
                          <a:cs typeface="Calibri"/>
                        </a:rPr>
                        <a:t>li</a:t>
                      </a:r>
                      <a:r>
                        <a:rPr sz="900" dirty="0">
                          <a:solidFill>
                            <a:srgbClr val="4C4D4F"/>
                          </a:solidFill>
                          <a:latin typeface="Calibri"/>
                          <a:cs typeface="Calibri"/>
                        </a:rPr>
                        <a:t>egue</a:t>
                      </a:r>
                      <a:r>
                        <a:rPr sz="900" spc="-5" dirty="0">
                          <a:solidFill>
                            <a:srgbClr val="4C4D4F"/>
                          </a:solidFill>
                          <a:latin typeface="Calibri"/>
                          <a:cs typeface="Calibri"/>
                        </a:rPr>
                        <a:t> </a:t>
                      </a:r>
                      <a:r>
                        <a:rPr sz="900" dirty="0">
                          <a:solidFill>
                            <a:srgbClr val="4C4D4F"/>
                          </a:solidFill>
                          <a:latin typeface="Calibri"/>
                          <a:cs typeface="Calibri"/>
                        </a:rPr>
                        <a:t>e  integración</a:t>
                      </a:r>
                      <a:r>
                        <a:rPr sz="900" spc="40"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spc="-5" dirty="0">
                          <a:solidFill>
                            <a:srgbClr val="4C4D4F"/>
                          </a:solidFill>
                          <a:latin typeface="Calibri"/>
                          <a:cs typeface="Calibri"/>
                        </a:rPr>
                        <a:t>energías</a:t>
                      </a:r>
                      <a:r>
                        <a:rPr sz="900" spc="-30" dirty="0">
                          <a:solidFill>
                            <a:srgbClr val="4C4D4F"/>
                          </a:solidFill>
                          <a:latin typeface="Calibri"/>
                          <a:cs typeface="Calibri"/>
                        </a:rPr>
                        <a:t> </a:t>
                      </a:r>
                      <a:r>
                        <a:rPr sz="900" dirty="0">
                          <a:solidFill>
                            <a:srgbClr val="4C4D4F"/>
                          </a:solidFill>
                          <a:latin typeface="Calibri"/>
                          <a:cs typeface="Calibri"/>
                        </a:rPr>
                        <a:t>renovables</a:t>
                      </a:r>
                      <a:endParaRPr sz="900" dirty="0">
                        <a:latin typeface="Calibri"/>
                        <a:cs typeface="Calibri"/>
                      </a:endParaRPr>
                    </a:p>
                    <a:p>
                      <a:pPr marL="196850" marR="184150" indent="-144145">
                        <a:lnSpc>
                          <a:spcPct val="92400"/>
                        </a:lnSpc>
                        <a:spcBef>
                          <a:spcPts val="275"/>
                        </a:spcBef>
                      </a:pPr>
                      <a:r>
                        <a:rPr sz="900" b="1" spc="-5" dirty="0">
                          <a:solidFill>
                            <a:srgbClr val="698B35"/>
                          </a:solidFill>
                          <a:latin typeface="Trebuchet MS"/>
                          <a:cs typeface="Trebuchet MS"/>
                        </a:rPr>
                        <a:t>C</a:t>
                      </a:r>
                      <a:r>
                        <a:rPr sz="900" b="1" dirty="0">
                          <a:solidFill>
                            <a:srgbClr val="698B35"/>
                          </a:solidFill>
                          <a:latin typeface="Trebuchet MS"/>
                          <a:cs typeface="Trebuchet MS"/>
                        </a:rPr>
                        <a:t>8 </a:t>
                      </a:r>
                      <a:r>
                        <a:rPr sz="900" spc="-5" dirty="0">
                          <a:solidFill>
                            <a:srgbClr val="4C4D4F"/>
                          </a:solidFill>
                          <a:latin typeface="Calibri"/>
                          <a:cs typeface="Calibri"/>
                        </a:rPr>
                        <a:t>I</a:t>
                      </a:r>
                      <a:r>
                        <a:rPr sz="900" dirty="0">
                          <a:solidFill>
                            <a:srgbClr val="4C4D4F"/>
                          </a:solidFill>
                          <a:latin typeface="Calibri"/>
                          <a:cs typeface="Calibri"/>
                        </a:rPr>
                        <a:t>nf</a:t>
                      </a:r>
                      <a:r>
                        <a:rPr sz="900" spc="-5" dirty="0">
                          <a:solidFill>
                            <a:srgbClr val="4C4D4F"/>
                          </a:solidFill>
                          <a:latin typeface="Calibri"/>
                          <a:cs typeface="Calibri"/>
                        </a:rPr>
                        <a:t>r</a:t>
                      </a:r>
                      <a:r>
                        <a:rPr sz="900" spc="-10" dirty="0">
                          <a:solidFill>
                            <a:srgbClr val="4C4D4F"/>
                          </a:solidFill>
                          <a:latin typeface="Calibri"/>
                          <a:cs typeface="Calibri"/>
                        </a:rPr>
                        <a:t>a</a:t>
                      </a:r>
                      <a:r>
                        <a:rPr sz="900" dirty="0">
                          <a:solidFill>
                            <a:srgbClr val="4C4D4F"/>
                          </a:solidFill>
                          <a:latin typeface="Calibri"/>
                          <a:cs typeface="Calibri"/>
                        </a:rPr>
                        <a:t>e</a:t>
                      </a:r>
                      <a:r>
                        <a:rPr sz="900" spc="-5" dirty="0">
                          <a:solidFill>
                            <a:srgbClr val="4C4D4F"/>
                          </a:solidFill>
                          <a:latin typeface="Calibri"/>
                          <a:cs typeface="Calibri"/>
                        </a:rPr>
                        <a:t>str</a:t>
                      </a:r>
                      <a:r>
                        <a:rPr sz="900" dirty="0">
                          <a:solidFill>
                            <a:srgbClr val="4C4D4F"/>
                          </a:solidFill>
                          <a:latin typeface="Calibri"/>
                          <a:cs typeface="Calibri"/>
                        </a:rPr>
                        <a:t>u</a:t>
                      </a:r>
                      <a:r>
                        <a:rPr sz="900" spc="-10" dirty="0">
                          <a:solidFill>
                            <a:srgbClr val="4C4D4F"/>
                          </a:solidFill>
                          <a:latin typeface="Calibri"/>
                          <a:cs typeface="Calibri"/>
                        </a:rPr>
                        <a:t>c</a:t>
                      </a:r>
                      <a:r>
                        <a:rPr sz="900" spc="-5" dirty="0">
                          <a:solidFill>
                            <a:srgbClr val="4C4D4F"/>
                          </a:solidFill>
                          <a:latin typeface="Calibri"/>
                          <a:cs typeface="Calibri"/>
                        </a:rPr>
                        <a:t>t</a:t>
                      </a:r>
                      <a:r>
                        <a:rPr sz="900" dirty="0">
                          <a:solidFill>
                            <a:srgbClr val="4C4D4F"/>
                          </a:solidFill>
                          <a:latin typeface="Calibri"/>
                          <a:cs typeface="Calibri"/>
                        </a:rPr>
                        <a:t>u</a:t>
                      </a:r>
                      <a:r>
                        <a:rPr sz="900" spc="-5" dirty="0">
                          <a:solidFill>
                            <a:srgbClr val="4C4D4F"/>
                          </a:solidFill>
                          <a:latin typeface="Calibri"/>
                          <a:cs typeface="Calibri"/>
                        </a:rPr>
                        <a:t>r</a:t>
                      </a:r>
                      <a:r>
                        <a:rPr sz="900" spc="-10" dirty="0">
                          <a:solidFill>
                            <a:srgbClr val="4C4D4F"/>
                          </a:solidFill>
                          <a:latin typeface="Calibri"/>
                          <a:cs typeface="Calibri"/>
                        </a:rPr>
                        <a:t>a</a:t>
                      </a:r>
                      <a:r>
                        <a:rPr sz="900" dirty="0">
                          <a:solidFill>
                            <a:srgbClr val="4C4D4F"/>
                          </a:solidFill>
                          <a:latin typeface="Calibri"/>
                          <a:cs typeface="Calibri"/>
                        </a:rPr>
                        <a:t>s  eléctricas, </a:t>
                      </a:r>
                      <a:r>
                        <a:rPr sz="900" spc="5" dirty="0">
                          <a:solidFill>
                            <a:srgbClr val="4C4D4F"/>
                          </a:solidFill>
                          <a:latin typeface="Calibri"/>
                          <a:cs typeface="Calibri"/>
                        </a:rPr>
                        <a:t> </a:t>
                      </a:r>
                      <a:r>
                        <a:rPr sz="900" spc="-5" dirty="0">
                          <a:solidFill>
                            <a:srgbClr val="4C4D4F"/>
                          </a:solidFill>
                          <a:latin typeface="Calibri"/>
                          <a:cs typeface="Calibri"/>
                        </a:rPr>
                        <a:t>promoción </a:t>
                      </a:r>
                      <a:r>
                        <a:rPr sz="900" dirty="0">
                          <a:solidFill>
                            <a:srgbClr val="4C4D4F"/>
                          </a:solidFill>
                          <a:latin typeface="Calibri"/>
                          <a:cs typeface="Calibri"/>
                        </a:rPr>
                        <a:t>de redes </a:t>
                      </a:r>
                      <a:r>
                        <a:rPr sz="900" spc="-190" dirty="0">
                          <a:solidFill>
                            <a:srgbClr val="4C4D4F"/>
                          </a:solidFill>
                          <a:latin typeface="Calibri"/>
                          <a:cs typeface="Calibri"/>
                        </a:rPr>
                        <a:t> </a:t>
                      </a:r>
                      <a:r>
                        <a:rPr sz="900" dirty="0">
                          <a:solidFill>
                            <a:srgbClr val="4C4D4F"/>
                          </a:solidFill>
                          <a:latin typeface="Calibri"/>
                          <a:cs typeface="Calibri"/>
                        </a:rPr>
                        <a:t>inteligentes y </a:t>
                      </a:r>
                      <a:r>
                        <a:rPr sz="900" spc="5" dirty="0">
                          <a:solidFill>
                            <a:srgbClr val="4C4D4F"/>
                          </a:solidFill>
                          <a:latin typeface="Calibri"/>
                          <a:cs typeface="Calibri"/>
                        </a:rPr>
                        <a:t> despliegue</a:t>
                      </a:r>
                      <a:r>
                        <a:rPr sz="900" spc="10"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 </a:t>
                      </a:r>
                      <a:r>
                        <a:rPr sz="900" spc="10" dirty="0">
                          <a:solidFill>
                            <a:srgbClr val="4C4D4F"/>
                          </a:solidFill>
                          <a:latin typeface="Calibri"/>
                          <a:cs typeface="Calibri"/>
                        </a:rPr>
                        <a:t> </a:t>
                      </a:r>
                      <a:r>
                        <a:rPr sz="900" dirty="0">
                          <a:solidFill>
                            <a:srgbClr val="4C4D4F"/>
                          </a:solidFill>
                          <a:latin typeface="Calibri"/>
                          <a:cs typeface="Calibri"/>
                        </a:rPr>
                        <a:t>flexibilidad</a:t>
                      </a:r>
                      <a:r>
                        <a:rPr sz="900" spc="-5" dirty="0">
                          <a:solidFill>
                            <a:srgbClr val="4C4D4F"/>
                          </a:solidFill>
                          <a:latin typeface="Calibri"/>
                          <a:cs typeface="Calibri"/>
                        </a:rPr>
                        <a:t> </a:t>
                      </a:r>
                      <a:r>
                        <a:rPr sz="900" dirty="0">
                          <a:solidFill>
                            <a:srgbClr val="4C4D4F"/>
                          </a:solidFill>
                          <a:latin typeface="Calibri"/>
                          <a:cs typeface="Calibri"/>
                        </a:rPr>
                        <a:t>y</a:t>
                      </a:r>
                      <a:endParaRPr sz="900" dirty="0">
                        <a:latin typeface="Calibri"/>
                        <a:cs typeface="Calibri"/>
                      </a:endParaRPr>
                    </a:p>
                    <a:p>
                      <a:pPr marL="196850">
                        <a:lnSpc>
                          <a:spcPts val="1010"/>
                        </a:lnSpc>
                      </a:pPr>
                      <a:r>
                        <a:rPr sz="900" dirty="0">
                          <a:solidFill>
                            <a:srgbClr val="4C4D4F"/>
                          </a:solidFill>
                          <a:latin typeface="Calibri"/>
                          <a:cs typeface="Calibri"/>
                        </a:rPr>
                        <a:t>el</a:t>
                      </a:r>
                      <a:r>
                        <a:rPr sz="900" spc="-30" dirty="0">
                          <a:solidFill>
                            <a:srgbClr val="4C4D4F"/>
                          </a:solidFill>
                          <a:latin typeface="Calibri"/>
                          <a:cs typeface="Calibri"/>
                        </a:rPr>
                        <a:t> </a:t>
                      </a:r>
                      <a:r>
                        <a:rPr sz="900" dirty="0">
                          <a:solidFill>
                            <a:srgbClr val="4C4D4F"/>
                          </a:solidFill>
                          <a:latin typeface="Calibri"/>
                          <a:cs typeface="Calibri"/>
                        </a:rPr>
                        <a:t>almacenamiento</a:t>
                      </a:r>
                      <a:endParaRPr sz="900" dirty="0">
                        <a:latin typeface="Calibri"/>
                        <a:cs typeface="Calibri"/>
                      </a:endParaRPr>
                    </a:p>
                    <a:p>
                      <a:pPr marL="196850" marR="118745" indent="-144145">
                        <a:lnSpc>
                          <a:spcPct val="92600"/>
                        </a:lnSpc>
                        <a:spcBef>
                          <a:spcPts val="295"/>
                        </a:spcBef>
                      </a:pPr>
                      <a:r>
                        <a:rPr sz="900" b="1" spc="-5" dirty="0">
                          <a:solidFill>
                            <a:srgbClr val="698B35"/>
                          </a:solidFill>
                          <a:latin typeface="Trebuchet MS"/>
                          <a:cs typeface="Trebuchet MS"/>
                        </a:rPr>
                        <a:t>C</a:t>
                      </a:r>
                      <a:r>
                        <a:rPr sz="900" b="1" dirty="0">
                          <a:solidFill>
                            <a:srgbClr val="698B35"/>
                          </a:solidFill>
                          <a:latin typeface="Trebuchet MS"/>
                          <a:cs typeface="Trebuchet MS"/>
                        </a:rPr>
                        <a:t>9</a:t>
                      </a:r>
                      <a:r>
                        <a:rPr sz="900" b="1" spc="-55" dirty="0">
                          <a:solidFill>
                            <a:srgbClr val="698B35"/>
                          </a:solidFill>
                          <a:latin typeface="Trebuchet MS"/>
                          <a:cs typeface="Trebuchet MS"/>
                        </a:rPr>
                        <a:t> </a:t>
                      </a:r>
                      <a:r>
                        <a:rPr sz="900" dirty="0">
                          <a:solidFill>
                            <a:srgbClr val="4C4D4F"/>
                          </a:solidFill>
                          <a:latin typeface="Calibri"/>
                          <a:cs typeface="Calibri"/>
                        </a:rPr>
                        <a:t>Ho</a:t>
                      </a:r>
                      <a:r>
                        <a:rPr sz="900" spc="-5" dirty="0">
                          <a:solidFill>
                            <a:srgbClr val="4C4D4F"/>
                          </a:solidFill>
                          <a:latin typeface="Calibri"/>
                          <a:cs typeface="Calibri"/>
                        </a:rPr>
                        <a:t>j</a:t>
                      </a:r>
                      <a:r>
                        <a:rPr sz="900" dirty="0">
                          <a:solidFill>
                            <a:srgbClr val="4C4D4F"/>
                          </a:solidFill>
                          <a:latin typeface="Calibri"/>
                          <a:cs typeface="Calibri"/>
                        </a:rPr>
                        <a:t>a</a:t>
                      </a:r>
                      <a:r>
                        <a:rPr sz="900" spc="-10" dirty="0">
                          <a:solidFill>
                            <a:srgbClr val="4C4D4F"/>
                          </a:solidFill>
                          <a:latin typeface="Calibri"/>
                          <a:cs typeface="Calibri"/>
                        </a:rPr>
                        <a:t> </a:t>
                      </a:r>
                      <a:r>
                        <a:rPr sz="900" dirty="0">
                          <a:solidFill>
                            <a:srgbClr val="4C4D4F"/>
                          </a:solidFill>
                          <a:latin typeface="Calibri"/>
                          <a:cs typeface="Calibri"/>
                        </a:rPr>
                        <a:t>de</a:t>
                      </a:r>
                      <a:r>
                        <a:rPr sz="900" spc="-5" dirty="0">
                          <a:solidFill>
                            <a:srgbClr val="4C4D4F"/>
                          </a:solidFill>
                          <a:latin typeface="Calibri"/>
                          <a:cs typeface="Calibri"/>
                        </a:rPr>
                        <a:t> r</a:t>
                      </a:r>
                      <a:r>
                        <a:rPr sz="900" dirty="0">
                          <a:solidFill>
                            <a:srgbClr val="4C4D4F"/>
                          </a:solidFill>
                          <a:latin typeface="Calibri"/>
                          <a:cs typeface="Calibri"/>
                        </a:rPr>
                        <a:t>u</a:t>
                      </a:r>
                      <a:r>
                        <a:rPr sz="900" spc="-5" dirty="0">
                          <a:solidFill>
                            <a:srgbClr val="4C4D4F"/>
                          </a:solidFill>
                          <a:latin typeface="Calibri"/>
                          <a:cs typeface="Calibri"/>
                        </a:rPr>
                        <a:t>t</a:t>
                      </a:r>
                      <a:r>
                        <a:rPr sz="900" dirty="0">
                          <a:solidFill>
                            <a:srgbClr val="4C4D4F"/>
                          </a:solidFill>
                          <a:latin typeface="Calibri"/>
                          <a:cs typeface="Calibri"/>
                        </a:rPr>
                        <a:t>a</a:t>
                      </a:r>
                      <a:r>
                        <a:rPr sz="900" spc="-10" dirty="0">
                          <a:solidFill>
                            <a:srgbClr val="4C4D4F"/>
                          </a:solidFill>
                          <a:latin typeface="Calibri"/>
                          <a:cs typeface="Calibri"/>
                        </a:rPr>
                        <a:t> </a:t>
                      </a:r>
                      <a:r>
                        <a:rPr sz="900" dirty="0">
                          <a:solidFill>
                            <a:srgbClr val="4C4D4F"/>
                          </a:solidFill>
                          <a:latin typeface="Calibri"/>
                          <a:cs typeface="Calibri"/>
                        </a:rPr>
                        <a:t>del  hidrógeno</a:t>
                      </a:r>
                      <a:r>
                        <a:rPr sz="900" spc="5" dirty="0">
                          <a:solidFill>
                            <a:srgbClr val="4C4D4F"/>
                          </a:solidFill>
                          <a:latin typeface="Calibri"/>
                          <a:cs typeface="Calibri"/>
                        </a:rPr>
                        <a:t> </a:t>
                      </a:r>
                      <a:r>
                        <a:rPr sz="900" spc="-5" dirty="0">
                          <a:solidFill>
                            <a:srgbClr val="4C4D4F"/>
                          </a:solidFill>
                          <a:latin typeface="Calibri"/>
                          <a:cs typeface="Calibri"/>
                        </a:rPr>
                        <a:t>renovable </a:t>
                      </a:r>
                      <a:r>
                        <a:rPr sz="900" spc="-19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su </a:t>
                      </a:r>
                      <a:r>
                        <a:rPr sz="900" dirty="0">
                          <a:solidFill>
                            <a:srgbClr val="4C4D4F"/>
                          </a:solidFill>
                          <a:latin typeface="Calibri"/>
                          <a:cs typeface="Calibri"/>
                        </a:rPr>
                        <a:t>integración </a:t>
                      </a:r>
                      <a:r>
                        <a:rPr sz="900" spc="5" dirty="0">
                          <a:solidFill>
                            <a:srgbClr val="4C4D4F"/>
                          </a:solidFill>
                          <a:latin typeface="Calibri"/>
                          <a:cs typeface="Calibri"/>
                        </a:rPr>
                        <a:t> </a:t>
                      </a:r>
                      <a:r>
                        <a:rPr sz="900" dirty="0">
                          <a:solidFill>
                            <a:srgbClr val="4C4D4F"/>
                          </a:solidFill>
                          <a:latin typeface="Calibri"/>
                          <a:cs typeface="Calibri"/>
                        </a:rPr>
                        <a:t>sectorial</a:t>
                      </a:r>
                      <a:endParaRPr sz="900" dirty="0">
                        <a:latin typeface="Calibri"/>
                        <a:cs typeface="Calibri"/>
                      </a:endParaRPr>
                    </a:p>
                    <a:p>
                      <a:pPr marL="250825" marR="299085" indent="-198120">
                        <a:lnSpc>
                          <a:spcPts val="1010"/>
                        </a:lnSpc>
                        <a:spcBef>
                          <a:spcPts val="309"/>
                        </a:spcBef>
                      </a:pPr>
                      <a:r>
                        <a:rPr sz="900" b="1" spc="-35" dirty="0">
                          <a:solidFill>
                            <a:srgbClr val="698B35"/>
                          </a:solidFill>
                          <a:latin typeface="Trebuchet MS"/>
                          <a:cs typeface="Trebuchet MS"/>
                        </a:rPr>
                        <a:t>C10</a:t>
                      </a:r>
                      <a:r>
                        <a:rPr sz="900" spc="-35" dirty="0">
                          <a:solidFill>
                            <a:srgbClr val="4C4D4F"/>
                          </a:solidFill>
                          <a:latin typeface="Calibri"/>
                          <a:cs typeface="Calibri"/>
                        </a:rPr>
                        <a:t>Estrategia</a:t>
                      </a:r>
                      <a:r>
                        <a:rPr sz="900" spc="-1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dirty="0">
                          <a:solidFill>
                            <a:srgbClr val="4C4D4F"/>
                          </a:solidFill>
                          <a:latin typeface="Calibri"/>
                          <a:cs typeface="Calibri"/>
                        </a:rPr>
                        <a:t>Transición</a:t>
                      </a:r>
                      <a:r>
                        <a:rPr sz="900" spc="155" dirty="0">
                          <a:solidFill>
                            <a:srgbClr val="4C4D4F"/>
                          </a:solidFill>
                          <a:latin typeface="Calibri"/>
                          <a:cs typeface="Calibri"/>
                        </a:rPr>
                        <a:t> </a:t>
                      </a:r>
                      <a:r>
                        <a:rPr sz="900" dirty="0">
                          <a:solidFill>
                            <a:srgbClr val="4C4D4F"/>
                          </a:solidFill>
                          <a:latin typeface="Calibri"/>
                          <a:cs typeface="Calibri"/>
                        </a:rPr>
                        <a:t>Justa</a:t>
                      </a:r>
                      <a:endParaRPr sz="900" dirty="0">
                        <a:latin typeface="Calibri"/>
                        <a:cs typeface="Calibri"/>
                      </a:endParaRPr>
                    </a:p>
                  </a:txBody>
                  <a:tcPr marL="0" marR="0" marT="59690" marB="0">
                    <a:lnB w="57150">
                      <a:solidFill>
                        <a:srgbClr val="FFFFFF"/>
                      </a:solidFill>
                      <a:prstDash val="solid"/>
                    </a:lnB>
                    <a:solidFill>
                      <a:srgbClr val="DAE5D0"/>
                    </a:solidFill>
                  </a:tcPr>
                </a:tc>
                <a:tc>
                  <a:txBody>
                    <a:bodyPr/>
                    <a:lstStyle/>
                    <a:p>
                      <a:pPr marL="250825" marR="84455" indent="-198120">
                        <a:lnSpc>
                          <a:spcPts val="1010"/>
                        </a:lnSpc>
                        <a:spcBef>
                          <a:spcPts val="470"/>
                        </a:spcBef>
                      </a:pPr>
                      <a:r>
                        <a:rPr sz="900" b="1" spc="-5" dirty="0">
                          <a:solidFill>
                            <a:srgbClr val="A27D25"/>
                          </a:solidFill>
                          <a:latin typeface="Trebuchet MS"/>
                          <a:cs typeface="Trebuchet MS"/>
                        </a:rPr>
                        <a:t>C1</a:t>
                      </a:r>
                      <a:r>
                        <a:rPr sz="900" b="1" dirty="0">
                          <a:solidFill>
                            <a:srgbClr val="A27D25"/>
                          </a:solidFill>
                          <a:latin typeface="Trebuchet MS"/>
                          <a:cs typeface="Trebuchet MS"/>
                        </a:rPr>
                        <a:t>1</a:t>
                      </a:r>
                      <a:r>
                        <a:rPr sz="900" b="1" spc="5" dirty="0">
                          <a:solidFill>
                            <a:srgbClr val="A27D25"/>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ode</a:t>
                      </a:r>
                      <a:r>
                        <a:rPr sz="900" spc="-5" dirty="0">
                          <a:solidFill>
                            <a:srgbClr val="4C4D4F"/>
                          </a:solidFill>
                          <a:latin typeface="Calibri"/>
                          <a:cs typeface="Calibri"/>
                        </a:rPr>
                        <a:t>r</a:t>
                      </a:r>
                      <a:r>
                        <a:rPr sz="900" dirty="0">
                          <a:solidFill>
                            <a:srgbClr val="4C4D4F"/>
                          </a:solidFill>
                          <a:latin typeface="Calibri"/>
                          <a:cs typeface="Calibri"/>
                        </a:rPr>
                        <a:t>n</a:t>
                      </a:r>
                      <a:r>
                        <a:rPr sz="900" spc="5" dirty="0">
                          <a:solidFill>
                            <a:srgbClr val="4C4D4F"/>
                          </a:solidFill>
                          <a:latin typeface="Calibri"/>
                          <a:cs typeface="Calibri"/>
                        </a:rPr>
                        <a:t>i</a:t>
                      </a:r>
                      <a:r>
                        <a:rPr sz="900" spc="-10" dirty="0">
                          <a:solidFill>
                            <a:srgbClr val="4C4D4F"/>
                          </a:solidFill>
                          <a:latin typeface="Calibri"/>
                          <a:cs typeface="Calibri"/>
                        </a:rPr>
                        <a:t>zac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a:t>
                      </a:r>
                      <a:r>
                        <a:rPr sz="900" spc="10" dirty="0">
                          <a:solidFill>
                            <a:srgbClr val="4C4D4F"/>
                          </a:solidFill>
                          <a:latin typeface="Calibri"/>
                          <a:cs typeface="Calibri"/>
                        </a:rPr>
                        <a:t> l</a:t>
                      </a:r>
                      <a:r>
                        <a:rPr sz="900" spc="-5" dirty="0">
                          <a:solidFill>
                            <a:srgbClr val="4C4D4F"/>
                          </a:solidFill>
                          <a:latin typeface="Calibri"/>
                          <a:cs typeface="Calibri"/>
                        </a:rPr>
                        <a:t>a</a:t>
                      </a:r>
                      <a:r>
                        <a:rPr sz="900" dirty="0">
                          <a:solidFill>
                            <a:srgbClr val="4C4D4F"/>
                          </a:solidFill>
                          <a:latin typeface="Calibri"/>
                          <a:cs typeface="Calibri"/>
                        </a:rPr>
                        <a:t>s  </a:t>
                      </a:r>
                      <a:r>
                        <a:rPr sz="900" spc="-5" dirty="0">
                          <a:solidFill>
                            <a:srgbClr val="4C4D4F"/>
                          </a:solidFill>
                          <a:latin typeface="Calibri"/>
                          <a:cs typeface="Calibri"/>
                        </a:rPr>
                        <a:t>Administraciones </a:t>
                      </a:r>
                      <a:r>
                        <a:rPr sz="900" dirty="0">
                          <a:solidFill>
                            <a:srgbClr val="4C4D4F"/>
                          </a:solidFill>
                          <a:latin typeface="Calibri"/>
                          <a:cs typeface="Calibri"/>
                        </a:rPr>
                        <a:t> públicas</a:t>
                      </a:r>
                      <a:endParaRPr sz="900" dirty="0">
                        <a:latin typeface="Calibri"/>
                        <a:cs typeface="Calibri"/>
                      </a:endParaRPr>
                    </a:p>
                  </a:txBody>
                  <a:tcPr marL="0" marR="0" marT="59690" marB="0">
                    <a:lnB w="57150">
                      <a:solidFill>
                        <a:srgbClr val="FFFFFF"/>
                      </a:solidFill>
                      <a:prstDash val="solid"/>
                    </a:lnB>
                    <a:solidFill>
                      <a:srgbClr val="E2DCC5"/>
                    </a:solidFill>
                  </a:tcPr>
                </a:tc>
                <a:tc>
                  <a:txBody>
                    <a:bodyPr/>
                    <a:lstStyle/>
                    <a:p>
                      <a:pPr marL="53340">
                        <a:lnSpc>
                          <a:spcPts val="1045"/>
                        </a:lnSpc>
                        <a:spcBef>
                          <a:spcPts val="620"/>
                        </a:spcBef>
                      </a:pPr>
                      <a:r>
                        <a:rPr sz="900" b="1" spc="-5" dirty="0">
                          <a:solidFill>
                            <a:srgbClr val="C98734"/>
                          </a:solidFill>
                          <a:latin typeface="Trebuchet MS"/>
                          <a:cs typeface="Trebuchet MS"/>
                        </a:rPr>
                        <a:t>C1</a:t>
                      </a:r>
                      <a:r>
                        <a:rPr sz="900" b="1" dirty="0">
                          <a:solidFill>
                            <a:srgbClr val="C98734"/>
                          </a:solidFill>
                          <a:latin typeface="Trebuchet MS"/>
                          <a:cs typeface="Trebuchet MS"/>
                        </a:rPr>
                        <a:t>2</a:t>
                      </a:r>
                      <a:r>
                        <a:rPr sz="900" b="1" spc="-55" dirty="0">
                          <a:solidFill>
                            <a:srgbClr val="C98734"/>
                          </a:solidFill>
                          <a:latin typeface="Trebuchet MS"/>
                          <a:cs typeface="Trebuchet MS"/>
                        </a:rPr>
                        <a:t> </a:t>
                      </a:r>
                      <a:r>
                        <a:rPr sz="900" spc="-5" dirty="0">
                          <a:solidFill>
                            <a:srgbClr val="4C4D4F"/>
                          </a:solidFill>
                          <a:latin typeface="Calibri"/>
                          <a:cs typeface="Calibri"/>
                        </a:rPr>
                        <a:t>P</a:t>
                      </a:r>
                      <a:r>
                        <a:rPr sz="900" dirty="0">
                          <a:solidFill>
                            <a:srgbClr val="4C4D4F"/>
                          </a:solidFill>
                          <a:latin typeface="Calibri"/>
                          <a:cs typeface="Calibri"/>
                        </a:rPr>
                        <a:t>o</a:t>
                      </a:r>
                      <a:r>
                        <a:rPr sz="900" spc="5" dirty="0">
                          <a:solidFill>
                            <a:srgbClr val="4C4D4F"/>
                          </a:solidFill>
                          <a:latin typeface="Calibri"/>
                          <a:cs typeface="Calibri"/>
                        </a:rPr>
                        <a:t>lí</a:t>
                      </a:r>
                      <a:r>
                        <a:rPr sz="900" spc="-5" dirty="0">
                          <a:solidFill>
                            <a:srgbClr val="4C4D4F"/>
                          </a:solidFill>
                          <a:latin typeface="Calibri"/>
                          <a:cs typeface="Calibri"/>
                        </a:rPr>
                        <a:t>t</a:t>
                      </a:r>
                      <a:r>
                        <a:rPr sz="900" spc="5" dirty="0">
                          <a:solidFill>
                            <a:srgbClr val="4C4D4F"/>
                          </a:solidFill>
                          <a:latin typeface="Calibri"/>
                          <a:cs typeface="Calibri"/>
                        </a:rPr>
                        <a:t>i</a:t>
                      </a:r>
                      <a:r>
                        <a:rPr sz="900" spc="-10" dirty="0">
                          <a:solidFill>
                            <a:srgbClr val="4C4D4F"/>
                          </a:solidFill>
                          <a:latin typeface="Calibri"/>
                          <a:cs typeface="Calibri"/>
                        </a:rPr>
                        <a:t>c</a:t>
                      </a:r>
                      <a:r>
                        <a:rPr sz="900" dirty="0">
                          <a:solidFill>
                            <a:srgbClr val="4C4D4F"/>
                          </a:solidFill>
                          <a:latin typeface="Calibri"/>
                          <a:cs typeface="Calibri"/>
                        </a:rPr>
                        <a:t>a</a:t>
                      </a:r>
                      <a:endParaRPr sz="900" dirty="0">
                        <a:latin typeface="Calibri"/>
                        <a:cs typeface="Calibri"/>
                      </a:endParaRPr>
                    </a:p>
                    <a:p>
                      <a:pPr marL="250825" marR="485140">
                        <a:lnSpc>
                          <a:spcPts val="980"/>
                        </a:lnSpc>
                        <a:spcBef>
                          <a:spcPts val="80"/>
                        </a:spcBef>
                      </a:pPr>
                      <a:r>
                        <a:rPr sz="900" dirty="0">
                          <a:solidFill>
                            <a:srgbClr val="4C4D4F"/>
                          </a:solidFill>
                          <a:latin typeface="Calibri"/>
                          <a:cs typeface="Calibri"/>
                        </a:rPr>
                        <a:t>Industrial </a:t>
                      </a:r>
                      <a:r>
                        <a:rPr sz="900" spc="5" dirty="0">
                          <a:solidFill>
                            <a:srgbClr val="4C4D4F"/>
                          </a:solidFill>
                          <a:latin typeface="Calibri"/>
                          <a:cs typeface="Calibri"/>
                        </a:rPr>
                        <a:t> </a:t>
                      </a:r>
                      <a:r>
                        <a:rPr sz="900" spc="-5" dirty="0">
                          <a:solidFill>
                            <a:srgbClr val="4C4D4F"/>
                          </a:solidFill>
                          <a:latin typeface="Calibri"/>
                          <a:cs typeface="Calibri"/>
                        </a:rPr>
                        <a:t>Es</a:t>
                      </a:r>
                      <a:r>
                        <a:rPr sz="900" dirty="0">
                          <a:solidFill>
                            <a:srgbClr val="4C4D4F"/>
                          </a:solidFill>
                          <a:latin typeface="Calibri"/>
                          <a:cs typeface="Calibri"/>
                        </a:rPr>
                        <a:t>p</a:t>
                      </a:r>
                      <a:r>
                        <a:rPr sz="900" spc="-10" dirty="0">
                          <a:solidFill>
                            <a:srgbClr val="4C4D4F"/>
                          </a:solidFill>
                          <a:latin typeface="Calibri"/>
                          <a:cs typeface="Calibri"/>
                        </a:rPr>
                        <a:t>a</a:t>
                      </a:r>
                      <a:r>
                        <a:rPr sz="900" dirty="0">
                          <a:solidFill>
                            <a:srgbClr val="4C4D4F"/>
                          </a:solidFill>
                          <a:latin typeface="Calibri"/>
                          <a:cs typeface="Calibri"/>
                        </a:rPr>
                        <a:t>ña</a:t>
                      </a:r>
                      <a:r>
                        <a:rPr sz="900" spc="-5" dirty="0">
                          <a:solidFill>
                            <a:srgbClr val="4C4D4F"/>
                          </a:solidFill>
                          <a:latin typeface="Calibri"/>
                          <a:cs typeface="Calibri"/>
                        </a:rPr>
                        <a:t> 2030</a:t>
                      </a:r>
                      <a:endParaRPr sz="900" dirty="0">
                        <a:latin typeface="Calibri"/>
                        <a:cs typeface="Calibri"/>
                      </a:endParaRPr>
                    </a:p>
                    <a:p>
                      <a:pPr marL="53975">
                        <a:lnSpc>
                          <a:spcPct val="100000"/>
                        </a:lnSpc>
                        <a:spcBef>
                          <a:spcPts val="105"/>
                        </a:spcBef>
                      </a:pPr>
                      <a:r>
                        <a:rPr sz="900" b="1" spc="-5" dirty="0">
                          <a:solidFill>
                            <a:srgbClr val="C98734"/>
                          </a:solidFill>
                          <a:latin typeface="Trebuchet MS"/>
                          <a:cs typeface="Trebuchet MS"/>
                        </a:rPr>
                        <a:t>C1</a:t>
                      </a:r>
                      <a:r>
                        <a:rPr sz="900" b="1" dirty="0">
                          <a:solidFill>
                            <a:srgbClr val="C98734"/>
                          </a:solidFill>
                          <a:latin typeface="Trebuchet MS"/>
                          <a:cs typeface="Trebuchet MS"/>
                        </a:rPr>
                        <a:t>3 </a:t>
                      </a:r>
                      <a:r>
                        <a:rPr sz="900" spc="-5" dirty="0">
                          <a:solidFill>
                            <a:srgbClr val="4C4D4F"/>
                          </a:solidFill>
                          <a:latin typeface="Calibri"/>
                          <a:cs typeface="Calibri"/>
                        </a:rPr>
                        <a:t>I</a:t>
                      </a:r>
                      <a:r>
                        <a:rPr sz="900" spc="5" dirty="0">
                          <a:solidFill>
                            <a:srgbClr val="4C4D4F"/>
                          </a:solidFill>
                          <a:latin typeface="Calibri"/>
                          <a:cs typeface="Calibri"/>
                        </a:rPr>
                        <a:t>m</a:t>
                      </a:r>
                      <a:r>
                        <a:rPr sz="900" dirty="0">
                          <a:solidFill>
                            <a:srgbClr val="4C4D4F"/>
                          </a:solidFill>
                          <a:latin typeface="Calibri"/>
                          <a:cs typeface="Calibri"/>
                        </a:rPr>
                        <a:t>pu</a:t>
                      </a:r>
                      <a:r>
                        <a:rPr sz="900" spc="5" dirty="0">
                          <a:solidFill>
                            <a:srgbClr val="4C4D4F"/>
                          </a:solidFill>
                          <a:latin typeface="Calibri"/>
                          <a:cs typeface="Calibri"/>
                        </a:rPr>
                        <a:t>l</a:t>
                      </a:r>
                      <a:r>
                        <a:rPr sz="900" spc="-5" dirty="0">
                          <a:solidFill>
                            <a:srgbClr val="4C4D4F"/>
                          </a:solidFill>
                          <a:latin typeface="Calibri"/>
                          <a:cs typeface="Calibri"/>
                        </a:rPr>
                        <a:t>s</a:t>
                      </a:r>
                      <a:r>
                        <a:rPr sz="900" dirty="0">
                          <a:solidFill>
                            <a:srgbClr val="4C4D4F"/>
                          </a:solidFill>
                          <a:latin typeface="Calibri"/>
                          <a:cs typeface="Calibri"/>
                        </a:rPr>
                        <a:t>o</a:t>
                      </a:r>
                      <a:r>
                        <a:rPr sz="900" spc="5" dirty="0">
                          <a:solidFill>
                            <a:srgbClr val="4C4D4F"/>
                          </a:solidFill>
                          <a:latin typeface="Calibri"/>
                          <a:cs typeface="Calibri"/>
                        </a:rPr>
                        <a:t> </a:t>
                      </a:r>
                      <a:r>
                        <a:rPr sz="900" dirty="0">
                          <a:solidFill>
                            <a:srgbClr val="4C4D4F"/>
                          </a:solidFill>
                          <a:latin typeface="Calibri"/>
                          <a:cs typeface="Calibri"/>
                        </a:rPr>
                        <a:t>a</a:t>
                      </a:r>
                      <a:r>
                        <a:rPr sz="900" spc="-5" dirty="0">
                          <a:solidFill>
                            <a:srgbClr val="4C4D4F"/>
                          </a:solidFill>
                          <a:latin typeface="Calibri"/>
                          <a:cs typeface="Calibri"/>
                        </a:rPr>
                        <a:t> </a:t>
                      </a:r>
                      <a:r>
                        <a:rPr sz="900" spc="5" dirty="0">
                          <a:solidFill>
                            <a:srgbClr val="4C4D4F"/>
                          </a:solidFill>
                          <a:latin typeface="Calibri"/>
                          <a:cs typeface="Calibri"/>
                        </a:rPr>
                        <a:t>l</a:t>
                      </a:r>
                      <a:r>
                        <a:rPr sz="900" dirty="0">
                          <a:solidFill>
                            <a:srgbClr val="4C4D4F"/>
                          </a:solidFill>
                          <a:latin typeface="Calibri"/>
                          <a:cs typeface="Calibri"/>
                        </a:rPr>
                        <a:t>a </a:t>
                      </a:r>
                      <a:r>
                        <a:rPr sz="900" spc="5" dirty="0">
                          <a:solidFill>
                            <a:srgbClr val="4C4D4F"/>
                          </a:solidFill>
                          <a:latin typeface="Calibri"/>
                          <a:cs typeface="Calibri"/>
                        </a:rPr>
                        <a:t>py</a:t>
                      </a:r>
                      <a:r>
                        <a:rPr sz="900" spc="10" dirty="0">
                          <a:solidFill>
                            <a:srgbClr val="4C4D4F"/>
                          </a:solidFill>
                          <a:latin typeface="Calibri"/>
                          <a:cs typeface="Calibri"/>
                        </a:rPr>
                        <a:t>m</a:t>
                      </a:r>
                      <a:r>
                        <a:rPr sz="900" dirty="0">
                          <a:solidFill>
                            <a:srgbClr val="4C4D4F"/>
                          </a:solidFill>
                          <a:latin typeface="Calibri"/>
                          <a:cs typeface="Calibri"/>
                        </a:rPr>
                        <a:t>e</a:t>
                      </a:r>
                      <a:endParaRPr sz="900" dirty="0">
                        <a:latin typeface="Calibri"/>
                        <a:cs typeface="Calibri"/>
                      </a:endParaRPr>
                    </a:p>
                    <a:p>
                      <a:pPr marL="53340">
                        <a:lnSpc>
                          <a:spcPts val="1045"/>
                        </a:lnSpc>
                        <a:spcBef>
                          <a:spcPts val="219"/>
                        </a:spcBef>
                      </a:pPr>
                      <a:r>
                        <a:rPr sz="900" b="1" spc="-5" dirty="0">
                          <a:solidFill>
                            <a:srgbClr val="C98734"/>
                          </a:solidFill>
                          <a:latin typeface="Trebuchet MS"/>
                          <a:cs typeface="Trebuchet MS"/>
                        </a:rPr>
                        <a:t>C1</a:t>
                      </a:r>
                      <a:r>
                        <a:rPr sz="900" b="1" dirty="0">
                          <a:solidFill>
                            <a:srgbClr val="C98734"/>
                          </a:solidFill>
                          <a:latin typeface="Trebuchet MS"/>
                          <a:cs typeface="Trebuchet MS"/>
                        </a:rPr>
                        <a:t>4</a:t>
                      </a:r>
                      <a:r>
                        <a:rPr sz="900" b="1" spc="-55" dirty="0">
                          <a:solidFill>
                            <a:srgbClr val="C98734"/>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a:t>
                      </a:r>
                      <a:endParaRPr sz="900" dirty="0">
                        <a:latin typeface="Calibri"/>
                        <a:cs typeface="Calibri"/>
                      </a:endParaRPr>
                    </a:p>
                    <a:p>
                      <a:pPr marL="250825" marR="200025">
                        <a:lnSpc>
                          <a:spcPct val="92200"/>
                        </a:lnSpc>
                        <a:spcBef>
                          <a:spcPts val="45"/>
                        </a:spcBef>
                      </a:pPr>
                      <a:r>
                        <a:rPr sz="900" spc="-5" dirty="0">
                          <a:solidFill>
                            <a:srgbClr val="4C4D4F"/>
                          </a:solidFill>
                          <a:latin typeface="Calibri"/>
                          <a:cs typeface="Calibri"/>
                        </a:rPr>
                        <a:t>modernización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competitividad </a:t>
                      </a:r>
                      <a:r>
                        <a:rPr sz="900" dirty="0">
                          <a:solidFill>
                            <a:srgbClr val="4C4D4F"/>
                          </a:solidFill>
                          <a:latin typeface="Calibri"/>
                          <a:cs typeface="Calibri"/>
                        </a:rPr>
                        <a:t>del </a:t>
                      </a:r>
                      <a:r>
                        <a:rPr sz="900" spc="-190" dirty="0">
                          <a:solidFill>
                            <a:srgbClr val="4C4D4F"/>
                          </a:solidFill>
                          <a:latin typeface="Calibri"/>
                          <a:cs typeface="Calibri"/>
                        </a:rPr>
                        <a:t> </a:t>
                      </a:r>
                      <a:r>
                        <a:rPr sz="900" dirty="0">
                          <a:solidFill>
                            <a:srgbClr val="4C4D4F"/>
                          </a:solidFill>
                          <a:latin typeface="Calibri"/>
                          <a:cs typeface="Calibri"/>
                        </a:rPr>
                        <a:t>sector</a:t>
                      </a:r>
                      <a:r>
                        <a:rPr sz="900" spc="35" dirty="0">
                          <a:solidFill>
                            <a:srgbClr val="4C4D4F"/>
                          </a:solidFill>
                          <a:latin typeface="Calibri"/>
                          <a:cs typeface="Calibri"/>
                        </a:rPr>
                        <a:t> </a:t>
                      </a:r>
                      <a:r>
                        <a:rPr sz="900" dirty="0">
                          <a:solidFill>
                            <a:srgbClr val="4C4D4F"/>
                          </a:solidFill>
                          <a:latin typeface="Calibri"/>
                          <a:cs typeface="Calibri"/>
                        </a:rPr>
                        <a:t>turístico</a:t>
                      </a:r>
                      <a:endParaRPr sz="900" dirty="0">
                        <a:latin typeface="Calibri"/>
                        <a:cs typeface="Calibri"/>
                      </a:endParaRPr>
                    </a:p>
                    <a:p>
                      <a:pPr marL="250825" marR="478790" indent="-198120">
                        <a:lnSpc>
                          <a:spcPts val="980"/>
                        </a:lnSpc>
                        <a:spcBef>
                          <a:spcPts val="359"/>
                        </a:spcBef>
                      </a:pPr>
                      <a:r>
                        <a:rPr sz="900" b="1" spc="-5" dirty="0">
                          <a:solidFill>
                            <a:srgbClr val="C98734"/>
                          </a:solidFill>
                          <a:latin typeface="Trebuchet MS"/>
                          <a:cs typeface="Trebuchet MS"/>
                        </a:rPr>
                        <a:t>C1</a:t>
                      </a:r>
                      <a:r>
                        <a:rPr sz="900" b="1" dirty="0">
                          <a:solidFill>
                            <a:srgbClr val="C98734"/>
                          </a:solidFill>
                          <a:latin typeface="Trebuchet MS"/>
                          <a:cs typeface="Trebuchet MS"/>
                        </a:rPr>
                        <a:t>5</a:t>
                      </a:r>
                      <a:r>
                        <a:rPr sz="900" b="1" spc="-55" dirty="0">
                          <a:solidFill>
                            <a:srgbClr val="C98734"/>
                          </a:solidFill>
                          <a:latin typeface="Trebuchet MS"/>
                          <a:cs typeface="Trebuchet MS"/>
                        </a:rPr>
                        <a:t> </a:t>
                      </a:r>
                      <a:r>
                        <a:rPr sz="900" spc="-5" dirty="0">
                          <a:solidFill>
                            <a:srgbClr val="4C4D4F"/>
                          </a:solidFill>
                          <a:latin typeface="Calibri"/>
                          <a:cs typeface="Calibri"/>
                        </a:rPr>
                        <a:t>C</a:t>
                      </a:r>
                      <a:r>
                        <a:rPr sz="900" dirty="0">
                          <a:solidFill>
                            <a:srgbClr val="4C4D4F"/>
                          </a:solidFill>
                          <a:latin typeface="Calibri"/>
                          <a:cs typeface="Calibri"/>
                        </a:rPr>
                        <a:t>one</a:t>
                      </a:r>
                      <a:r>
                        <a:rPr sz="900" spc="-10" dirty="0">
                          <a:solidFill>
                            <a:srgbClr val="4C4D4F"/>
                          </a:solidFill>
                          <a:latin typeface="Calibri"/>
                          <a:cs typeface="Calibri"/>
                        </a:rPr>
                        <a:t>c</a:t>
                      </a:r>
                      <a:r>
                        <a:rPr sz="900" spc="-5" dirty="0">
                          <a:solidFill>
                            <a:srgbClr val="4C4D4F"/>
                          </a:solidFill>
                          <a:latin typeface="Calibri"/>
                          <a:cs typeface="Calibri"/>
                        </a:rPr>
                        <a:t>t</a:t>
                      </a:r>
                      <a:r>
                        <a:rPr sz="900" spc="5" dirty="0">
                          <a:solidFill>
                            <a:srgbClr val="4C4D4F"/>
                          </a:solidFill>
                          <a:latin typeface="Calibri"/>
                          <a:cs typeface="Calibri"/>
                        </a:rPr>
                        <a:t>ivi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  Digital,</a:t>
                      </a:r>
                      <a:endParaRPr sz="900" dirty="0">
                        <a:latin typeface="Calibri"/>
                        <a:cs typeface="Calibri"/>
                      </a:endParaRPr>
                    </a:p>
                    <a:p>
                      <a:pPr marL="250825" marR="304800" indent="4445">
                        <a:lnSpc>
                          <a:spcPct val="92600"/>
                        </a:lnSpc>
                        <a:spcBef>
                          <a:spcPts val="280"/>
                        </a:spcBef>
                      </a:pPr>
                      <a:r>
                        <a:rPr sz="900" dirty="0">
                          <a:solidFill>
                            <a:srgbClr val="4C4D4F"/>
                          </a:solidFill>
                          <a:latin typeface="Calibri"/>
                          <a:cs typeface="Calibri"/>
                        </a:rPr>
                        <a:t>impulso de </a:t>
                      </a:r>
                      <a:r>
                        <a:rPr sz="900" spc="-5" dirty="0">
                          <a:solidFill>
                            <a:srgbClr val="4C4D4F"/>
                          </a:solidFill>
                          <a:latin typeface="Calibri"/>
                          <a:cs typeface="Calibri"/>
                        </a:rPr>
                        <a:t>La </a:t>
                      </a:r>
                      <a:r>
                        <a:rPr sz="900" dirty="0">
                          <a:solidFill>
                            <a:srgbClr val="4C4D4F"/>
                          </a:solidFill>
                          <a:latin typeface="Calibri"/>
                          <a:cs typeface="Calibri"/>
                        </a:rPr>
                        <a:t> </a:t>
                      </a:r>
                      <a:r>
                        <a:rPr sz="900" spc="-10" dirty="0">
                          <a:solidFill>
                            <a:srgbClr val="4C4D4F"/>
                          </a:solidFill>
                          <a:latin typeface="Calibri"/>
                          <a:cs typeface="Calibri"/>
                        </a:rPr>
                        <a:t>c</a:t>
                      </a:r>
                      <a:r>
                        <a:rPr sz="900" spc="5" dirty="0">
                          <a:solidFill>
                            <a:srgbClr val="4C4D4F"/>
                          </a:solidFill>
                          <a:latin typeface="Calibri"/>
                          <a:cs typeface="Calibri"/>
                        </a:rPr>
                        <a:t>i</a:t>
                      </a:r>
                      <a:r>
                        <a:rPr sz="900" dirty="0">
                          <a:solidFill>
                            <a:srgbClr val="4C4D4F"/>
                          </a:solidFill>
                          <a:latin typeface="Calibri"/>
                          <a:cs typeface="Calibri"/>
                        </a:rPr>
                        <a:t>be</a:t>
                      </a:r>
                      <a:r>
                        <a:rPr sz="900" spc="-5" dirty="0">
                          <a:solidFill>
                            <a:srgbClr val="4C4D4F"/>
                          </a:solidFill>
                          <a:latin typeface="Calibri"/>
                          <a:cs typeface="Calibri"/>
                        </a:rPr>
                        <a:t>rs</a:t>
                      </a:r>
                      <a:r>
                        <a:rPr sz="900" dirty="0">
                          <a:solidFill>
                            <a:srgbClr val="4C4D4F"/>
                          </a:solidFill>
                          <a:latin typeface="Calibri"/>
                          <a:cs typeface="Calibri"/>
                        </a:rPr>
                        <a:t>egu</a:t>
                      </a:r>
                      <a:r>
                        <a:rPr sz="900" spc="-5" dirty="0">
                          <a:solidFill>
                            <a:srgbClr val="4C4D4F"/>
                          </a:solidFill>
                          <a:latin typeface="Calibri"/>
                          <a:cs typeface="Calibri"/>
                        </a:rPr>
                        <a:t>r</a:t>
                      </a:r>
                      <a:r>
                        <a:rPr sz="900" spc="5" dirty="0">
                          <a:solidFill>
                            <a:srgbClr val="4C4D4F"/>
                          </a:solidFill>
                          <a:latin typeface="Calibri"/>
                          <a:cs typeface="Calibri"/>
                        </a:rPr>
                        <a:t>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a:t>
                      </a:r>
                      <a:r>
                        <a:rPr sz="900" spc="-5" dirty="0">
                          <a:solidFill>
                            <a:srgbClr val="4C4D4F"/>
                          </a:solidFill>
                          <a:latin typeface="Calibri"/>
                          <a:cs typeface="Calibri"/>
                        </a:rPr>
                        <a:t> </a:t>
                      </a:r>
                      <a:r>
                        <a:rPr sz="900" dirty="0">
                          <a:solidFill>
                            <a:srgbClr val="4C4D4F"/>
                          </a:solidFill>
                          <a:latin typeface="Calibri"/>
                          <a:cs typeface="Calibri"/>
                        </a:rPr>
                        <a:t>y  despliegue del </a:t>
                      </a:r>
                      <a:r>
                        <a:rPr sz="900" spc="5" dirty="0">
                          <a:solidFill>
                            <a:srgbClr val="4C4D4F"/>
                          </a:solidFill>
                          <a:latin typeface="Calibri"/>
                          <a:cs typeface="Calibri"/>
                        </a:rPr>
                        <a:t> </a:t>
                      </a:r>
                      <a:r>
                        <a:rPr sz="900" spc="-5" dirty="0">
                          <a:solidFill>
                            <a:srgbClr val="4C4D4F"/>
                          </a:solidFill>
                          <a:latin typeface="Calibri"/>
                          <a:cs typeface="Calibri"/>
                        </a:rPr>
                        <a:t>5G</a:t>
                      </a:r>
                      <a:endParaRPr sz="900" dirty="0">
                        <a:latin typeface="Calibri"/>
                        <a:cs typeface="Calibri"/>
                      </a:endParaRPr>
                    </a:p>
                  </a:txBody>
                  <a:tcPr marL="0" marR="0" marT="78740" marB="0">
                    <a:lnB w="57150">
                      <a:solidFill>
                        <a:srgbClr val="FFFFFF"/>
                      </a:solidFill>
                      <a:prstDash val="solid"/>
                    </a:lnB>
                    <a:solidFill>
                      <a:srgbClr val="F2DFC9"/>
                    </a:solidFill>
                  </a:tcPr>
                </a:tc>
                <a:tc>
                  <a:txBody>
                    <a:bodyPr/>
                    <a:lstStyle/>
                    <a:p>
                      <a:pPr marL="250825" marR="180975" indent="-197485">
                        <a:lnSpc>
                          <a:spcPct val="92200"/>
                        </a:lnSpc>
                        <a:spcBef>
                          <a:spcPts val="610"/>
                        </a:spcBef>
                      </a:pPr>
                      <a:r>
                        <a:rPr sz="900" b="1" spc="-5" dirty="0">
                          <a:solidFill>
                            <a:srgbClr val="C6692A"/>
                          </a:solidFill>
                          <a:latin typeface="Trebuchet MS"/>
                          <a:cs typeface="Trebuchet MS"/>
                        </a:rPr>
                        <a:t>C1</a:t>
                      </a:r>
                      <a:r>
                        <a:rPr sz="900" b="1" dirty="0">
                          <a:solidFill>
                            <a:srgbClr val="C6692A"/>
                          </a:solidFill>
                          <a:latin typeface="Trebuchet MS"/>
                          <a:cs typeface="Trebuchet MS"/>
                        </a:rPr>
                        <a:t>6 </a:t>
                      </a:r>
                      <a:r>
                        <a:rPr sz="900" spc="-5" dirty="0">
                          <a:solidFill>
                            <a:srgbClr val="4C4D4F"/>
                          </a:solidFill>
                          <a:latin typeface="Calibri"/>
                          <a:cs typeface="Calibri"/>
                        </a:rPr>
                        <a:t>Estr</a:t>
                      </a:r>
                      <a:r>
                        <a:rPr sz="900" spc="-10" dirty="0">
                          <a:solidFill>
                            <a:srgbClr val="4C4D4F"/>
                          </a:solidFill>
                          <a:latin typeface="Calibri"/>
                          <a:cs typeface="Calibri"/>
                        </a:rPr>
                        <a:t>a</a:t>
                      </a:r>
                      <a:r>
                        <a:rPr sz="900" spc="-5" dirty="0">
                          <a:solidFill>
                            <a:srgbClr val="4C4D4F"/>
                          </a:solidFill>
                          <a:latin typeface="Calibri"/>
                          <a:cs typeface="Calibri"/>
                        </a:rPr>
                        <a:t>t</a:t>
                      </a:r>
                      <a:r>
                        <a:rPr sz="900" dirty="0">
                          <a:solidFill>
                            <a:srgbClr val="4C4D4F"/>
                          </a:solidFill>
                          <a:latin typeface="Calibri"/>
                          <a:cs typeface="Calibri"/>
                        </a:rPr>
                        <a:t>eg</a:t>
                      </a:r>
                      <a:r>
                        <a:rPr sz="900" spc="5" dirty="0">
                          <a:solidFill>
                            <a:srgbClr val="4C4D4F"/>
                          </a:solidFill>
                          <a:latin typeface="Calibri"/>
                          <a:cs typeface="Calibri"/>
                        </a:rPr>
                        <a:t>i</a:t>
                      </a:r>
                      <a:r>
                        <a:rPr sz="900" dirty="0">
                          <a:solidFill>
                            <a:srgbClr val="4C4D4F"/>
                          </a:solidFill>
                          <a:latin typeface="Calibri"/>
                          <a:cs typeface="Calibri"/>
                        </a:rPr>
                        <a:t>a</a:t>
                      </a:r>
                      <a:r>
                        <a:rPr sz="900" spc="-5" dirty="0">
                          <a:solidFill>
                            <a:srgbClr val="4C4D4F"/>
                          </a:solidFill>
                          <a:latin typeface="Calibri"/>
                          <a:cs typeface="Calibri"/>
                        </a:rPr>
                        <a:t> Nac</a:t>
                      </a:r>
                      <a:r>
                        <a:rPr sz="900" spc="10" dirty="0">
                          <a:solidFill>
                            <a:srgbClr val="4C4D4F"/>
                          </a:solidFill>
                          <a:latin typeface="Calibri"/>
                          <a:cs typeface="Calibri"/>
                        </a:rPr>
                        <a:t>i</a:t>
                      </a:r>
                      <a:r>
                        <a:rPr sz="900" spc="5" dirty="0">
                          <a:solidFill>
                            <a:srgbClr val="4C4D4F"/>
                          </a:solidFill>
                          <a:latin typeface="Calibri"/>
                          <a:cs typeface="Calibri"/>
                        </a:rPr>
                        <a:t>on</a:t>
                      </a:r>
                      <a:r>
                        <a:rPr sz="900" spc="-5" dirty="0">
                          <a:solidFill>
                            <a:srgbClr val="4C4D4F"/>
                          </a:solidFill>
                          <a:latin typeface="Calibri"/>
                          <a:cs typeface="Calibri"/>
                        </a:rPr>
                        <a:t>al  </a:t>
                      </a:r>
                      <a:r>
                        <a:rPr sz="900" dirty="0">
                          <a:solidFill>
                            <a:srgbClr val="4C4D4F"/>
                          </a:solidFill>
                          <a:latin typeface="Calibri"/>
                          <a:cs typeface="Calibri"/>
                        </a:rPr>
                        <a:t>de </a:t>
                      </a:r>
                      <a:r>
                        <a:rPr sz="900" spc="-5" dirty="0">
                          <a:solidFill>
                            <a:srgbClr val="4C4D4F"/>
                          </a:solidFill>
                          <a:latin typeface="Calibri"/>
                          <a:cs typeface="Calibri"/>
                        </a:rPr>
                        <a:t>Inteligencia </a:t>
                      </a:r>
                      <a:r>
                        <a:rPr sz="900" dirty="0">
                          <a:solidFill>
                            <a:srgbClr val="4C4D4F"/>
                          </a:solidFill>
                          <a:latin typeface="Calibri"/>
                          <a:cs typeface="Calibri"/>
                        </a:rPr>
                        <a:t> </a:t>
                      </a:r>
                      <a:r>
                        <a:rPr sz="900" spc="-5" dirty="0">
                          <a:solidFill>
                            <a:srgbClr val="4C4D4F"/>
                          </a:solidFill>
                          <a:latin typeface="Calibri"/>
                          <a:cs typeface="Calibri"/>
                        </a:rPr>
                        <a:t>Artificial</a:t>
                      </a:r>
                      <a:endParaRPr sz="900" dirty="0">
                        <a:latin typeface="Calibri"/>
                        <a:cs typeface="Calibri"/>
                      </a:endParaRPr>
                    </a:p>
                    <a:p>
                      <a:pPr marL="52705">
                        <a:lnSpc>
                          <a:spcPts val="1045"/>
                        </a:lnSpc>
                        <a:spcBef>
                          <a:spcPts val="215"/>
                        </a:spcBef>
                      </a:pPr>
                      <a:r>
                        <a:rPr sz="900" b="1" spc="-5" dirty="0">
                          <a:solidFill>
                            <a:srgbClr val="C6692A"/>
                          </a:solidFill>
                          <a:latin typeface="Trebuchet MS"/>
                          <a:cs typeface="Trebuchet MS"/>
                        </a:rPr>
                        <a:t>C1</a:t>
                      </a:r>
                      <a:r>
                        <a:rPr sz="900" b="1" dirty="0">
                          <a:solidFill>
                            <a:srgbClr val="C6692A"/>
                          </a:solidFill>
                          <a:latin typeface="Trebuchet MS"/>
                          <a:cs typeface="Trebuchet MS"/>
                        </a:rPr>
                        <a:t>7</a:t>
                      </a:r>
                      <a:r>
                        <a:rPr sz="900" b="1" spc="10" dirty="0">
                          <a:solidFill>
                            <a:srgbClr val="C6692A"/>
                          </a:solidFill>
                          <a:latin typeface="Trebuchet MS"/>
                          <a:cs typeface="Trebuchet MS"/>
                        </a:rPr>
                        <a:t> </a:t>
                      </a:r>
                      <a:r>
                        <a:rPr sz="900" spc="-5" dirty="0">
                          <a:solidFill>
                            <a:srgbClr val="4C4D4F"/>
                          </a:solidFill>
                          <a:latin typeface="Calibri"/>
                          <a:cs typeface="Calibri"/>
                        </a:rPr>
                        <a:t>R</a:t>
                      </a:r>
                      <a:r>
                        <a:rPr sz="900" dirty="0">
                          <a:solidFill>
                            <a:srgbClr val="4C4D4F"/>
                          </a:solidFill>
                          <a:latin typeface="Calibri"/>
                          <a:cs typeface="Calibri"/>
                        </a:rPr>
                        <a:t>efo</a:t>
                      </a:r>
                      <a:r>
                        <a:rPr sz="900" spc="-5" dirty="0">
                          <a:solidFill>
                            <a:srgbClr val="4C4D4F"/>
                          </a:solidFill>
                          <a:latin typeface="Calibri"/>
                          <a:cs typeface="Calibri"/>
                        </a:rPr>
                        <a:t>r</a:t>
                      </a:r>
                      <a:r>
                        <a:rPr sz="900" spc="5" dirty="0">
                          <a:solidFill>
                            <a:srgbClr val="4C4D4F"/>
                          </a:solidFill>
                          <a:latin typeface="Calibri"/>
                          <a:cs typeface="Calibri"/>
                        </a:rPr>
                        <a:t>m</a:t>
                      </a:r>
                      <a:r>
                        <a:rPr sz="900" dirty="0">
                          <a:solidFill>
                            <a:srgbClr val="4C4D4F"/>
                          </a:solidFill>
                          <a:latin typeface="Calibri"/>
                          <a:cs typeface="Calibri"/>
                        </a:rPr>
                        <a:t>a</a:t>
                      </a:r>
                      <a:endParaRPr sz="900" dirty="0">
                        <a:latin typeface="Calibri"/>
                        <a:cs typeface="Calibri"/>
                      </a:endParaRPr>
                    </a:p>
                    <a:p>
                      <a:pPr marL="250825" marR="95250">
                        <a:lnSpc>
                          <a:spcPct val="92400"/>
                        </a:lnSpc>
                        <a:spcBef>
                          <a:spcPts val="45"/>
                        </a:spcBef>
                      </a:pPr>
                      <a:r>
                        <a:rPr sz="900" spc="-5" dirty="0">
                          <a:solidFill>
                            <a:srgbClr val="4C4D4F"/>
                          </a:solidFill>
                          <a:latin typeface="Calibri"/>
                          <a:cs typeface="Calibri"/>
                        </a:rPr>
                        <a:t>institucional</a:t>
                      </a:r>
                      <a:r>
                        <a:rPr sz="900" spc="1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fortalecimiento</a:t>
                      </a:r>
                      <a:r>
                        <a:rPr sz="900" spc="5" dirty="0">
                          <a:solidFill>
                            <a:srgbClr val="4C4D4F"/>
                          </a:solidFill>
                          <a:latin typeface="Calibri"/>
                          <a:cs typeface="Calibri"/>
                        </a:rPr>
                        <a:t> de </a:t>
                      </a:r>
                      <a:r>
                        <a:rPr sz="900" spc="10" dirty="0">
                          <a:solidFill>
                            <a:srgbClr val="4C4D4F"/>
                          </a:solidFill>
                          <a:latin typeface="Calibri"/>
                          <a:cs typeface="Calibri"/>
                        </a:rPr>
                        <a:t> </a:t>
                      </a:r>
                      <a:r>
                        <a:rPr sz="900" spc="-5" dirty="0">
                          <a:solidFill>
                            <a:srgbClr val="4C4D4F"/>
                          </a:solidFill>
                          <a:latin typeface="Calibri"/>
                          <a:cs typeface="Calibri"/>
                        </a:rPr>
                        <a:t>las capacidades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sistema</a:t>
                      </a:r>
                      <a:r>
                        <a:rPr sz="900" spc="25" dirty="0">
                          <a:solidFill>
                            <a:srgbClr val="4C4D4F"/>
                          </a:solidFill>
                          <a:latin typeface="Calibri"/>
                          <a:cs typeface="Calibri"/>
                        </a:rPr>
                        <a:t> </a:t>
                      </a:r>
                      <a:r>
                        <a:rPr sz="900" spc="-5" dirty="0">
                          <a:solidFill>
                            <a:srgbClr val="4C4D4F"/>
                          </a:solidFill>
                          <a:latin typeface="Calibri"/>
                          <a:cs typeface="Calibri"/>
                        </a:rPr>
                        <a:t>nacional </a:t>
                      </a:r>
                      <a:r>
                        <a:rPr sz="900" dirty="0">
                          <a:solidFill>
                            <a:srgbClr val="4C4D4F"/>
                          </a:solidFill>
                          <a:latin typeface="Calibri"/>
                          <a:cs typeface="Calibri"/>
                        </a:rPr>
                        <a:t>de </a:t>
                      </a:r>
                      <a:r>
                        <a:rPr sz="900" spc="5" dirty="0">
                          <a:solidFill>
                            <a:srgbClr val="4C4D4F"/>
                          </a:solidFill>
                          <a:latin typeface="Calibri"/>
                          <a:cs typeface="Calibri"/>
                        </a:rPr>
                        <a:t> </a:t>
                      </a:r>
                      <a:r>
                        <a:rPr sz="900" dirty="0">
                          <a:solidFill>
                            <a:srgbClr val="4C4D4F"/>
                          </a:solidFill>
                          <a:latin typeface="Calibri"/>
                          <a:cs typeface="Calibri"/>
                        </a:rPr>
                        <a:t>ciencia,</a:t>
                      </a:r>
                      <a:r>
                        <a:rPr sz="900" spc="5" dirty="0">
                          <a:solidFill>
                            <a:srgbClr val="4C4D4F"/>
                          </a:solidFill>
                          <a:latin typeface="Calibri"/>
                          <a:cs typeface="Calibri"/>
                        </a:rPr>
                        <a:t> </a:t>
                      </a:r>
                      <a:r>
                        <a:rPr sz="900" spc="-5" dirty="0">
                          <a:solidFill>
                            <a:srgbClr val="4C4D4F"/>
                          </a:solidFill>
                          <a:latin typeface="Calibri"/>
                          <a:cs typeface="Calibri"/>
                        </a:rPr>
                        <a:t>tecnología </a:t>
                      </a:r>
                      <a:r>
                        <a:rPr sz="900" dirty="0">
                          <a:solidFill>
                            <a:srgbClr val="4C4D4F"/>
                          </a:solidFill>
                          <a:latin typeface="Calibri"/>
                          <a:cs typeface="Calibri"/>
                        </a:rPr>
                        <a:t>e </a:t>
                      </a:r>
                      <a:r>
                        <a:rPr sz="900" spc="-190" dirty="0">
                          <a:solidFill>
                            <a:srgbClr val="4C4D4F"/>
                          </a:solidFill>
                          <a:latin typeface="Calibri"/>
                          <a:cs typeface="Calibri"/>
                        </a:rPr>
                        <a:t> </a:t>
                      </a:r>
                      <a:r>
                        <a:rPr sz="900" dirty="0">
                          <a:solidFill>
                            <a:srgbClr val="4C4D4F"/>
                          </a:solidFill>
                          <a:latin typeface="Calibri"/>
                          <a:cs typeface="Calibri"/>
                        </a:rPr>
                        <a:t>innovación</a:t>
                      </a:r>
                      <a:endParaRPr sz="900" dirty="0">
                        <a:latin typeface="Calibri"/>
                        <a:cs typeface="Calibri"/>
                      </a:endParaRPr>
                    </a:p>
                    <a:p>
                      <a:pPr marL="251460" marR="132715" indent="-198755">
                        <a:lnSpc>
                          <a:spcPct val="92800"/>
                        </a:lnSpc>
                        <a:spcBef>
                          <a:spcPts val="295"/>
                        </a:spcBef>
                      </a:pPr>
                      <a:r>
                        <a:rPr sz="900" b="1" spc="-5" dirty="0">
                          <a:solidFill>
                            <a:srgbClr val="C6692A"/>
                          </a:solidFill>
                          <a:latin typeface="Trebuchet MS"/>
                          <a:cs typeface="Trebuchet MS"/>
                        </a:rPr>
                        <a:t>C1</a:t>
                      </a:r>
                      <a:r>
                        <a:rPr sz="900" b="1" dirty="0">
                          <a:solidFill>
                            <a:srgbClr val="C6692A"/>
                          </a:solidFill>
                          <a:latin typeface="Trebuchet MS"/>
                          <a:cs typeface="Trebuchet MS"/>
                        </a:rPr>
                        <a:t>8</a:t>
                      </a:r>
                      <a:r>
                        <a:rPr sz="900" b="1" spc="5" dirty="0">
                          <a:solidFill>
                            <a:srgbClr val="C6692A"/>
                          </a:solidFill>
                          <a:latin typeface="Trebuchet MS"/>
                          <a:cs typeface="Trebuchet MS"/>
                        </a:rPr>
                        <a:t> </a:t>
                      </a:r>
                      <a:r>
                        <a:rPr sz="900" spc="-5" dirty="0">
                          <a:solidFill>
                            <a:srgbClr val="4C4D4F"/>
                          </a:solidFill>
                          <a:latin typeface="Calibri"/>
                          <a:cs typeface="Calibri"/>
                        </a:rPr>
                        <a:t>R</a:t>
                      </a:r>
                      <a:r>
                        <a:rPr sz="900" dirty="0">
                          <a:solidFill>
                            <a:srgbClr val="4C4D4F"/>
                          </a:solidFill>
                          <a:latin typeface="Calibri"/>
                          <a:cs typeface="Calibri"/>
                        </a:rPr>
                        <a:t>eno</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20" dirty="0">
                          <a:solidFill>
                            <a:srgbClr val="4C4D4F"/>
                          </a:solidFill>
                          <a:latin typeface="Calibri"/>
                          <a:cs typeface="Calibri"/>
                        </a:rPr>
                        <a:t> </a:t>
                      </a:r>
                      <a:r>
                        <a:rPr sz="900" dirty="0">
                          <a:solidFill>
                            <a:srgbClr val="4C4D4F"/>
                          </a:solidFill>
                          <a:latin typeface="Calibri"/>
                          <a:cs typeface="Calibri"/>
                        </a:rPr>
                        <a:t>y  ampliación</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las </a:t>
                      </a:r>
                      <a:r>
                        <a:rPr sz="900" dirty="0">
                          <a:solidFill>
                            <a:srgbClr val="4C4D4F"/>
                          </a:solidFill>
                          <a:latin typeface="Calibri"/>
                          <a:cs typeface="Calibri"/>
                        </a:rPr>
                        <a:t> </a:t>
                      </a:r>
                      <a:r>
                        <a:rPr sz="900" spc="-5" dirty="0">
                          <a:solidFill>
                            <a:srgbClr val="4C4D4F"/>
                          </a:solidFill>
                          <a:latin typeface="Calibri"/>
                          <a:cs typeface="Calibri"/>
                        </a:rPr>
                        <a:t>capacidades </a:t>
                      </a:r>
                      <a:r>
                        <a:rPr sz="900" dirty="0">
                          <a:solidFill>
                            <a:srgbClr val="4C4D4F"/>
                          </a:solidFill>
                          <a:latin typeface="Calibri"/>
                          <a:cs typeface="Calibri"/>
                        </a:rPr>
                        <a:t>del </a:t>
                      </a:r>
                      <a:r>
                        <a:rPr sz="900" spc="5" dirty="0">
                          <a:solidFill>
                            <a:srgbClr val="4C4D4F"/>
                          </a:solidFill>
                          <a:latin typeface="Calibri"/>
                          <a:cs typeface="Calibri"/>
                        </a:rPr>
                        <a:t> </a:t>
                      </a:r>
                      <a:r>
                        <a:rPr sz="900" spc="-5" dirty="0">
                          <a:solidFill>
                            <a:srgbClr val="4C4D4F"/>
                          </a:solidFill>
                          <a:latin typeface="Calibri"/>
                          <a:cs typeface="Calibri"/>
                        </a:rPr>
                        <a:t>Sistema</a:t>
                      </a:r>
                      <a:r>
                        <a:rPr sz="900" spc="-40" dirty="0">
                          <a:solidFill>
                            <a:srgbClr val="4C4D4F"/>
                          </a:solidFill>
                          <a:latin typeface="Calibri"/>
                          <a:cs typeface="Calibri"/>
                        </a:rPr>
                        <a:t> </a:t>
                      </a:r>
                      <a:r>
                        <a:rPr sz="900" spc="-5" dirty="0">
                          <a:solidFill>
                            <a:srgbClr val="4C4D4F"/>
                          </a:solidFill>
                          <a:latin typeface="Calibri"/>
                          <a:cs typeface="Calibri"/>
                        </a:rPr>
                        <a:t>Nacional</a:t>
                      </a:r>
                      <a:r>
                        <a:rPr sz="900" spc="-20"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dirty="0">
                          <a:solidFill>
                            <a:srgbClr val="4C4D4F"/>
                          </a:solidFill>
                          <a:latin typeface="Calibri"/>
                          <a:cs typeface="Calibri"/>
                        </a:rPr>
                        <a:t>Salud</a:t>
                      </a:r>
                      <a:endParaRPr sz="900" dirty="0">
                        <a:latin typeface="Calibri"/>
                        <a:cs typeface="Calibri"/>
                      </a:endParaRPr>
                    </a:p>
                  </a:txBody>
                  <a:tcPr marL="0" marR="0" marT="77470" marB="0">
                    <a:lnB w="57150">
                      <a:solidFill>
                        <a:srgbClr val="FFFFFF"/>
                      </a:solidFill>
                      <a:prstDash val="solid"/>
                    </a:lnB>
                    <a:solidFill>
                      <a:srgbClr val="F1D7C4"/>
                    </a:solidFill>
                  </a:tcPr>
                </a:tc>
                <a:tc>
                  <a:txBody>
                    <a:bodyPr/>
                    <a:lstStyle/>
                    <a:p>
                      <a:pPr marL="53975">
                        <a:lnSpc>
                          <a:spcPts val="1030"/>
                        </a:lnSpc>
                        <a:spcBef>
                          <a:spcPts val="525"/>
                        </a:spcBef>
                      </a:pPr>
                      <a:r>
                        <a:rPr sz="900" b="1" spc="-5" dirty="0">
                          <a:solidFill>
                            <a:srgbClr val="BE3631"/>
                          </a:solidFill>
                          <a:latin typeface="Trebuchet MS"/>
                          <a:cs typeface="Trebuchet MS"/>
                        </a:rPr>
                        <a:t>C1</a:t>
                      </a:r>
                      <a:r>
                        <a:rPr sz="900" b="1" dirty="0">
                          <a:solidFill>
                            <a:srgbClr val="BE3631"/>
                          </a:solidFill>
                          <a:latin typeface="Trebuchet MS"/>
                          <a:cs typeface="Trebuchet MS"/>
                        </a:rPr>
                        <a:t>9</a:t>
                      </a:r>
                      <a:r>
                        <a:rPr sz="900" b="1" spc="-10" dirty="0">
                          <a:solidFill>
                            <a:srgbClr val="BE3631"/>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 </a:t>
                      </a:r>
                      <a:r>
                        <a:rPr sz="900" spc="-5" dirty="0">
                          <a:solidFill>
                            <a:srgbClr val="4C4D4F"/>
                          </a:solidFill>
                          <a:latin typeface="Calibri"/>
                          <a:cs typeface="Calibri"/>
                        </a:rPr>
                        <a:t>Nac</a:t>
                      </a:r>
                      <a:r>
                        <a:rPr sz="900" spc="10" dirty="0">
                          <a:solidFill>
                            <a:srgbClr val="4C4D4F"/>
                          </a:solidFill>
                          <a:latin typeface="Calibri"/>
                          <a:cs typeface="Calibri"/>
                        </a:rPr>
                        <a:t>i</a:t>
                      </a:r>
                      <a:r>
                        <a:rPr sz="900" spc="5" dirty="0">
                          <a:solidFill>
                            <a:srgbClr val="4C4D4F"/>
                          </a:solidFill>
                          <a:latin typeface="Calibri"/>
                          <a:cs typeface="Calibri"/>
                        </a:rPr>
                        <a:t>on</a:t>
                      </a:r>
                      <a:r>
                        <a:rPr sz="900" spc="-5" dirty="0">
                          <a:solidFill>
                            <a:srgbClr val="4C4D4F"/>
                          </a:solidFill>
                          <a:latin typeface="Calibri"/>
                          <a:cs typeface="Calibri"/>
                        </a:rPr>
                        <a:t>al</a:t>
                      </a:r>
                      <a:endParaRPr sz="900" dirty="0">
                        <a:latin typeface="Calibri"/>
                        <a:cs typeface="Calibri"/>
                      </a:endParaRPr>
                    </a:p>
                    <a:p>
                      <a:pPr marL="251460" marR="271780">
                        <a:lnSpc>
                          <a:spcPts val="1010"/>
                        </a:lnSpc>
                        <a:spcBef>
                          <a:spcPts val="40"/>
                        </a:spcBef>
                      </a:pPr>
                      <a:r>
                        <a:rPr sz="900" dirty="0">
                          <a:solidFill>
                            <a:srgbClr val="4C4D4F"/>
                          </a:solidFill>
                          <a:latin typeface="Calibri"/>
                          <a:cs typeface="Calibri"/>
                        </a:rPr>
                        <a:t>de</a:t>
                      </a:r>
                      <a:r>
                        <a:rPr sz="900" spc="-50" dirty="0">
                          <a:solidFill>
                            <a:srgbClr val="4C4D4F"/>
                          </a:solidFill>
                          <a:latin typeface="Calibri"/>
                          <a:cs typeface="Calibri"/>
                        </a:rPr>
                        <a:t> </a:t>
                      </a:r>
                      <a:r>
                        <a:rPr sz="900" spc="-5" dirty="0">
                          <a:solidFill>
                            <a:srgbClr val="4C4D4F"/>
                          </a:solidFill>
                          <a:latin typeface="Calibri"/>
                          <a:cs typeface="Calibri"/>
                        </a:rPr>
                        <a:t>Competencias </a:t>
                      </a:r>
                      <a:r>
                        <a:rPr sz="900" spc="-190" dirty="0">
                          <a:solidFill>
                            <a:srgbClr val="4C4D4F"/>
                          </a:solidFill>
                          <a:latin typeface="Calibri"/>
                          <a:cs typeface="Calibri"/>
                        </a:rPr>
                        <a:t> </a:t>
                      </a:r>
                      <a:r>
                        <a:rPr sz="900" dirty="0">
                          <a:solidFill>
                            <a:srgbClr val="4C4D4F"/>
                          </a:solidFill>
                          <a:latin typeface="Calibri"/>
                          <a:cs typeface="Calibri"/>
                        </a:rPr>
                        <a:t>Digitales</a:t>
                      </a:r>
                      <a:endParaRPr sz="900" dirty="0">
                        <a:latin typeface="Calibri"/>
                        <a:cs typeface="Calibri"/>
                      </a:endParaRPr>
                    </a:p>
                    <a:p>
                      <a:pPr marL="251460">
                        <a:lnSpc>
                          <a:spcPts val="985"/>
                        </a:lnSpc>
                      </a:pPr>
                      <a:r>
                        <a:rPr sz="900" spc="-5" dirty="0">
                          <a:solidFill>
                            <a:srgbClr val="4C4D4F"/>
                          </a:solidFill>
                          <a:latin typeface="Calibri"/>
                          <a:cs typeface="Calibri"/>
                        </a:rPr>
                        <a:t>(digital</a:t>
                      </a:r>
                      <a:r>
                        <a:rPr sz="900" spc="-30" dirty="0">
                          <a:solidFill>
                            <a:srgbClr val="4C4D4F"/>
                          </a:solidFill>
                          <a:latin typeface="Calibri"/>
                          <a:cs typeface="Calibri"/>
                        </a:rPr>
                        <a:t> </a:t>
                      </a:r>
                      <a:r>
                        <a:rPr sz="900" spc="5" dirty="0">
                          <a:solidFill>
                            <a:srgbClr val="4C4D4F"/>
                          </a:solidFill>
                          <a:latin typeface="Calibri"/>
                          <a:cs typeface="Calibri"/>
                        </a:rPr>
                        <a:t>skills)</a:t>
                      </a:r>
                      <a:endParaRPr sz="900" dirty="0">
                        <a:latin typeface="Calibri"/>
                        <a:cs typeface="Calibri"/>
                      </a:endParaRPr>
                    </a:p>
                    <a:p>
                      <a:pPr marL="250825" marR="26034" indent="-198120">
                        <a:lnSpc>
                          <a:spcPct val="92200"/>
                        </a:lnSpc>
                        <a:spcBef>
                          <a:spcPts val="305"/>
                        </a:spcBef>
                      </a:pPr>
                      <a:r>
                        <a:rPr sz="900" b="1" spc="-5" dirty="0">
                          <a:solidFill>
                            <a:srgbClr val="BE3631"/>
                          </a:solidFill>
                          <a:latin typeface="Trebuchet MS"/>
                          <a:cs typeface="Trebuchet MS"/>
                        </a:rPr>
                        <a:t>C2</a:t>
                      </a:r>
                      <a:r>
                        <a:rPr sz="900" b="1" dirty="0">
                          <a:solidFill>
                            <a:srgbClr val="BE3631"/>
                          </a:solidFill>
                          <a:latin typeface="Trebuchet MS"/>
                          <a:cs typeface="Trebuchet MS"/>
                        </a:rPr>
                        <a:t>0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10" dirty="0">
                          <a:solidFill>
                            <a:srgbClr val="4C4D4F"/>
                          </a:solidFill>
                          <a:latin typeface="Calibri"/>
                          <a:cs typeface="Calibri"/>
                        </a:rPr>
                        <a:t> </a:t>
                      </a:r>
                      <a:r>
                        <a:rPr sz="900" dirty="0">
                          <a:solidFill>
                            <a:srgbClr val="4C4D4F"/>
                          </a:solidFill>
                          <a:latin typeface="Calibri"/>
                          <a:cs typeface="Calibri"/>
                        </a:rPr>
                        <a:t>e</a:t>
                      </a:r>
                      <a:r>
                        <a:rPr sz="900" spc="-5" dirty="0">
                          <a:solidFill>
                            <a:srgbClr val="4C4D4F"/>
                          </a:solidFill>
                          <a:latin typeface="Calibri"/>
                          <a:cs typeface="Calibri"/>
                        </a:rPr>
                        <a:t>str</a:t>
                      </a:r>
                      <a:r>
                        <a:rPr sz="900" spc="-10" dirty="0">
                          <a:solidFill>
                            <a:srgbClr val="4C4D4F"/>
                          </a:solidFill>
                          <a:latin typeface="Calibri"/>
                          <a:cs typeface="Calibri"/>
                        </a:rPr>
                        <a:t>a</a:t>
                      </a:r>
                      <a:r>
                        <a:rPr sz="900" spc="-5" dirty="0">
                          <a:solidFill>
                            <a:srgbClr val="4C4D4F"/>
                          </a:solidFill>
                          <a:latin typeface="Calibri"/>
                          <a:cs typeface="Calibri"/>
                        </a:rPr>
                        <a:t>t</a:t>
                      </a:r>
                      <a:r>
                        <a:rPr sz="900" dirty="0">
                          <a:solidFill>
                            <a:srgbClr val="4C4D4F"/>
                          </a:solidFill>
                          <a:latin typeface="Calibri"/>
                          <a:cs typeface="Calibri"/>
                        </a:rPr>
                        <a:t>ég</a:t>
                      </a:r>
                      <a:r>
                        <a:rPr sz="900" spc="5" dirty="0">
                          <a:solidFill>
                            <a:srgbClr val="4C4D4F"/>
                          </a:solidFill>
                          <a:latin typeface="Calibri"/>
                          <a:cs typeface="Calibri"/>
                        </a:rPr>
                        <a:t>i</a:t>
                      </a:r>
                      <a:r>
                        <a:rPr sz="900" spc="-10" dirty="0">
                          <a:solidFill>
                            <a:srgbClr val="4C4D4F"/>
                          </a:solidFill>
                          <a:latin typeface="Calibri"/>
                          <a:cs typeface="Calibri"/>
                        </a:rPr>
                        <a:t>c</a:t>
                      </a:r>
                      <a:r>
                        <a:rPr sz="900" dirty="0">
                          <a:solidFill>
                            <a:srgbClr val="4C4D4F"/>
                          </a:solidFill>
                          <a:latin typeface="Calibri"/>
                          <a:cs typeface="Calibri"/>
                        </a:rPr>
                        <a:t>o</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impulso</a:t>
                      </a:r>
                      <a:r>
                        <a:rPr sz="900" spc="10" dirty="0">
                          <a:solidFill>
                            <a:srgbClr val="4C4D4F"/>
                          </a:solidFill>
                          <a:latin typeface="Calibri"/>
                          <a:cs typeface="Calibri"/>
                        </a:rPr>
                        <a:t> </a:t>
                      </a:r>
                      <a:r>
                        <a:rPr sz="900" dirty="0">
                          <a:solidFill>
                            <a:srgbClr val="4C4D4F"/>
                          </a:solidFill>
                          <a:latin typeface="Calibri"/>
                          <a:cs typeface="Calibri"/>
                        </a:rPr>
                        <a:t>de la </a:t>
                      </a:r>
                      <a:r>
                        <a:rPr sz="900" spc="5" dirty="0">
                          <a:solidFill>
                            <a:srgbClr val="4C4D4F"/>
                          </a:solidFill>
                          <a:latin typeface="Calibri"/>
                          <a:cs typeface="Calibri"/>
                        </a:rPr>
                        <a:t> </a:t>
                      </a:r>
                      <a:r>
                        <a:rPr sz="900" spc="-5" dirty="0">
                          <a:solidFill>
                            <a:srgbClr val="4C4D4F"/>
                          </a:solidFill>
                          <a:latin typeface="Calibri"/>
                          <a:cs typeface="Calibri"/>
                        </a:rPr>
                        <a:t>Formación</a:t>
                      </a:r>
                      <a:r>
                        <a:rPr sz="900" spc="-40" dirty="0">
                          <a:solidFill>
                            <a:srgbClr val="4C4D4F"/>
                          </a:solidFill>
                          <a:latin typeface="Calibri"/>
                          <a:cs typeface="Calibri"/>
                        </a:rPr>
                        <a:t> </a:t>
                      </a:r>
                      <a:r>
                        <a:rPr sz="900" dirty="0">
                          <a:solidFill>
                            <a:srgbClr val="4C4D4F"/>
                          </a:solidFill>
                          <a:latin typeface="Calibri"/>
                          <a:cs typeface="Calibri"/>
                        </a:rPr>
                        <a:t>Profesional</a:t>
                      </a:r>
                      <a:endParaRPr sz="900" dirty="0">
                        <a:latin typeface="Calibri"/>
                        <a:cs typeface="Calibri"/>
                      </a:endParaRPr>
                    </a:p>
                    <a:p>
                      <a:pPr marL="251460" marR="195580" indent="-198755">
                        <a:lnSpc>
                          <a:spcPct val="92600"/>
                        </a:lnSpc>
                        <a:spcBef>
                          <a:spcPts val="295"/>
                        </a:spcBef>
                      </a:pPr>
                      <a:r>
                        <a:rPr sz="900" b="1" spc="-5" dirty="0">
                          <a:solidFill>
                            <a:srgbClr val="BE3631"/>
                          </a:solidFill>
                          <a:latin typeface="Trebuchet MS"/>
                          <a:cs typeface="Trebuchet MS"/>
                        </a:rPr>
                        <a:t>C2</a:t>
                      </a:r>
                      <a:r>
                        <a:rPr sz="900" b="1" dirty="0">
                          <a:solidFill>
                            <a:srgbClr val="BE3631"/>
                          </a:solidFill>
                          <a:latin typeface="Trebuchet MS"/>
                          <a:cs typeface="Trebuchet MS"/>
                        </a:rPr>
                        <a:t>1</a:t>
                      </a:r>
                      <a:r>
                        <a:rPr sz="900" b="1" spc="5" dirty="0">
                          <a:solidFill>
                            <a:srgbClr val="BE3631"/>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ode</a:t>
                      </a:r>
                      <a:r>
                        <a:rPr sz="900" spc="-5" dirty="0">
                          <a:solidFill>
                            <a:srgbClr val="4C4D4F"/>
                          </a:solidFill>
                          <a:latin typeface="Calibri"/>
                          <a:cs typeface="Calibri"/>
                        </a:rPr>
                        <a:t>r</a:t>
                      </a:r>
                      <a:r>
                        <a:rPr sz="900" dirty="0">
                          <a:solidFill>
                            <a:srgbClr val="4C4D4F"/>
                          </a:solidFill>
                          <a:latin typeface="Calibri"/>
                          <a:cs typeface="Calibri"/>
                        </a:rPr>
                        <a:t>n</a:t>
                      </a:r>
                      <a:r>
                        <a:rPr sz="900" spc="5" dirty="0">
                          <a:solidFill>
                            <a:srgbClr val="4C4D4F"/>
                          </a:solidFill>
                          <a:latin typeface="Calibri"/>
                          <a:cs typeface="Calibri"/>
                        </a:rPr>
                        <a:t>i</a:t>
                      </a:r>
                      <a:r>
                        <a:rPr sz="900" spc="-10" dirty="0">
                          <a:solidFill>
                            <a:srgbClr val="4C4D4F"/>
                          </a:solidFill>
                          <a:latin typeface="Calibri"/>
                          <a:cs typeface="Calibri"/>
                        </a:rPr>
                        <a:t>zac</a:t>
                      </a:r>
                      <a:r>
                        <a:rPr sz="900" spc="5" dirty="0">
                          <a:solidFill>
                            <a:srgbClr val="4C4D4F"/>
                          </a:solidFill>
                          <a:latin typeface="Calibri"/>
                          <a:cs typeface="Calibri"/>
                        </a:rPr>
                        <a:t>i</a:t>
                      </a:r>
                      <a:r>
                        <a:rPr sz="900" dirty="0">
                          <a:solidFill>
                            <a:srgbClr val="4C4D4F"/>
                          </a:solidFill>
                          <a:latin typeface="Calibri"/>
                          <a:cs typeface="Calibri"/>
                        </a:rPr>
                        <a:t>ón</a:t>
                      </a:r>
                      <a:r>
                        <a:rPr sz="900" spc="1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digitalización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sistema</a:t>
                      </a:r>
                      <a:r>
                        <a:rPr sz="900" spc="10" dirty="0">
                          <a:solidFill>
                            <a:srgbClr val="4C4D4F"/>
                          </a:solidFill>
                          <a:latin typeface="Calibri"/>
                          <a:cs typeface="Calibri"/>
                        </a:rPr>
                        <a:t> </a:t>
                      </a:r>
                      <a:r>
                        <a:rPr sz="900" spc="-5" dirty="0">
                          <a:solidFill>
                            <a:srgbClr val="4C4D4F"/>
                          </a:solidFill>
                          <a:latin typeface="Calibri"/>
                          <a:cs typeface="Calibri"/>
                        </a:rPr>
                        <a:t>educativo, </a:t>
                      </a:r>
                      <a:r>
                        <a:rPr sz="900" spc="-190" dirty="0">
                          <a:solidFill>
                            <a:srgbClr val="4C4D4F"/>
                          </a:solidFill>
                          <a:latin typeface="Calibri"/>
                          <a:cs typeface="Calibri"/>
                        </a:rPr>
                        <a:t> </a:t>
                      </a:r>
                      <a:r>
                        <a:rPr sz="900" spc="5" dirty="0">
                          <a:solidFill>
                            <a:srgbClr val="4C4D4F"/>
                          </a:solidFill>
                          <a:latin typeface="Calibri"/>
                          <a:cs typeface="Calibri"/>
                        </a:rPr>
                        <a:t>incluida</a:t>
                      </a:r>
                      <a:endParaRPr sz="900" dirty="0">
                        <a:latin typeface="Calibri"/>
                        <a:cs typeface="Calibri"/>
                      </a:endParaRPr>
                    </a:p>
                    <a:p>
                      <a:pPr marL="251460" marR="215900">
                        <a:lnSpc>
                          <a:spcPct val="92200"/>
                        </a:lnSpc>
                        <a:spcBef>
                          <a:spcPts val="10"/>
                        </a:spcBef>
                      </a:pPr>
                      <a:r>
                        <a:rPr sz="900" dirty="0">
                          <a:solidFill>
                            <a:srgbClr val="4C4D4F"/>
                          </a:solidFill>
                          <a:latin typeface="Calibri"/>
                          <a:cs typeface="Calibri"/>
                        </a:rPr>
                        <a:t>la </a:t>
                      </a:r>
                      <a:r>
                        <a:rPr sz="900" spc="-5" dirty="0">
                          <a:solidFill>
                            <a:srgbClr val="4C4D4F"/>
                          </a:solidFill>
                          <a:latin typeface="Calibri"/>
                          <a:cs typeface="Calibri"/>
                        </a:rPr>
                        <a:t>educación </a:t>
                      </a:r>
                      <a:r>
                        <a:rPr sz="900" dirty="0">
                          <a:solidFill>
                            <a:srgbClr val="4C4D4F"/>
                          </a:solidFill>
                          <a:latin typeface="Calibri"/>
                          <a:cs typeface="Calibri"/>
                        </a:rPr>
                        <a:t> temprana</a:t>
                      </a:r>
                      <a:r>
                        <a:rPr sz="900" spc="20" dirty="0">
                          <a:solidFill>
                            <a:srgbClr val="4C4D4F"/>
                          </a:solidFill>
                          <a:latin typeface="Calibri"/>
                          <a:cs typeface="Calibri"/>
                        </a:rPr>
                        <a:t> </a:t>
                      </a:r>
                      <a:r>
                        <a:rPr sz="900" dirty="0">
                          <a:solidFill>
                            <a:srgbClr val="4C4D4F"/>
                          </a:solidFill>
                          <a:latin typeface="Calibri"/>
                          <a:cs typeface="Calibri"/>
                        </a:rPr>
                        <a:t>de</a:t>
                      </a:r>
                      <a:r>
                        <a:rPr sz="900" spc="-15" dirty="0">
                          <a:solidFill>
                            <a:srgbClr val="4C4D4F"/>
                          </a:solidFill>
                          <a:latin typeface="Calibri"/>
                          <a:cs typeface="Calibri"/>
                        </a:rPr>
                        <a:t> </a:t>
                      </a:r>
                      <a:r>
                        <a:rPr sz="900" dirty="0">
                          <a:solidFill>
                            <a:srgbClr val="4C4D4F"/>
                          </a:solidFill>
                          <a:latin typeface="Calibri"/>
                          <a:cs typeface="Calibri"/>
                        </a:rPr>
                        <a:t>0</a:t>
                      </a:r>
                      <a:r>
                        <a:rPr sz="900" spc="-15" dirty="0">
                          <a:solidFill>
                            <a:srgbClr val="4C4D4F"/>
                          </a:solidFill>
                          <a:latin typeface="Calibri"/>
                          <a:cs typeface="Calibri"/>
                        </a:rPr>
                        <a:t> </a:t>
                      </a:r>
                      <a:r>
                        <a:rPr sz="900" dirty="0">
                          <a:solidFill>
                            <a:srgbClr val="4C4D4F"/>
                          </a:solidFill>
                          <a:latin typeface="Calibri"/>
                          <a:cs typeface="Calibri"/>
                        </a:rPr>
                        <a:t>a</a:t>
                      </a:r>
                      <a:r>
                        <a:rPr sz="900" spc="-20" dirty="0">
                          <a:solidFill>
                            <a:srgbClr val="4C4D4F"/>
                          </a:solidFill>
                          <a:latin typeface="Calibri"/>
                          <a:cs typeface="Calibri"/>
                        </a:rPr>
                        <a:t> </a:t>
                      </a:r>
                      <a:r>
                        <a:rPr sz="900" dirty="0">
                          <a:solidFill>
                            <a:srgbClr val="4C4D4F"/>
                          </a:solidFill>
                          <a:latin typeface="Calibri"/>
                          <a:cs typeface="Calibri"/>
                        </a:rPr>
                        <a:t>3 </a:t>
                      </a:r>
                      <a:r>
                        <a:rPr sz="900" spc="-190" dirty="0">
                          <a:solidFill>
                            <a:srgbClr val="4C4D4F"/>
                          </a:solidFill>
                          <a:latin typeface="Calibri"/>
                          <a:cs typeface="Calibri"/>
                        </a:rPr>
                        <a:t> </a:t>
                      </a:r>
                      <a:r>
                        <a:rPr sz="900" dirty="0">
                          <a:solidFill>
                            <a:srgbClr val="4C4D4F"/>
                          </a:solidFill>
                          <a:latin typeface="Calibri"/>
                          <a:cs typeface="Calibri"/>
                        </a:rPr>
                        <a:t>años</a:t>
                      </a:r>
                      <a:endParaRPr sz="900" dirty="0">
                        <a:latin typeface="Calibri"/>
                        <a:cs typeface="Calibri"/>
                      </a:endParaRPr>
                    </a:p>
                  </a:txBody>
                  <a:tcPr marL="0" marR="0" marT="66675" marB="0">
                    <a:lnB w="57150">
                      <a:solidFill>
                        <a:srgbClr val="FFFFFF"/>
                      </a:solidFill>
                      <a:prstDash val="solid"/>
                    </a:lnB>
                    <a:solidFill>
                      <a:srgbClr val="EECDC1"/>
                    </a:solidFill>
                  </a:tcPr>
                </a:tc>
                <a:tc>
                  <a:txBody>
                    <a:bodyPr/>
                    <a:lstStyle/>
                    <a:p>
                      <a:pPr marL="251460" marR="123189" indent="-198755">
                        <a:lnSpc>
                          <a:spcPct val="92600"/>
                        </a:lnSpc>
                        <a:spcBef>
                          <a:spcPts val="700"/>
                        </a:spcBef>
                      </a:pPr>
                      <a:r>
                        <a:rPr sz="900" b="1" spc="-5" dirty="0">
                          <a:solidFill>
                            <a:srgbClr val="933F80"/>
                          </a:solidFill>
                          <a:latin typeface="Trebuchet MS"/>
                          <a:cs typeface="Trebuchet MS"/>
                        </a:rPr>
                        <a:t>C2</a:t>
                      </a:r>
                      <a:r>
                        <a:rPr sz="900" b="1" dirty="0">
                          <a:solidFill>
                            <a:srgbClr val="933F80"/>
                          </a:solidFill>
                          <a:latin typeface="Trebuchet MS"/>
                          <a:cs typeface="Trebuchet MS"/>
                        </a:rPr>
                        <a:t>2</a:t>
                      </a:r>
                      <a:r>
                        <a:rPr sz="900" b="1" spc="5" dirty="0">
                          <a:solidFill>
                            <a:srgbClr val="933F80"/>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a:t>
                      </a:r>
                      <a:r>
                        <a:rPr sz="900" spc="10" dirty="0">
                          <a:solidFill>
                            <a:srgbClr val="4C4D4F"/>
                          </a:solidFill>
                          <a:latin typeface="Calibri"/>
                          <a:cs typeface="Calibri"/>
                        </a:rPr>
                        <a:t> </a:t>
                      </a:r>
                      <a:r>
                        <a:rPr sz="900" spc="-10" dirty="0">
                          <a:solidFill>
                            <a:srgbClr val="4C4D4F"/>
                          </a:solidFill>
                          <a:latin typeface="Calibri"/>
                          <a:cs typeface="Calibri"/>
                        </a:rPr>
                        <a:t>c</a:t>
                      </a:r>
                      <a:r>
                        <a:rPr sz="900" dirty="0">
                          <a:solidFill>
                            <a:srgbClr val="4C4D4F"/>
                          </a:solidFill>
                          <a:latin typeface="Calibri"/>
                          <a:cs typeface="Calibri"/>
                        </a:rPr>
                        <a:t>hoque</a:t>
                      </a:r>
                      <a:r>
                        <a:rPr sz="900" spc="5" dirty="0">
                          <a:solidFill>
                            <a:srgbClr val="4C4D4F"/>
                          </a:solidFill>
                          <a:latin typeface="Calibri"/>
                          <a:cs typeface="Calibri"/>
                        </a:rPr>
                        <a:t> </a:t>
                      </a:r>
                      <a:r>
                        <a:rPr sz="900" dirty="0">
                          <a:solidFill>
                            <a:srgbClr val="4C4D4F"/>
                          </a:solidFill>
                          <a:latin typeface="Calibri"/>
                          <a:cs typeface="Calibri"/>
                        </a:rPr>
                        <a:t>p</a:t>
                      </a:r>
                      <a:r>
                        <a:rPr sz="900" spc="-10" dirty="0">
                          <a:solidFill>
                            <a:srgbClr val="4C4D4F"/>
                          </a:solidFill>
                          <a:latin typeface="Calibri"/>
                          <a:cs typeface="Calibri"/>
                        </a:rPr>
                        <a:t>a</a:t>
                      </a:r>
                      <a:r>
                        <a:rPr sz="900" spc="-5" dirty="0">
                          <a:solidFill>
                            <a:srgbClr val="4C4D4F"/>
                          </a:solidFill>
                          <a:latin typeface="Calibri"/>
                          <a:cs typeface="Calibri"/>
                        </a:rPr>
                        <a:t>r</a:t>
                      </a:r>
                      <a:r>
                        <a:rPr sz="900" dirty="0">
                          <a:solidFill>
                            <a:srgbClr val="4C4D4F"/>
                          </a:solidFill>
                          <a:latin typeface="Calibri"/>
                          <a:cs typeface="Calibri"/>
                        </a:rPr>
                        <a:t>a  </a:t>
                      </a:r>
                      <a:r>
                        <a:rPr sz="900" spc="5" dirty="0">
                          <a:solidFill>
                            <a:srgbClr val="4C4D4F"/>
                          </a:solidFill>
                          <a:latin typeface="Calibri"/>
                          <a:cs typeface="Calibri"/>
                        </a:rPr>
                        <a:t>la</a:t>
                      </a:r>
                      <a:r>
                        <a:rPr sz="900" spc="10" dirty="0">
                          <a:solidFill>
                            <a:srgbClr val="4C4D4F"/>
                          </a:solidFill>
                          <a:latin typeface="Calibri"/>
                          <a:cs typeface="Calibri"/>
                        </a:rPr>
                        <a:t> </a:t>
                      </a:r>
                      <a:r>
                        <a:rPr sz="900" dirty="0">
                          <a:solidFill>
                            <a:srgbClr val="4C4D4F"/>
                          </a:solidFill>
                          <a:latin typeface="Calibri"/>
                          <a:cs typeface="Calibri"/>
                        </a:rPr>
                        <a:t>economía de los </a:t>
                      </a:r>
                      <a:r>
                        <a:rPr sz="900" spc="5" dirty="0">
                          <a:solidFill>
                            <a:srgbClr val="4C4D4F"/>
                          </a:solidFill>
                          <a:latin typeface="Calibri"/>
                          <a:cs typeface="Calibri"/>
                        </a:rPr>
                        <a:t> </a:t>
                      </a:r>
                      <a:r>
                        <a:rPr sz="900" spc="-5" dirty="0">
                          <a:solidFill>
                            <a:srgbClr val="4C4D4F"/>
                          </a:solidFill>
                          <a:latin typeface="Calibri"/>
                          <a:cs typeface="Calibri"/>
                        </a:rPr>
                        <a:t>cuidados</a:t>
                      </a:r>
                      <a:r>
                        <a:rPr sz="900" spc="-15" dirty="0">
                          <a:solidFill>
                            <a:srgbClr val="4C4D4F"/>
                          </a:solidFill>
                          <a:latin typeface="Calibri"/>
                          <a:cs typeface="Calibri"/>
                        </a:rPr>
                        <a:t> </a:t>
                      </a:r>
                      <a:r>
                        <a:rPr sz="900" dirty="0">
                          <a:solidFill>
                            <a:srgbClr val="4C4D4F"/>
                          </a:solidFill>
                          <a:latin typeface="Calibri"/>
                          <a:cs typeface="Calibri"/>
                        </a:rPr>
                        <a:t>y</a:t>
                      </a:r>
                      <a:r>
                        <a:rPr sz="900" spc="25" dirty="0">
                          <a:solidFill>
                            <a:srgbClr val="4C4D4F"/>
                          </a:solidFill>
                          <a:latin typeface="Calibri"/>
                          <a:cs typeface="Calibri"/>
                        </a:rPr>
                        <a:t> </a:t>
                      </a:r>
                      <a:r>
                        <a:rPr sz="900" spc="-5" dirty="0">
                          <a:solidFill>
                            <a:srgbClr val="4C4D4F"/>
                          </a:solidFill>
                          <a:latin typeface="Calibri"/>
                          <a:cs typeface="Calibri"/>
                        </a:rPr>
                        <a:t>refuerzo </a:t>
                      </a:r>
                      <a:r>
                        <a:rPr sz="900" dirty="0">
                          <a:solidFill>
                            <a:srgbClr val="4C4D4F"/>
                          </a:solidFill>
                          <a:latin typeface="Calibri"/>
                          <a:cs typeface="Calibri"/>
                        </a:rPr>
                        <a:t> de </a:t>
                      </a:r>
                      <a:r>
                        <a:rPr sz="900" spc="-5" dirty="0">
                          <a:solidFill>
                            <a:srgbClr val="4C4D4F"/>
                          </a:solidFill>
                          <a:latin typeface="Calibri"/>
                          <a:cs typeface="Calibri"/>
                        </a:rPr>
                        <a:t>las </a:t>
                      </a:r>
                      <a:r>
                        <a:rPr sz="900" dirty="0">
                          <a:solidFill>
                            <a:srgbClr val="4C4D4F"/>
                          </a:solidFill>
                          <a:latin typeface="Calibri"/>
                          <a:cs typeface="Calibri"/>
                        </a:rPr>
                        <a:t>políticas</a:t>
                      </a:r>
                      <a:endParaRPr sz="900">
                        <a:latin typeface="Calibri"/>
                        <a:cs typeface="Calibri"/>
                      </a:endParaRPr>
                    </a:p>
                    <a:p>
                      <a:pPr marL="251460">
                        <a:lnSpc>
                          <a:spcPts val="1010"/>
                        </a:lnSpc>
                      </a:pPr>
                      <a:r>
                        <a:rPr sz="900" dirty="0">
                          <a:solidFill>
                            <a:srgbClr val="4C4D4F"/>
                          </a:solidFill>
                          <a:latin typeface="Calibri"/>
                          <a:cs typeface="Calibri"/>
                        </a:rPr>
                        <a:t>de</a:t>
                      </a:r>
                      <a:r>
                        <a:rPr sz="900" spc="-35" dirty="0">
                          <a:solidFill>
                            <a:srgbClr val="4C4D4F"/>
                          </a:solidFill>
                          <a:latin typeface="Calibri"/>
                          <a:cs typeface="Calibri"/>
                        </a:rPr>
                        <a:t> </a:t>
                      </a:r>
                      <a:r>
                        <a:rPr sz="900" dirty="0">
                          <a:solidFill>
                            <a:srgbClr val="4C4D4F"/>
                          </a:solidFill>
                          <a:latin typeface="Calibri"/>
                          <a:cs typeface="Calibri"/>
                        </a:rPr>
                        <a:t>inclusión</a:t>
                      </a:r>
                      <a:endParaRPr sz="900">
                        <a:latin typeface="Calibri"/>
                        <a:cs typeface="Calibri"/>
                      </a:endParaRPr>
                    </a:p>
                    <a:p>
                      <a:pPr marL="250825" marR="67945" indent="-198120">
                        <a:lnSpc>
                          <a:spcPct val="92200"/>
                        </a:lnSpc>
                        <a:spcBef>
                          <a:spcPts val="300"/>
                        </a:spcBef>
                      </a:pPr>
                      <a:r>
                        <a:rPr sz="900" b="1" spc="-5" dirty="0">
                          <a:solidFill>
                            <a:srgbClr val="933F80"/>
                          </a:solidFill>
                          <a:latin typeface="Trebuchet MS"/>
                          <a:cs typeface="Trebuchet MS"/>
                        </a:rPr>
                        <a:t>C2</a:t>
                      </a:r>
                      <a:r>
                        <a:rPr sz="900" b="1" dirty="0">
                          <a:solidFill>
                            <a:srgbClr val="933F80"/>
                          </a:solidFill>
                          <a:latin typeface="Trebuchet MS"/>
                          <a:cs typeface="Trebuchet MS"/>
                        </a:rPr>
                        <a:t>3</a:t>
                      </a:r>
                      <a:r>
                        <a:rPr sz="900" b="1" spc="5" dirty="0">
                          <a:solidFill>
                            <a:srgbClr val="933F80"/>
                          </a:solidFill>
                          <a:latin typeface="Trebuchet MS"/>
                          <a:cs typeface="Trebuchet MS"/>
                        </a:rPr>
                        <a:t> </a:t>
                      </a:r>
                      <a:r>
                        <a:rPr sz="900" spc="-10" dirty="0">
                          <a:solidFill>
                            <a:srgbClr val="4C4D4F"/>
                          </a:solidFill>
                          <a:latin typeface="Calibri"/>
                          <a:cs typeface="Calibri"/>
                        </a:rPr>
                        <a:t>N</a:t>
                      </a:r>
                      <a:r>
                        <a:rPr sz="900" dirty="0">
                          <a:solidFill>
                            <a:srgbClr val="4C4D4F"/>
                          </a:solidFill>
                          <a:latin typeface="Calibri"/>
                          <a:cs typeface="Calibri"/>
                        </a:rPr>
                        <a:t>ue</a:t>
                      </a:r>
                      <a:r>
                        <a:rPr sz="900" spc="5" dirty="0">
                          <a:solidFill>
                            <a:srgbClr val="4C4D4F"/>
                          </a:solidFill>
                          <a:latin typeface="Calibri"/>
                          <a:cs typeface="Calibri"/>
                        </a:rPr>
                        <a:t>v</a:t>
                      </a:r>
                      <a:r>
                        <a:rPr sz="900" spc="-10" dirty="0">
                          <a:solidFill>
                            <a:srgbClr val="4C4D4F"/>
                          </a:solidFill>
                          <a:latin typeface="Calibri"/>
                          <a:cs typeface="Calibri"/>
                        </a:rPr>
                        <a:t>a</a:t>
                      </a:r>
                      <a:r>
                        <a:rPr sz="900" dirty="0">
                          <a:solidFill>
                            <a:srgbClr val="4C4D4F"/>
                          </a:solidFill>
                          <a:latin typeface="Calibri"/>
                          <a:cs typeface="Calibri"/>
                        </a:rPr>
                        <a:t>s po</a:t>
                      </a:r>
                      <a:r>
                        <a:rPr sz="900" spc="5" dirty="0">
                          <a:solidFill>
                            <a:srgbClr val="4C4D4F"/>
                          </a:solidFill>
                          <a:latin typeface="Calibri"/>
                          <a:cs typeface="Calibri"/>
                        </a:rPr>
                        <a:t>lí</a:t>
                      </a:r>
                      <a:r>
                        <a:rPr sz="900" spc="-5" dirty="0">
                          <a:solidFill>
                            <a:srgbClr val="4C4D4F"/>
                          </a:solidFill>
                          <a:latin typeface="Calibri"/>
                          <a:cs typeface="Calibri"/>
                        </a:rPr>
                        <a:t>t</a:t>
                      </a:r>
                      <a:r>
                        <a:rPr sz="900" spc="5" dirty="0">
                          <a:solidFill>
                            <a:srgbClr val="4C4D4F"/>
                          </a:solidFill>
                          <a:latin typeface="Calibri"/>
                          <a:cs typeface="Calibri"/>
                        </a:rPr>
                        <a:t>i</a:t>
                      </a:r>
                      <a:r>
                        <a:rPr sz="900" spc="-10" dirty="0">
                          <a:solidFill>
                            <a:srgbClr val="4C4D4F"/>
                          </a:solidFill>
                          <a:latin typeface="Calibri"/>
                          <a:cs typeface="Calibri"/>
                        </a:rPr>
                        <a:t>ca</a:t>
                      </a:r>
                      <a:r>
                        <a:rPr sz="900" dirty="0">
                          <a:solidFill>
                            <a:srgbClr val="4C4D4F"/>
                          </a:solidFill>
                          <a:latin typeface="Calibri"/>
                          <a:cs typeface="Calibri"/>
                        </a:rPr>
                        <a:t>s  públicas</a:t>
                      </a:r>
                      <a:r>
                        <a:rPr sz="900" spc="5" dirty="0">
                          <a:solidFill>
                            <a:srgbClr val="4C4D4F"/>
                          </a:solidFill>
                          <a:latin typeface="Calibri"/>
                          <a:cs typeface="Calibri"/>
                        </a:rPr>
                        <a:t> </a:t>
                      </a:r>
                      <a:r>
                        <a:rPr sz="900" spc="-5" dirty="0">
                          <a:solidFill>
                            <a:srgbClr val="4C4D4F"/>
                          </a:solidFill>
                          <a:latin typeface="Calibri"/>
                          <a:cs typeface="Calibri"/>
                        </a:rPr>
                        <a:t>para </a:t>
                      </a:r>
                      <a:r>
                        <a:rPr sz="900" dirty="0">
                          <a:solidFill>
                            <a:srgbClr val="4C4D4F"/>
                          </a:solidFill>
                          <a:latin typeface="Calibri"/>
                          <a:cs typeface="Calibri"/>
                        </a:rPr>
                        <a:t>un </a:t>
                      </a:r>
                      <a:r>
                        <a:rPr sz="900" spc="5" dirty="0">
                          <a:solidFill>
                            <a:srgbClr val="4C4D4F"/>
                          </a:solidFill>
                          <a:latin typeface="Calibri"/>
                          <a:cs typeface="Calibri"/>
                        </a:rPr>
                        <a:t> </a:t>
                      </a:r>
                      <a:r>
                        <a:rPr sz="900" spc="-5" dirty="0">
                          <a:solidFill>
                            <a:srgbClr val="4C4D4F"/>
                          </a:solidFill>
                          <a:latin typeface="Calibri"/>
                          <a:cs typeface="Calibri"/>
                        </a:rPr>
                        <a:t>mercado </a:t>
                      </a:r>
                      <a:r>
                        <a:rPr sz="900" dirty="0">
                          <a:solidFill>
                            <a:srgbClr val="4C4D4F"/>
                          </a:solidFill>
                          <a:latin typeface="Calibri"/>
                          <a:cs typeface="Calibri"/>
                        </a:rPr>
                        <a:t>de </a:t>
                      </a:r>
                      <a:r>
                        <a:rPr sz="900" spc="-5" dirty="0">
                          <a:solidFill>
                            <a:srgbClr val="4C4D4F"/>
                          </a:solidFill>
                          <a:latin typeface="Calibri"/>
                          <a:cs typeface="Calibri"/>
                        </a:rPr>
                        <a:t>trabajo </a:t>
                      </a:r>
                      <a:r>
                        <a:rPr sz="900" dirty="0">
                          <a:solidFill>
                            <a:srgbClr val="4C4D4F"/>
                          </a:solidFill>
                          <a:latin typeface="Calibri"/>
                          <a:cs typeface="Calibri"/>
                        </a:rPr>
                        <a:t> </a:t>
                      </a:r>
                      <a:r>
                        <a:rPr sz="900" spc="-5" dirty="0">
                          <a:solidFill>
                            <a:srgbClr val="4C4D4F"/>
                          </a:solidFill>
                          <a:latin typeface="Calibri"/>
                          <a:cs typeface="Calibri"/>
                        </a:rPr>
                        <a:t>dinámico, </a:t>
                      </a:r>
                      <a:r>
                        <a:rPr sz="900" dirty="0">
                          <a:solidFill>
                            <a:srgbClr val="4C4D4F"/>
                          </a:solidFill>
                          <a:latin typeface="Calibri"/>
                          <a:cs typeface="Calibri"/>
                        </a:rPr>
                        <a:t>resiliente e </a:t>
                      </a:r>
                      <a:r>
                        <a:rPr sz="900" spc="-190" dirty="0">
                          <a:solidFill>
                            <a:srgbClr val="4C4D4F"/>
                          </a:solidFill>
                          <a:latin typeface="Calibri"/>
                          <a:cs typeface="Calibri"/>
                        </a:rPr>
                        <a:t> </a:t>
                      </a:r>
                      <a:r>
                        <a:rPr sz="900" spc="5" dirty="0">
                          <a:solidFill>
                            <a:srgbClr val="4C4D4F"/>
                          </a:solidFill>
                          <a:latin typeface="Calibri"/>
                          <a:cs typeface="Calibri"/>
                        </a:rPr>
                        <a:t>inclusivo</a:t>
                      </a:r>
                      <a:endParaRPr sz="900">
                        <a:latin typeface="Calibri"/>
                        <a:cs typeface="Calibri"/>
                      </a:endParaRPr>
                    </a:p>
                  </a:txBody>
                  <a:tcPr marL="0" marR="0" marT="88900" marB="0">
                    <a:lnB w="57150">
                      <a:solidFill>
                        <a:srgbClr val="FFFFFF"/>
                      </a:solidFill>
                      <a:prstDash val="solid"/>
                    </a:lnB>
                    <a:solidFill>
                      <a:srgbClr val="DECCDD"/>
                    </a:solidFill>
                  </a:tcPr>
                </a:tc>
                <a:tc>
                  <a:txBody>
                    <a:bodyPr/>
                    <a:lstStyle/>
                    <a:p>
                      <a:pPr marL="254000" marR="396875" indent="-200660" algn="just">
                        <a:lnSpc>
                          <a:spcPct val="92200"/>
                        </a:lnSpc>
                        <a:spcBef>
                          <a:spcPts val="610"/>
                        </a:spcBef>
                      </a:pPr>
                      <a:r>
                        <a:rPr sz="900" b="1" spc="-5" dirty="0">
                          <a:solidFill>
                            <a:srgbClr val="4D4D8C"/>
                          </a:solidFill>
                          <a:latin typeface="Trebuchet MS"/>
                          <a:cs typeface="Trebuchet MS"/>
                        </a:rPr>
                        <a:t>C2</a:t>
                      </a:r>
                      <a:r>
                        <a:rPr sz="900" b="1" dirty="0">
                          <a:solidFill>
                            <a:srgbClr val="4D4D8C"/>
                          </a:solidFill>
                          <a:latin typeface="Trebuchet MS"/>
                          <a:cs typeface="Trebuchet MS"/>
                        </a:rPr>
                        <a:t>4</a:t>
                      </a:r>
                      <a:r>
                        <a:rPr sz="900" b="1" spc="-15" dirty="0">
                          <a:solidFill>
                            <a:srgbClr val="4D4D8C"/>
                          </a:solidFill>
                          <a:latin typeface="Trebuchet MS"/>
                          <a:cs typeface="Trebuchet MS"/>
                        </a:rPr>
                        <a:t> </a:t>
                      </a:r>
                      <a:r>
                        <a:rPr sz="900" dirty="0">
                          <a:solidFill>
                            <a:srgbClr val="4C4D4F"/>
                          </a:solidFill>
                          <a:latin typeface="Calibri"/>
                          <a:cs typeface="Calibri"/>
                        </a:rPr>
                        <a:t>R</a:t>
                      </a:r>
                      <a:r>
                        <a:rPr sz="900" spc="5" dirty="0">
                          <a:solidFill>
                            <a:srgbClr val="4C4D4F"/>
                          </a:solidFill>
                          <a:latin typeface="Calibri"/>
                          <a:cs typeface="Calibri"/>
                        </a:rPr>
                        <a:t>e</a:t>
                      </a:r>
                      <a:r>
                        <a:rPr sz="900" spc="10" dirty="0">
                          <a:solidFill>
                            <a:srgbClr val="4C4D4F"/>
                          </a:solidFill>
                          <a:latin typeface="Calibri"/>
                          <a:cs typeface="Calibri"/>
                        </a:rPr>
                        <a:t>v</a:t>
                      </a:r>
                      <a:r>
                        <a:rPr sz="900" spc="-5" dirty="0">
                          <a:solidFill>
                            <a:srgbClr val="4C4D4F"/>
                          </a:solidFill>
                          <a:latin typeface="Calibri"/>
                          <a:cs typeface="Calibri"/>
                        </a:rPr>
                        <a:t>a</a:t>
                      </a:r>
                      <a:r>
                        <a:rPr sz="900" spc="10" dirty="0">
                          <a:solidFill>
                            <a:srgbClr val="4C4D4F"/>
                          </a:solidFill>
                          <a:latin typeface="Calibri"/>
                          <a:cs typeface="Calibri"/>
                        </a:rPr>
                        <a:t>l</a:t>
                      </a:r>
                      <a:r>
                        <a:rPr sz="900" spc="5" dirty="0">
                          <a:solidFill>
                            <a:srgbClr val="4C4D4F"/>
                          </a:solidFill>
                          <a:latin typeface="Calibri"/>
                          <a:cs typeface="Calibri"/>
                        </a:rPr>
                        <a:t>o</a:t>
                      </a:r>
                      <a:r>
                        <a:rPr sz="900" dirty="0">
                          <a:solidFill>
                            <a:srgbClr val="4C4D4F"/>
                          </a:solidFill>
                          <a:latin typeface="Calibri"/>
                          <a:cs typeface="Calibri"/>
                        </a:rPr>
                        <a:t>r</a:t>
                      </a:r>
                      <a:r>
                        <a:rPr sz="900" spc="10" dirty="0">
                          <a:solidFill>
                            <a:srgbClr val="4C4D4F"/>
                          </a:solidFill>
                          <a:latin typeface="Calibri"/>
                          <a:cs typeface="Calibri"/>
                        </a:rPr>
                        <a:t>i</a:t>
                      </a:r>
                      <a:r>
                        <a:rPr sz="900" spc="-5" dirty="0">
                          <a:solidFill>
                            <a:srgbClr val="4C4D4F"/>
                          </a:solidFill>
                          <a:latin typeface="Calibri"/>
                          <a:cs typeface="Calibri"/>
                        </a:rPr>
                        <a:t>zac</a:t>
                      </a:r>
                      <a:r>
                        <a:rPr sz="900" spc="10" dirty="0">
                          <a:solidFill>
                            <a:srgbClr val="4C4D4F"/>
                          </a:solidFill>
                          <a:latin typeface="Calibri"/>
                          <a:cs typeface="Calibri"/>
                        </a:rPr>
                        <a:t>i</a:t>
                      </a:r>
                      <a:r>
                        <a:rPr sz="900" spc="5" dirty="0">
                          <a:solidFill>
                            <a:srgbClr val="4C4D4F"/>
                          </a:solidFill>
                          <a:latin typeface="Calibri"/>
                          <a:cs typeface="Calibri"/>
                        </a:rPr>
                        <a:t>ó</a:t>
                      </a:r>
                      <a:r>
                        <a:rPr sz="900" dirty="0">
                          <a:solidFill>
                            <a:srgbClr val="4C4D4F"/>
                          </a:solidFill>
                          <a:latin typeface="Calibri"/>
                          <a:cs typeface="Calibri"/>
                        </a:rPr>
                        <a:t>n  de la industria </a:t>
                      </a:r>
                      <a:r>
                        <a:rPr sz="900" spc="-195" dirty="0">
                          <a:solidFill>
                            <a:srgbClr val="4C4D4F"/>
                          </a:solidFill>
                          <a:latin typeface="Calibri"/>
                          <a:cs typeface="Calibri"/>
                        </a:rPr>
                        <a:t> </a:t>
                      </a:r>
                      <a:r>
                        <a:rPr sz="900" dirty="0">
                          <a:solidFill>
                            <a:srgbClr val="4C4D4F"/>
                          </a:solidFill>
                          <a:latin typeface="Calibri"/>
                          <a:cs typeface="Calibri"/>
                        </a:rPr>
                        <a:t>cultural</a:t>
                      </a:r>
                      <a:endParaRPr sz="900" dirty="0">
                        <a:latin typeface="Calibri"/>
                        <a:cs typeface="Calibri"/>
                      </a:endParaRPr>
                    </a:p>
                    <a:p>
                      <a:pPr>
                        <a:lnSpc>
                          <a:spcPct val="100000"/>
                        </a:lnSpc>
                        <a:spcBef>
                          <a:spcPts val="25"/>
                        </a:spcBef>
                      </a:pPr>
                      <a:endParaRPr sz="850" dirty="0">
                        <a:latin typeface="Times New Roman"/>
                        <a:cs typeface="Times New Roman"/>
                      </a:endParaRPr>
                    </a:p>
                    <a:p>
                      <a:pPr marL="259715" marR="384810" indent="-203200">
                        <a:lnSpc>
                          <a:spcPts val="1010"/>
                        </a:lnSpc>
                      </a:pPr>
                      <a:r>
                        <a:rPr sz="900" b="1" spc="-5" dirty="0">
                          <a:solidFill>
                            <a:srgbClr val="4D4D8C"/>
                          </a:solidFill>
                          <a:latin typeface="Trebuchet MS"/>
                          <a:cs typeface="Trebuchet MS"/>
                        </a:rPr>
                        <a:t>C2</a:t>
                      </a:r>
                      <a:r>
                        <a:rPr sz="900" b="1" dirty="0">
                          <a:solidFill>
                            <a:srgbClr val="4D4D8C"/>
                          </a:solidFill>
                          <a:latin typeface="Trebuchet MS"/>
                          <a:cs typeface="Trebuchet MS"/>
                        </a:rPr>
                        <a:t>5</a:t>
                      </a:r>
                      <a:r>
                        <a:rPr sz="900" b="1" spc="-5" dirty="0">
                          <a:solidFill>
                            <a:srgbClr val="4D4D8C"/>
                          </a:solidFill>
                          <a:latin typeface="Trebuchet MS"/>
                          <a:cs typeface="Trebuchet MS"/>
                        </a:rPr>
                        <a:t> </a:t>
                      </a:r>
                      <a:r>
                        <a:rPr sz="900" spc="-5" dirty="0">
                          <a:solidFill>
                            <a:srgbClr val="4C4D4F"/>
                          </a:solidFill>
                          <a:latin typeface="Calibri"/>
                          <a:cs typeface="Calibri"/>
                        </a:rPr>
                        <a:t>Es</a:t>
                      </a:r>
                      <a:r>
                        <a:rPr sz="900" dirty="0">
                          <a:solidFill>
                            <a:srgbClr val="4C4D4F"/>
                          </a:solidFill>
                          <a:latin typeface="Calibri"/>
                          <a:cs typeface="Calibri"/>
                        </a:rPr>
                        <a:t>p</a:t>
                      </a:r>
                      <a:r>
                        <a:rPr sz="900" spc="-10" dirty="0">
                          <a:solidFill>
                            <a:srgbClr val="4C4D4F"/>
                          </a:solidFill>
                          <a:latin typeface="Calibri"/>
                          <a:cs typeface="Calibri"/>
                        </a:rPr>
                        <a:t>a</a:t>
                      </a:r>
                      <a:r>
                        <a:rPr sz="900" dirty="0">
                          <a:solidFill>
                            <a:srgbClr val="4C4D4F"/>
                          </a:solidFill>
                          <a:latin typeface="Calibri"/>
                          <a:cs typeface="Calibri"/>
                        </a:rPr>
                        <a:t>ña</a:t>
                      </a:r>
                      <a:r>
                        <a:rPr sz="900" spc="-5" dirty="0">
                          <a:solidFill>
                            <a:srgbClr val="4C4D4F"/>
                          </a:solidFill>
                          <a:latin typeface="Calibri"/>
                          <a:cs typeface="Calibri"/>
                        </a:rPr>
                        <a:t> </a:t>
                      </a:r>
                      <a:r>
                        <a:rPr sz="900" dirty="0">
                          <a:solidFill>
                            <a:srgbClr val="4C4D4F"/>
                          </a:solidFill>
                          <a:latin typeface="Calibri"/>
                          <a:cs typeface="Calibri"/>
                        </a:rPr>
                        <a:t>hub  audiovisual</a:t>
                      </a:r>
                      <a:r>
                        <a:rPr sz="900" spc="-45"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spc="-5" dirty="0">
                          <a:solidFill>
                            <a:srgbClr val="4C4D4F"/>
                          </a:solidFill>
                          <a:latin typeface="Calibri"/>
                          <a:cs typeface="Calibri"/>
                        </a:rPr>
                        <a:t>Europa</a:t>
                      </a:r>
                      <a:endParaRPr sz="900" dirty="0">
                        <a:latin typeface="Calibri"/>
                        <a:cs typeface="Calibri"/>
                      </a:endParaRPr>
                    </a:p>
                    <a:p>
                      <a:pPr marL="266700">
                        <a:lnSpc>
                          <a:spcPts val="960"/>
                        </a:lnSpc>
                      </a:pPr>
                      <a:r>
                        <a:rPr sz="900" spc="-5" dirty="0">
                          <a:solidFill>
                            <a:srgbClr val="4C4D4F"/>
                          </a:solidFill>
                          <a:latin typeface="Calibri"/>
                          <a:cs typeface="Calibri"/>
                        </a:rPr>
                        <a:t>(Spain</a:t>
                      </a:r>
                      <a:r>
                        <a:rPr sz="900" spc="-30" dirty="0">
                          <a:solidFill>
                            <a:srgbClr val="4C4D4F"/>
                          </a:solidFill>
                          <a:latin typeface="Calibri"/>
                          <a:cs typeface="Calibri"/>
                        </a:rPr>
                        <a:t> </a:t>
                      </a:r>
                      <a:r>
                        <a:rPr sz="900" dirty="0">
                          <a:solidFill>
                            <a:srgbClr val="4C4D4F"/>
                          </a:solidFill>
                          <a:latin typeface="Calibri"/>
                          <a:cs typeface="Calibri"/>
                        </a:rPr>
                        <a:t>AVS</a:t>
                      </a:r>
                      <a:r>
                        <a:rPr sz="900" spc="-30" dirty="0">
                          <a:solidFill>
                            <a:srgbClr val="4C4D4F"/>
                          </a:solidFill>
                          <a:latin typeface="Calibri"/>
                          <a:cs typeface="Calibri"/>
                        </a:rPr>
                        <a:t> </a:t>
                      </a:r>
                      <a:r>
                        <a:rPr sz="900" dirty="0">
                          <a:solidFill>
                            <a:srgbClr val="4C4D4F"/>
                          </a:solidFill>
                          <a:latin typeface="Calibri"/>
                          <a:cs typeface="Calibri"/>
                        </a:rPr>
                        <a:t>Hub)</a:t>
                      </a:r>
                      <a:endParaRPr sz="900" dirty="0">
                        <a:latin typeface="Calibri"/>
                        <a:cs typeface="Calibri"/>
                      </a:endParaRPr>
                    </a:p>
                    <a:p>
                      <a:pPr>
                        <a:lnSpc>
                          <a:spcPct val="100000"/>
                        </a:lnSpc>
                        <a:spcBef>
                          <a:spcPts val="55"/>
                        </a:spcBef>
                      </a:pPr>
                      <a:endParaRPr sz="1100" dirty="0">
                        <a:latin typeface="Times New Roman"/>
                        <a:cs typeface="Times New Roman"/>
                      </a:endParaRPr>
                    </a:p>
                    <a:p>
                      <a:pPr marL="53975">
                        <a:lnSpc>
                          <a:spcPts val="1045"/>
                        </a:lnSpc>
                      </a:pPr>
                      <a:r>
                        <a:rPr sz="900" b="1" spc="-5" dirty="0">
                          <a:solidFill>
                            <a:srgbClr val="4D4D8C"/>
                          </a:solidFill>
                          <a:latin typeface="Trebuchet MS"/>
                          <a:cs typeface="Trebuchet MS"/>
                        </a:rPr>
                        <a:t>C2</a:t>
                      </a:r>
                      <a:r>
                        <a:rPr sz="900" b="1" dirty="0">
                          <a:solidFill>
                            <a:srgbClr val="4D4D8C"/>
                          </a:solidFill>
                          <a:latin typeface="Trebuchet MS"/>
                          <a:cs typeface="Trebuchet MS"/>
                        </a:rPr>
                        <a:t>6</a:t>
                      </a:r>
                      <a:r>
                        <a:rPr sz="900" b="1" spc="-5" dirty="0">
                          <a:solidFill>
                            <a:srgbClr val="4D4D8C"/>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 de</a:t>
                      </a:r>
                      <a:r>
                        <a:rPr sz="900" spc="5" dirty="0">
                          <a:solidFill>
                            <a:srgbClr val="4C4D4F"/>
                          </a:solidFill>
                          <a:latin typeface="Calibri"/>
                          <a:cs typeface="Calibri"/>
                        </a:rPr>
                        <a:t> fo</a:t>
                      </a:r>
                      <a:r>
                        <a:rPr sz="900" spc="10" dirty="0">
                          <a:solidFill>
                            <a:srgbClr val="4C4D4F"/>
                          </a:solidFill>
                          <a:latin typeface="Calibri"/>
                          <a:cs typeface="Calibri"/>
                        </a:rPr>
                        <a:t>m</a:t>
                      </a:r>
                      <a:r>
                        <a:rPr sz="900" spc="5" dirty="0">
                          <a:solidFill>
                            <a:srgbClr val="4C4D4F"/>
                          </a:solidFill>
                          <a:latin typeface="Calibri"/>
                          <a:cs typeface="Calibri"/>
                        </a:rPr>
                        <a:t>en</a:t>
                      </a:r>
                      <a:r>
                        <a:rPr sz="900" dirty="0">
                          <a:solidFill>
                            <a:srgbClr val="4C4D4F"/>
                          </a:solidFill>
                          <a:latin typeface="Calibri"/>
                          <a:cs typeface="Calibri"/>
                        </a:rPr>
                        <a:t>to</a:t>
                      </a:r>
                      <a:endParaRPr sz="900" dirty="0">
                        <a:latin typeface="Calibri"/>
                        <a:cs typeface="Calibri"/>
                      </a:endParaRPr>
                    </a:p>
                    <a:p>
                      <a:pPr marL="250825">
                        <a:lnSpc>
                          <a:spcPts val="1045"/>
                        </a:lnSpc>
                      </a:pPr>
                      <a:r>
                        <a:rPr sz="900" dirty="0">
                          <a:solidFill>
                            <a:srgbClr val="4C4D4F"/>
                          </a:solidFill>
                          <a:latin typeface="Calibri"/>
                          <a:cs typeface="Calibri"/>
                        </a:rPr>
                        <a:t>del</a:t>
                      </a:r>
                      <a:r>
                        <a:rPr sz="900" spc="-15" dirty="0">
                          <a:solidFill>
                            <a:srgbClr val="4C4D4F"/>
                          </a:solidFill>
                          <a:latin typeface="Calibri"/>
                          <a:cs typeface="Calibri"/>
                        </a:rPr>
                        <a:t> </a:t>
                      </a:r>
                      <a:r>
                        <a:rPr sz="900" spc="-5" dirty="0">
                          <a:solidFill>
                            <a:srgbClr val="4C4D4F"/>
                          </a:solidFill>
                          <a:latin typeface="Calibri"/>
                          <a:cs typeface="Calibri"/>
                        </a:rPr>
                        <a:t>sector</a:t>
                      </a:r>
                      <a:r>
                        <a:rPr sz="900" spc="-10" dirty="0">
                          <a:solidFill>
                            <a:srgbClr val="4C4D4F"/>
                          </a:solidFill>
                          <a:latin typeface="Calibri"/>
                          <a:cs typeface="Calibri"/>
                        </a:rPr>
                        <a:t> </a:t>
                      </a:r>
                      <a:r>
                        <a:rPr sz="900" dirty="0">
                          <a:solidFill>
                            <a:srgbClr val="4C4D4F"/>
                          </a:solidFill>
                          <a:latin typeface="Calibri"/>
                          <a:cs typeface="Calibri"/>
                        </a:rPr>
                        <a:t>del</a:t>
                      </a:r>
                      <a:r>
                        <a:rPr sz="900" spc="-10" dirty="0">
                          <a:solidFill>
                            <a:srgbClr val="4C4D4F"/>
                          </a:solidFill>
                          <a:latin typeface="Calibri"/>
                          <a:cs typeface="Calibri"/>
                        </a:rPr>
                        <a:t> </a:t>
                      </a:r>
                      <a:r>
                        <a:rPr sz="900" dirty="0">
                          <a:solidFill>
                            <a:srgbClr val="4C4D4F"/>
                          </a:solidFill>
                          <a:latin typeface="Calibri"/>
                          <a:cs typeface="Calibri"/>
                        </a:rPr>
                        <a:t>deporte</a:t>
                      </a:r>
                      <a:endParaRPr sz="900" dirty="0">
                        <a:latin typeface="Calibri"/>
                        <a:cs typeface="Calibri"/>
                      </a:endParaRPr>
                    </a:p>
                  </a:txBody>
                  <a:tcPr marL="0" marR="0" marT="77470" marB="0">
                    <a:lnB w="57150">
                      <a:solidFill>
                        <a:srgbClr val="FFFFFF"/>
                      </a:solidFill>
                      <a:prstDash val="solid"/>
                    </a:lnB>
                    <a:solidFill>
                      <a:srgbClr val="CBCADE"/>
                    </a:solidFill>
                  </a:tcPr>
                </a:tc>
                <a:tc>
                  <a:txBody>
                    <a:bodyPr/>
                    <a:lstStyle/>
                    <a:p>
                      <a:pPr marL="53340">
                        <a:lnSpc>
                          <a:spcPts val="1045"/>
                        </a:lnSpc>
                        <a:spcBef>
                          <a:spcPts val="620"/>
                        </a:spcBef>
                      </a:pPr>
                      <a:r>
                        <a:rPr sz="900" b="1" spc="-5" dirty="0">
                          <a:solidFill>
                            <a:srgbClr val="186EA4"/>
                          </a:solidFill>
                          <a:latin typeface="Trebuchet MS"/>
                          <a:cs typeface="Trebuchet MS"/>
                        </a:rPr>
                        <a:t>C27</a:t>
                      </a:r>
                      <a:r>
                        <a:rPr sz="900" spc="5" dirty="0">
                          <a:solidFill>
                            <a:srgbClr val="4C4D4F"/>
                          </a:solidFill>
                          <a:latin typeface="Calibri"/>
                          <a:cs typeface="Calibri"/>
                        </a:rPr>
                        <a:t>M</a:t>
                      </a:r>
                      <a:r>
                        <a:rPr sz="900" dirty="0">
                          <a:solidFill>
                            <a:srgbClr val="4C4D4F"/>
                          </a:solidFill>
                          <a:latin typeface="Calibri"/>
                          <a:cs typeface="Calibri"/>
                        </a:rPr>
                        <a:t>ed</a:t>
                      </a:r>
                      <a:r>
                        <a:rPr sz="900" spc="5" dirty="0">
                          <a:solidFill>
                            <a:srgbClr val="4C4D4F"/>
                          </a:solidFill>
                          <a:latin typeface="Calibri"/>
                          <a:cs typeface="Calibri"/>
                        </a:rPr>
                        <a:t>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s</a:t>
                      </a:r>
                      <a:r>
                        <a:rPr sz="900" spc="-10" dirty="0">
                          <a:solidFill>
                            <a:srgbClr val="4C4D4F"/>
                          </a:solidFill>
                          <a:latin typeface="Calibri"/>
                          <a:cs typeface="Calibri"/>
                        </a:rPr>
                        <a:t> </a:t>
                      </a:r>
                      <a:r>
                        <a:rPr sz="900" dirty="0">
                          <a:solidFill>
                            <a:srgbClr val="4C4D4F"/>
                          </a:solidFill>
                          <a:latin typeface="Calibri"/>
                          <a:cs typeface="Calibri"/>
                        </a:rPr>
                        <a:t>y</a:t>
                      </a:r>
                      <a:endParaRPr sz="900" dirty="0">
                        <a:latin typeface="Calibri"/>
                        <a:cs typeface="Calibri"/>
                      </a:endParaRPr>
                    </a:p>
                    <a:p>
                      <a:pPr marL="250825" marR="360045">
                        <a:lnSpc>
                          <a:spcPct val="92600"/>
                        </a:lnSpc>
                        <a:spcBef>
                          <a:spcPts val="45"/>
                        </a:spcBef>
                      </a:pPr>
                      <a:r>
                        <a:rPr sz="900" dirty="0">
                          <a:solidFill>
                            <a:srgbClr val="4C4D4F"/>
                          </a:solidFill>
                          <a:latin typeface="Calibri"/>
                          <a:cs typeface="Calibri"/>
                        </a:rPr>
                        <a:t>actuaciones de </a:t>
                      </a:r>
                      <a:r>
                        <a:rPr sz="900" spc="-190" dirty="0">
                          <a:solidFill>
                            <a:srgbClr val="4C4D4F"/>
                          </a:solidFill>
                          <a:latin typeface="Calibri"/>
                          <a:cs typeface="Calibri"/>
                        </a:rPr>
                        <a:t> </a:t>
                      </a:r>
                      <a:r>
                        <a:rPr sz="900" spc="-5" dirty="0">
                          <a:solidFill>
                            <a:srgbClr val="4C4D4F"/>
                          </a:solidFill>
                          <a:latin typeface="Calibri"/>
                          <a:cs typeface="Calibri"/>
                        </a:rPr>
                        <a:t>prevención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lucha</a:t>
                      </a:r>
                      <a:r>
                        <a:rPr sz="900" spc="160" dirty="0">
                          <a:solidFill>
                            <a:srgbClr val="4C4D4F"/>
                          </a:solidFill>
                          <a:latin typeface="Calibri"/>
                          <a:cs typeface="Calibri"/>
                        </a:rPr>
                        <a:t> </a:t>
                      </a:r>
                      <a:r>
                        <a:rPr sz="900" spc="-5" dirty="0">
                          <a:solidFill>
                            <a:srgbClr val="4C4D4F"/>
                          </a:solidFill>
                          <a:latin typeface="Calibri"/>
                          <a:cs typeface="Calibri"/>
                        </a:rPr>
                        <a:t>contra</a:t>
                      </a:r>
                      <a:r>
                        <a:rPr sz="900" spc="-35" dirty="0">
                          <a:solidFill>
                            <a:srgbClr val="4C4D4F"/>
                          </a:solidFill>
                          <a:latin typeface="Calibri"/>
                          <a:cs typeface="Calibri"/>
                        </a:rPr>
                        <a:t> </a:t>
                      </a:r>
                      <a:r>
                        <a:rPr sz="900" dirty="0">
                          <a:solidFill>
                            <a:srgbClr val="4C4D4F"/>
                          </a:solidFill>
                          <a:latin typeface="Calibri"/>
                          <a:cs typeface="Calibri"/>
                        </a:rPr>
                        <a:t>el </a:t>
                      </a:r>
                      <a:r>
                        <a:rPr sz="900" spc="-185" dirty="0">
                          <a:solidFill>
                            <a:srgbClr val="4C4D4F"/>
                          </a:solidFill>
                          <a:latin typeface="Calibri"/>
                          <a:cs typeface="Calibri"/>
                        </a:rPr>
                        <a:t> </a:t>
                      </a:r>
                      <a:r>
                        <a:rPr sz="900" spc="-5" dirty="0">
                          <a:solidFill>
                            <a:srgbClr val="4C4D4F"/>
                          </a:solidFill>
                          <a:latin typeface="Calibri"/>
                          <a:cs typeface="Calibri"/>
                        </a:rPr>
                        <a:t>fraude</a:t>
                      </a:r>
                      <a:r>
                        <a:rPr sz="900" spc="-15" dirty="0">
                          <a:solidFill>
                            <a:srgbClr val="4C4D4F"/>
                          </a:solidFill>
                          <a:latin typeface="Calibri"/>
                          <a:cs typeface="Calibri"/>
                        </a:rPr>
                        <a:t> </a:t>
                      </a:r>
                      <a:r>
                        <a:rPr sz="900" dirty="0">
                          <a:solidFill>
                            <a:srgbClr val="4C4D4F"/>
                          </a:solidFill>
                          <a:latin typeface="Calibri"/>
                          <a:cs typeface="Calibri"/>
                        </a:rPr>
                        <a:t>fiscal</a:t>
                      </a:r>
                      <a:endParaRPr sz="900" dirty="0">
                        <a:latin typeface="Calibri"/>
                        <a:cs typeface="Calibri"/>
                      </a:endParaRPr>
                    </a:p>
                    <a:p>
                      <a:pPr marL="250825" marR="274955" indent="-198120">
                        <a:lnSpc>
                          <a:spcPct val="92200"/>
                        </a:lnSpc>
                        <a:spcBef>
                          <a:spcPts val="300"/>
                        </a:spcBef>
                      </a:pPr>
                      <a:r>
                        <a:rPr sz="900" b="1" spc="-5" dirty="0">
                          <a:solidFill>
                            <a:srgbClr val="186EA4"/>
                          </a:solidFill>
                          <a:latin typeface="Trebuchet MS"/>
                          <a:cs typeface="Trebuchet MS"/>
                        </a:rPr>
                        <a:t>C2</a:t>
                      </a:r>
                      <a:r>
                        <a:rPr sz="900" b="1" dirty="0">
                          <a:solidFill>
                            <a:srgbClr val="186EA4"/>
                          </a:solidFill>
                          <a:latin typeface="Trebuchet MS"/>
                          <a:cs typeface="Trebuchet MS"/>
                        </a:rPr>
                        <a:t>8</a:t>
                      </a:r>
                      <a:r>
                        <a:rPr sz="900" b="1" spc="-55" dirty="0">
                          <a:solidFill>
                            <a:srgbClr val="186EA4"/>
                          </a:solidFill>
                          <a:latin typeface="Trebuchet MS"/>
                          <a:cs typeface="Trebuchet MS"/>
                        </a:rPr>
                        <a:t> </a:t>
                      </a:r>
                      <a:r>
                        <a:rPr sz="900" dirty="0">
                          <a:solidFill>
                            <a:srgbClr val="4C4D4F"/>
                          </a:solidFill>
                          <a:latin typeface="Calibri"/>
                          <a:cs typeface="Calibri"/>
                        </a:rPr>
                        <a:t>Ad</a:t>
                      </a:r>
                      <a:r>
                        <a:rPr sz="900" spc="-10" dirty="0">
                          <a:solidFill>
                            <a:srgbClr val="4C4D4F"/>
                          </a:solidFill>
                          <a:latin typeface="Calibri"/>
                          <a:cs typeface="Calibri"/>
                        </a:rPr>
                        <a:t>a</a:t>
                      </a:r>
                      <a:r>
                        <a:rPr sz="900" dirty="0">
                          <a:solidFill>
                            <a:srgbClr val="4C4D4F"/>
                          </a:solidFill>
                          <a:latin typeface="Calibri"/>
                          <a:cs typeface="Calibri"/>
                        </a:rPr>
                        <a:t>p</a:t>
                      </a:r>
                      <a:r>
                        <a:rPr sz="900" spc="-5" dirty="0">
                          <a:solidFill>
                            <a:srgbClr val="4C4D4F"/>
                          </a:solidFill>
                          <a:latin typeface="Calibri"/>
                          <a:cs typeface="Calibri"/>
                        </a:rPr>
                        <a:t>t</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del  sistema </a:t>
                      </a:r>
                      <a:r>
                        <a:rPr sz="900" spc="5" dirty="0">
                          <a:solidFill>
                            <a:srgbClr val="4C4D4F"/>
                          </a:solidFill>
                          <a:latin typeface="Calibri"/>
                          <a:cs typeface="Calibri"/>
                        </a:rPr>
                        <a:t> </a:t>
                      </a:r>
                      <a:r>
                        <a:rPr sz="900" dirty="0">
                          <a:solidFill>
                            <a:srgbClr val="4C4D4F"/>
                          </a:solidFill>
                          <a:latin typeface="Calibri"/>
                          <a:cs typeface="Calibri"/>
                        </a:rPr>
                        <a:t>impositivo a </a:t>
                      </a:r>
                      <a:r>
                        <a:rPr sz="900" spc="5" dirty="0">
                          <a:solidFill>
                            <a:srgbClr val="4C4D4F"/>
                          </a:solidFill>
                          <a:latin typeface="Calibri"/>
                          <a:cs typeface="Calibri"/>
                        </a:rPr>
                        <a:t>la </a:t>
                      </a:r>
                      <a:r>
                        <a:rPr sz="900" spc="10" dirty="0">
                          <a:solidFill>
                            <a:srgbClr val="4C4D4F"/>
                          </a:solidFill>
                          <a:latin typeface="Calibri"/>
                          <a:cs typeface="Calibri"/>
                        </a:rPr>
                        <a:t> </a:t>
                      </a:r>
                      <a:r>
                        <a:rPr sz="900" dirty="0">
                          <a:solidFill>
                            <a:srgbClr val="4C4D4F"/>
                          </a:solidFill>
                          <a:latin typeface="Calibri"/>
                          <a:cs typeface="Calibri"/>
                        </a:rPr>
                        <a:t>realidad del siglo </a:t>
                      </a:r>
                      <a:r>
                        <a:rPr sz="900" spc="-190" dirty="0">
                          <a:solidFill>
                            <a:srgbClr val="4C4D4F"/>
                          </a:solidFill>
                          <a:latin typeface="Calibri"/>
                          <a:cs typeface="Calibri"/>
                        </a:rPr>
                        <a:t> </a:t>
                      </a:r>
                      <a:r>
                        <a:rPr sz="900" dirty="0">
                          <a:solidFill>
                            <a:srgbClr val="4C4D4F"/>
                          </a:solidFill>
                          <a:latin typeface="Calibri"/>
                          <a:cs typeface="Calibri"/>
                        </a:rPr>
                        <a:t>XXI</a:t>
                      </a:r>
                      <a:endParaRPr sz="900" dirty="0">
                        <a:latin typeface="Calibri"/>
                        <a:cs typeface="Calibri"/>
                      </a:endParaRPr>
                    </a:p>
                    <a:p>
                      <a:pPr marL="250825" marR="451484" indent="-198755">
                        <a:lnSpc>
                          <a:spcPct val="92200"/>
                        </a:lnSpc>
                        <a:spcBef>
                          <a:spcPts val="325"/>
                        </a:spcBef>
                      </a:pPr>
                      <a:r>
                        <a:rPr sz="900" b="1" spc="-5" dirty="0">
                          <a:solidFill>
                            <a:srgbClr val="186EA4"/>
                          </a:solidFill>
                          <a:latin typeface="Trebuchet MS"/>
                          <a:cs typeface="Trebuchet MS"/>
                        </a:rPr>
                        <a:t>C2</a:t>
                      </a:r>
                      <a:r>
                        <a:rPr sz="900" b="1" dirty="0">
                          <a:solidFill>
                            <a:srgbClr val="186EA4"/>
                          </a:solidFill>
                          <a:latin typeface="Trebuchet MS"/>
                          <a:cs typeface="Trebuchet MS"/>
                        </a:rPr>
                        <a:t>9</a:t>
                      </a:r>
                      <a:r>
                        <a:rPr sz="900" b="1" spc="-10" dirty="0">
                          <a:solidFill>
                            <a:srgbClr val="186EA4"/>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e</a:t>
                      </a:r>
                      <a:r>
                        <a:rPr sz="900" spc="-5" dirty="0">
                          <a:solidFill>
                            <a:srgbClr val="4C4D4F"/>
                          </a:solidFill>
                          <a:latin typeface="Calibri"/>
                          <a:cs typeface="Calibri"/>
                        </a:rPr>
                        <a:t>j</a:t>
                      </a:r>
                      <a:r>
                        <a:rPr sz="900" dirty="0">
                          <a:solidFill>
                            <a:srgbClr val="4C4D4F"/>
                          </a:solidFill>
                          <a:latin typeface="Calibri"/>
                          <a:cs typeface="Calibri"/>
                        </a:rPr>
                        <a:t>o</a:t>
                      </a:r>
                      <a:r>
                        <a:rPr sz="900" spc="-5" dirty="0">
                          <a:solidFill>
                            <a:srgbClr val="4C4D4F"/>
                          </a:solidFill>
                          <a:latin typeface="Calibri"/>
                          <a:cs typeface="Calibri"/>
                        </a:rPr>
                        <a:t>r</a:t>
                      </a:r>
                      <a:r>
                        <a:rPr sz="900" dirty="0">
                          <a:solidFill>
                            <a:srgbClr val="4C4D4F"/>
                          </a:solidFill>
                          <a:latin typeface="Calibri"/>
                          <a:cs typeface="Calibri"/>
                        </a:rPr>
                        <a:t>a</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  </a:t>
                      </a:r>
                      <a:r>
                        <a:rPr sz="900" dirty="0">
                          <a:solidFill>
                            <a:srgbClr val="4C4D4F"/>
                          </a:solidFill>
                          <a:latin typeface="Calibri"/>
                          <a:cs typeface="Calibri"/>
                        </a:rPr>
                        <a:t>eficacia</a:t>
                      </a:r>
                      <a:r>
                        <a:rPr sz="900" spc="20" dirty="0">
                          <a:solidFill>
                            <a:srgbClr val="4C4D4F"/>
                          </a:solidFill>
                          <a:latin typeface="Calibri"/>
                          <a:cs typeface="Calibri"/>
                        </a:rPr>
                        <a:t>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g</a:t>
                      </a:r>
                      <a:r>
                        <a:rPr sz="900" spc="-10" dirty="0">
                          <a:solidFill>
                            <a:srgbClr val="4C4D4F"/>
                          </a:solidFill>
                          <a:latin typeface="Calibri"/>
                          <a:cs typeface="Calibri"/>
                        </a:rPr>
                        <a:t>a</a:t>
                      </a:r>
                      <a:r>
                        <a:rPr sz="900" spc="-5" dirty="0">
                          <a:solidFill>
                            <a:srgbClr val="4C4D4F"/>
                          </a:solidFill>
                          <a:latin typeface="Calibri"/>
                          <a:cs typeface="Calibri"/>
                        </a:rPr>
                        <a:t>st</a:t>
                      </a:r>
                      <a:r>
                        <a:rPr sz="900" dirty="0">
                          <a:solidFill>
                            <a:srgbClr val="4C4D4F"/>
                          </a:solidFill>
                          <a:latin typeface="Calibri"/>
                          <a:cs typeface="Calibri"/>
                        </a:rPr>
                        <a:t>o </a:t>
                      </a:r>
                      <a:r>
                        <a:rPr sz="900" spc="5" dirty="0">
                          <a:solidFill>
                            <a:srgbClr val="4C4D4F"/>
                          </a:solidFill>
                          <a:latin typeface="Calibri"/>
                          <a:cs typeface="Calibri"/>
                        </a:rPr>
                        <a:t>púb</a:t>
                      </a:r>
                      <a:r>
                        <a:rPr sz="900" spc="10" dirty="0">
                          <a:solidFill>
                            <a:srgbClr val="4C4D4F"/>
                          </a:solidFill>
                          <a:latin typeface="Calibri"/>
                          <a:cs typeface="Calibri"/>
                        </a:rPr>
                        <a:t>li</a:t>
                      </a:r>
                      <a:r>
                        <a:rPr sz="900" spc="-5" dirty="0">
                          <a:solidFill>
                            <a:srgbClr val="4C4D4F"/>
                          </a:solidFill>
                          <a:latin typeface="Calibri"/>
                          <a:cs typeface="Calibri"/>
                        </a:rPr>
                        <a:t>c</a:t>
                      </a:r>
                      <a:r>
                        <a:rPr sz="900" dirty="0">
                          <a:solidFill>
                            <a:srgbClr val="4C4D4F"/>
                          </a:solidFill>
                          <a:latin typeface="Calibri"/>
                          <a:cs typeface="Calibri"/>
                        </a:rPr>
                        <a:t>o</a:t>
                      </a:r>
                      <a:endParaRPr sz="900" dirty="0">
                        <a:latin typeface="Calibri"/>
                        <a:cs typeface="Calibri"/>
                      </a:endParaRPr>
                    </a:p>
                    <a:p>
                      <a:pPr marL="250825" marR="80645" indent="-198120">
                        <a:lnSpc>
                          <a:spcPct val="92200"/>
                        </a:lnSpc>
                        <a:spcBef>
                          <a:spcPts val="300"/>
                        </a:spcBef>
                      </a:pPr>
                      <a:r>
                        <a:rPr sz="900" b="1" spc="-5" dirty="0">
                          <a:solidFill>
                            <a:srgbClr val="186EA4"/>
                          </a:solidFill>
                          <a:latin typeface="Trebuchet MS"/>
                          <a:cs typeface="Trebuchet MS"/>
                        </a:rPr>
                        <a:t>C3</a:t>
                      </a:r>
                      <a:r>
                        <a:rPr sz="900" b="1" dirty="0">
                          <a:solidFill>
                            <a:srgbClr val="186EA4"/>
                          </a:solidFill>
                          <a:latin typeface="Trebuchet MS"/>
                          <a:cs typeface="Trebuchet MS"/>
                        </a:rPr>
                        <a:t>0</a:t>
                      </a:r>
                      <a:r>
                        <a:rPr sz="900" b="1" spc="10" dirty="0">
                          <a:solidFill>
                            <a:srgbClr val="186EA4"/>
                          </a:solidFill>
                          <a:latin typeface="Trebuchet MS"/>
                          <a:cs typeface="Trebuchet MS"/>
                        </a:rPr>
                        <a:t> </a:t>
                      </a:r>
                      <a:r>
                        <a:rPr sz="900" spc="-5" dirty="0">
                          <a:solidFill>
                            <a:srgbClr val="4C4D4F"/>
                          </a:solidFill>
                          <a:latin typeface="Calibri"/>
                          <a:cs typeface="Calibri"/>
                        </a:rPr>
                        <a:t>S</a:t>
                      </a:r>
                      <a:r>
                        <a:rPr sz="900" dirty="0">
                          <a:solidFill>
                            <a:srgbClr val="4C4D4F"/>
                          </a:solidFill>
                          <a:latin typeface="Calibri"/>
                          <a:cs typeface="Calibri"/>
                        </a:rPr>
                        <a:t>o</a:t>
                      </a:r>
                      <a:r>
                        <a:rPr sz="900" spc="-5" dirty="0">
                          <a:solidFill>
                            <a:srgbClr val="4C4D4F"/>
                          </a:solidFill>
                          <a:latin typeface="Calibri"/>
                          <a:cs typeface="Calibri"/>
                        </a:rPr>
                        <a:t>st</a:t>
                      </a:r>
                      <a:r>
                        <a:rPr sz="900" dirty="0">
                          <a:solidFill>
                            <a:srgbClr val="4C4D4F"/>
                          </a:solidFill>
                          <a:latin typeface="Calibri"/>
                          <a:cs typeface="Calibri"/>
                        </a:rPr>
                        <a:t>en</a:t>
                      </a:r>
                      <a:r>
                        <a:rPr sz="900" spc="5" dirty="0">
                          <a:solidFill>
                            <a:srgbClr val="4C4D4F"/>
                          </a:solidFill>
                          <a:latin typeface="Calibri"/>
                          <a:cs typeface="Calibri"/>
                        </a:rPr>
                        <a:t>i</a:t>
                      </a:r>
                      <a:r>
                        <a:rPr sz="900" dirty="0">
                          <a:solidFill>
                            <a:srgbClr val="4C4D4F"/>
                          </a:solidFill>
                          <a:latin typeface="Calibri"/>
                          <a:cs typeface="Calibri"/>
                        </a:rPr>
                        <a:t>b</a:t>
                      </a:r>
                      <a:r>
                        <a:rPr sz="900" spc="5" dirty="0">
                          <a:solidFill>
                            <a:srgbClr val="4C4D4F"/>
                          </a:solidFill>
                          <a:latin typeface="Calibri"/>
                          <a:cs typeface="Calibri"/>
                        </a:rPr>
                        <a:t>ili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a:t>
                      </a:r>
                      <a:r>
                        <a:rPr sz="900" spc="10" dirty="0">
                          <a:solidFill>
                            <a:srgbClr val="4C4D4F"/>
                          </a:solidFill>
                          <a:latin typeface="Calibri"/>
                          <a:cs typeface="Calibri"/>
                        </a:rPr>
                        <a:t> </a:t>
                      </a:r>
                      <a:r>
                        <a:rPr sz="900" dirty="0">
                          <a:solidFill>
                            <a:srgbClr val="4C4D4F"/>
                          </a:solidFill>
                          <a:latin typeface="Calibri"/>
                          <a:cs typeface="Calibri"/>
                        </a:rPr>
                        <a:t>a</a:t>
                      </a:r>
                      <a:r>
                        <a:rPr sz="900" spc="5" dirty="0">
                          <a:solidFill>
                            <a:srgbClr val="4C4D4F"/>
                          </a:solidFill>
                          <a:latin typeface="Calibri"/>
                          <a:cs typeface="Calibri"/>
                        </a:rPr>
                        <a:t> l</a:t>
                      </a:r>
                      <a:r>
                        <a:rPr sz="900" spc="-10" dirty="0">
                          <a:solidFill>
                            <a:srgbClr val="4C4D4F"/>
                          </a:solidFill>
                          <a:latin typeface="Calibri"/>
                          <a:cs typeface="Calibri"/>
                        </a:rPr>
                        <a:t>a</a:t>
                      </a:r>
                      <a:r>
                        <a:rPr sz="900" spc="-5" dirty="0">
                          <a:solidFill>
                            <a:srgbClr val="4C4D4F"/>
                          </a:solidFill>
                          <a:latin typeface="Calibri"/>
                          <a:cs typeface="Calibri"/>
                        </a:rPr>
                        <a:t>r</a:t>
                      </a:r>
                      <a:r>
                        <a:rPr sz="900" dirty="0">
                          <a:solidFill>
                            <a:srgbClr val="4C4D4F"/>
                          </a:solidFill>
                          <a:latin typeface="Calibri"/>
                          <a:cs typeface="Calibri"/>
                        </a:rPr>
                        <a:t>go  plazo</a:t>
                      </a:r>
                      <a:r>
                        <a:rPr sz="900" spc="40" dirty="0">
                          <a:solidFill>
                            <a:srgbClr val="4C4D4F"/>
                          </a:solidFill>
                          <a:latin typeface="Calibri"/>
                          <a:cs typeface="Calibri"/>
                        </a:rPr>
                        <a:t> </a:t>
                      </a:r>
                      <a:r>
                        <a:rPr sz="900" dirty="0">
                          <a:solidFill>
                            <a:srgbClr val="4C4D4F"/>
                          </a:solidFill>
                          <a:latin typeface="Calibri"/>
                          <a:cs typeface="Calibri"/>
                        </a:rPr>
                        <a:t>del </a:t>
                      </a:r>
                      <a:r>
                        <a:rPr sz="900" spc="-5" dirty="0">
                          <a:solidFill>
                            <a:srgbClr val="4C4D4F"/>
                          </a:solidFill>
                          <a:latin typeface="Calibri"/>
                          <a:cs typeface="Calibri"/>
                        </a:rPr>
                        <a:t>sistema </a:t>
                      </a:r>
                      <a:r>
                        <a:rPr sz="900" dirty="0">
                          <a:solidFill>
                            <a:srgbClr val="4C4D4F"/>
                          </a:solidFill>
                          <a:latin typeface="Calibri"/>
                          <a:cs typeface="Calibri"/>
                        </a:rPr>
                        <a:t> público</a:t>
                      </a:r>
                      <a:endParaRPr sz="900" dirty="0">
                        <a:latin typeface="Calibri"/>
                        <a:cs typeface="Calibri"/>
                      </a:endParaRPr>
                    </a:p>
                    <a:p>
                      <a:pPr marL="250825" marR="172085" indent="-1270">
                        <a:lnSpc>
                          <a:spcPct val="92200"/>
                        </a:lnSpc>
                        <a:spcBef>
                          <a:spcPts val="10"/>
                        </a:spcBef>
                      </a:pPr>
                      <a:r>
                        <a:rPr sz="900" dirty="0">
                          <a:solidFill>
                            <a:srgbClr val="4C4D4F"/>
                          </a:solidFill>
                          <a:latin typeface="Calibri"/>
                          <a:cs typeface="Calibri"/>
                        </a:rPr>
                        <a:t>de pensiones en el </a:t>
                      </a:r>
                      <a:r>
                        <a:rPr sz="900" spc="5" dirty="0">
                          <a:solidFill>
                            <a:srgbClr val="4C4D4F"/>
                          </a:solidFill>
                          <a:latin typeface="Calibri"/>
                          <a:cs typeface="Calibri"/>
                        </a:rPr>
                        <a:t> </a:t>
                      </a:r>
                      <a:r>
                        <a:rPr sz="900" dirty="0">
                          <a:solidFill>
                            <a:srgbClr val="4C4D4F"/>
                          </a:solidFill>
                          <a:latin typeface="Calibri"/>
                          <a:cs typeface="Calibri"/>
                        </a:rPr>
                        <a:t>marco</a:t>
                      </a:r>
                      <a:r>
                        <a:rPr sz="900" spc="20" dirty="0">
                          <a:solidFill>
                            <a:srgbClr val="4C4D4F"/>
                          </a:solidFill>
                          <a:latin typeface="Calibri"/>
                          <a:cs typeface="Calibri"/>
                        </a:rPr>
                        <a:t> </a:t>
                      </a:r>
                      <a:r>
                        <a:rPr sz="900" dirty="0">
                          <a:solidFill>
                            <a:srgbClr val="4C4D4F"/>
                          </a:solidFill>
                          <a:latin typeface="Calibri"/>
                          <a:cs typeface="Calibri"/>
                        </a:rPr>
                        <a:t>del</a:t>
                      </a:r>
                      <a:r>
                        <a:rPr sz="900" spc="-15" dirty="0">
                          <a:solidFill>
                            <a:srgbClr val="4C4D4F"/>
                          </a:solidFill>
                          <a:latin typeface="Calibri"/>
                          <a:cs typeface="Calibri"/>
                        </a:rPr>
                        <a:t> </a:t>
                      </a:r>
                      <a:r>
                        <a:rPr sz="900" spc="-10" dirty="0">
                          <a:solidFill>
                            <a:srgbClr val="4C4D4F"/>
                          </a:solidFill>
                          <a:latin typeface="Calibri"/>
                          <a:cs typeface="Calibri"/>
                        </a:rPr>
                        <a:t>Pacto</a:t>
                      </a:r>
                      <a:r>
                        <a:rPr sz="900" spc="-15"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dirty="0">
                          <a:solidFill>
                            <a:srgbClr val="4C4D4F"/>
                          </a:solidFill>
                          <a:latin typeface="Calibri"/>
                          <a:cs typeface="Calibri"/>
                        </a:rPr>
                        <a:t>Toledo</a:t>
                      </a:r>
                      <a:endParaRPr sz="900" dirty="0">
                        <a:latin typeface="Calibri"/>
                        <a:cs typeface="Calibri"/>
                      </a:endParaRPr>
                    </a:p>
                  </a:txBody>
                  <a:tcPr marL="0" marR="0" marT="78740" marB="0">
                    <a:lnB w="57150">
                      <a:solidFill>
                        <a:srgbClr val="FFFFFF"/>
                      </a:solidFill>
                      <a:prstDash val="solid"/>
                    </a:lnB>
                    <a:solidFill>
                      <a:srgbClr val="C8D3E5"/>
                    </a:solidFill>
                  </a:tcPr>
                </a:tc>
                <a:extLst>
                  <a:ext uri="{0D108BD9-81ED-4DB2-BD59-A6C34878D82A}">
                    <a16:rowId xmlns:a16="http://schemas.microsoft.com/office/drawing/2014/main" val="10000"/>
                  </a:ext>
                </a:extLst>
              </a:tr>
            </a:tbl>
          </a:graphicData>
        </a:graphic>
      </p:graphicFrame>
      <p:sp>
        <p:nvSpPr>
          <p:cNvPr id="4" name="object 4">
            <a:extLst>
              <a:ext uri="{FF2B5EF4-FFF2-40B4-BE49-F238E27FC236}">
                <a16:creationId xmlns:a16="http://schemas.microsoft.com/office/drawing/2014/main" id="{39F9849E-5890-42C4-BBC4-5FEBBB0171FC}"/>
              </a:ext>
            </a:extLst>
          </p:cNvPr>
          <p:cNvSpPr txBox="1"/>
          <p:nvPr/>
        </p:nvSpPr>
        <p:spPr>
          <a:xfrm>
            <a:off x="236971" y="2834912"/>
            <a:ext cx="7837883" cy="1346522"/>
          </a:xfrm>
          <a:prstGeom prst="rect">
            <a:avLst/>
          </a:prstGeom>
        </p:spPr>
        <p:txBody>
          <a:bodyPr vert="horz" wrap="square" lIns="0" tIns="12700" rIns="0" bIns="0" rtlCol="0">
            <a:spAutoFit/>
          </a:bodyPr>
          <a:lstStyle/>
          <a:p>
            <a:pPr marL="12700">
              <a:spcBef>
                <a:spcPts val="2160"/>
              </a:spcBef>
            </a:pPr>
            <a:r>
              <a:rPr sz="1400" b="1" dirty="0">
                <a:latin typeface="Oxygen Bold" panose="02000803000000000000" pitchFamily="2" charset="0"/>
                <a:cs typeface="Helvetica" panose="020B0604020202020204" pitchFamily="34" charset="0"/>
              </a:rPr>
              <a:t>30 COMPONENTES</a:t>
            </a:r>
            <a:r>
              <a:rPr lang="es-ES" sz="1400" b="1" dirty="0">
                <a:latin typeface="Oxygen Bold" panose="02000803000000000000" pitchFamily="2" charset="0"/>
                <a:cs typeface="Helvetica" panose="020B0604020202020204" pitchFamily="34" charset="0"/>
              </a:rPr>
              <a:t> ( 110 INVERSIONES + 102 REFORMAS)</a:t>
            </a:r>
          </a:p>
          <a:p>
            <a:pPr marL="12700">
              <a:spcBef>
                <a:spcPts val="2160"/>
              </a:spcBef>
            </a:pPr>
            <a:endParaRPr lang="es-ES" b="1" dirty="0">
              <a:solidFill>
                <a:srgbClr val="BA514C"/>
              </a:solidFill>
              <a:latin typeface="Oxygen Bold" panose="02000803000000000000" pitchFamily="2" charset="0"/>
              <a:cs typeface="Helvetica" panose="020B0604020202020204" pitchFamily="34" charset="0"/>
            </a:endParaRPr>
          </a:p>
          <a:p>
            <a:pPr marL="12700">
              <a:spcBef>
                <a:spcPts val="2160"/>
              </a:spcBef>
            </a:pPr>
            <a:endParaRPr b="1" dirty="0">
              <a:solidFill>
                <a:srgbClr val="BA514C"/>
              </a:solidFill>
              <a:latin typeface="Oxygen Bold" panose="02000803000000000000" pitchFamily="2" charset="0"/>
              <a:cs typeface="Helvetica" panose="020B0604020202020204" pitchFamily="34" charset="0"/>
            </a:endParaRPr>
          </a:p>
        </p:txBody>
      </p:sp>
      <p:pic>
        <p:nvPicPr>
          <p:cNvPr id="5" name="object 5">
            <a:extLst>
              <a:ext uri="{FF2B5EF4-FFF2-40B4-BE49-F238E27FC236}">
                <a16:creationId xmlns:a16="http://schemas.microsoft.com/office/drawing/2014/main" id="{204799C5-1D33-4A93-AE61-00EAE4F3AADE}"/>
              </a:ext>
            </a:extLst>
          </p:cNvPr>
          <p:cNvPicPr/>
          <p:nvPr/>
        </p:nvPicPr>
        <p:blipFill>
          <a:blip r:embed="rId2" cstate="print"/>
          <a:stretch>
            <a:fillRect/>
          </a:stretch>
        </p:blipFill>
        <p:spPr>
          <a:xfrm>
            <a:off x="22347" y="1410577"/>
            <a:ext cx="12169653" cy="1299565"/>
          </a:xfrm>
          <a:prstGeom prst="rect">
            <a:avLst/>
          </a:prstGeom>
        </p:spPr>
      </p:pic>
      <p:sp>
        <p:nvSpPr>
          <p:cNvPr id="8" name="object 8">
            <a:extLst>
              <a:ext uri="{FF2B5EF4-FFF2-40B4-BE49-F238E27FC236}">
                <a16:creationId xmlns:a16="http://schemas.microsoft.com/office/drawing/2014/main" id="{0DC30B22-67C7-4FC3-B10D-CE4761C01DA6}"/>
              </a:ext>
            </a:extLst>
          </p:cNvPr>
          <p:cNvSpPr txBox="1"/>
          <p:nvPr/>
        </p:nvSpPr>
        <p:spPr>
          <a:xfrm>
            <a:off x="220533" y="1050286"/>
            <a:ext cx="2717243" cy="228268"/>
          </a:xfrm>
          <a:prstGeom prst="rect">
            <a:avLst/>
          </a:prstGeom>
        </p:spPr>
        <p:txBody>
          <a:bodyPr vert="horz" wrap="square" lIns="0" tIns="12700" rIns="0" bIns="0" rtlCol="0">
            <a:spAutoFit/>
          </a:bodyPr>
          <a:lstStyle/>
          <a:p>
            <a:pPr marL="12700">
              <a:lnSpc>
                <a:spcPct val="100000"/>
              </a:lnSpc>
              <a:spcBef>
                <a:spcPts val="2160"/>
              </a:spcBef>
            </a:pPr>
            <a:r>
              <a:rPr sz="1400" b="1" dirty="0">
                <a:latin typeface="Oxygen Bold" panose="02000803000000000000" pitchFamily="2" charset="0"/>
                <a:cs typeface="Helvetica" panose="020B0604020202020204" pitchFamily="34" charset="0"/>
              </a:rPr>
              <a:t>10 POLÍTICAS PALANCA</a:t>
            </a:r>
          </a:p>
        </p:txBody>
      </p:sp>
      <p:sp>
        <p:nvSpPr>
          <p:cNvPr id="12" name="Rectángulo 11">
            <a:extLst>
              <a:ext uri="{FF2B5EF4-FFF2-40B4-BE49-F238E27FC236}">
                <a16:creationId xmlns:a16="http://schemas.microsoft.com/office/drawing/2014/main" id="{0CD22425-59FA-481F-8B60-B103BB1765CE}"/>
              </a:ext>
            </a:extLst>
          </p:cNvPr>
          <p:cNvSpPr/>
          <p:nvPr/>
        </p:nvSpPr>
        <p:spPr>
          <a:xfrm>
            <a:off x="7297245" y="1410577"/>
            <a:ext cx="1271759" cy="462035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Rectángulo 12">
            <a:extLst>
              <a:ext uri="{FF2B5EF4-FFF2-40B4-BE49-F238E27FC236}">
                <a16:creationId xmlns:a16="http://schemas.microsoft.com/office/drawing/2014/main" id="{AFE384CC-996A-4153-B25F-39CF4EA75B50}"/>
              </a:ext>
            </a:extLst>
          </p:cNvPr>
          <p:cNvSpPr/>
          <p:nvPr/>
        </p:nvSpPr>
        <p:spPr>
          <a:xfrm>
            <a:off x="7297250" y="4446406"/>
            <a:ext cx="1271759" cy="1116194"/>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Título 2">
            <a:extLst>
              <a:ext uri="{FF2B5EF4-FFF2-40B4-BE49-F238E27FC236}">
                <a16:creationId xmlns:a16="http://schemas.microsoft.com/office/drawing/2014/main" id="{29AF946F-7871-4CE6-9EBC-C1FB55CFEF3D}"/>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sp>
        <p:nvSpPr>
          <p:cNvPr id="18" name="object 8">
            <a:extLst>
              <a:ext uri="{FF2B5EF4-FFF2-40B4-BE49-F238E27FC236}">
                <a16:creationId xmlns:a16="http://schemas.microsoft.com/office/drawing/2014/main" id="{27AEABB9-E50E-4E45-A491-FDE49054CCC4}"/>
              </a:ext>
            </a:extLst>
          </p:cNvPr>
          <p:cNvSpPr txBox="1"/>
          <p:nvPr/>
        </p:nvSpPr>
        <p:spPr>
          <a:xfrm>
            <a:off x="8737905" y="-118678"/>
            <a:ext cx="2405574" cy="1284967"/>
          </a:xfrm>
          <a:prstGeom prst="rect">
            <a:avLst/>
          </a:prstGeom>
        </p:spPr>
        <p:txBody>
          <a:bodyPr vert="horz" wrap="square" lIns="0" tIns="12700" rIns="0" bIns="0" rtlCol="0">
            <a:spAutoFit/>
          </a:bodyPr>
          <a:lstStyle/>
          <a:p>
            <a:pPr marL="12700">
              <a:lnSpc>
                <a:spcPct val="100000"/>
              </a:lnSpc>
              <a:spcBef>
                <a:spcPts val="100"/>
              </a:spcBef>
            </a:pPr>
            <a:endParaRPr lang="es-ES" sz="1400" b="1" dirty="0">
              <a:solidFill>
                <a:srgbClr val="BCBEC0"/>
              </a:solidFill>
              <a:latin typeface="Calibri"/>
              <a:cs typeface="Calibri"/>
            </a:endParaRPr>
          </a:p>
          <a:p>
            <a:pPr marL="12700">
              <a:lnSpc>
                <a:spcPct val="100000"/>
              </a:lnSpc>
              <a:spcBef>
                <a:spcPts val="2160"/>
              </a:spcBef>
            </a:pPr>
            <a:r>
              <a:rPr lang="es-ES" sz="1200" b="1" dirty="0">
                <a:latin typeface="Oxygen Bold" panose="02000803000000000000" pitchFamily="2" charset="0"/>
                <a:cs typeface="Helvetica" panose="020B0604020202020204" pitchFamily="34" charset="0"/>
              </a:rPr>
              <a:t>Amplía información en este Link</a:t>
            </a:r>
          </a:p>
          <a:p>
            <a:pPr marL="12700">
              <a:lnSpc>
                <a:spcPct val="100000"/>
              </a:lnSpc>
              <a:spcBef>
                <a:spcPts val="2160"/>
              </a:spcBef>
            </a:pPr>
            <a:endParaRPr b="1" dirty="0">
              <a:solidFill>
                <a:srgbClr val="BA514C"/>
              </a:solidFill>
              <a:latin typeface="Oxygen Bold" panose="02000803000000000000" pitchFamily="2" charset="0"/>
              <a:cs typeface="Helvetica" panose="020B0604020202020204" pitchFamily="34" charset="0"/>
            </a:endParaRPr>
          </a:p>
        </p:txBody>
      </p:sp>
      <p:cxnSp>
        <p:nvCxnSpPr>
          <p:cNvPr id="20" name="Conector recto de flecha 19">
            <a:extLst>
              <a:ext uri="{FF2B5EF4-FFF2-40B4-BE49-F238E27FC236}">
                <a16:creationId xmlns:a16="http://schemas.microsoft.com/office/drawing/2014/main" id="{CF1E98FB-7C3B-40BC-BB45-E3A94365D386}"/>
              </a:ext>
            </a:extLst>
          </p:cNvPr>
          <p:cNvCxnSpPr/>
          <p:nvPr/>
        </p:nvCxnSpPr>
        <p:spPr>
          <a:xfrm>
            <a:off x="10311618" y="659307"/>
            <a:ext cx="831861"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pic>
        <p:nvPicPr>
          <p:cNvPr id="6" name="Imagen 5">
            <a:hlinkClick r:id="rId3" action="ppaction://hlinkfile"/>
            <a:extLst>
              <a:ext uri="{FF2B5EF4-FFF2-40B4-BE49-F238E27FC236}">
                <a16:creationId xmlns:a16="http://schemas.microsoft.com/office/drawing/2014/main" id="{666CB762-6E46-4C41-BBE5-900C276DDB26}"/>
              </a:ext>
            </a:extLst>
          </p:cNvPr>
          <p:cNvPicPr>
            <a:picLocks noChangeAspect="1"/>
          </p:cNvPicPr>
          <p:nvPr/>
        </p:nvPicPr>
        <p:blipFill>
          <a:blip r:embed="rId4"/>
          <a:stretch>
            <a:fillRect/>
          </a:stretch>
        </p:blipFill>
        <p:spPr>
          <a:xfrm>
            <a:off x="11257343" y="161115"/>
            <a:ext cx="831861" cy="1072365"/>
          </a:xfrm>
          <a:prstGeom prst="rect">
            <a:avLst/>
          </a:prstGeom>
        </p:spPr>
      </p:pic>
    </p:spTree>
    <p:extLst>
      <p:ext uri="{BB962C8B-B14F-4D97-AF65-F5344CB8AC3E}">
        <p14:creationId xmlns:p14="http://schemas.microsoft.com/office/powerpoint/2010/main" val="1729901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1555453" cy="1262103"/>
          </a:xfrm>
        </p:spPr>
        <p:txBody>
          <a:bodyPr>
            <a:normAutofit fontScale="90000"/>
          </a:bodyPr>
          <a:lstStyle/>
          <a:p>
            <a:r>
              <a:rPr lang="es-ES" sz="2800" dirty="0"/>
              <a:t>COMPONENTE 21. MODERNIZACIÓN Y DIGITALIZACIÓN DEL SISTEMA EDUCATIVO, INCLUIDA LA EDUCACIÓN TEMPRANA DE 0-3 AÑOS</a:t>
            </a:r>
            <a:br>
              <a:rPr lang="es-ES" sz="2800" dirty="0"/>
            </a:b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530417"/>
            <a:ext cx="9121323" cy="4379496"/>
          </a:xfrm>
        </p:spPr>
        <p:txBody>
          <a:bodyPr vert="horz" lIns="91440" tIns="45720" rIns="91440" bIns="45720" rtlCol="0">
            <a:normAutofit/>
          </a:bodyPr>
          <a:lstStyle/>
          <a:p>
            <a:pPr marL="0" indent="0">
              <a:lnSpc>
                <a:spcPct val="110000"/>
              </a:lnSpc>
              <a:spcBef>
                <a:spcPts val="1200"/>
              </a:spcBef>
              <a:buClr>
                <a:srgbClr val="BA514C"/>
              </a:buClr>
              <a:buNone/>
            </a:pPr>
            <a:r>
              <a:rPr lang="es-ES" sz="1800" b="1" dirty="0">
                <a:solidFill>
                  <a:srgbClr val="BA514C"/>
                </a:solidFill>
                <a:latin typeface="Oxygen Bold" panose="02000803000000000000" pitchFamily="2" charset="0"/>
              </a:rPr>
              <a:t>1</a:t>
            </a:r>
            <a:r>
              <a:rPr lang="es-ES" sz="2200" b="1" dirty="0">
                <a:solidFill>
                  <a:srgbClr val="BA514C"/>
                </a:solidFill>
                <a:latin typeface="Oxygen Bold" panose="02000803000000000000" pitchFamily="2" charset="0"/>
              </a:rPr>
              <a:t>. Descripción general del componente</a:t>
            </a:r>
          </a:p>
          <a:p>
            <a:pPr lvl="1">
              <a:lnSpc>
                <a:spcPct val="110000"/>
              </a:lnSpc>
              <a:spcBef>
                <a:spcPts val="1200"/>
              </a:spcBef>
              <a:buFont typeface="Arial" panose="020B0604020202020204" pitchFamily="34" charset="0"/>
              <a:buChar char="•"/>
            </a:pPr>
            <a:r>
              <a:rPr lang="es-ES" sz="1700" dirty="0">
                <a:solidFill>
                  <a:srgbClr val="343536"/>
                </a:solidFill>
              </a:rPr>
              <a:t>Inversión</a:t>
            </a:r>
          </a:p>
          <a:p>
            <a:pPr lvl="1">
              <a:lnSpc>
                <a:spcPct val="110000"/>
              </a:lnSpc>
              <a:spcBef>
                <a:spcPts val="1200"/>
              </a:spcBef>
              <a:buFont typeface="Arial" panose="020B0604020202020204" pitchFamily="34" charset="0"/>
              <a:buChar char="•"/>
            </a:pPr>
            <a:r>
              <a:rPr lang="es-ES" sz="1700" dirty="0" err="1">
                <a:solidFill>
                  <a:srgbClr val="343536"/>
                </a:solidFill>
              </a:rPr>
              <a:t>Periodificación</a:t>
            </a:r>
            <a:endParaRPr lang="es-ES" sz="1700" dirty="0">
              <a:solidFill>
                <a:srgbClr val="343536"/>
              </a:solidFill>
            </a:endParaRPr>
          </a:p>
          <a:p>
            <a:pPr lvl="1">
              <a:lnSpc>
                <a:spcPct val="110000"/>
              </a:lnSpc>
              <a:spcBef>
                <a:spcPts val="1200"/>
              </a:spcBef>
              <a:buFont typeface="Arial" panose="020B0604020202020204" pitchFamily="34" charset="0"/>
              <a:buChar char="•"/>
            </a:pPr>
            <a:r>
              <a:rPr lang="es-ES" sz="1700" dirty="0">
                <a:solidFill>
                  <a:srgbClr val="343536"/>
                </a:solidFill>
              </a:rPr>
              <a:t>Enumeración de inversiones</a:t>
            </a:r>
          </a:p>
          <a:p>
            <a:pPr lvl="1">
              <a:lnSpc>
                <a:spcPct val="110000"/>
              </a:lnSpc>
              <a:spcBef>
                <a:spcPts val="1200"/>
              </a:spcBef>
              <a:buFont typeface="Arial" panose="020B0604020202020204" pitchFamily="34" charset="0"/>
              <a:buChar char="•"/>
            </a:pPr>
            <a:r>
              <a:rPr lang="es-ES" sz="1700" dirty="0">
                <a:solidFill>
                  <a:srgbClr val="343536"/>
                </a:solidFill>
              </a:rPr>
              <a:t>Enumeración de actuaciones (vinculadas a las inversiones)</a:t>
            </a:r>
          </a:p>
          <a:p>
            <a:pPr marL="0" indent="0">
              <a:lnSpc>
                <a:spcPct val="110000"/>
              </a:lnSpc>
              <a:spcBef>
                <a:spcPts val="1200"/>
              </a:spcBef>
              <a:buClr>
                <a:srgbClr val="BA514C"/>
              </a:buClr>
              <a:buNone/>
            </a:pPr>
            <a:r>
              <a:rPr lang="es-ES" sz="2200" b="1" dirty="0">
                <a:solidFill>
                  <a:srgbClr val="BA514C"/>
                </a:solidFill>
                <a:latin typeface="Oxygen Bold" panose="02000803000000000000" pitchFamily="2" charset="0"/>
              </a:rPr>
              <a:t>2. Detalle de cada actuación</a:t>
            </a:r>
          </a:p>
          <a:p>
            <a:pPr lvl="1">
              <a:lnSpc>
                <a:spcPct val="110000"/>
              </a:lnSpc>
              <a:spcBef>
                <a:spcPts val="1200"/>
              </a:spcBef>
              <a:buFont typeface="Arial" panose="020B0604020202020204" pitchFamily="34" charset="0"/>
              <a:buChar char="•"/>
            </a:pPr>
            <a:r>
              <a:rPr lang="es-ES" sz="1700" dirty="0">
                <a:solidFill>
                  <a:srgbClr val="343536"/>
                </a:solidFill>
              </a:rPr>
              <a:t>Descripción de la actuación</a:t>
            </a:r>
          </a:p>
          <a:p>
            <a:pPr lvl="1">
              <a:lnSpc>
                <a:spcPct val="110000"/>
              </a:lnSpc>
              <a:spcBef>
                <a:spcPts val="1200"/>
              </a:spcBef>
              <a:buFont typeface="Arial" panose="020B0604020202020204" pitchFamily="34" charset="0"/>
              <a:buChar char="•"/>
            </a:pPr>
            <a:r>
              <a:rPr lang="es-ES" sz="1700" dirty="0">
                <a:solidFill>
                  <a:srgbClr val="343536"/>
                </a:solidFill>
              </a:rPr>
              <a:t>Descripción de la financiación </a:t>
            </a:r>
          </a:p>
          <a:p>
            <a:pPr marL="0" indent="0">
              <a:lnSpc>
                <a:spcPct val="110000"/>
              </a:lnSpc>
              <a:spcBef>
                <a:spcPts val="1200"/>
              </a:spcBef>
              <a:buClr>
                <a:srgbClr val="BA514C"/>
              </a:buClr>
              <a:buNone/>
            </a:pPr>
            <a:endParaRPr lang="es-ES" sz="2200" b="1" dirty="0">
              <a:solidFill>
                <a:srgbClr val="BA514C"/>
              </a:solidFill>
              <a:latin typeface="Oxygen Bold" panose="02000803000000000000" pitchFamily="2" charset="0"/>
            </a:endParaRPr>
          </a:p>
        </p:txBody>
      </p:sp>
      <p:grpSp>
        <p:nvGrpSpPr>
          <p:cNvPr id="9" name="Grupo 8">
            <a:extLst>
              <a:ext uri="{FF2B5EF4-FFF2-40B4-BE49-F238E27FC236}">
                <a16:creationId xmlns:a16="http://schemas.microsoft.com/office/drawing/2014/main" id="{6AC574CB-6555-4898-B441-EFEC4630151B}"/>
              </a:ext>
            </a:extLst>
          </p:cNvPr>
          <p:cNvGrpSpPr/>
          <p:nvPr/>
        </p:nvGrpSpPr>
        <p:grpSpPr>
          <a:xfrm>
            <a:off x="8896069" y="1392301"/>
            <a:ext cx="2852368" cy="3806492"/>
            <a:chOff x="8691937" y="1474904"/>
            <a:chExt cx="3500063" cy="4237724"/>
          </a:xfrm>
        </p:grpSpPr>
        <p:grpSp>
          <p:nvGrpSpPr>
            <p:cNvPr id="10" name="Grupo 9">
              <a:extLst>
                <a:ext uri="{FF2B5EF4-FFF2-40B4-BE49-F238E27FC236}">
                  <a16:creationId xmlns:a16="http://schemas.microsoft.com/office/drawing/2014/main" id="{4C5263F1-93F2-4514-B085-7EEE50E051F8}"/>
                </a:ext>
              </a:extLst>
            </p:cNvPr>
            <p:cNvGrpSpPr/>
            <p:nvPr/>
          </p:nvGrpSpPr>
          <p:grpSpPr>
            <a:xfrm>
              <a:off x="8691937" y="1474904"/>
              <a:ext cx="3500063" cy="4237724"/>
              <a:chOff x="8691937" y="1474904"/>
              <a:chExt cx="3500063" cy="4237724"/>
            </a:xfrm>
          </p:grpSpPr>
          <p:sp>
            <p:nvSpPr>
              <p:cNvPr id="15" name="Rectángulo 14">
                <a:extLst>
                  <a:ext uri="{FF2B5EF4-FFF2-40B4-BE49-F238E27FC236}">
                    <a16:creationId xmlns:a16="http://schemas.microsoft.com/office/drawing/2014/main" id="{D5DCCD61-D782-404D-99F7-0D46217303D7}"/>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24DA56C0-7663-4C5B-A717-F179B55D6AC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1" name="Imagen 10">
              <a:extLst>
                <a:ext uri="{FF2B5EF4-FFF2-40B4-BE49-F238E27FC236}">
                  <a16:creationId xmlns:a16="http://schemas.microsoft.com/office/drawing/2014/main" id="{7095FD11-55D8-4FDF-B8AD-FEE207803D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00857" y="2103961"/>
              <a:ext cx="2328467" cy="2723325"/>
            </a:xfrm>
            <a:prstGeom prst="rect">
              <a:avLst/>
            </a:prstGeom>
          </p:spPr>
        </p:pic>
      </p:grpSp>
    </p:spTree>
    <p:extLst>
      <p:ext uri="{BB962C8B-B14F-4D97-AF65-F5344CB8AC3E}">
        <p14:creationId xmlns:p14="http://schemas.microsoft.com/office/powerpoint/2010/main" val="2055600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80FC8683-82AD-4423-A75D-581FC85E5ADF}"/>
              </a:ext>
            </a:extLst>
          </p:cNvPr>
          <p:cNvGraphicFramePr>
            <a:graphicFrameLocks noGrp="1"/>
          </p:cNvGraphicFramePr>
          <p:nvPr>
            <p:extLst>
              <p:ext uri="{D42A27DB-BD31-4B8C-83A1-F6EECF244321}">
                <p14:modId xmlns:p14="http://schemas.microsoft.com/office/powerpoint/2010/main" val="624746322"/>
              </p:ext>
            </p:extLst>
          </p:nvPr>
        </p:nvGraphicFramePr>
        <p:xfrm>
          <a:off x="243238" y="1186147"/>
          <a:ext cx="10094365" cy="1321655"/>
        </p:xfrm>
        <a:graphic>
          <a:graphicData uri="http://schemas.openxmlformats.org/drawingml/2006/table">
            <a:tbl>
              <a:tblPr firstRow="1" bandRow="1">
                <a:tableStyleId>{073A0DAA-6AF3-43AB-8588-CEC1D06C72B9}</a:tableStyleId>
              </a:tblPr>
              <a:tblGrid>
                <a:gridCol w="7837114">
                  <a:extLst>
                    <a:ext uri="{9D8B030D-6E8A-4147-A177-3AD203B41FA5}">
                      <a16:colId xmlns:a16="http://schemas.microsoft.com/office/drawing/2014/main" val="3828824471"/>
                    </a:ext>
                  </a:extLst>
                </a:gridCol>
                <a:gridCol w="2257251">
                  <a:extLst>
                    <a:ext uri="{9D8B030D-6E8A-4147-A177-3AD203B41FA5}">
                      <a16:colId xmlns:a16="http://schemas.microsoft.com/office/drawing/2014/main" val="3719422171"/>
                    </a:ext>
                  </a:extLst>
                </a:gridCol>
              </a:tblGrid>
              <a:tr h="252482">
                <a:tc gridSpan="2">
                  <a:txBody>
                    <a:bodyPr/>
                    <a:lstStyle/>
                    <a:p>
                      <a:r>
                        <a:rPr lang="es-ES" sz="1000" dirty="0">
                          <a:solidFill>
                            <a:schemeClr val="tx1"/>
                          </a:solidFill>
                          <a:latin typeface="Helvetica" panose="020B0604020202020204" pitchFamily="34" charset="0"/>
                          <a:cs typeface="Helvetica" panose="020B0604020202020204" pitchFamily="34" charset="0"/>
                        </a:rPr>
                        <a:t>INVERSIÓN</a:t>
                      </a:r>
                    </a:p>
                  </a:txBody>
                  <a:tcPr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sz="8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579597189"/>
                  </a:ext>
                </a:extLst>
              </a:tr>
              <a:tr h="707412">
                <a:tc>
                  <a:txBody>
                    <a:bodyPr/>
                    <a:lstStyle/>
                    <a:p>
                      <a:r>
                        <a:rPr lang="es-ES" sz="1000" dirty="0">
                          <a:latin typeface="Helvetica" panose="020B0604020202020204" pitchFamily="34" charset="0"/>
                          <a:cs typeface="Helvetica" panose="020B0604020202020204" pitchFamily="34" charset="0"/>
                        </a:rPr>
                        <a:t>Inversión estimada TOTAL (millones €) incluyendo otras fuentes de financiación distintas al Mecanismo de Recuperación y Resiliencia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1.648.100.000 € (mecanismo R&amp;R)</a:t>
                      </a:r>
                    </a:p>
                    <a:p>
                      <a:pPr algn="ctr"/>
                      <a:r>
                        <a:rPr lang="es-ES" sz="1000" dirty="0">
                          <a:latin typeface="Helvetica" panose="020B0604020202020204" pitchFamily="34" charset="0"/>
                          <a:cs typeface="Helvetica" panose="020B0604020202020204" pitchFamily="34" charset="0"/>
                        </a:rPr>
                        <a:t>Aportación complementaria del MEFP: 40.000.000€ (Programa PROA+, C21.I2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5927007"/>
                  </a:ext>
                </a:extLst>
              </a:tr>
              <a:tr h="361761">
                <a:tc>
                  <a:txBody>
                    <a:bodyPr/>
                    <a:lstStyle/>
                    <a:p>
                      <a:r>
                        <a:rPr lang="es-ES" sz="1000" dirty="0">
                          <a:latin typeface="Helvetica" panose="020B0604020202020204" pitchFamily="34" charset="0"/>
                          <a:cs typeface="Helvetica" panose="020B0604020202020204" pitchFamily="34" charset="0"/>
                        </a:rPr>
                        <a:t>Inversión del componente (millones €) BAJO EL MECANISMO DE RECUPERACIÓN Y RESILIENCIA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1000" dirty="0">
                          <a:latin typeface="Helvetica" panose="020B0604020202020204" pitchFamily="34" charset="0"/>
                          <a:cs typeface="Helvetica" panose="020B0604020202020204" pitchFamily="34" charset="0"/>
                        </a:rPr>
                        <a:t>1.648.1000.000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1156928"/>
                  </a:ext>
                </a:extLst>
              </a:tr>
            </a:tbl>
          </a:graphicData>
        </a:graphic>
      </p:graphicFrame>
      <p:graphicFrame>
        <p:nvGraphicFramePr>
          <p:cNvPr id="14" name="Tabla 14">
            <a:extLst>
              <a:ext uri="{FF2B5EF4-FFF2-40B4-BE49-F238E27FC236}">
                <a16:creationId xmlns:a16="http://schemas.microsoft.com/office/drawing/2014/main" id="{6B7E7BCD-6CB6-4DEB-852F-A8C5A361A2CA}"/>
              </a:ext>
            </a:extLst>
          </p:cNvPr>
          <p:cNvGraphicFramePr>
            <a:graphicFrameLocks noGrp="1"/>
          </p:cNvGraphicFramePr>
          <p:nvPr>
            <p:extLst>
              <p:ext uri="{D42A27DB-BD31-4B8C-83A1-F6EECF244321}">
                <p14:modId xmlns:p14="http://schemas.microsoft.com/office/powerpoint/2010/main" val="1169532642"/>
              </p:ext>
            </p:extLst>
          </p:nvPr>
        </p:nvGraphicFramePr>
        <p:xfrm>
          <a:off x="243237" y="2529851"/>
          <a:ext cx="10094367" cy="975360"/>
        </p:xfrm>
        <a:graphic>
          <a:graphicData uri="http://schemas.openxmlformats.org/drawingml/2006/table">
            <a:tbl>
              <a:tblPr firstRow="1" bandRow="1">
                <a:tableStyleId>{073A0DAA-6AF3-43AB-8588-CEC1D06C72B9}</a:tableStyleId>
              </a:tblPr>
              <a:tblGrid>
                <a:gridCol w="1346733">
                  <a:extLst>
                    <a:ext uri="{9D8B030D-6E8A-4147-A177-3AD203B41FA5}">
                      <a16:colId xmlns:a16="http://schemas.microsoft.com/office/drawing/2014/main" val="4237593536"/>
                    </a:ext>
                  </a:extLst>
                </a:gridCol>
                <a:gridCol w="1249662">
                  <a:extLst>
                    <a:ext uri="{9D8B030D-6E8A-4147-A177-3AD203B41FA5}">
                      <a16:colId xmlns:a16="http://schemas.microsoft.com/office/drawing/2014/main" val="3726834154"/>
                    </a:ext>
                  </a:extLst>
                </a:gridCol>
                <a:gridCol w="1249662">
                  <a:extLst>
                    <a:ext uri="{9D8B030D-6E8A-4147-A177-3AD203B41FA5}">
                      <a16:colId xmlns:a16="http://schemas.microsoft.com/office/drawing/2014/main" val="80190710"/>
                    </a:ext>
                  </a:extLst>
                </a:gridCol>
                <a:gridCol w="1249662">
                  <a:extLst>
                    <a:ext uri="{9D8B030D-6E8A-4147-A177-3AD203B41FA5}">
                      <a16:colId xmlns:a16="http://schemas.microsoft.com/office/drawing/2014/main" val="3725681565"/>
                    </a:ext>
                  </a:extLst>
                </a:gridCol>
                <a:gridCol w="1249662">
                  <a:extLst>
                    <a:ext uri="{9D8B030D-6E8A-4147-A177-3AD203B41FA5}">
                      <a16:colId xmlns:a16="http://schemas.microsoft.com/office/drawing/2014/main" val="2614824146"/>
                    </a:ext>
                  </a:extLst>
                </a:gridCol>
                <a:gridCol w="1249662">
                  <a:extLst>
                    <a:ext uri="{9D8B030D-6E8A-4147-A177-3AD203B41FA5}">
                      <a16:colId xmlns:a16="http://schemas.microsoft.com/office/drawing/2014/main" val="1845032850"/>
                    </a:ext>
                  </a:extLst>
                </a:gridCol>
                <a:gridCol w="1249662">
                  <a:extLst>
                    <a:ext uri="{9D8B030D-6E8A-4147-A177-3AD203B41FA5}">
                      <a16:colId xmlns:a16="http://schemas.microsoft.com/office/drawing/2014/main" val="2256705929"/>
                    </a:ext>
                  </a:extLst>
                </a:gridCol>
                <a:gridCol w="1249662">
                  <a:extLst>
                    <a:ext uri="{9D8B030D-6E8A-4147-A177-3AD203B41FA5}">
                      <a16:colId xmlns:a16="http://schemas.microsoft.com/office/drawing/2014/main" val="3914884464"/>
                    </a:ext>
                  </a:extLst>
                </a:gridCol>
              </a:tblGrid>
              <a:tr h="230225">
                <a:tc>
                  <a:txBody>
                    <a:bodyPr/>
                    <a:lstStyle/>
                    <a:p>
                      <a:r>
                        <a:rPr lang="es-ES" sz="1000" dirty="0">
                          <a:solidFill>
                            <a:schemeClr val="tx1"/>
                          </a:solidFill>
                          <a:latin typeface="Helvetica" panose="020B0604020202020204" pitchFamily="34" charset="0"/>
                          <a:cs typeface="Helvetica" panose="020B0604020202020204" pitchFamily="34" charset="0"/>
                        </a:rPr>
                        <a:t>PERIODIFICACIÓN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2026</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6404171"/>
                  </a:ext>
                </a:extLst>
              </a:tr>
              <a:tr h="230225">
                <a:tc>
                  <a:txBody>
                    <a:bodyPr/>
                    <a:lstStyle/>
                    <a:p>
                      <a:r>
                        <a:rPr lang="es-ES" sz="1000" dirty="0">
                          <a:latin typeface="Helvetica" panose="020B0604020202020204" pitchFamily="34" charset="0"/>
                          <a:cs typeface="Helvetica" panose="020B0604020202020204" pitchFamily="34" charset="0"/>
                        </a:rPr>
                        <a:t>Financiación Plan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541,4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655,3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451,4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7627120"/>
                  </a:ext>
                </a:extLst>
              </a:tr>
              <a:tr h="230225">
                <a:tc>
                  <a:txBody>
                    <a:bodyPr/>
                    <a:lstStyle/>
                    <a:p>
                      <a:r>
                        <a:rPr lang="es-ES" sz="1000" dirty="0">
                          <a:latin typeface="Helvetica" panose="020B0604020202020204" pitchFamily="34" charset="0"/>
                          <a:cs typeface="Helvetica" panose="020B0604020202020204" pitchFamily="34" charset="0"/>
                        </a:rPr>
                        <a:t>Otra financiación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40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7395179"/>
                  </a:ext>
                </a:extLst>
              </a:tr>
              <a:tr h="230225">
                <a:tc>
                  <a:txBody>
                    <a:bodyPr/>
                    <a:lstStyle/>
                    <a:p>
                      <a:r>
                        <a:rPr lang="es-ES" sz="1000" dirty="0">
                          <a:solidFill>
                            <a:schemeClr val="bg1"/>
                          </a:solidFill>
                          <a:latin typeface="Helvetica" panose="020B0604020202020204" pitchFamily="34" charset="0"/>
                          <a:cs typeface="Helvetica" panose="020B0604020202020204" pitchFamily="34" charset="0"/>
                        </a:rPr>
                        <a:t>TOTAL</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endParaRPr lang="es-ES" sz="800" dirty="0">
                        <a:solidFill>
                          <a:schemeClr val="bg1"/>
                        </a:solidFill>
                        <a:latin typeface="Helvetica" panose="020B0604020202020204" pitchFamily="34" charset="0"/>
                        <a:cs typeface="Helvetica" panose="020B0604020202020204" pitchFamily="34" charset="0"/>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581,4</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655,3</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451,4</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601640300"/>
                  </a:ext>
                </a:extLst>
              </a:tr>
            </a:tbl>
          </a:graphicData>
        </a:graphic>
      </p:graphicFrame>
      <p:graphicFrame>
        <p:nvGraphicFramePr>
          <p:cNvPr id="9" name="Tabla 16">
            <a:extLst>
              <a:ext uri="{FF2B5EF4-FFF2-40B4-BE49-F238E27FC236}">
                <a16:creationId xmlns:a16="http://schemas.microsoft.com/office/drawing/2014/main" id="{92A7314E-C530-4C1B-B6AF-74FF73FD5082}"/>
              </a:ext>
            </a:extLst>
          </p:cNvPr>
          <p:cNvGraphicFramePr>
            <a:graphicFrameLocks noGrp="1"/>
          </p:cNvGraphicFramePr>
          <p:nvPr>
            <p:extLst>
              <p:ext uri="{D42A27DB-BD31-4B8C-83A1-F6EECF244321}">
                <p14:modId xmlns:p14="http://schemas.microsoft.com/office/powerpoint/2010/main" val="4169905288"/>
              </p:ext>
            </p:extLst>
          </p:nvPr>
        </p:nvGraphicFramePr>
        <p:xfrm>
          <a:off x="243237" y="3594322"/>
          <a:ext cx="10994938" cy="2682240"/>
        </p:xfrm>
        <a:graphic>
          <a:graphicData uri="http://schemas.openxmlformats.org/drawingml/2006/table">
            <a:tbl>
              <a:tblPr firstRow="1" bandRow="1">
                <a:tableStyleId>{073A0DAA-6AF3-43AB-8588-CEC1D06C72B9}</a:tableStyleId>
              </a:tblPr>
              <a:tblGrid>
                <a:gridCol w="1363715">
                  <a:extLst>
                    <a:ext uri="{9D8B030D-6E8A-4147-A177-3AD203B41FA5}">
                      <a16:colId xmlns:a16="http://schemas.microsoft.com/office/drawing/2014/main" val="3733289670"/>
                    </a:ext>
                  </a:extLst>
                </a:gridCol>
                <a:gridCol w="4123984">
                  <a:extLst>
                    <a:ext uri="{9D8B030D-6E8A-4147-A177-3AD203B41FA5}">
                      <a16:colId xmlns:a16="http://schemas.microsoft.com/office/drawing/2014/main" val="986174705"/>
                    </a:ext>
                  </a:extLst>
                </a:gridCol>
                <a:gridCol w="1850432">
                  <a:extLst>
                    <a:ext uri="{9D8B030D-6E8A-4147-A177-3AD203B41FA5}">
                      <a16:colId xmlns:a16="http://schemas.microsoft.com/office/drawing/2014/main" val="3141415432"/>
                    </a:ext>
                  </a:extLst>
                </a:gridCol>
                <a:gridCol w="1806375">
                  <a:extLst>
                    <a:ext uri="{9D8B030D-6E8A-4147-A177-3AD203B41FA5}">
                      <a16:colId xmlns:a16="http://schemas.microsoft.com/office/drawing/2014/main" val="467701838"/>
                    </a:ext>
                  </a:extLst>
                </a:gridCol>
                <a:gridCol w="1850432">
                  <a:extLst>
                    <a:ext uri="{9D8B030D-6E8A-4147-A177-3AD203B41FA5}">
                      <a16:colId xmlns:a16="http://schemas.microsoft.com/office/drawing/2014/main" val="2921357895"/>
                    </a:ext>
                  </a:extLst>
                </a:gridCol>
              </a:tblGrid>
              <a:tr h="229048">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1000" dirty="0">
                          <a:solidFill>
                            <a:schemeClr val="tx1"/>
                          </a:solidFill>
                          <a:latin typeface="Helvetica" panose="020B0604020202020204" pitchFamily="34" charset="0"/>
                          <a:cs typeface="Helvetica" panose="020B0604020202020204" pitchFamily="34" charset="0"/>
                        </a:rPr>
                        <a:t>ENUMERACIÓN DE LAS REFORMAS E INVERSIONES</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sz="800" dirty="0">
                        <a:latin typeface="Helvetica" panose="020B0604020202020204" pitchFamily="34" charset="0"/>
                        <a:cs typeface="Helvetica" panose="020B0604020202020204" pitchFamily="34" charset="0"/>
                      </a:endParaRPr>
                    </a:p>
                  </a:txBody>
                  <a:tcPr/>
                </a:tc>
                <a:tc>
                  <a:txBody>
                    <a:bodyPr/>
                    <a:lstStyle/>
                    <a:p>
                      <a:pPr algn="ctr"/>
                      <a:r>
                        <a:rPr lang="es-ES" sz="1000" dirty="0">
                          <a:solidFill>
                            <a:schemeClr val="tx1"/>
                          </a:solidFill>
                          <a:latin typeface="Helvetica" panose="020B0604020202020204" pitchFamily="34" charset="0"/>
                          <a:cs typeface="Helvetica" panose="020B0604020202020204" pitchFamily="34" charset="0"/>
                        </a:rPr>
                        <a:t>Financiación</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dirty="0">
                          <a:solidFill>
                            <a:schemeClr val="tx1"/>
                          </a:solidFill>
                          <a:latin typeface="Helvetica" panose="020B0604020202020204" pitchFamily="34" charset="0"/>
                          <a:cs typeface="Helvetica" panose="020B0604020202020204" pitchFamily="34" charset="0"/>
                        </a:rPr>
                        <a:t>% sobre el total</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dirty="0">
                          <a:solidFill>
                            <a:schemeClr val="tx1"/>
                          </a:solidFill>
                          <a:latin typeface="Helvetica" panose="020B0604020202020204" pitchFamily="34" charset="0"/>
                          <a:cs typeface="Helvetica" panose="020B0604020202020204" pitchFamily="34" charset="0"/>
                        </a:rPr>
                        <a:t>COFOG</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126120"/>
                  </a:ext>
                </a:extLst>
              </a:tr>
              <a:tr h="229048">
                <a:tc>
                  <a:txBody>
                    <a:bodyPr/>
                    <a:lstStyle/>
                    <a:p>
                      <a:r>
                        <a:rPr lang="es-ES" sz="1000" dirty="0">
                          <a:latin typeface="Helvetica" panose="020B0604020202020204" pitchFamily="34" charset="0"/>
                          <a:cs typeface="Helvetica" panose="020B0604020202020204" pitchFamily="34" charset="0"/>
                        </a:rPr>
                        <a:t>C21.R1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just"/>
                      <a:r>
                        <a:rPr lang="es-ES" sz="1000" dirty="0">
                          <a:latin typeface="Helvetica" panose="020B0604020202020204" pitchFamily="34" charset="0"/>
                          <a:cs typeface="Helvetica" panose="020B0604020202020204" pitchFamily="34" charset="0"/>
                        </a:rPr>
                        <a:t>Aprobación de la Ley Orgánica 3/2020, de 29 de diciembre, por la </a:t>
                      </a:r>
                    </a:p>
                    <a:p>
                      <a:pPr algn="just"/>
                      <a:r>
                        <a:rPr lang="es-ES" sz="1000" dirty="0">
                          <a:latin typeface="Helvetica" panose="020B0604020202020204" pitchFamily="34" charset="0"/>
                          <a:cs typeface="Helvetica" panose="020B0604020202020204" pitchFamily="34" charset="0"/>
                        </a:rPr>
                        <a:t>que se modifica la Ley Orgánica 2/2006, de 3 de mayo, de Educación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N.A.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es-ES" sz="10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09.1</a:t>
                      </a:r>
                    </a:p>
                    <a:p>
                      <a:pPr marL="0" marR="0" lvl="0" indent="0" algn="ctr" defTabSz="914377" rtl="0" eaLnBrk="1" fontAlgn="auto" latinLnBrk="0" hangingPunct="1">
                        <a:lnSpc>
                          <a:spcPct val="100000"/>
                        </a:lnSpc>
                        <a:spcBef>
                          <a:spcPts val="0"/>
                        </a:spcBef>
                        <a:spcAft>
                          <a:spcPts val="0"/>
                        </a:spcAft>
                        <a:buClrTx/>
                        <a:buSzTx/>
                        <a:buFontTx/>
                        <a:buNone/>
                        <a:tabLst/>
                        <a:defRPr/>
                      </a:pPr>
                      <a:r>
                        <a:rPr lang="es-ES" sz="1000" dirty="0">
                          <a:latin typeface="Helvetica" panose="020B0604020202020204" pitchFamily="34" charset="0"/>
                          <a:cs typeface="Helvetica" panose="020B0604020202020204" pitchFamily="34" charset="0"/>
                        </a:rPr>
                        <a:t>09.2</a:t>
                      </a:r>
                    </a:p>
                    <a:p>
                      <a:pPr marL="0" marR="0" lvl="0" indent="0" algn="ctr" defTabSz="914377" rtl="0" eaLnBrk="1" fontAlgn="auto" latinLnBrk="0" hangingPunct="1">
                        <a:lnSpc>
                          <a:spcPct val="100000"/>
                        </a:lnSpc>
                        <a:spcBef>
                          <a:spcPts val="0"/>
                        </a:spcBef>
                        <a:spcAft>
                          <a:spcPts val="0"/>
                        </a:spcAft>
                        <a:buClrTx/>
                        <a:buSzTx/>
                        <a:buFontTx/>
                        <a:buNone/>
                        <a:tabLst/>
                        <a:defRPr/>
                      </a:pPr>
                      <a:r>
                        <a:rPr lang="es-ES" sz="1000" dirty="0">
                          <a:latin typeface="Helvetica" panose="020B0604020202020204" pitchFamily="34" charset="0"/>
                          <a:cs typeface="Helvetica" panose="020B0604020202020204" pitchFamily="34" charset="0"/>
                        </a:rPr>
                        <a:t>09.3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7252565"/>
                  </a:ext>
                </a:extLst>
              </a:tr>
              <a:tr h="229048">
                <a:tc>
                  <a:txBody>
                    <a:bodyPr/>
                    <a:lstStyle/>
                    <a:p>
                      <a:r>
                        <a:rPr lang="es-ES" sz="1000" dirty="0">
                          <a:latin typeface="Helvetica" panose="020B0604020202020204" pitchFamily="34" charset="0"/>
                          <a:cs typeface="Helvetica" panose="020B0604020202020204" pitchFamily="34" charset="0"/>
                        </a:rPr>
                        <a:t>C21.R2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just"/>
                      <a:r>
                        <a:rPr lang="es-ES" sz="1000" dirty="0">
                          <a:latin typeface="Helvetica" panose="020B0604020202020204" pitchFamily="34" charset="0"/>
                          <a:cs typeface="Helvetica" panose="020B0604020202020204" pitchFamily="34" charset="0"/>
                        </a:rPr>
                        <a:t>Diseño y aplicación de nuevo modelo curricular por competencias </a:t>
                      </a:r>
                    </a:p>
                    <a:p>
                      <a:pPr algn="just"/>
                      <a:r>
                        <a:rPr lang="es-ES" sz="1000" dirty="0">
                          <a:latin typeface="Helvetica" panose="020B0604020202020204" pitchFamily="34" charset="0"/>
                          <a:cs typeface="Helvetica" panose="020B0604020202020204" pitchFamily="34" charset="0"/>
                        </a:rPr>
                        <a:t>clave, priorizando aprendizajes fundamentales, y regulación de una  ordenación académica inclusiva.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N.A.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0,15%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dk1"/>
                          </a:solidFill>
                          <a:latin typeface="Helvetica" panose="020B0604020202020204" pitchFamily="34" charset="0"/>
                          <a:ea typeface="+mn-ea"/>
                          <a:cs typeface="Helvetica" panose="020B0604020202020204" pitchFamily="34" charset="0"/>
                        </a:rPr>
                        <a:t>09.1</a:t>
                      </a: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dk1"/>
                          </a:solidFill>
                          <a:latin typeface="Helvetica" panose="020B0604020202020204" pitchFamily="34" charset="0"/>
                          <a:ea typeface="+mn-ea"/>
                          <a:cs typeface="Helvetica" panose="020B0604020202020204" pitchFamily="34" charset="0"/>
                        </a:rPr>
                        <a:t>09.2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036594"/>
                  </a:ext>
                </a:extLst>
              </a:tr>
              <a:tr h="231644">
                <a:tc>
                  <a:txBody>
                    <a:bodyPr/>
                    <a:lstStyle/>
                    <a:p>
                      <a:r>
                        <a:rPr lang="es-ES" sz="1000" dirty="0">
                          <a:latin typeface="Helvetica" panose="020B0604020202020204" pitchFamily="34" charset="0"/>
                          <a:cs typeface="Helvetica" panose="020B0604020202020204" pitchFamily="34" charset="0"/>
                        </a:rPr>
                        <a:t>C21.R3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just"/>
                      <a:r>
                        <a:rPr lang="es-ES" sz="1000" dirty="0">
                          <a:latin typeface="Helvetica" panose="020B0604020202020204" pitchFamily="34" charset="0"/>
                          <a:cs typeface="Helvetica" panose="020B0604020202020204" pitchFamily="34" charset="0"/>
                        </a:rPr>
                        <a:t>Reforma Integral del Sistema Universitario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N.A.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es-ES" sz="10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err="1">
                          <a:latin typeface="Helvetica" panose="020B0604020202020204" pitchFamily="34" charset="0"/>
                          <a:cs typeface="Helvetica" panose="020B0604020202020204" pitchFamily="34" charset="0"/>
                        </a:rPr>
                        <a:t>Tertiary</a:t>
                      </a:r>
                      <a:r>
                        <a:rPr lang="es-ES" sz="1000" dirty="0">
                          <a:latin typeface="Helvetica" panose="020B0604020202020204" pitchFamily="34" charset="0"/>
                          <a:cs typeface="Helvetica" panose="020B0604020202020204" pitchFamily="34" charset="0"/>
                        </a:rPr>
                        <a:t> </a:t>
                      </a:r>
                      <a:r>
                        <a:rPr lang="es-ES" sz="1000" dirty="0" err="1">
                          <a:latin typeface="Helvetica" panose="020B0604020202020204" pitchFamily="34" charset="0"/>
                          <a:cs typeface="Helvetica" panose="020B0604020202020204" pitchFamily="34" charset="0"/>
                        </a:rPr>
                        <a:t>education</a:t>
                      </a:r>
                      <a:endParaRPr lang="es-ES" sz="10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544022"/>
                  </a:ext>
                </a:extLst>
              </a:tr>
              <a:tr h="121920">
                <a:tc>
                  <a:txBody>
                    <a:bodyPr/>
                    <a:lstStyle/>
                    <a:p>
                      <a:r>
                        <a:rPr lang="es-ES" sz="1000" dirty="0">
                          <a:latin typeface="Helvetica" panose="020B0604020202020204" pitchFamily="34" charset="0"/>
                          <a:cs typeface="Helvetica" panose="020B0604020202020204" pitchFamily="34" charset="0"/>
                        </a:rPr>
                        <a:t>C21.I1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just"/>
                      <a:r>
                        <a:rPr lang="es-ES" sz="1000" dirty="0">
                          <a:latin typeface="Helvetica" panose="020B0604020202020204" pitchFamily="34" charset="0"/>
                          <a:cs typeface="Helvetica" panose="020B0604020202020204" pitchFamily="34" charset="0"/>
                        </a:rPr>
                        <a:t>Programa de impulso de escolarización en el Primer Ciclo de Educación Infantil con nuevas plazas de titularidad pública (prioritariamente de 1 y 2 años): Reforma/rehabilitación y equipamiento para nuevas unidades; nueva construcción y equipamiento; y, gastos de funcionamiento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N.A.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40,7%</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09.1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2585239"/>
                  </a:ext>
                </a:extLst>
              </a:tr>
              <a:tr h="229048">
                <a:tc>
                  <a:txBody>
                    <a:bodyPr/>
                    <a:lstStyle/>
                    <a:p>
                      <a:r>
                        <a:rPr lang="es-ES" sz="1000" b="1" dirty="0">
                          <a:solidFill>
                            <a:schemeClr val="bg1"/>
                          </a:solidFill>
                          <a:latin typeface="Helvetica" panose="020B0604020202020204" pitchFamily="34" charset="0"/>
                          <a:cs typeface="Helvetica" panose="020B0604020202020204" pitchFamily="34" charset="0"/>
                        </a:rPr>
                        <a:t>Total componente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tc>
                  <a:txBody>
                    <a:bodyPr/>
                    <a:lstStyle/>
                    <a:p>
                      <a:endParaRPr lang="es-ES" sz="1000" dirty="0">
                        <a:solidFill>
                          <a:schemeClr val="bg1"/>
                        </a:solidFill>
                        <a:latin typeface="Helvetica" panose="020B0604020202020204" pitchFamily="34" charset="0"/>
                        <a:cs typeface="Helvetica" panose="020B0604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s-ES" sz="1000" dirty="0">
                          <a:solidFill>
                            <a:schemeClr val="bg1"/>
                          </a:solidFill>
                          <a:latin typeface="Helvetica" panose="020B0604020202020204" pitchFamily="34" charset="0"/>
                          <a:cs typeface="Helvetica" panose="020B0604020202020204" pitchFamily="34" charset="0"/>
                        </a:rPr>
                        <a:t>1.648.100.000€</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s-ES" sz="1000" dirty="0">
                          <a:solidFill>
                            <a:schemeClr val="bg1"/>
                          </a:solidFill>
                          <a:latin typeface="Helvetica" panose="020B0604020202020204" pitchFamily="34" charset="0"/>
                          <a:cs typeface="Helvetica" panose="020B0604020202020204" pitchFamily="34" charset="0"/>
                        </a:rPr>
                        <a:t>100%</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endParaRPr lang="es-ES" sz="1000" dirty="0">
                        <a:solidFill>
                          <a:schemeClr val="bg1"/>
                        </a:solidFill>
                        <a:latin typeface="Helvetica" panose="020B0604020202020204" pitchFamily="34" charset="0"/>
                        <a:cs typeface="Helvetica" panose="020B0604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46090476"/>
                  </a:ext>
                </a:extLst>
              </a:tr>
            </a:tbl>
          </a:graphicData>
        </a:graphic>
      </p:graphicFrame>
      <p:sp>
        <p:nvSpPr>
          <p:cNvPr id="11" name="Título 1">
            <a:extLst>
              <a:ext uri="{FF2B5EF4-FFF2-40B4-BE49-F238E27FC236}">
                <a16:creationId xmlns:a16="http://schemas.microsoft.com/office/drawing/2014/main" id="{9849ED41-C683-4F15-9436-A1841E7567C9}"/>
              </a:ext>
            </a:extLst>
          </p:cNvPr>
          <p:cNvSpPr txBox="1">
            <a:spLocks/>
          </p:cNvSpPr>
          <p:nvPr/>
        </p:nvSpPr>
        <p:spPr>
          <a:xfrm>
            <a:off x="165989" y="-86618"/>
            <a:ext cx="12026011"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800" dirty="0"/>
              <a:t>Componente 21. Modernización y digitalización del sistema educativo, incluida la educación temprana de 0-3 años: </a:t>
            </a:r>
            <a:r>
              <a:rPr lang="es-ES" sz="2800" b="1" dirty="0"/>
              <a:t>Descripción general</a:t>
            </a:r>
            <a:endParaRPr lang="es-ES" sz="2800" dirty="0"/>
          </a:p>
        </p:txBody>
      </p:sp>
      <p:grpSp>
        <p:nvGrpSpPr>
          <p:cNvPr id="13" name="Grupo 12">
            <a:extLst>
              <a:ext uri="{FF2B5EF4-FFF2-40B4-BE49-F238E27FC236}">
                <a16:creationId xmlns:a16="http://schemas.microsoft.com/office/drawing/2014/main" id="{4D521C5C-12E9-40F9-833D-FD4AFD1194FE}"/>
              </a:ext>
            </a:extLst>
          </p:cNvPr>
          <p:cNvGrpSpPr/>
          <p:nvPr/>
        </p:nvGrpSpPr>
        <p:grpSpPr>
          <a:xfrm>
            <a:off x="10590016" y="1101533"/>
            <a:ext cx="1349571" cy="1801006"/>
            <a:chOff x="8691937" y="1474904"/>
            <a:chExt cx="3500063" cy="4237724"/>
          </a:xfrm>
        </p:grpSpPr>
        <p:sp>
          <p:nvSpPr>
            <p:cNvPr id="21" name="Rectángulo 20">
              <a:extLst>
                <a:ext uri="{FF2B5EF4-FFF2-40B4-BE49-F238E27FC236}">
                  <a16:creationId xmlns:a16="http://schemas.microsoft.com/office/drawing/2014/main" id="{11F7A85A-6FC1-4F2A-887B-9B95F9CC3B77}"/>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a:extLst>
                <a:ext uri="{FF2B5EF4-FFF2-40B4-BE49-F238E27FC236}">
                  <a16:creationId xmlns:a16="http://schemas.microsoft.com/office/drawing/2014/main" id="{F0044223-C36D-437E-A281-60CD9B2A2B5E}"/>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5" name="Imagen 4">
            <a:extLst>
              <a:ext uri="{FF2B5EF4-FFF2-40B4-BE49-F238E27FC236}">
                <a16:creationId xmlns:a16="http://schemas.microsoft.com/office/drawing/2014/main" id="{6D6ADE4C-D641-48A9-A475-71FBDF380067}"/>
              </a:ext>
            </a:extLst>
          </p:cNvPr>
          <p:cNvPicPr>
            <a:picLocks noChangeAspect="1"/>
          </p:cNvPicPr>
          <p:nvPr/>
        </p:nvPicPr>
        <p:blipFill>
          <a:blip r:embed="rId2"/>
          <a:stretch>
            <a:fillRect/>
          </a:stretch>
        </p:blipFill>
        <p:spPr>
          <a:xfrm>
            <a:off x="10697816" y="1399013"/>
            <a:ext cx="989043" cy="1275262"/>
          </a:xfrm>
          <a:prstGeom prst="rect">
            <a:avLst/>
          </a:prstGeom>
        </p:spPr>
      </p:pic>
    </p:spTree>
    <p:extLst>
      <p:ext uri="{BB962C8B-B14F-4D97-AF65-F5344CB8AC3E}">
        <p14:creationId xmlns:p14="http://schemas.microsoft.com/office/powerpoint/2010/main" val="2493840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a 16">
            <a:extLst>
              <a:ext uri="{FF2B5EF4-FFF2-40B4-BE49-F238E27FC236}">
                <a16:creationId xmlns:a16="http://schemas.microsoft.com/office/drawing/2014/main" id="{92A7314E-C530-4C1B-B6AF-74FF73FD5082}"/>
              </a:ext>
            </a:extLst>
          </p:cNvPr>
          <p:cNvGraphicFramePr>
            <a:graphicFrameLocks noGrp="1"/>
          </p:cNvGraphicFramePr>
          <p:nvPr>
            <p:extLst>
              <p:ext uri="{D42A27DB-BD31-4B8C-83A1-F6EECF244321}">
                <p14:modId xmlns:p14="http://schemas.microsoft.com/office/powerpoint/2010/main" val="3009900857"/>
              </p:ext>
            </p:extLst>
          </p:nvPr>
        </p:nvGraphicFramePr>
        <p:xfrm>
          <a:off x="197399" y="1388715"/>
          <a:ext cx="10994938" cy="2377440"/>
        </p:xfrm>
        <a:graphic>
          <a:graphicData uri="http://schemas.openxmlformats.org/drawingml/2006/table">
            <a:tbl>
              <a:tblPr firstRow="1" bandRow="1">
                <a:tableStyleId>{073A0DAA-6AF3-43AB-8588-CEC1D06C72B9}</a:tableStyleId>
              </a:tblPr>
              <a:tblGrid>
                <a:gridCol w="1363715">
                  <a:extLst>
                    <a:ext uri="{9D8B030D-6E8A-4147-A177-3AD203B41FA5}">
                      <a16:colId xmlns:a16="http://schemas.microsoft.com/office/drawing/2014/main" val="3733289670"/>
                    </a:ext>
                  </a:extLst>
                </a:gridCol>
                <a:gridCol w="4123984">
                  <a:extLst>
                    <a:ext uri="{9D8B030D-6E8A-4147-A177-3AD203B41FA5}">
                      <a16:colId xmlns:a16="http://schemas.microsoft.com/office/drawing/2014/main" val="986174705"/>
                    </a:ext>
                  </a:extLst>
                </a:gridCol>
                <a:gridCol w="1850432">
                  <a:extLst>
                    <a:ext uri="{9D8B030D-6E8A-4147-A177-3AD203B41FA5}">
                      <a16:colId xmlns:a16="http://schemas.microsoft.com/office/drawing/2014/main" val="3141415432"/>
                    </a:ext>
                  </a:extLst>
                </a:gridCol>
                <a:gridCol w="1806375">
                  <a:extLst>
                    <a:ext uri="{9D8B030D-6E8A-4147-A177-3AD203B41FA5}">
                      <a16:colId xmlns:a16="http://schemas.microsoft.com/office/drawing/2014/main" val="467701838"/>
                    </a:ext>
                  </a:extLst>
                </a:gridCol>
                <a:gridCol w="1850432">
                  <a:extLst>
                    <a:ext uri="{9D8B030D-6E8A-4147-A177-3AD203B41FA5}">
                      <a16:colId xmlns:a16="http://schemas.microsoft.com/office/drawing/2014/main" val="2921357895"/>
                    </a:ext>
                  </a:extLst>
                </a:gridCol>
              </a:tblGrid>
              <a:tr h="229048">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1000" dirty="0">
                          <a:solidFill>
                            <a:schemeClr val="tx1"/>
                          </a:solidFill>
                          <a:latin typeface="Helvetica" panose="020B0604020202020204" pitchFamily="34" charset="0"/>
                          <a:cs typeface="Helvetica" panose="020B0604020202020204" pitchFamily="34" charset="0"/>
                        </a:rPr>
                        <a:t>ENUMERACIÓN DE LAS REFORMAS E INVERSIONES</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sz="800" dirty="0">
                        <a:latin typeface="Helvetica" panose="020B0604020202020204" pitchFamily="34" charset="0"/>
                        <a:cs typeface="Helvetica" panose="020B0604020202020204" pitchFamily="34" charset="0"/>
                      </a:endParaRPr>
                    </a:p>
                  </a:txBody>
                  <a:tcPr/>
                </a:tc>
                <a:tc>
                  <a:txBody>
                    <a:bodyPr/>
                    <a:lstStyle/>
                    <a:p>
                      <a:pPr algn="ctr"/>
                      <a:r>
                        <a:rPr lang="es-ES" sz="1000" dirty="0">
                          <a:solidFill>
                            <a:schemeClr val="tx1"/>
                          </a:solidFill>
                          <a:latin typeface="Helvetica" panose="020B0604020202020204" pitchFamily="34" charset="0"/>
                          <a:cs typeface="Helvetica" panose="020B0604020202020204" pitchFamily="34" charset="0"/>
                        </a:rPr>
                        <a:t>Financiación</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dirty="0">
                          <a:solidFill>
                            <a:schemeClr val="tx1"/>
                          </a:solidFill>
                          <a:latin typeface="Helvetica" panose="020B0604020202020204" pitchFamily="34" charset="0"/>
                          <a:cs typeface="Helvetica" panose="020B0604020202020204" pitchFamily="34" charset="0"/>
                        </a:rPr>
                        <a:t>% sobre el total</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dirty="0">
                          <a:solidFill>
                            <a:schemeClr val="tx1"/>
                          </a:solidFill>
                          <a:latin typeface="Helvetica" panose="020B0604020202020204" pitchFamily="34" charset="0"/>
                          <a:cs typeface="Helvetica" panose="020B0604020202020204" pitchFamily="34" charset="0"/>
                        </a:rPr>
                        <a:t>COFOG</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126120"/>
                  </a:ext>
                </a:extLst>
              </a:tr>
              <a:tr h="229048">
                <a:tc>
                  <a:txBody>
                    <a:bodyPr/>
                    <a:lstStyle/>
                    <a:p>
                      <a:r>
                        <a:rPr lang="es-ES" sz="1000" dirty="0">
                          <a:latin typeface="Helvetica" panose="020B0604020202020204" pitchFamily="34" charset="0"/>
                          <a:cs typeface="Helvetica" panose="020B0604020202020204" pitchFamily="34" charset="0"/>
                        </a:rPr>
                        <a:t>C21.I2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just"/>
                      <a:r>
                        <a:rPr lang="es-ES" sz="1000" dirty="0">
                          <a:latin typeface="Helvetica" panose="020B0604020202020204" pitchFamily="34" charset="0"/>
                          <a:cs typeface="Helvetica" panose="020B0604020202020204" pitchFamily="34" charset="0"/>
                        </a:rPr>
                        <a:t>Programa de Orientación, Avance y Enriquecimiento Educativo en </a:t>
                      </a:r>
                    </a:p>
                    <a:p>
                      <a:pPr algn="just"/>
                      <a:r>
                        <a:rPr lang="es-ES" sz="1000" dirty="0">
                          <a:latin typeface="Helvetica" panose="020B0604020202020204" pitchFamily="34" charset="0"/>
                          <a:cs typeface="Helvetica" panose="020B0604020202020204" pitchFamily="34" charset="0"/>
                        </a:rPr>
                        <a:t>centros de especial complejidad educativa (Programa #PROA+).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N.A.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19,4%</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09.1</a:t>
                      </a:r>
                    </a:p>
                    <a:p>
                      <a:pPr marL="0" marR="0" lvl="0" indent="0" algn="ctr" defTabSz="914377" rtl="0" eaLnBrk="1" fontAlgn="auto" latinLnBrk="0" hangingPunct="1">
                        <a:lnSpc>
                          <a:spcPct val="100000"/>
                        </a:lnSpc>
                        <a:spcBef>
                          <a:spcPts val="0"/>
                        </a:spcBef>
                        <a:spcAft>
                          <a:spcPts val="0"/>
                        </a:spcAft>
                        <a:buClrTx/>
                        <a:buSzTx/>
                        <a:buFontTx/>
                        <a:buNone/>
                        <a:tabLst/>
                        <a:defRPr/>
                      </a:pPr>
                      <a:r>
                        <a:rPr lang="es-ES" sz="1000" dirty="0">
                          <a:latin typeface="Helvetica" panose="020B0604020202020204" pitchFamily="34" charset="0"/>
                          <a:cs typeface="Helvetica" panose="020B0604020202020204" pitchFamily="34" charset="0"/>
                        </a:rPr>
                        <a:t>09.2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7252565"/>
                  </a:ext>
                </a:extLst>
              </a:tr>
              <a:tr h="229048">
                <a:tc>
                  <a:txBody>
                    <a:bodyPr/>
                    <a:lstStyle/>
                    <a:p>
                      <a:r>
                        <a:rPr lang="es-ES" sz="1000" dirty="0">
                          <a:latin typeface="Helvetica" panose="020B0604020202020204" pitchFamily="34" charset="0"/>
                          <a:cs typeface="Helvetica" panose="020B0604020202020204" pitchFamily="34" charset="0"/>
                        </a:rPr>
                        <a:t>C21.I3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just"/>
                      <a:r>
                        <a:rPr lang="es-ES" sz="1000" dirty="0">
                          <a:latin typeface="Helvetica" panose="020B0604020202020204" pitchFamily="34" charset="0"/>
                          <a:cs typeface="Helvetica" panose="020B0604020202020204" pitchFamily="34" charset="0"/>
                        </a:rPr>
                        <a:t>Creación de Unidades de Acompañamiento y Orientación Personal y Familiar del alumnado educativamente vulnerable, en los servicios educativos o psicopedagógicos situados en zonas y distritos escolares.</a:t>
                      </a:r>
                    </a:p>
                    <a:p>
                      <a:pPr algn="just"/>
                      <a:endParaRPr lang="es-ES" sz="10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N.A.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7,6%</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dk1"/>
                          </a:solidFill>
                          <a:latin typeface="Helvetica" panose="020B0604020202020204" pitchFamily="34" charset="0"/>
                          <a:ea typeface="+mn-ea"/>
                          <a:cs typeface="Helvetica" panose="020B0604020202020204" pitchFamily="34" charset="0"/>
                        </a:rPr>
                        <a:t>09.1</a:t>
                      </a: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dk1"/>
                          </a:solidFill>
                          <a:latin typeface="Helvetica" panose="020B0604020202020204" pitchFamily="34" charset="0"/>
                          <a:ea typeface="+mn-ea"/>
                          <a:cs typeface="Helvetica" panose="020B0604020202020204" pitchFamily="34" charset="0"/>
                        </a:rPr>
                        <a:t>09.2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036594"/>
                  </a:ext>
                </a:extLst>
              </a:tr>
              <a:tr h="231644">
                <a:tc>
                  <a:txBody>
                    <a:bodyPr/>
                    <a:lstStyle/>
                    <a:p>
                      <a:r>
                        <a:rPr lang="es-ES" sz="1000" dirty="0">
                          <a:latin typeface="Helvetica" panose="020B0604020202020204" pitchFamily="34" charset="0"/>
                          <a:cs typeface="Helvetica" panose="020B0604020202020204" pitchFamily="34" charset="0"/>
                        </a:rPr>
                        <a:t>C21.I4</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just"/>
                      <a:r>
                        <a:rPr lang="es-ES" sz="1000" dirty="0">
                          <a:latin typeface="Helvetica" panose="020B0604020202020204" pitchFamily="34" charset="0"/>
                          <a:cs typeface="Helvetica" panose="020B0604020202020204" pitchFamily="34" charset="0"/>
                        </a:rPr>
                        <a:t>Formación y capacitación del personal docente e investigador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383.120.000 €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23,2%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err="1">
                          <a:latin typeface="Helvetica" panose="020B0604020202020204" pitchFamily="34" charset="0"/>
                          <a:cs typeface="Helvetica" panose="020B0604020202020204" pitchFamily="34" charset="0"/>
                        </a:rPr>
                        <a:t>Tertiary</a:t>
                      </a:r>
                      <a:r>
                        <a:rPr lang="es-ES" sz="1000" dirty="0">
                          <a:latin typeface="Helvetica" panose="020B0604020202020204" pitchFamily="34" charset="0"/>
                          <a:cs typeface="Helvetica" panose="020B0604020202020204" pitchFamily="34" charset="0"/>
                        </a:rPr>
                        <a:t> </a:t>
                      </a:r>
                      <a:r>
                        <a:rPr lang="es-ES" sz="1000" dirty="0" err="1">
                          <a:latin typeface="Helvetica" panose="020B0604020202020204" pitchFamily="34" charset="0"/>
                          <a:cs typeface="Helvetica" panose="020B0604020202020204" pitchFamily="34" charset="0"/>
                        </a:rPr>
                        <a:t>education</a:t>
                      </a:r>
                      <a:endParaRPr lang="es-ES" sz="10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544022"/>
                  </a:ext>
                </a:extLst>
              </a:tr>
              <a:tr h="121920">
                <a:tc>
                  <a:txBody>
                    <a:bodyPr/>
                    <a:lstStyle/>
                    <a:p>
                      <a:r>
                        <a:rPr lang="es-ES" sz="1000" dirty="0">
                          <a:latin typeface="Helvetica" panose="020B0604020202020204" pitchFamily="34" charset="0"/>
                          <a:cs typeface="Helvetica" panose="020B0604020202020204" pitchFamily="34" charset="0"/>
                        </a:rPr>
                        <a:t>C21.I5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just"/>
                      <a:r>
                        <a:rPr lang="es-ES" sz="1000" dirty="0">
                          <a:latin typeface="Helvetica" panose="020B0604020202020204" pitchFamily="34" charset="0"/>
                          <a:cs typeface="Helvetica" panose="020B0604020202020204" pitchFamily="34" charset="0"/>
                        </a:rPr>
                        <a:t>Mejora de infraestructuras digitales, el equipamiento, las tecnologías, la docencia y la evaluación digitales universitarios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146.880.000 €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8,9%</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err="1">
                          <a:latin typeface="Helvetica" panose="020B0604020202020204" pitchFamily="34" charset="0"/>
                          <a:cs typeface="Helvetica" panose="020B0604020202020204" pitchFamily="34" charset="0"/>
                        </a:rPr>
                        <a:t>Tertiary</a:t>
                      </a:r>
                      <a:r>
                        <a:rPr lang="es-ES" sz="1000" dirty="0">
                          <a:latin typeface="Helvetica" panose="020B0604020202020204" pitchFamily="34" charset="0"/>
                          <a:cs typeface="Helvetica" panose="020B0604020202020204" pitchFamily="34" charset="0"/>
                        </a:rPr>
                        <a:t> </a:t>
                      </a:r>
                      <a:r>
                        <a:rPr lang="es-ES" sz="1000" dirty="0" err="1">
                          <a:latin typeface="Helvetica" panose="020B0604020202020204" pitchFamily="34" charset="0"/>
                          <a:cs typeface="Helvetica" panose="020B0604020202020204" pitchFamily="34" charset="0"/>
                        </a:rPr>
                        <a:t>education</a:t>
                      </a:r>
                      <a:endParaRPr lang="es-ES" sz="10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2585239"/>
                  </a:ext>
                </a:extLst>
              </a:tr>
              <a:tr h="229048">
                <a:tc>
                  <a:txBody>
                    <a:bodyPr/>
                    <a:lstStyle/>
                    <a:p>
                      <a:r>
                        <a:rPr lang="es-ES" sz="1000" b="1" dirty="0">
                          <a:solidFill>
                            <a:schemeClr val="bg1"/>
                          </a:solidFill>
                          <a:latin typeface="Helvetica" panose="020B0604020202020204" pitchFamily="34" charset="0"/>
                          <a:cs typeface="Helvetica" panose="020B0604020202020204" pitchFamily="34" charset="0"/>
                        </a:rPr>
                        <a:t>Total componente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tc>
                  <a:txBody>
                    <a:bodyPr/>
                    <a:lstStyle/>
                    <a:p>
                      <a:endParaRPr lang="es-ES" sz="1000" dirty="0">
                        <a:solidFill>
                          <a:schemeClr val="bg1"/>
                        </a:solidFill>
                        <a:latin typeface="Helvetica" panose="020B0604020202020204" pitchFamily="34" charset="0"/>
                        <a:cs typeface="Helvetica" panose="020B0604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s-ES" sz="1000" dirty="0">
                          <a:solidFill>
                            <a:schemeClr val="bg1"/>
                          </a:solidFill>
                          <a:latin typeface="Helvetica" panose="020B0604020202020204" pitchFamily="34" charset="0"/>
                          <a:cs typeface="Helvetica" panose="020B0604020202020204" pitchFamily="34" charset="0"/>
                        </a:rPr>
                        <a:t>1.648.100.000€</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s-ES" sz="1000" dirty="0">
                          <a:solidFill>
                            <a:schemeClr val="bg1"/>
                          </a:solidFill>
                          <a:latin typeface="Helvetica" panose="020B0604020202020204" pitchFamily="34" charset="0"/>
                          <a:cs typeface="Helvetica" panose="020B0604020202020204" pitchFamily="34" charset="0"/>
                        </a:rPr>
                        <a:t>100%</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endParaRPr lang="es-ES" sz="1000" dirty="0">
                        <a:solidFill>
                          <a:schemeClr val="bg1"/>
                        </a:solidFill>
                        <a:latin typeface="Helvetica" panose="020B0604020202020204" pitchFamily="34" charset="0"/>
                        <a:cs typeface="Helvetica" panose="020B0604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46090476"/>
                  </a:ext>
                </a:extLst>
              </a:tr>
            </a:tbl>
          </a:graphicData>
        </a:graphic>
      </p:graphicFrame>
      <p:sp>
        <p:nvSpPr>
          <p:cNvPr id="11" name="Título 1">
            <a:extLst>
              <a:ext uri="{FF2B5EF4-FFF2-40B4-BE49-F238E27FC236}">
                <a16:creationId xmlns:a16="http://schemas.microsoft.com/office/drawing/2014/main" id="{9849ED41-C683-4F15-9436-A1841E7567C9}"/>
              </a:ext>
            </a:extLst>
          </p:cNvPr>
          <p:cNvSpPr txBox="1">
            <a:spLocks/>
          </p:cNvSpPr>
          <p:nvPr/>
        </p:nvSpPr>
        <p:spPr>
          <a:xfrm>
            <a:off x="165989" y="-86618"/>
            <a:ext cx="12026011"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800" dirty="0"/>
              <a:t>Componente 21. Modernización y digitalización del sistema educativo, incluida la educación temprana de 0-3 años: </a:t>
            </a:r>
            <a:r>
              <a:rPr lang="es-ES" sz="2800" b="1" dirty="0"/>
              <a:t>Descripción general</a:t>
            </a:r>
            <a:endParaRPr lang="es-ES" sz="2800" dirty="0"/>
          </a:p>
        </p:txBody>
      </p:sp>
      <p:grpSp>
        <p:nvGrpSpPr>
          <p:cNvPr id="13" name="Grupo 12">
            <a:extLst>
              <a:ext uri="{FF2B5EF4-FFF2-40B4-BE49-F238E27FC236}">
                <a16:creationId xmlns:a16="http://schemas.microsoft.com/office/drawing/2014/main" id="{4D521C5C-12E9-40F9-833D-FD4AFD1194FE}"/>
              </a:ext>
            </a:extLst>
          </p:cNvPr>
          <p:cNvGrpSpPr/>
          <p:nvPr/>
        </p:nvGrpSpPr>
        <p:grpSpPr>
          <a:xfrm>
            <a:off x="10590016" y="4352733"/>
            <a:ext cx="1349571" cy="1801006"/>
            <a:chOff x="8691937" y="1474904"/>
            <a:chExt cx="3500063" cy="4237724"/>
          </a:xfrm>
        </p:grpSpPr>
        <p:sp>
          <p:nvSpPr>
            <p:cNvPr id="21" name="Rectángulo 20">
              <a:extLst>
                <a:ext uri="{FF2B5EF4-FFF2-40B4-BE49-F238E27FC236}">
                  <a16:creationId xmlns:a16="http://schemas.microsoft.com/office/drawing/2014/main" id="{11F7A85A-6FC1-4F2A-887B-9B95F9CC3B77}"/>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a:extLst>
                <a:ext uri="{FF2B5EF4-FFF2-40B4-BE49-F238E27FC236}">
                  <a16:creationId xmlns:a16="http://schemas.microsoft.com/office/drawing/2014/main" id="{F0044223-C36D-437E-A281-60CD9B2A2B5E}"/>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5" name="Imagen 4">
            <a:extLst>
              <a:ext uri="{FF2B5EF4-FFF2-40B4-BE49-F238E27FC236}">
                <a16:creationId xmlns:a16="http://schemas.microsoft.com/office/drawing/2014/main" id="{6D6ADE4C-D641-48A9-A475-71FBDF380067}"/>
              </a:ext>
            </a:extLst>
          </p:cNvPr>
          <p:cNvPicPr>
            <a:picLocks noChangeAspect="1"/>
          </p:cNvPicPr>
          <p:nvPr/>
        </p:nvPicPr>
        <p:blipFill>
          <a:blip r:embed="rId2"/>
          <a:stretch>
            <a:fillRect/>
          </a:stretch>
        </p:blipFill>
        <p:spPr>
          <a:xfrm>
            <a:off x="10697816" y="4650213"/>
            <a:ext cx="989043" cy="1275262"/>
          </a:xfrm>
          <a:prstGeom prst="rect">
            <a:avLst/>
          </a:prstGeom>
        </p:spPr>
      </p:pic>
    </p:spTree>
    <p:extLst>
      <p:ext uri="{BB962C8B-B14F-4D97-AF65-F5344CB8AC3E}">
        <p14:creationId xmlns:p14="http://schemas.microsoft.com/office/powerpoint/2010/main" val="273443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4F2BF7BE-E999-41DC-BF9A-DE000D1C568C}"/>
              </a:ext>
            </a:extLst>
          </p:cNvPr>
          <p:cNvGraphicFramePr>
            <a:graphicFrameLocks noGrp="1"/>
          </p:cNvGraphicFramePr>
          <p:nvPr>
            <p:extLst>
              <p:ext uri="{D42A27DB-BD31-4B8C-83A1-F6EECF244321}">
                <p14:modId xmlns:p14="http://schemas.microsoft.com/office/powerpoint/2010/main" val="877137888"/>
              </p:ext>
            </p:extLst>
          </p:nvPr>
        </p:nvGraphicFramePr>
        <p:xfrm>
          <a:off x="290286" y="1123319"/>
          <a:ext cx="10087423" cy="5118597"/>
        </p:xfrm>
        <a:graphic>
          <a:graphicData uri="http://schemas.openxmlformats.org/drawingml/2006/table">
            <a:tbl>
              <a:tblPr firstRow="1" bandRow="1">
                <a:tableStyleId>{5940675A-B579-460E-94D1-54222C63F5DA}</a:tableStyleId>
              </a:tblPr>
              <a:tblGrid>
                <a:gridCol w="1030514">
                  <a:extLst>
                    <a:ext uri="{9D8B030D-6E8A-4147-A177-3AD203B41FA5}">
                      <a16:colId xmlns:a16="http://schemas.microsoft.com/office/drawing/2014/main" val="3122403018"/>
                    </a:ext>
                  </a:extLst>
                </a:gridCol>
                <a:gridCol w="1959423">
                  <a:extLst>
                    <a:ext uri="{9D8B030D-6E8A-4147-A177-3AD203B41FA5}">
                      <a16:colId xmlns:a16="http://schemas.microsoft.com/office/drawing/2014/main" val="2867778613"/>
                    </a:ext>
                  </a:extLst>
                </a:gridCol>
                <a:gridCol w="1529024">
                  <a:extLst>
                    <a:ext uri="{9D8B030D-6E8A-4147-A177-3AD203B41FA5}">
                      <a16:colId xmlns:a16="http://schemas.microsoft.com/office/drawing/2014/main" val="2191435742"/>
                    </a:ext>
                  </a:extLst>
                </a:gridCol>
                <a:gridCol w="1902153">
                  <a:extLst>
                    <a:ext uri="{9D8B030D-6E8A-4147-A177-3AD203B41FA5}">
                      <a16:colId xmlns:a16="http://schemas.microsoft.com/office/drawing/2014/main" val="4149965267"/>
                    </a:ext>
                  </a:extLst>
                </a:gridCol>
                <a:gridCol w="1240609">
                  <a:extLst>
                    <a:ext uri="{9D8B030D-6E8A-4147-A177-3AD203B41FA5}">
                      <a16:colId xmlns:a16="http://schemas.microsoft.com/office/drawing/2014/main" val="2922514191"/>
                    </a:ext>
                  </a:extLst>
                </a:gridCol>
                <a:gridCol w="1306613">
                  <a:extLst>
                    <a:ext uri="{9D8B030D-6E8A-4147-A177-3AD203B41FA5}">
                      <a16:colId xmlns:a16="http://schemas.microsoft.com/office/drawing/2014/main" val="617379694"/>
                    </a:ext>
                  </a:extLst>
                </a:gridCol>
                <a:gridCol w="1119087">
                  <a:extLst>
                    <a:ext uri="{9D8B030D-6E8A-4147-A177-3AD203B41FA5}">
                      <a16:colId xmlns:a16="http://schemas.microsoft.com/office/drawing/2014/main" val="3639625444"/>
                    </a:ext>
                  </a:extLst>
                </a:gridCol>
              </a:tblGrid>
              <a:tr h="531790">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ACTUACIONES</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MODO DE IMPLEMENTACIÓN (UPV)</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ADMINISTRACIÓN EJECUTORA</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2021</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2022</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2023</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8306626"/>
                  </a:ext>
                </a:extLst>
              </a:tr>
              <a:tr h="669559">
                <a:tc>
                  <a:txBody>
                    <a:bodyPr/>
                    <a:lstStyle/>
                    <a:p>
                      <a:pPr algn="ctr"/>
                      <a:r>
                        <a:rPr lang="es-ES" sz="900" dirty="0">
                          <a:latin typeface="Helvetica" panose="020B0604020202020204" pitchFamily="34" charset="0"/>
                          <a:cs typeface="Helvetica" panose="020B0604020202020204" pitchFamily="34" charset="0"/>
                        </a:rPr>
                        <a:t>C21.I4</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s-ES" sz="900" dirty="0">
                          <a:latin typeface="Helvetica" panose="020B0604020202020204" pitchFamily="34" charset="0"/>
                          <a:cs typeface="Helvetica" panose="020B0604020202020204" pitchFamily="34" charset="0"/>
                        </a:rPr>
                        <a:t>Formación y capacitación del personal docente e investigador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solidFill>
                            <a:schemeClr val="tx1"/>
                          </a:solidFill>
                          <a:highlight>
                            <a:srgbClr val="FFFFFF"/>
                          </a:highlight>
                          <a:latin typeface="Helvetica" panose="020B0604020202020204" pitchFamily="34" charset="0"/>
                          <a:cs typeface="Helvetica" panose="020B0604020202020204" pitchFamily="34" charset="0"/>
                        </a:rPr>
                        <a:t>Beneficiario directos (Docentes, investigadores y doctorados)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highlight>
                            <a:srgbClr val="FFFFFF"/>
                          </a:highlight>
                          <a:latin typeface="Helvetica" panose="020B0604020202020204" pitchFamily="34" charset="0"/>
                          <a:cs typeface="Helvetica" panose="020B0604020202020204" pitchFamily="34" charset="0"/>
                        </a:rPr>
                        <a:t>Ministerio de Universidades y las universidades públicas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latin typeface="Helvetica" panose="020B0604020202020204" pitchFamily="34" charset="0"/>
                          <a:cs typeface="Helvetica" panose="020B0604020202020204" pitchFamily="34" charset="0"/>
                        </a:rPr>
                        <a:t>125.020.000 €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latin typeface="Helvetica" panose="020B0604020202020204" pitchFamily="34" charset="0"/>
                          <a:cs typeface="Helvetica" panose="020B0604020202020204" pitchFamily="34" charset="0"/>
                        </a:rPr>
                        <a:t>129.050.00 €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latin typeface="Helvetica" panose="020B0604020202020204" pitchFamily="34" charset="0"/>
                          <a:cs typeface="Helvetica" panose="020B0604020202020204" pitchFamily="34" charset="0"/>
                        </a:rPr>
                        <a:t>129.050.000 €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2973000"/>
                  </a:ext>
                </a:extLst>
              </a:tr>
              <a:tr h="823435">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C21.I5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s-ES" sz="900" dirty="0">
                          <a:latin typeface="Helvetica" panose="020B0604020202020204" pitchFamily="34" charset="0"/>
                          <a:cs typeface="Helvetica" panose="020B0604020202020204" pitchFamily="34" charset="0"/>
                        </a:rPr>
                        <a:t>Fomento de la inversión en infraestructuras, desarrollos tecnológicos y proyectos de innovación docente para mejorar los recursos académicos en digitalización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solidFill>
                            <a:schemeClr val="tx1"/>
                          </a:solidFill>
                          <a:latin typeface="Helvetica" panose="020B0604020202020204" pitchFamily="34" charset="0"/>
                          <a:cs typeface="Helvetica" panose="020B0604020202020204" pitchFamily="34" charset="0"/>
                        </a:rPr>
                        <a:t>Beneficiario directo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latin typeface="Helvetica" panose="020B0604020202020204" pitchFamily="34" charset="0"/>
                          <a:cs typeface="Helvetica" panose="020B0604020202020204" pitchFamily="34" charset="0"/>
                        </a:rPr>
                        <a:t>Ministerio de Universidades y universidades públicas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lang="es-ES" sz="900" dirty="0">
                          <a:highlight>
                            <a:srgbClr val="FFFFFF"/>
                          </a:highlight>
                          <a:latin typeface="Helvetica" panose="020B0604020202020204" pitchFamily="34" charset="0"/>
                          <a:cs typeface="Helvetica" panose="020B0604020202020204" pitchFamily="34" charset="0"/>
                        </a:rPr>
                        <a:t>39.931.000 €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2387438"/>
                  </a:ext>
                </a:extLst>
              </a:tr>
              <a:tr h="662435">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C21.I5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s-ES" sz="900" dirty="0">
                          <a:latin typeface="Helvetica" panose="020B0604020202020204" pitchFamily="34" charset="0"/>
                          <a:cs typeface="Helvetica" panose="020B0604020202020204" pitchFamily="34" charset="0"/>
                        </a:rPr>
                        <a:t>Apoyo de infraestructuras centralizadas y servicios TIC</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Licitación/Contrato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err="1">
                          <a:latin typeface="Helvetica" panose="020B0604020202020204" pitchFamily="34" charset="0"/>
                          <a:cs typeface="Helvetica" panose="020B0604020202020204" pitchFamily="34" charset="0"/>
                        </a:rPr>
                        <a:t>RedIRIS</a:t>
                      </a:r>
                      <a:endParaRPr lang="es-ES" sz="9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lang="es-ES" sz="900" dirty="0">
                          <a:latin typeface="Helvetica" panose="020B0604020202020204" pitchFamily="34" charset="0"/>
                          <a:cs typeface="Helvetica" panose="020B0604020202020204" pitchFamily="34" charset="0"/>
                        </a:rPr>
                        <a:t>50.000.000 €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970362195"/>
                  </a:ext>
                </a:extLst>
              </a:tr>
              <a:tr h="67669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C21.I5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s-ES" sz="900" dirty="0">
                          <a:latin typeface="Helvetica" panose="020B0604020202020204" pitchFamily="34" charset="0"/>
                          <a:cs typeface="Helvetica" panose="020B0604020202020204" pitchFamily="34" charset="0"/>
                        </a:rPr>
                        <a:t>Reducción de brecha digital del personal académico y del estudiantado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Beneficiario directo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Ministerio de universidades y las universidades públicas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lang="es-ES" sz="900" dirty="0">
                          <a:latin typeface="Helvetica" panose="020B0604020202020204" pitchFamily="34" charset="0"/>
                          <a:cs typeface="Helvetica" panose="020B0604020202020204" pitchFamily="34" charset="0"/>
                        </a:rPr>
                        <a:t>4.950.000 €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7388655"/>
                  </a:ext>
                </a:extLst>
              </a:tr>
              <a:tr h="823435">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C21.I5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s-ES" sz="900" dirty="0">
                          <a:latin typeface="Helvetica" panose="020B0604020202020204" pitchFamily="34" charset="0"/>
                          <a:cs typeface="Helvetica" panose="020B0604020202020204" pitchFamily="34" charset="0"/>
                        </a:rPr>
                        <a:t>Impulso de proyectos de innovación digital interuniversitarios de carácter estratégico y transversal.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Beneficiario directo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Ministerio de universidades y las universidades públicas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lang="es-ES" sz="900" dirty="0">
                          <a:latin typeface="Helvetica" panose="020B0604020202020204" pitchFamily="34" charset="0"/>
                          <a:cs typeface="Helvetica" panose="020B0604020202020204" pitchFamily="34" charset="0"/>
                        </a:rPr>
                        <a:t>31.500.000 €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973474306"/>
                  </a:ext>
                </a:extLst>
              </a:tr>
              <a:tr h="823435">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C21.I5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s-ES" sz="900" dirty="0">
                          <a:latin typeface="Helvetica" panose="020B0604020202020204" pitchFamily="34" charset="0"/>
                          <a:cs typeface="Helvetica" panose="020B0604020202020204" pitchFamily="34" charset="0"/>
                        </a:rPr>
                        <a:t>Impulso a la formación y a la capacitación de talento digital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Beneficiario directo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Ministerio de universidades y las universidades públicas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lang="es-ES" sz="900" dirty="0">
                          <a:latin typeface="Helvetica" panose="020B0604020202020204" pitchFamily="34" charset="0"/>
                          <a:cs typeface="Helvetica" panose="020B0604020202020204" pitchFamily="34" charset="0"/>
                        </a:rPr>
                        <a:t>18.000.000 €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900268541"/>
                  </a:ext>
                </a:extLst>
              </a:tr>
            </a:tbl>
          </a:graphicData>
        </a:graphic>
      </p:graphicFrame>
      <p:sp>
        <p:nvSpPr>
          <p:cNvPr id="9" name="Título 1">
            <a:extLst>
              <a:ext uri="{FF2B5EF4-FFF2-40B4-BE49-F238E27FC236}">
                <a16:creationId xmlns:a16="http://schemas.microsoft.com/office/drawing/2014/main" id="{165BFF3D-70F0-4C1C-8DBC-FCD3C46FD07C}"/>
              </a:ext>
            </a:extLst>
          </p:cNvPr>
          <p:cNvSpPr txBox="1">
            <a:spLocks/>
          </p:cNvSpPr>
          <p:nvPr/>
        </p:nvSpPr>
        <p:spPr>
          <a:xfrm>
            <a:off x="165989" y="46264"/>
            <a:ext cx="12026011" cy="1077056"/>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800" dirty="0"/>
              <a:t>Componente 21. Modernización y digitalización del sistema educativo, incluida la educación temprana de 0-3 años: </a:t>
            </a:r>
            <a:r>
              <a:rPr lang="es-ES" sz="2800" b="1" dirty="0"/>
              <a:t>Descripción general</a:t>
            </a:r>
            <a:endParaRPr lang="es-ES" sz="2800" dirty="0"/>
          </a:p>
        </p:txBody>
      </p:sp>
      <p:grpSp>
        <p:nvGrpSpPr>
          <p:cNvPr id="22" name="Grupo 21">
            <a:extLst>
              <a:ext uri="{FF2B5EF4-FFF2-40B4-BE49-F238E27FC236}">
                <a16:creationId xmlns:a16="http://schemas.microsoft.com/office/drawing/2014/main" id="{04570724-F519-4BC0-904D-BC4A9D7BE4B9}"/>
              </a:ext>
            </a:extLst>
          </p:cNvPr>
          <p:cNvGrpSpPr/>
          <p:nvPr/>
        </p:nvGrpSpPr>
        <p:grpSpPr>
          <a:xfrm>
            <a:off x="10464272" y="2311400"/>
            <a:ext cx="1553553" cy="2073221"/>
            <a:chOff x="8691937" y="1474904"/>
            <a:chExt cx="3500063" cy="4237724"/>
          </a:xfrm>
        </p:grpSpPr>
        <p:grpSp>
          <p:nvGrpSpPr>
            <p:cNvPr id="23" name="Grupo 22">
              <a:extLst>
                <a:ext uri="{FF2B5EF4-FFF2-40B4-BE49-F238E27FC236}">
                  <a16:creationId xmlns:a16="http://schemas.microsoft.com/office/drawing/2014/main" id="{6FE93FF4-F8DF-477D-904E-A8E4A316A49F}"/>
                </a:ext>
              </a:extLst>
            </p:cNvPr>
            <p:cNvGrpSpPr/>
            <p:nvPr/>
          </p:nvGrpSpPr>
          <p:grpSpPr>
            <a:xfrm>
              <a:off x="8691937" y="1474904"/>
              <a:ext cx="3500063" cy="4237724"/>
              <a:chOff x="8691937" y="1474904"/>
              <a:chExt cx="3500063" cy="4237724"/>
            </a:xfrm>
          </p:grpSpPr>
          <p:sp>
            <p:nvSpPr>
              <p:cNvPr id="25" name="Rectángulo 24">
                <a:extLst>
                  <a:ext uri="{FF2B5EF4-FFF2-40B4-BE49-F238E27FC236}">
                    <a16:creationId xmlns:a16="http://schemas.microsoft.com/office/drawing/2014/main" id="{BE0C688A-C5DB-4E7F-AF28-A99F34777EE5}"/>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A6D9F3EE-7022-4D44-9A45-586D583410D5}"/>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24" name="Imagen 23">
              <a:extLst>
                <a:ext uri="{FF2B5EF4-FFF2-40B4-BE49-F238E27FC236}">
                  <a16:creationId xmlns:a16="http://schemas.microsoft.com/office/drawing/2014/main" id="{6B0D5C5E-4B31-4990-B48E-F56C3A4FFFF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100857" y="2103961"/>
              <a:ext cx="2328467" cy="2723325"/>
            </a:xfrm>
            <a:prstGeom prst="rect">
              <a:avLst/>
            </a:prstGeom>
          </p:spPr>
        </p:pic>
      </p:grpSp>
    </p:spTree>
    <p:extLst>
      <p:ext uri="{BB962C8B-B14F-4D97-AF65-F5344CB8AC3E}">
        <p14:creationId xmlns:p14="http://schemas.microsoft.com/office/powerpoint/2010/main" val="266529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0" y="908967"/>
            <a:ext cx="9643763" cy="4825134"/>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Formación y capacitación del personal docente e investigador </a:t>
            </a:r>
            <a:endParaRPr lang="en-US" sz="1400" dirty="0">
              <a:solidFill>
                <a:srgbClr val="BA514C"/>
              </a:solidFill>
            </a:endParaRPr>
          </a:p>
          <a:p>
            <a:pPr>
              <a:lnSpc>
                <a:spcPct val="110000"/>
              </a:lnSpc>
              <a:spcBef>
                <a:spcPts val="1200"/>
              </a:spcBef>
              <a:buFont typeface="Arial" panose="020B0604020202020204" pitchFamily="34" charset="0"/>
              <a:buChar char="•"/>
            </a:pPr>
            <a:r>
              <a:rPr lang="es-ES" sz="1300" b="1" dirty="0">
                <a:solidFill>
                  <a:srgbClr val="343536"/>
                </a:solidFill>
              </a:rPr>
              <a:t>Formación y capacitación del personal docente e investigador universitario, </a:t>
            </a:r>
            <a:r>
              <a:rPr lang="es-ES" sz="1300" dirty="0">
                <a:solidFill>
                  <a:srgbClr val="343536"/>
                </a:solidFill>
              </a:rPr>
              <a:t>mediante la recualificación del personal docente e investigador y la capacitación de jóvenes doctores para realizar estancias en universidades y centros de investigación internacionales. El objetivo es fomentar la recualificación del sistema universitario español y promover el desarrollo profesional de su profesorado, así como de jóvenes doctores que puedan integrarse en el sistema en el futuro, mediante la concesión de ayudas posdoctorales. Estas estancias podrán realizarse en universidades y centros de investigación extranjeros de prestigio, así como en universidades españolas y en otros agentes públicos del Sistema Español de Ciencia, Tecnología e Innovación. Asimismo, se concederán ayudas a las universidades para la atracción de talento internacional.</a:t>
            </a:r>
          </a:p>
          <a:p>
            <a:pPr>
              <a:lnSpc>
                <a:spcPct val="110000"/>
              </a:lnSpc>
              <a:spcBef>
                <a:spcPts val="1200"/>
              </a:spcBef>
              <a:buFont typeface="Arial" panose="020B0604020202020204" pitchFamily="34" charset="0"/>
              <a:buChar char="•"/>
            </a:pPr>
            <a:r>
              <a:rPr lang="es-ES" sz="1400" b="1" dirty="0">
                <a:solidFill>
                  <a:srgbClr val="343536"/>
                </a:solidFill>
              </a:rPr>
              <a:t>Convocatoria  dirigida a</a:t>
            </a:r>
          </a:p>
          <a:p>
            <a:pPr lvl="1">
              <a:lnSpc>
                <a:spcPct val="110000"/>
              </a:lnSpc>
              <a:spcBef>
                <a:spcPts val="1200"/>
              </a:spcBef>
              <a:buFont typeface="Arial" panose="020B0604020202020204" pitchFamily="34" charset="0"/>
              <a:buChar char="•"/>
            </a:pPr>
            <a:r>
              <a:rPr lang="es-ES" sz="1200" dirty="0">
                <a:solidFill>
                  <a:srgbClr val="343536"/>
                </a:solidFill>
              </a:rPr>
              <a:t>Ayudas Margarita Salas: doctores que hayan obtenido el título de doctor como máximo dos años antes del cierre del plazo de presentación de solicitudes.</a:t>
            </a:r>
          </a:p>
          <a:p>
            <a:pPr lvl="1">
              <a:lnSpc>
                <a:spcPct val="110000"/>
              </a:lnSpc>
              <a:spcBef>
                <a:spcPts val="1200"/>
              </a:spcBef>
              <a:buFont typeface="Arial" panose="020B0604020202020204" pitchFamily="34" charset="0"/>
              <a:buChar char="•"/>
            </a:pPr>
            <a:r>
              <a:rPr lang="es-ES" sz="1200" dirty="0">
                <a:solidFill>
                  <a:srgbClr val="343536"/>
                </a:solidFill>
              </a:rPr>
              <a:t>Ayudas María Zambrano: personal docente e investigador, español o extranjero, con una trayectoria posdoctoral acumulada no inferior a 24 meses en universidades o centros de I+D españoles y/o extranjeros diferentes al de la defensa de la tesis doctoral.</a:t>
            </a:r>
          </a:p>
          <a:p>
            <a:pPr lvl="1">
              <a:lnSpc>
                <a:spcPct val="110000"/>
              </a:lnSpc>
              <a:spcBef>
                <a:spcPts val="1200"/>
              </a:spcBef>
              <a:buFont typeface="Arial" panose="020B0604020202020204" pitchFamily="34" charset="0"/>
              <a:buChar char="•"/>
            </a:pPr>
            <a:r>
              <a:rPr lang="es-ES" sz="1200" dirty="0">
                <a:solidFill>
                  <a:srgbClr val="343536"/>
                </a:solidFill>
              </a:rPr>
              <a:t>Ayudas de Recualificación del sistema universitario español mediante ayudas para el profesorado universitario: profesorado de las universidades públicas españolas con la categoría de Profesor/a Titular, Profesor/a Contratado Doctor y Profesor/a Ayudante Doctor.</a:t>
            </a:r>
          </a:p>
          <a:p>
            <a:pPr lvl="1">
              <a:lnSpc>
                <a:spcPct val="110000"/>
              </a:lnSpc>
              <a:spcBef>
                <a:spcPts val="1200"/>
              </a:spcBef>
              <a:buFont typeface="Arial" panose="020B0604020202020204" pitchFamily="34" charset="0"/>
              <a:buChar char="•"/>
            </a:pPr>
            <a:endParaRPr lang="es-ES" sz="1000" dirty="0">
              <a:solidFill>
                <a:srgbClr val="343536"/>
              </a:solidFill>
            </a:endParaRPr>
          </a:p>
        </p:txBody>
      </p:sp>
      <p:sp>
        <p:nvSpPr>
          <p:cNvPr id="18" name="Content Placeholder 2">
            <a:extLst>
              <a:ext uri="{FF2B5EF4-FFF2-40B4-BE49-F238E27FC236}">
                <a16:creationId xmlns:a16="http://schemas.microsoft.com/office/drawing/2014/main" id="{B7999B1B-55E2-4DEA-A3A7-FD9014B0441C}"/>
              </a:ext>
            </a:extLst>
          </p:cNvPr>
          <p:cNvSpPr txBox="1">
            <a:spLocks/>
          </p:cNvSpPr>
          <p:nvPr/>
        </p:nvSpPr>
        <p:spPr>
          <a:xfrm>
            <a:off x="361370" y="5428682"/>
            <a:ext cx="11299347" cy="963319"/>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Helvetica" panose="020B0604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spcBef>
                <a:spcPts val="1200"/>
              </a:spcBef>
              <a:buFont typeface="Arial" panose="020B0604020202020204" pitchFamily="34" charset="0"/>
              <a:buChar char="•"/>
            </a:pPr>
            <a:r>
              <a:rPr lang="es-ES" sz="1400" dirty="0">
                <a:solidFill>
                  <a:srgbClr val="343536"/>
                </a:solidFill>
              </a:rPr>
              <a:t>Ministerio de Universidades y universidades públicas</a:t>
            </a:r>
          </a:p>
        </p:txBody>
      </p:sp>
      <p:sp>
        <p:nvSpPr>
          <p:cNvPr id="12" name="Título 1">
            <a:extLst>
              <a:ext uri="{FF2B5EF4-FFF2-40B4-BE49-F238E27FC236}">
                <a16:creationId xmlns:a16="http://schemas.microsoft.com/office/drawing/2014/main" id="{76271461-020D-4465-B52A-83C864C19CE7}"/>
              </a:ext>
            </a:extLst>
          </p:cNvPr>
          <p:cNvSpPr txBox="1">
            <a:spLocks/>
          </p:cNvSpPr>
          <p:nvPr/>
        </p:nvSpPr>
        <p:spPr>
          <a:xfrm>
            <a:off x="260683" y="1"/>
            <a:ext cx="12026011" cy="99532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400" dirty="0"/>
              <a:t>Componente 21. Modernización y digitalización del sistema educativo, incluida la educación temprana de 0-3 años: </a:t>
            </a:r>
            <a:r>
              <a:rPr lang="es-ES" sz="2400" b="1" dirty="0"/>
              <a:t>Descripción general</a:t>
            </a:r>
            <a:endParaRPr lang="es-ES" sz="2400" dirty="0"/>
          </a:p>
        </p:txBody>
      </p:sp>
      <p:grpSp>
        <p:nvGrpSpPr>
          <p:cNvPr id="16" name="Grupo 15">
            <a:extLst>
              <a:ext uri="{FF2B5EF4-FFF2-40B4-BE49-F238E27FC236}">
                <a16:creationId xmlns:a16="http://schemas.microsoft.com/office/drawing/2014/main" id="{7D423784-AF34-4F69-9D4A-7B81CF82C568}"/>
              </a:ext>
            </a:extLst>
          </p:cNvPr>
          <p:cNvGrpSpPr/>
          <p:nvPr/>
        </p:nvGrpSpPr>
        <p:grpSpPr>
          <a:xfrm>
            <a:off x="10123272" y="1248313"/>
            <a:ext cx="1553553" cy="2073221"/>
            <a:chOff x="8691937" y="1474904"/>
            <a:chExt cx="3500063" cy="4237724"/>
          </a:xfrm>
        </p:grpSpPr>
        <p:grpSp>
          <p:nvGrpSpPr>
            <p:cNvPr id="17" name="Grupo 16">
              <a:extLst>
                <a:ext uri="{FF2B5EF4-FFF2-40B4-BE49-F238E27FC236}">
                  <a16:creationId xmlns:a16="http://schemas.microsoft.com/office/drawing/2014/main" id="{B6549353-6EEB-4E1A-BB87-2CD7212D2EA3}"/>
                </a:ext>
              </a:extLst>
            </p:cNvPr>
            <p:cNvGrpSpPr/>
            <p:nvPr/>
          </p:nvGrpSpPr>
          <p:grpSpPr>
            <a:xfrm>
              <a:off x="8691937" y="1474904"/>
              <a:ext cx="3500063" cy="4237724"/>
              <a:chOff x="8691937" y="1474904"/>
              <a:chExt cx="3500063" cy="4237724"/>
            </a:xfrm>
          </p:grpSpPr>
          <p:sp>
            <p:nvSpPr>
              <p:cNvPr id="20" name="Rectángulo 19">
                <a:extLst>
                  <a:ext uri="{FF2B5EF4-FFF2-40B4-BE49-F238E27FC236}">
                    <a16:creationId xmlns:a16="http://schemas.microsoft.com/office/drawing/2014/main" id="{63FC1249-577A-4748-AA5B-04D7F6AF35B7}"/>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DC5551BD-2EA2-442A-8C33-57A261E5621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9" name="Imagen 18">
              <a:extLst>
                <a:ext uri="{FF2B5EF4-FFF2-40B4-BE49-F238E27FC236}">
                  <a16:creationId xmlns:a16="http://schemas.microsoft.com/office/drawing/2014/main" id="{38226B9A-8D22-4192-90E8-F264008F4BA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00857" y="2103961"/>
              <a:ext cx="2328467" cy="2723325"/>
            </a:xfrm>
            <a:prstGeom prst="rect">
              <a:avLst/>
            </a:prstGeom>
          </p:spPr>
        </p:pic>
      </p:grpSp>
    </p:spTree>
    <p:extLst>
      <p:ext uri="{BB962C8B-B14F-4D97-AF65-F5344CB8AC3E}">
        <p14:creationId xmlns:p14="http://schemas.microsoft.com/office/powerpoint/2010/main" val="1146850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95579" y="1215283"/>
            <a:ext cx="9643763" cy="4906117"/>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Formación y capacitación del personal docente e investigador</a:t>
            </a:r>
            <a:endParaRPr lang="es-ES" sz="1400" dirty="0">
              <a:solidFill>
                <a:srgbClr val="343536"/>
              </a:solidFill>
            </a:endParaRPr>
          </a:p>
          <a:p>
            <a:pPr defTabSz="914400">
              <a:spcBef>
                <a:spcPts val="1200"/>
              </a:spcBef>
              <a:buClr>
                <a:srgbClr val="BA514C"/>
              </a:buClr>
            </a:pPr>
            <a:r>
              <a:rPr lang="es-ES" sz="1400" dirty="0">
                <a:solidFill>
                  <a:srgbClr val="343536"/>
                </a:solidFill>
              </a:rPr>
              <a:t>Implementación de la inversión:	</a:t>
            </a:r>
          </a:p>
          <a:p>
            <a:pPr lvl="1" defTabSz="914400">
              <a:spcBef>
                <a:spcPts val="1200"/>
              </a:spcBef>
              <a:buClr>
                <a:srgbClr val="BA514C"/>
              </a:buClr>
            </a:pPr>
            <a:r>
              <a:rPr lang="es-ES" sz="1300" dirty="0">
                <a:solidFill>
                  <a:srgbClr val="343536"/>
                </a:solidFill>
              </a:rPr>
              <a:t>La inversión se realizará mediante la concesión de ayudas a las universidades públicas españolas. Cada universidad recibirá directamente una asignación presupuestaria a través del Ministerio de Universidades que estará en función del número de tesis leídas en los últimos tres años y el número de personal docente e investigador que disponga.</a:t>
            </a:r>
          </a:p>
          <a:p>
            <a:pPr lvl="1" defTabSz="914400">
              <a:spcBef>
                <a:spcPts val="1200"/>
              </a:spcBef>
              <a:buClr>
                <a:srgbClr val="BA514C"/>
              </a:buClr>
            </a:pPr>
            <a:r>
              <a:rPr lang="es-ES" sz="1300" dirty="0">
                <a:solidFill>
                  <a:srgbClr val="343536"/>
                </a:solidFill>
              </a:rPr>
              <a:t>En el caso de la UNED se realizarán transferencias anuales por un importe total de 21.560.000 euros en el período 2021-23 que tendrá que ser destinada a la concesión de las ayudas </a:t>
            </a:r>
            <a:r>
              <a:rPr lang="es-ES" sz="1300" dirty="0" err="1">
                <a:solidFill>
                  <a:srgbClr val="343536"/>
                </a:solidFill>
              </a:rPr>
              <a:t>posdoc</a:t>
            </a:r>
            <a:r>
              <a:rPr lang="es-ES" sz="1300" dirty="0">
                <a:solidFill>
                  <a:srgbClr val="343536"/>
                </a:solidFill>
              </a:rPr>
              <a:t> en las modalidades previstas para el resto de las universidades.</a:t>
            </a:r>
          </a:p>
          <a:p>
            <a:pPr lvl="1" defTabSz="914400">
              <a:spcBef>
                <a:spcPts val="1200"/>
              </a:spcBef>
              <a:buClr>
                <a:srgbClr val="BA514C"/>
              </a:buClr>
            </a:pPr>
            <a:r>
              <a:rPr lang="es-ES" sz="1300" dirty="0">
                <a:solidFill>
                  <a:srgbClr val="343536"/>
                </a:solidFill>
              </a:rPr>
              <a:t>Las solicitudes serán evaluadas por paneles de expertos de prestigio internacional nombrados por cada universidad, en función de los ámbitos de conocimiento implicados y del número de ayudas ofertadas, de forma que, en dichos paneles, con un mínimo de tres miembros, solo uno de ellos pueda pertenecer a la universidad que evalúa las solicitudes. El Ministerio de Universidades realizará el seguimiento de las ayudas a partir de los informes pertinentes que acrediten la realización de las estancias y de los objetivos logrados.</a:t>
            </a:r>
          </a:p>
          <a:p>
            <a:pPr lvl="1" defTabSz="914400">
              <a:spcBef>
                <a:spcPts val="1200"/>
              </a:spcBef>
              <a:buClr>
                <a:srgbClr val="BA514C"/>
              </a:buClr>
            </a:pPr>
            <a:r>
              <a:rPr lang="es-ES" sz="1300" dirty="0">
                <a:solidFill>
                  <a:srgbClr val="343536"/>
                </a:solidFill>
              </a:rPr>
              <a:t>Esta inversión no contempla gastos recurrentes de personal. La mención que se hace a salarios es referida a ayudas de formación que deberán conceder las universidades a partir de esta subvención.</a:t>
            </a:r>
          </a:p>
          <a:p>
            <a:pPr marL="228594" lvl="1" algn="just">
              <a:lnSpc>
                <a:spcPct val="110000"/>
              </a:lnSpc>
              <a:spcBef>
                <a:spcPts val="1200"/>
              </a:spcBef>
              <a:buFont typeface="Arial" panose="020B0604020202020204" pitchFamily="34" charset="0"/>
              <a:buChar char="•"/>
            </a:pPr>
            <a:r>
              <a:rPr lang="es-ES" sz="1400" dirty="0">
                <a:solidFill>
                  <a:srgbClr val="343536"/>
                </a:solidFill>
              </a:rPr>
              <a:t>Tamaño y naturaleza de la inversión: </a:t>
            </a:r>
            <a:r>
              <a:rPr lang="es-ES" sz="1400" b="1" dirty="0">
                <a:solidFill>
                  <a:srgbClr val="343536"/>
                </a:solidFill>
              </a:rPr>
              <a:t>383.120.00 €.</a:t>
            </a:r>
          </a:p>
          <a:p>
            <a:pPr marL="228594" lvl="1" algn="just">
              <a:lnSpc>
                <a:spcPct val="110000"/>
              </a:lnSpc>
              <a:spcBef>
                <a:spcPts val="1200"/>
              </a:spcBef>
              <a:buFont typeface="Arial" panose="020B0604020202020204" pitchFamily="34" charset="0"/>
              <a:buChar char="•"/>
            </a:pPr>
            <a:r>
              <a:rPr lang="es-ES" sz="1400" dirty="0">
                <a:solidFill>
                  <a:srgbClr val="343536"/>
                </a:solidFill>
              </a:rPr>
              <a:t>Calendario de implementación de la inversión: </a:t>
            </a:r>
            <a:r>
              <a:rPr lang="es-ES" sz="1400" b="1" dirty="0">
                <a:solidFill>
                  <a:srgbClr val="343536"/>
                </a:solidFill>
              </a:rPr>
              <a:t>2021-2023.</a:t>
            </a:r>
          </a:p>
          <a:p>
            <a:pPr marL="228594" lvl="1" algn="just">
              <a:lnSpc>
                <a:spcPct val="110000"/>
              </a:lnSpc>
              <a:spcBef>
                <a:spcPts val="1200"/>
              </a:spcBef>
              <a:buFont typeface="Arial" panose="020B0604020202020204" pitchFamily="34" charset="0"/>
              <a:buChar char="•"/>
            </a:pPr>
            <a:r>
              <a:rPr lang="es-ES" sz="1400" b="1" dirty="0">
                <a:solidFill>
                  <a:srgbClr val="343536"/>
                </a:solidFill>
              </a:rPr>
              <a:t>La duración no es, en ningún caso, de cuatro años.</a:t>
            </a:r>
          </a:p>
        </p:txBody>
      </p:sp>
      <p:sp>
        <p:nvSpPr>
          <p:cNvPr id="12" name="Título 1">
            <a:extLst>
              <a:ext uri="{FF2B5EF4-FFF2-40B4-BE49-F238E27FC236}">
                <a16:creationId xmlns:a16="http://schemas.microsoft.com/office/drawing/2014/main" id="{4D99B719-87F2-4673-83B5-4ACAF66401A6}"/>
              </a:ext>
            </a:extLst>
          </p:cNvPr>
          <p:cNvSpPr txBox="1">
            <a:spLocks/>
          </p:cNvSpPr>
          <p:nvPr/>
        </p:nvSpPr>
        <p:spPr>
          <a:xfrm>
            <a:off x="165989" y="36624"/>
            <a:ext cx="12026011" cy="99532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400" dirty="0"/>
              <a:t>Componente 21. Modernización y digitalización del sistema educativo, incluida la educación temprana de 0-3 años: </a:t>
            </a:r>
            <a:r>
              <a:rPr lang="es-ES" sz="2400" b="1" dirty="0"/>
              <a:t>Descripción general</a:t>
            </a:r>
            <a:endParaRPr lang="es-ES" sz="2400" dirty="0"/>
          </a:p>
        </p:txBody>
      </p:sp>
      <p:grpSp>
        <p:nvGrpSpPr>
          <p:cNvPr id="16" name="Grupo 15">
            <a:extLst>
              <a:ext uri="{FF2B5EF4-FFF2-40B4-BE49-F238E27FC236}">
                <a16:creationId xmlns:a16="http://schemas.microsoft.com/office/drawing/2014/main" id="{07D77EF4-1753-40AF-B505-7DCDACAF770C}"/>
              </a:ext>
            </a:extLst>
          </p:cNvPr>
          <p:cNvGrpSpPr/>
          <p:nvPr/>
        </p:nvGrpSpPr>
        <p:grpSpPr>
          <a:xfrm>
            <a:off x="10242868" y="1274789"/>
            <a:ext cx="1553553" cy="2073221"/>
            <a:chOff x="8691937" y="1474904"/>
            <a:chExt cx="3500063" cy="4237724"/>
          </a:xfrm>
        </p:grpSpPr>
        <p:grpSp>
          <p:nvGrpSpPr>
            <p:cNvPr id="17" name="Grupo 16">
              <a:extLst>
                <a:ext uri="{FF2B5EF4-FFF2-40B4-BE49-F238E27FC236}">
                  <a16:creationId xmlns:a16="http://schemas.microsoft.com/office/drawing/2014/main" id="{E9BE03A3-5FC9-4D66-AD20-38E3C2E9D063}"/>
                </a:ext>
              </a:extLst>
            </p:cNvPr>
            <p:cNvGrpSpPr/>
            <p:nvPr/>
          </p:nvGrpSpPr>
          <p:grpSpPr>
            <a:xfrm>
              <a:off x="8691937" y="1474904"/>
              <a:ext cx="3500063" cy="4237724"/>
              <a:chOff x="8691937" y="1474904"/>
              <a:chExt cx="3500063" cy="4237724"/>
            </a:xfrm>
          </p:grpSpPr>
          <p:sp>
            <p:nvSpPr>
              <p:cNvPr id="19" name="Rectángulo 18">
                <a:extLst>
                  <a:ext uri="{FF2B5EF4-FFF2-40B4-BE49-F238E27FC236}">
                    <a16:creationId xmlns:a16="http://schemas.microsoft.com/office/drawing/2014/main" id="{FFE53563-771D-4B28-9086-B6C1C63316AE}"/>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EB5EDBC1-A045-4DEB-8AB2-E0D4030C718F}"/>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8" name="Imagen 17">
              <a:extLst>
                <a:ext uri="{FF2B5EF4-FFF2-40B4-BE49-F238E27FC236}">
                  <a16:creationId xmlns:a16="http://schemas.microsoft.com/office/drawing/2014/main" id="{67B7B221-F1B4-43D3-94A7-2E3BAAC1A1F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00857" y="2103961"/>
              <a:ext cx="2328467" cy="2723325"/>
            </a:xfrm>
            <a:prstGeom prst="rect">
              <a:avLst/>
            </a:prstGeom>
          </p:spPr>
        </p:pic>
      </p:grpSp>
    </p:spTree>
    <p:extLst>
      <p:ext uri="{BB962C8B-B14F-4D97-AF65-F5344CB8AC3E}">
        <p14:creationId xmlns:p14="http://schemas.microsoft.com/office/powerpoint/2010/main" val="3459405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207D4C8F22725E48A5D1968F0AAE5BCA" ma:contentTypeVersion="10" ma:contentTypeDescription="Crear nuevo documento." ma:contentTypeScope="" ma:versionID="b8ea55965ec45980a400dc7f4a101f42">
  <xsd:schema xmlns:xsd="http://www.w3.org/2001/XMLSchema" xmlns:xs="http://www.w3.org/2001/XMLSchema" xmlns:p="http://schemas.microsoft.com/office/2006/metadata/properties" xmlns:ns2="d211e658-d9e6-4b34-ac83-73c84aaabe28" targetNamespace="http://schemas.microsoft.com/office/2006/metadata/properties" ma:root="true" ma:fieldsID="de945a298ffd24b50726c27aaf65ab07" ns2:_="">
    <xsd:import namespace="d211e658-d9e6-4b34-ac83-73c84aaabe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1e658-d9e6-4b34-ac83-73c84aaabe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455DCC-1916-4B5A-B868-5CCF6D9F3701}">
  <ds:schemaRefs>
    <ds:schemaRef ds:uri="http://schemas.microsoft.com/sharepoint/v3/contenttype/forms"/>
  </ds:schemaRefs>
</ds:datastoreItem>
</file>

<file path=customXml/itemProps2.xml><?xml version="1.0" encoding="utf-8"?>
<ds:datastoreItem xmlns:ds="http://schemas.openxmlformats.org/officeDocument/2006/customXml" ds:itemID="{395B0E1A-02C2-4219-B47B-E44E1B2DB769}">
  <ds:schemaRef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purl.org/dc/terms/"/>
    <ds:schemaRef ds:uri="http://purl.org/dc/dcmitype/"/>
    <ds:schemaRef ds:uri="d211e658-d9e6-4b34-ac83-73c84aaabe28"/>
    <ds:schemaRef ds:uri="http://schemas.microsoft.com/office/2006/metadata/properties"/>
  </ds:schemaRefs>
</ds:datastoreItem>
</file>

<file path=customXml/itemProps3.xml><?xml version="1.0" encoding="utf-8"?>
<ds:datastoreItem xmlns:ds="http://schemas.openxmlformats.org/officeDocument/2006/customXml" ds:itemID="{1519182F-07A6-49A4-B6DF-FE4A193B2592}"/>
</file>

<file path=docProps/app.xml><?xml version="1.0" encoding="utf-8"?>
<Properties xmlns="http://schemas.openxmlformats.org/officeDocument/2006/extended-properties" xmlns:vt="http://schemas.openxmlformats.org/officeDocument/2006/docPropsVTypes">
  <Template>Office Theme</Template>
  <TotalTime>3859</TotalTime>
  <Words>3590</Words>
  <Application>Microsoft Office PowerPoint</Application>
  <PresentationFormat>Panorámica</PresentationFormat>
  <Paragraphs>315</Paragraphs>
  <Slides>19</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19</vt:i4>
      </vt:variant>
    </vt:vector>
  </HeadingPairs>
  <TitlesOfParts>
    <vt:vector size="28" baseType="lpstr">
      <vt:lpstr>Helvetica</vt:lpstr>
      <vt:lpstr>Times New Roman</vt:lpstr>
      <vt:lpstr>Arial</vt:lpstr>
      <vt:lpstr>Calibri</vt:lpstr>
      <vt:lpstr>Verdana</vt:lpstr>
      <vt:lpstr>Trebuchet MS</vt:lpstr>
      <vt:lpstr>Calibri Light</vt:lpstr>
      <vt:lpstr>Oxygen Bold</vt:lpstr>
      <vt:lpstr>Office Theme</vt:lpstr>
      <vt:lpstr>Presentación de PowerPoint</vt:lpstr>
      <vt:lpstr>Presentación de PowerPoint</vt:lpstr>
      <vt:lpstr>Presentación de PowerPoint</vt:lpstr>
      <vt:lpstr>COMPONENTE 21. MODERNIZACIÓN Y DIGITALIZACIÓN DEL SISTEMA EDUCATIVO, INCLUIDA LA EDUCACIÓN TEMPRANA DE 0-3 AÑOS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Oportunidades para la innovación con la Universitat Politècnica de València</dc:title>
  <dc:creator>Microsoft Office User</dc:creator>
  <cp:lastModifiedBy>Fernando Pinilla</cp:lastModifiedBy>
  <cp:revision>223</cp:revision>
  <cp:lastPrinted>2019-04-04T11:41:41Z</cp:lastPrinted>
  <dcterms:created xsi:type="dcterms:W3CDTF">2019-03-12T21:39:03Z</dcterms:created>
  <dcterms:modified xsi:type="dcterms:W3CDTF">2021-09-25T09:14:42Z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0x010100207D4C8F22725E48A5D1968F0AAE5BCA</vt:lpwstr>
  </property>
</Properties>
</file>