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9"/>
  </p:notesMasterIdLst>
  <p:sldIdLst>
    <p:sldId id="372" r:id="rId5"/>
    <p:sldId id="373" r:id="rId6"/>
    <p:sldId id="374" r:id="rId7"/>
    <p:sldId id="342" r:id="rId8"/>
    <p:sldId id="375" r:id="rId9"/>
    <p:sldId id="391" r:id="rId10"/>
    <p:sldId id="395" r:id="rId11"/>
    <p:sldId id="396" r:id="rId12"/>
    <p:sldId id="397" r:id="rId13"/>
    <p:sldId id="398" r:id="rId14"/>
    <p:sldId id="399" r:id="rId15"/>
    <p:sldId id="400" r:id="rId16"/>
    <p:sldId id="401" r:id="rId17"/>
    <p:sldId id="402" r:id="rId18"/>
  </p:sldIdLst>
  <p:sldSz cx="12192000" cy="6858000"/>
  <p:notesSz cx="6797675" cy="9926638"/>
  <p:embeddedFontLs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Helvetica" panose="020B0604020202020204" pitchFamily="34" charset="0"/>
      <p:regular r:id="rId26"/>
      <p:bold r:id="rId27"/>
      <p:italic r:id="rId28"/>
      <p:boldItalic r:id="rId29"/>
    </p:embeddedFont>
    <p:embeddedFont>
      <p:font typeface="Oxygen Bold" panose="020B0604020202020204" charset="0"/>
      <p:bold r:id="rId30"/>
    </p:embeddedFont>
    <p:embeddedFont>
      <p:font typeface="Trebuchet MS" panose="020B0603020202020204" pitchFamily="34" charset="0"/>
      <p:regular r:id="rId31"/>
      <p:bold r:id="rId32"/>
      <p:italic r:id="rId33"/>
      <p:boldItalic r:id="rId34"/>
    </p:embeddedFont>
    <p:embeddedFont>
      <p:font typeface="Verdana" panose="020B0604030504040204" pitchFamily="3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Sospedra Iborra" initials="DSI" lastIdx="2" clrIdx="0">
    <p:extLst>
      <p:ext uri="{19B8F6BF-5375-455C-9EA6-DF929625EA0E}">
        <p15:presenceInfo xmlns:p15="http://schemas.microsoft.com/office/powerpoint/2012/main" userId="S::dsospedra@euro-funding.com::b7861dba-0d1e-400e-9c42-b99df9b34c6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3536"/>
    <a:srgbClr val="BA514C"/>
    <a:srgbClr val="EDEDE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3970" autoAdjust="0"/>
  </p:normalViewPr>
  <p:slideViewPr>
    <p:cSldViewPr snapToGrid="0" snapToObjects="1">
      <p:cViewPr>
        <p:scale>
          <a:sx n="75" d="100"/>
          <a:sy n="75" d="100"/>
        </p:scale>
        <p:origin x="516" y="-25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162D8AE-3459-4A4A-8E46-1F1296E32B8F}" type="datetimeFigureOut">
              <a:rPr lang="en-US" smtClean="0"/>
              <a:t>9/25/2021</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2E4E2FD-317C-430C-9B9F-74EAD66EE76D}" type="slidenum">
              <a:rPr lang="en-US" smtClean="0"/>
              <a:t>‹Nº›</a:t>
            </a:fld>
            <a:endParaRPr lang="en-US" dirty="0"/>
          </a:p>
        </p:txBody>
      </p:sp>
    </p:spTree>
    <p:extLst>
      <p:ext uri="{BB962C8B-B14F-4D97-AF65-F5344CB8AC3E}">
        <p14:creationId xmlns:p14="http://schemas.microsoft.com/office/powerpoint/2010/main" val="1874923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1"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1524000" y="1122363"/>
            <a:ext cx="9144000" cy="2387600"/>
          </a:xfrm>
        </p:spPr>
        <p:txBody>
          <a:bodyPr anchor="b"/>
          <a:lstStyle>
            <a:lvl1pPr algn="l">
              <a:defRPr sz="6000">
                <a:solidFill>
                  <a:srgbClr val="BA514C"/>
                </a:solidFill>
                <a:latin typeface="Oxygen Bold"/>
                <a:cs typeface="Oxygen Bold"/>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latin typeface="Helvetica"/>
                <a:cs typeface="Helvetica"/>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s-ES" dirty="0" err="1"/>
              <a:t>Click</a:t>
            </a:r>
            <a:r>
              <a:rPr lang="es-ES" dirty="0"/>
              <a:t> </a:t>
            </a:r>
            <a:r>
              <a:rPr lang="es-ES" dirty="0" err="1"/>
              <a:t>to</a:t>
            </a:r>
            <a:r>
              <a:rPr lang="es-ES" dirty="0"/>
              <a:t> </a:t>
            </a:r>
            <a:r>
              <a:rPr lang="es-ES" dirty="0" err="1"/>
              <a:t>edit</a:t>
            </a:r>
            <a:r>
              <a:rPr lang="es-ES" dirty="0"/>
              <a:t> Master </a:t>
            </a:r>
            <a:r>
              <a:rPr lang="es-ES" dirty="0" err="1"/>
              <a:t>subtitle</a:t>
            </a:r>
            <a:r>
              <a:rPr lang="es-ES" dirty="0"/>
              <a:t> </a:t>
            </a:r>
            <a:r>
              <a:rPr lang="es-ES" dirty="0" err="1"/>
              <a:t>style</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dirty="0"/>
          </a:p>
        </p:txBody>
      </p:sp>
    </p:spTree>
    <p:extLst>
      <p:ext uri="{BB962C8B-B14F-4D97-AF65-F5344CB8AC3E}">
        <p14:creationId xmlns:p14="http://schemas.microsoft.com/office/powerpoint/2010/main" val="15124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dirty="0"/>
          </a:p>
        </p:txBody>
      </p:sp>
    </p:spTree>
    <p:extLst>
      <p:ext uri="{BB962C8B-B14F-4D97-AF65-F5344CB8AC3E}">
        <p14:creationId xmlns:p14="http://schemas.microsoft.com/office/powerpoint/2010/main" val="993262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s-ES"/>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dirty="0"/>
          </a:p>
        </p:txBody>
      </p:sp>
    </p:spTree>
    <p:extLst>
      <p:ext uri="{BB962C8B-B14F-4D97-AF65-F5344CB8AC3E}">
        <p14:creationId xmlns:p14="http://schemas.microsoft.com/office/powerpoint/2010/main" val="1376701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1"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a:solidFill>
                  <a:srgbClr val="BA514C"/>
                </a:solidFill>
                <a:latin typeface="Oxygen Bold"/>
                <a:cs typeface="Oxygen Bold"/>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 name="Content Placeholder 2"/>
          <p:cNvSpPr>
            <a:spLocks noGrp="1"/>
          </p:cNvSpPr>
          <p:nvPr>
            <p:ph idx="1"/>
          </p:nvPr>
        </p:nvSpPr>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n-US" dirty="0"/>
          </a:p>
        </p:txBody>
      </p:sp>
      <p:sp>
        <p:nvSpPr>
          <p:cNvPr id="4" name="Date Placeholder 3"/>
          <p:cNvSpPr>
            <a:spLocks noGrp="1"/>
          </p:cNvSpPr>
          <p:nvPr>
            <p:ph type="dt" sz="half" idx="10"/>
          </p:nvPr>
        </p:nvSpPr>
        <p:spPr>
          <a:xfrm>
            <a:off x="838200" y="6442077"/>
            <a:ext cx="2743200" cy="365125"/>
          </a:xfrm>
          <a:prstGeom prst="rect">
            <a:avLst/>
          </a:prstGeom>
        </p:spPr>
        <p:txBody>
          <a:bodyPr/>
          <a:lstStyle/>
          <a:p>
            <a:fld id="{2D774276-7CE7-3E4F-B667-4D374AFBFC4A}" type="datetimeFigureOut">
              <a:rPr lang="en-US" smtClean="0"/>
              <a:t>9/25/2021</a:t>
            </a:fld>
            <a:endParaRPr lang="en-US" dirty="0"/>
          </a:p>
        </p:txBody>
      </p:sp>
      <p:sp>
        <p:nvSpPr>
          <p:cNvPr id="5" name="Footer Placeholder 4"/>
          <p:cNvSpPr>
            <a:spLocks noGrp="1"/>
          </p:cNvSpPr>
          <p:nvPr>
            <p:ph type="ftr" sz="quarter" idx="11"/>
          </p:nvPr>
        </p:nvSpPr>
        <p:spPr>
          <a:xfrm>
            <a:off x="4038600" y="6442077"/>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442077"/>
            <a:ext cx="2743200" cy="365125"/>
          </a:xfrm>
          <a:prstGeom prst="rect">
            <a:avLst/>
          </a:prstGeom>
        </p:spPr>
        <p:txBody>
          <a:bodyPr/>
          <a:lstStyle/>
          <a:p>
            <a:fld id="{260B52CA-236B-274B-B97A-69F2CA9C22B7}" type="slidenum">
              <a:rPr lang="en-US" smtClean="0"/>
              <a:t>‹Nº›</a:t>
            </a:fld>
            <a:endParaRPr lang="en-US" dirty="0"/>
          </a:p>
        </p:txBody>
      </p:sp>
    </p:spTree>
    <p:extLst>
      <p:ext uri="{BB962C8B-B14F-4D97-AF65-F5344CB8AC3E}">
        <p14:creationId xmlns:p14="http://schemas.microsoft.com/office/powerpoint/2010/main" val="1938361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0A687-5328-4B63-9375-3922DC44F573}"/>
              </a:ext>
            </a:extLst>
          </p:cNvPr>
          <p:cNvSpPr/>
          <p:nvPr userDrawn="1"/>
        </p:nvSpPr>
        <p:spPr>
          <a:xfrm>
            <a:off x="-4330"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a:solidFill>
                  <a:srgbClr val="BA514C"/>
                </a:solidFill>
                <a:latin typeface="Oxygen Bold" panose="02000803000000000000" pitchFamily="2" charset="0"/>
              </a:defRPr>
            </a:lvl1pPr>
          </a:lstStyle>
          <a:p>
            <a:r>
              <a:rPr lang="es-E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4" name="Content Placeholder 3"/>
          <p:cNvSpPr>
            <a:spLocks noGrp="1"/>
          </p:cNvSpPr>
          <p:nvPr>
            <p:ph sz="half" idx="2"/>
          </p:nvPr>
        </p:nvSpPr>
        <p:spPr>
          <a:xfrm>
            <a:off x="6172200" y="1825625"/>
            <a:ext cx="5181600" cy="435133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dirty="0"/>
          </a:p>
        </p:txBody>
      </p:sp>
    </p:spTree>
    <p:extLst>
      <p:ext uri="{BB962C8B-B14F-4D97-AF65-F5344CB8AC3E}">
        <p14:creationId xmlns:p14="http://schemas.microsoft.com/office/powerpoint/2010/main" val="1297788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n_derech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0A687-5328-4B63-9375-3922DC44F573}"/>
              </a:ext>
            </a:extLst>
          </p:cNvPr>
          <p:cNvSpPr/>
          <p:nvPr userDrawn="1"/>
        </p:nvSpPr>
        <p:spPr>
          <a:xfrm>
            <a:off x="-4330"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365127"/>
            <a:ext cx="7074408" cy="1325563"/>
          </a:xfrm>
        </p:spPr>
        <p:txBody>
          <a:bodyPr/>
          <a:lstStyle>
            <a:lvl1pPr>
              <a:defRPr>
                <a:solidFill>
                  <a:srgbClr val="BA514C"/>
                </a:solidFill>
                <a:latin typeface="Oxygen Bold" panose="02000803000000000000" pitchFamily="2" charset="0"/>
              </a:defRPr>
            </a:lvl1pPr>
          </a:lstStyle>
          <a:p>
            <a:r>
              <a:rPr lang="es-ES"/>
              <a:t>Click to edit Master title style</a:t>
            </a:r>
            <a:endParaRPr lang="en-US"/>
          </a:p>
        </p:txBody>
      </p:sp>
      <p:sp>
        <p:nvSpPr>
          <p:cNvPr id="3" name="Content Placeholder 2"/>
          <p:cNvSpPr>
            <a:spLocks noGrp="1"/>
          </p:cNvSpPr>
          <p:nvPr>
            <p:ph sz="half" idx="1"/>
          </p:nvPr>
        </p:nvSpPr>
        <p:spPr>
          <a:xfrm>
            <a:off x="838200" y="1825625"/>
            <a:ext cx="6879336" cy="435133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dirty="0"/>
          </a:p>
        </p:txBody>
      </p:sp>
    </p:spTree>
    <p:extLst>
      <p:ext uri="{BB962C8B-B14F-4D97-AF65-F5344CB8AC3E}">
        <p14:creationId xmlns:p14="http://schemas.microsoft.com/office/powerpoint/2010/main" val="488752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DCA22E5-0D51-4AB8-B10A-400D96F78C21}"/>
              </a:ext>
            </a:extLst>
          </p:cNvPr>
          <p:cNvSpPr/>
          <p:nvPr userDrawn="1"/>
        </p:nvSpPr>
        <p:spPr>
          <a:xfrm>
            <a:off x="-4330"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9788" y="365127"/>
            <a:ext cx="10515600" cy="1325563"/>
          </a:xfrm>
        </p:spPr>
        <p:txBody>
          <a:bodyPr/>
          <a:lstStyle>
            <a:lvl1pPr>
              <a:defRPr>
                <a:solidFill>
                  <a:srgbClr val="BA514C"/>
                </a:solidFill>
                <a:latin typeface="Oxygen Bold" panose="02000803000000000000" pitchFamily="2" charset="0"/>
              </a:defRPr>
            </a:lvl1pPr>
          </a:lstStyle>
          <a:p>
            <a:r>
              <a:rPr lang="es-ES"/>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atin typeface="Helvetica" panose="020B0604020202020204" pitchFamily="34" charset="0"/>
                <a:cs typeface="Helvetica"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p:txBody>
      </p:sp>
      <p:sp>
        <p:nvSpPr>
          <p:cNvPr id="4" name="Content Placeholder 3"/>
          <p:cNvSpPr>
            <a:spLocks noGrp="1"/>
          </p:cNvSpPr>
          <p:nvPr>
            <p:ph sz="half" idx="2"/>
          </p:nvPr>
        </p:nvSpPr>
        <p:spPr>
          <a:xfrm>
            <a:off x="839789" y="2505075"/>
            <a:ext cx="5157787" cy="368458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atin typeface="Helvetica" panose="020B0604020202020204" pitchFamily="34" charset="0"/>
                <a:cs typeface="Helvetica"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Click to edit Master text styles</a:t>
            </a:r>
          </a:p>
        </p:txBody>
      </p:sp>
      <p:sp>
        <p:nvSpPr>
          <p:cNvPr id="6" name="Content Placeholder 5"/>
          <p:cNvSpPr>
            <a:spLocks noGrp="1"/>
          </p:cNvSpPr>
          <p:nvPr>
            <p:ph sz="quarter" idx="4"/>
          </p:nvPr>
        </p:nvSpPr>
        <p:spPr>
          <a:xfrm>
            <a:off x="6172201" y="2505075"/>
            <a:ext cx="5183188" cy="368458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dirty="0"/>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dirty="0"/>
          </a:p>
        </p:txBody>
      </p:sp>
    </p:spTree>
    <p:extLst>
      <p:ext uri="{BB962C8B-B14F-4D97-AF65-F5344CB8AC3E}">
        <p14:creationId xmlns:p14="http://schemas.microsoft.com/office/powerpoint/2010/main" val="2085518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1"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a:solidFill>
                  <a:srgbClr val="BA514C"/>
                </a:solidFill>
                <a:latin typeface="Oxygen Bold"/>
                <a:cs typeface="Oxygen Bold"/>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dirty="0"/>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dirty="0"/>
          </a:p>
        </p:txBody>
      </p:sp>
    </p:spTree>
    <p:extLst>
      <p:ext uri="{BB962C8B-B14F-4D97-AF65-F5344CB8AC3E}">
        <p14:creationId xmlns:p14="http://schemas.microsoft.com/office/powerpoint/2010/main" val="76032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dirty="0"/>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dirty="0"/>
          </a:p>
        </p:txBody>
      </p:sp>
    </p:spTree>
    <p:extLst>
      <p:ext uri="{BB962C8B-B14F-4D97-AF65-F5344CB8AC3E}">
        <p14:creationId xmlns:p14="http://schemas.microsoft.com/office/powerpoint/2010/main" val="119642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dirty="0"/>
          </a:p>
        </p:txBody>
      </p:sp>
    </p:spTree>
    <p:extLst>
      <p:ext uri="{BB962C8B-B14F-4D97-AF65-F5344CB8AC3E}">
        <p14:creationId xmlns:p14="http://schemas.microsoft.com/office/powerpoint/2010/main" val="783660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dirty="0"/>
          </a:p>
        </p:txBody>
      </p:sp>
    </p:spTree>
    <p:extLst>
      <p:ext uri="{BB962C8B-B14F-4D97-AF65-F5344CB8AC3E}">
        <p14:creationId xmlns:p14="http://schemas.microsoft.com/office/powerpoint/2010/main" val="473203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pic>
        <p:nvPicPr>
          <p:cNvPr id="15" name="Imagen 14"/>
          <p:cNvPicPr>
            <a:picLocks noChangeAspect="1"/>
          </p:cNvPicPr>
          <p:nvPr userDrawn="1"/>
        </p:nvPicPr>
        <p:blipFill>
          <a:blip r:embed="rId13"/>
          <a:stretch>
            <a:fillRect/>
          </a:stretch>
        </p:blipFill>
        <p:spPr>
          <a:xfrm>
            <a:off x="0" y="6278830"/>
            <a:ext cx="12205250" cy="579170"/>
          </a:xfrm>
          <a:prstGeom prst="rect">
            <a:avLst/>
          </a:prstGeom>
        </p:spPr>
      </p:pic>
    </p:spTree>
    <p:extLst>
      <p:ext uri="{BB962C8B-B14F-4D97-AF65-F5344CB8AC3E}">
        <p14:creationId xmlns:p14="http://schemas.microsoft.com/office/powerpoint/2010/main" val="1075339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62F6FB03-87A7-457B-AB88-963B60DA079E}"/>
              </a:ext>
            </a:extLst>
          </p:cNvPr>
          <p:cNvPicPr>
            <a:picLocks noChangeAspect="1"/>
          </p:cNvPicPr>
          <p:nvPr/>
        </p:nvPicPr>
        <p:blipFill rotWithShape="1">
          <a:blip r:embed="rId2"/>
          <a:srcRect l="3384" t="12965" r="3598" b="76685"/>
          <a:stretch/>
        </p:blipFill>
        <p:spPr>
          <a:xfrm>
            <a:off x="7023790" y="301820"/>
            <a:ext cx="4820038" cy="2921359"/>
          </a:xfrm>
          <a:prstGeom prst="rect">
            <a:avLst/>
          </a:prstGeom>
        </p:spPr>
      </p:pic>
      <p:sp>
        <p:nvSpPr>
          <p:cNvPr id="2" name="Título 2">
            <a:extLst>
              <a:ext uri="{FF2B5EF4-FFF2-40B4-BE49-F238E27FC236}">
                <a16:creationId xmlns:a16="http://schemas.microsoft.com/office/drawing/2014/main" id="{8E7AEB49-DD82-4BE6-A075-D832B4D0A566}"/>
              </a:ext>
            </a:extLst>
          </p:cNvPr>
          <p:cNvSpPr txBox="1">
            <a:spLocks/>
          </p:cNvSpPr>
          <p:nvPr/>
        </p:nvSpPr>
        <p:spPr>
          <a:xfrm>
            <a:off x="696675" y="301820"/>
            <a:ext cx="10800000" cy="533205"/>
          </a:xfrm>
          <a:prstGeom prst="rect">
            <a:avLst/>
          </a:prstGeom>
        </p:spPr>
        <p:txBody>
          <a:bodyPr vert="horz" lIns="72000" tIns="72000" rIns="72000" bIns="72000" rtlCol="0" anchor="b" anchorCtr="0">
            <a:spAutoFit/>
          </a:bodyPr>
          <a:lstStyle>
            <a:lvl1pPr algn="l" defTabSz="914400" rtl="0" eaLnBrk="1" latinLnBrk="0" hangingPunct="1">
              <a:lnSpc>
                <a:spcPct val="90000"/>
              </a:lnSpc>
              <a:spcBef>
                <a:spcPct val="0"/>
              </a:spcBef>
              <a:buNone/>
              <a:defRPr lang="es-ES" sz="2000" b="1" kern="1200" dirty="0">
                <a:solidFill>
                  <a:srgbClr val="013E77"/>
                </a:solidFill>
                <a:latin typeface="Verdana" panose="020B0604030504040204" pitchFamily="34" charset="0"/>
                <a:ea typeface="Verdana" panose="020B0604030504040204" pitchFamily="34" charset="0"/>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S" sz="2800" dirty="0">
                <a:solidFill>
                  <a:srgbClr val="BA514C"/>
                </a:solidFill>
                <a:latin typeface="Oxygen Bold" panose="02000803000000000000" pitchFamily="2" charset="0"/>
                <a:ea typeface="+mj-ea"/>
                <a:cs typeface="+mj-cs"/>
              </a:rPr>
              <a:t>Fondos Next Generation en España</a:t>
            </a:r>
          </a:p>
        </p:txBody>
      </p:sp>
      <p:sp>
        <p:nvSpPr>
          <p:cNvPr id="3" name="Marcador de contenido 3">
            <a:extLst>
              <a:ext uri="{FF2B5EF4-FFF2-40B4-BE49-F238E27FC236}">
                <a16:creationId xmlns:a16="http://schemas.microsoft.com/office/drawing/2014/main" id="{8F5034EE-4A77-46D4-9F93-867D72FAF61E}"/>
              </a:ext>
            </a:extLst>
          </p:cNvPr>
          <p:cNvSpPr txBox="1">
            <a:spLocks/>
          </p:cNvSpPr>
          <p:nvPr/>
        </p:nvSpPr>
        <p:spPr>
          <a:xfrm>
            <a:off x="7475856" y="5402233"/>
            <a:ext cx="3915903" cy="584775"/>
          </a:xfrm>
          <a:prstGeom prst="rect">
            <a:avLst/>
          </a:prstGeom>
        </p:spPr>
        <p:txBody>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s-ES" sz="1400" dirty="0">
                <a:latin typeface="Helvetica" panose="020B0604020202020204" pitchFamily="34" charset="0"/>
                <a:cs typeface="Helvetica" panose="020B0604020202020204" pitchFamily="34" charset="0"/>
              </a:rPr>
              <a:t>España es el </a:t>
            </a:r>
            <a:r>
              <a:rPr lang="es-ES" sz="1400" b="1" dirty="0">
                <a:latin typeface="Helvetica" panose="020B0604020202020204" pitchFamily="34" charset="0"/>
                <a:cs typeface="Helvetica" panose="020B0604020202020204" pitchFamily="34" charset="0"/>
              </a:rPr>
              <a:t>primer país de la UE </a:t>
            </a:r>
            <a:r>
              <a:rPr lang="es-ES" sz="1400" dirty="0">
                <a:latin typeface="Helvetica" panose="020B0604020202020204" pitchFamily="34" charset="0"/>
                <a:cs typeface="Helvetica" panose="020B0604020202020204" pitchFamily="34" charset="0"/>
              </a:rPr>
              <a:t>con mayor dotación de Fondos de Recuperación</a:t>
            </a:r>
            <a:endParaRPr lang="en-US" sz="1400" dirty="0">
              <a:latin typeface="Helvetica" panose="020B0604020202020204" pitchFamily="34" charset="0"/>
              <a:cs typeface="Helvetica" panose="020B0604020202020204" pitchFamily="34" charset="0"/>
            </a:endParaRPr>
          </a:p>
        </p:txBody>
      </p:sp>
      <p:pic>
        <p:nvPicPr>
          <p:cNvPr id="5" name="Imagen 4">
            <a:extLst>
              <a:ext uri="{FF2B5EF4-FFF2-40B4-BE49-F238E27FC236}">
                <a16:creationId xmlns:a16="http://schemas.microsoft.com/office/drawing/2014/main" id="{9C001435-F4CF-4A5A-A9D0-6347E9F13F68}"/>
              </a:ext>
            </a:extLst>
          </p:cNvPr>
          <p:cNvPicPr>
            <a:picLocks noChangeAspect="1"/>
          </p:cNvPicPr>
          <p:nvPr/>
        </p:nvPicPr>
        <p:blipFill>
          <a:blip r:embed="rId3"/>
          <a:stretch>
            <a:fillRect/>
          </a:stretch>
        </p:blipFill>
        <p:spPr>
          <a:xfrm>
            <a:off x="7643765" y="3322941"/>
            <a:ext cx="3580087" cy="1931186"/>
          </a:xfrm>
          <a:prstGeom prst="rect">
            <a:avLst/>
          </a:prstGeom>
        </p:spPr>
      </p:pic>
      <p:sp>
        <p:nvSpPr>
          <p:cNvPr id="6" name="Marcador de contenido 3">
            <a:extLst>
              <a:ext uri="{FF2B5EF4-FFF2-40B4-BE49-F238E27FC236}">
                <a16:creationId xmlns:a16="http://schemas.microsoft.com/office/drawing/2014/main" id="{F687A338-0D58-48B0-BF3E-762DA1C91AA0}"/>
              </a:ext>
            </a:extLst>
          </p:cNvPr>
          <p:cNvSpPr txBox="1">
            <a:spLocks/>
          </p:cNvSpPr>
          <p:nvPr/>
        </p:nvSpPr>
        <p:spPr>
          <a:xfrm>
            <a:off x="657264" y="1230326"/>
            <a:ext cx="5562182" cy="1384995"/>
          </a:xfrm>
          <a:prstGeom prst="rect">
            <a:avLst/>
          </a:prstGeom>
          <a:noFill/>
        </p:spPr>
        <p:txBody>
          <a:bodyPr vert="horz" wrap="square" lIns="91440" tIns="45720" rIns="91440" bIns="45720" rtlCol="0">
            <a:spAutoFit/>
          </a:bodyPr>
          <a:lstStyle>
            <a:lvl1pPr marL="0" indent="0" algn="l" defTabSz="914400" rtl="0" eaLnBrk="1" latinLnBrk="0" hangingPunct="1">
              <a:lnSpc>
                <a:spcPct val="100000"/>
              </a:lnSpc>
              <a:spcBef>
                <a:spcPts val="60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1pPr>
            <a:lvl2pPr marL="18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2pPr>
            <a:lvl3pPr marL="36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400" kern="1200">
                <a:solidFill>
                  <a:schemeClr val="tx1"/>
                </a:solidFill>
                <a:latin typeface="+mn-lt"/>
                <a:ea typeface="+mn-ea"/>
                <a:cs typeface="+mn-cs"/>
              </a:defRPr>
            </a:lvl3pPr>
            <a:lvl4pPr marL="54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200" kern="1200">
                <a:solidFill>
                  <a:schemeClr val="tx1"/>
                </a:solidFill>
                <a:latin typeface="+mn-lt"/>
                <a:ea typeface="+mn-ea"/>
                <a:cs typeface="+mn-cs"/>
              </a:defRPr>
            </a:lvl4pPr>
            <a:lvl5pPr marL="72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b="1" dirty="0">
                <a:latin typeface="Helvetica" panose="020B0604020202020204" pitchFamily="34" charset="0"/>
                <a:cs typeface="Helvetica" panose="020B0604020202020204" pitchFamily="34" charset="0"/>
              </a:rPr>
              <a:t>Next Generation UE </a:t>
            </a:r>
            <a:r>
              <a:rPr lang="es-ES" dirty="0">
                <a:latin typeface="Helvetica" panose="020B0604020202020204" pitchFamily="34" charset="0"/>
                <a:cs typeface="Helvetica" panose="020B0604020202020204" pitchFamily="34" charset="0"/>
              </a:rPr>
              <a:t>(transferencias directas)</a:t>
            </a:r>
          </a:p>
          <a:p>
            <a:pPr marL="285750" indent="-285750">
              <a:buClr>
                <a:schemeClr val="tx1"/>
              </a:buClr>
              <a:buFont typeface="Arial" panose="020B0604020202020204" pitchFamily="34" charset="0"/>
              <a:buChar char="•"/>
            </a:pPr>
            <a:r>
              <a:rPr lang="es-ES" dirty="0">
                <a:latin typeface="Helvetica" panose="020B0604020202020204" pitchFamily="34" charset="0"/>
                <a:cs typeface="Helvetica" panose="020B0604020202020204" pitchFamily="34" charset="0"/>
              </a:rPr>
              <a:t>React UE: 12,436 millones de € (CCAA)</a:t>
            </a:r>
          </a:p>
          <a:p>
            <a:pPr marL="285750" indent="-285750">
              <a:buClr>
                <a:schemeClr val="tx1"/>
              </a:buClr>
              <a:buFont typeface="Arial" panose="020B0604020202020204" pitchFamily="34" charset="0"/>
              <a:buChar char="•"/>
            </a:pPr>
            <a:r>
              <a:rPr lang="es-ES" dirty="0">
                <a:latin typeface="Helvetica" panose="020B0604020202020204" pitchFamily="34" charset="0"/>
                <a:cs typeface="Helvetica" panose="020B0604020202020204" pitchFamily="34" charset="0"/>
              </a:rPr>
              <a:t>Mecanismo de Recuperación y Resiliencia (MRR): 70.000 millones de € </a:t>
            </a:r>
            <a:endParaRPr lang="en-US" dirty="0">
              <a:latin typeface="Helvetica" panose="020B0604020202020204" pitchFamily="34" charset="0"/>
              <a:cs typeface="Helvetica" panose="020B0604020202020204" pitchFamily="34" charset="0"/>
            </a:endParaRPr>
          </a:p>
        </p:txBody>
      </p:sp>
      <p:pic>
        <p:nvPicPr>
          <p:cNvPr id="8" name="Imagen 7">
            <a:extLst>
              <a:ext uri="{FF2B5EF4-FFF2-40B4-BE49-F238E27FC236}">
                <a16:creationId xmlns:a16="http://schemas.microsoft.com/office/drawing/2014/main" id="{7B6C1E91-1A09-4DA0-8BFD-F3FF9E57B0F9}"/>
              </a:ext>
            </a:extLst>
          </p:cNvPr>
          <p:cNvPicPr>
            <a:picLocks noChangeAspect="1"/>
          </p:cNvPicPr>
          <p:nvPr/>
        </p:nvPicPr>
        <p:blipFill rotWithShape="1">
          <a:blip r:embed="rId4"/>
          <a:srcRect t="38093" b="39023"/>
          <a:stretch/>
        </p:blipFill>
        <p:spPr>
          <a:xfrm>
            <a:off x="746560" y="2779929"/>
            <a:ext cx="5002288" cy="3207079"/>
          </a:xfrm>
          <a:prstGeom prst="rect">
            <a:avLst/>
          </a:prstGeom>
        </p:spPr>
      </p:pic>
    </p:spTree>
    <p:extLst>
      <p:ext uri="{BB962C8B-B14F-4D97-AF65-F5344CB8AC3E}">
        <p14:creationId xmlns:p14="http://schemas.microsoft.com/office/powerpoint/2010/main" val="3256697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3" y="0"/>
            <a:ext cx="12026011" cy="1325563"/>
          </a:xfrm>
        </p:spPr>
        <p:txBody>
          <a:bodyPr>
            <a:normAutofit/>
          </a:bodyPr>
          <a:lstStyle/>
          <a:p>
            <a:r>
              <a:rPr lang="es-ES" sz="2800" dirty="0"/>
              <a:t>COMPONENTE 23. </a:t>
            </a:r>
            <a:r>
              <a:rPr lang="es-ES" sz="2800" cap="small" dirty="0"/>
              <a:t>Nuevas políticas públicas para un mercado de trabajo dinámico, resiliente e inclusivo.</a:t>
            </a:r>
            <a:endParaRPr lang="es-ES" sz="2800" dirty="0"/>
          </a:p>
        </p:txBody>
      </p:sp>
      <p:grpSp>
        <p:nvGrpSpPr>
          <p:cNvPr id="12" name="Grupo 11">
            <a:extLst>
              <a:ext uri="{FF2B5EF4-FFF2-40B4-BE49-F238E27FC236}">
                <a16:creationId xmlns:a16="http://schemas.microsoft.com/office/drawing/2014/main" id="{582354B4-8810-4F6C-AB64-2106006A846E}"/>
              </a:ext>
            </a:extLst>
          </p:cNvPr>
          <p:cNvGrpSpPr/>
          <p:nvPr/>
        </p:nvGrpSpPr>
        <p:grpSpPr>
          <a:xfrm>
            <a:off x="10115551" y="1325564"/>
            <a:ext cx="1852930" cy="2203070"/>
            <a:chOff x="8691937" y="1474904"/>
            <a:chExt cx="3500063" cy="4237724"/>
          </a:xfrm>
        </p:grpSpPr>
        <p:sp>
          <p:nvSpPr>
            <p:cNvPr id="17" name="Rectángulo 16">
              <a:extLst>
                <a:ext uri="{FF2B5EF4-FFF2-40B4-BE49-F238E27FC236}">
                  <a16:creationId xmlns:a16="http://schemas.microsoft.com/office/drawing/2014/main" id="{31B39310-AD0C-46D3-B952-F4C2E119228D}"/>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Rectángulo 20">
              <a:extLst>
                <a:ext uri="{FF2B5EF4-FFF2-40B4-BE49-F238E27FC236}">
                  <a16:creationId xmlns:a16="http://schemas.microsoft.com/office/drawing/2014/main" id="{A69D9527-3E54-4BBF-9F72-433AF6A25354}"/>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10" name="Content Placeholder 2">
            <a:extLst>
              <a:ext uri="{FF2B5EF4-FFF2-40B4-BE49-F238E27FC236}">
                <a16:creationId xmlns:a16="http://schemas.microsoft.com/office/drawing/2014/main" id="{32535B99-126C-465C-A3B9-24D1DA717305}"/>
              </a:ext>
            </a:extLst>
          </p:cNvPr>
          <p:cNvSpPr>
            <a:spLocks noGrp="1"/>
          </p:cNvSpPr>
          <p:nvPr>
            <p:ph sz="half" idx="1"/>
          </p:nvPr>
        </p:nvSpPr>
        <p:spPr>
          <a:xfrm>
            <a:off x="361371" y="1267268"/>
            <a:ext cx="9643763" cy="4695093"/>
          </a:xfrm>
        </p:spPr>
        <p:txBody>
          <a:bodyPr vert="horz" lIns="91440" tIns="45720" rIns="91440" bIns="45720" rtlCol="0">
            <a:noAutofit/>
          </a:bodyPr>
          <a:lstStyle/>
          <a:p>
            <a:pPr marL="0" indent="0" algn="just" defTabSz="914400">
              <a:spcBef>
                <a:spcPts val="1200"/>
              </a:spcBef>
              <a:buClr>
                <a:srgbClr val="BA514C"/>
              </a:buClr>
              <a:buNone/>
            </a:pPr>
            <a:r>
              <a:rPr lang="es-ES" sz="1600" i="1" dirty="0">
                <a:solidFill>
                  <a:srgbClr val="BA514C"/>
                </a:solidFill>
              </a:rPr>
              <a:t>Detalle de las inversiones y actuaciones</a:t>
            </a:r>
          </a:p>
          <a:p>
            <a:pPr marL="0" indent="0" algn="just" defTabSz="914400">
              <a:spcBef>
                <a:spcPts val="1200"/>
              </a:spcBef>
              <a:buClr>
                <a:srgbClr val="BA514C"/>
              </a:buClr>
              <a:buNone/>
            </a:pPr>
            <a:r>
              <a:rPr lang="es-ES" sz="1600" u="sng" dirty="0">
                <a:solidFill>
                  <a:srgbClr val="BA514C"/>
                </a:solidFill>
              </a:rPr>
              <a:t>Adquisición de nuevas competencias para la transformación digital, verde y productiva</a:t>
            </a:r>
          </a:p>
          <a:p>
            <a:pPr algn="just">
              <a:lnSpc>
                <a:spcPct val="100000"/>
              </a:lnSpc>
              <a:spcBef>
                <a:spcPts val="1200"/>
              </a:spcBef>
              <a:buFont typeface="Arial" panose="020B0604020202020204" pitchFamily="34" charset="0"/>
              <a:buChar char="•"/>
            </a:pPr>
            <a:r>
              <a:rPr lang="es-ES" sz="1500" dirty="0">
                <a:solidFill>
                  <a:srgbClr val="343536"/>
                </a:solidFill>
              </a:rPr>
              <a:t>Esta inversión se centra en inversiones destinadas al refuerzo de formación y empleabilidad de los trabajadores, entre las que destacan las siguientes:</a:t>
            </a:r>
          </a:p>
          <a:p>
            <a:pPr lvl="1" algn="just">
              <a:lnSpc>
                <a:spcPct val="100000"/>
              </a:lnSpc>
              <a:spcBef>
                <a:spcPts val="1200"/>
              </a:spcBef>
              <a:buFont typeface="Arial" panose="020B0604020202020204" pitchFamily="34" charset="0"/>
              <a:buChar char="•"/>
            </a:pPr>
            <a:r>
              <a:rPr lang="es-ES" sz="1300" dirty="0">
                <a:solidFill>
                  <a:srgbClr val="343536"/>
                </a:solidFill>
              </a:rPr>
              <a:t>1. Financiación de acciones formativas que incluyan compromisos de contratación de personas trabajadoras desempleadas con objeto de apoyar la cobertura de vacantes en sectores estratégicos de interés nacional.</a:t>
            </a:r>
          </a:p>
          <a:p>
            <a:pPr lvl="1" algn="just">
              <a:lnSpc>
                <a:spcPct val="100000"/>
              </a:lnSpc>
              <a:spcBef>
                <a:spcPts val="1200"/>
              </a:spcBef>
              <a:buFont typeface="Arial" panose="020B0604020202020204" pitchFamily="34" charset="0"/>
              <a:buChar char="•"/>
            </a:pPr>
            <a:r>
              <a:rPr lang="es-ES" sz="1300" dirty="0">
                <a:solidFill>
                  <a:srgbClr val="343536"/>
                </a:solidFill>
              </a:rPr>
              <a:t>2. Formación para personas trabajadoras en ERTE: recualificación profesional, adquisición y mejora de competencias profesionales relacionadas con requerimientos de productividad y competitividad.</a:t>
            </a:r>
          </a:p>
          <a:p>
            <a:pPr lvl="1" algn="just">
              <a:lnSpc>
                <a:spcPct val="100000"/>
              </a:lnSpc>
              <a:spcBef>
                <a:spcPts val="1200"/>
              </a:spcBef>
              <a:buFont typeface="Arial" panose="020B0604020202020204" pitchFamily="34" charset="0"/>
              <a:buChar char="•"/>
            </a:pPr>
            <a:r>
              <a:rPr lang="es-ES" sz="1300" dirty="0">
                <a:solidFill>
                  <a:srgbClr val="343536"/>
                </a:solidFill>
              </a:rPr>
              <a:t>3. Detección de necesidades formativas en los diferentes sectores en los que se estructura y ordena el mundo productivo en el sistema de formación para el empleo en el ámbito laboral, para proporcionar respuestas efectivas a las demandas de formación y recualificación del mercado laboral-</a:t>
            </a:r>
          </a:p>
          <a:p>
            <a:pPr algn="just">
              <a:lnSpc>
                <a:spcPct val="100000"/>
              </a:lnSpc>
              <a:spcBef>
                <a:spcPts val="1200"/>
              </a:spcBef>
              <a:buFont typeface="Arial" panose="020B0604020202020204" pitchFamily="34" charset="0"/>
              <a:buChar char="•"/>
            </a:pPr>
            <a:r>
              <a:rPr lang="es-ES" sz="1500" dirty="0">
                <a:solidFill>
                  <a:srgbClr val="343536"/>
                </a:solidFill>
              </a:rPr>
              <a:t>Implementación de la inversión: Puntos 1 y 2: convocatorias públicas de subvenciones. Punto 3: Definición del proceso de detección de necesidades formativas en los diferentes sectores.</a:t>
            </a:r>
          </a:p>
          <a:p>
            <a:pPr algn="just">
              <a:lnSpc>
                <a:spcPct val="100000"/>
              </a:lnSpc>
              <a:spcBef>
                <a:spcPts val="1200"/>
              </a:spcBef>
              <a:buFont typeface="Arial" panose="020B0604020202020204" pitchFamily="34" charset="0"/>
              <a:buChar char="•"/>
            </a:pPr>
            <a:r>
              <a:rPr lang="es-ES" sz="1500" dirty="0">
                <a:solidFill>
                  <a:srgbClr val="343536"/>
                </a:solidFill>
              </a:rPr>
              <a:t>Admón. ejecutora: Ministerio de Trabajo y Economía Social, CCAA e interlocutores sociales.</a:t>
            </a:r>
          </a:p>
          <a:p>
            <a:pPr algn="just">
              <a:lnSpc>
                <a:spcPct val="100000"/>
              </a:lnSpc>
              <a:spcBef>
                <a:spcPts val="1200"/>
              </a:spcBef>
              <a:buFont typeface="Arial" panose="020B0604020202020204" pitchFamily="34" charset="0"/>
              <a:buChar char="•"/>
            </a:pPr>
            <a:r>
              <a:rPr lang="es-ES" sz="1500" dirty="0">
                <a:solidFill>
                  <a:srgbClr val="343536"/>
                </a:solidFill>
              </a:rPr>
              <a:t>Tamaño de las actuaciones: (1) </a:t>
            </a:r>
            <a:r>
              <a:rPr lang="es-ES" sz="1500" b="1" dirty="0">
                <a:solidFill>
                  <a:srgbClr val="343536"/>
                </a:solidFill>
              </a:rPr>
              <a:t>120.000.000 €</a:t>
            </a:r>
            <a:r>
              <a:rPr lang="es-ES" sz="1500" dirty="0">
                <a:solidFill>
                  <a:srgbClr val="343536"/>
                </a:solidFill>
              </a:rPr>
              <a:t> (40 M€ en 2021, 40 M€ en 2022, 40M € en 2023); (2) </a:t>
            </a:r>
            <a:r>
              <a:rPr lang="es-ES" sz="1500" b="1" dirty="0">
                <a:solidFill>
                  <a:srgbClr val="343536"/>
                </a:solidFill>
              </a:rPr>
              <a:t>119.000.000 €</a:t>
            </a:r>
            <a:r>
              <a:rPr lang="es-ES" sz="1500" dirty="0">
                <a:solidFill>
                  <a:srgbClr val="343536"/>
                </a:solidFill>
              </a:rPr>
              <a:t> (40 M€ en 2021, 40 M€ en 2022, 39 M€ en 2023); (3) </a:t>
            </a:r>
            <a:r>
              <a:rPr lang="es-ES" sz="1500" b="1" dirty="0">
                <a:solidFill>
                  <a:srgbClr val="343536"/>
                </a:solidFill>
              </a:rPr>
              <a:t>6.000.000 €</a:t>
            </a:r>
            <a:r>
              <a:rPr lang="es-ES" sz="1500" dirty="0">
                <a:solidFill>
                  <a:srgbClr val="343536"/>
                </a:solidFill>
              </a:rPr>
              <a:t> (2 M€ en 2021, 2 M€ en 2022, 2 M€ en 2023). </a:t>
            </a:r>
          </a:p>
        </p:txBody>
      </p:sp>
      <p:pic>
        <p:nvPicPr>
          <p:cNvPr id="9" name="Imagen 8">
            <a:extLst>
              <a:ext uri="{FF2B5EF4-FFF2-40B4-BE49-F238E27FC236}">
                <a16:creationId xmlns:a16="http://schemas.microsoft.com/office/drawing/2014/main" id="{0115179F-82F6-48EB-BFFA-A44DA20D8227}"/>
              </a:ext>
            </a:extLst>
          </p:cNvPr>
          <p:cNvPicPr>
            <a:picLocks noChangeAspect="1"/>
          </p:cNvPicPr>
          <p:nvPr/>
        </p:nvPicPr>
        <p:blipFill rotWithShape="1">
          <a:blip r:embed="rId2"/>
          <a:srcRect l="15097" r="19062" b="42020"/>
          <a:stretch/>
        </p:blipFill>
        <p:spPr>
          <a:xfrm>
            <a:off x="10166664" y="1493742"/>
            <a:ext cx="1524758" cy="1821121"/>
          </a:xfrm>
          <a:prstGeom prst="rect">
            <a:avLst/>
          </a:prstGeom>
        </p:spPr>
      </p:pic>
    </p:spTree>
    <p:extLst>
      <p:ext uri="{BB962C8B-B14F-4D97-AF65-F5344CB8AC3E}">
        <p14:creationId xmlns:p14="http://schemas.microsoft.com/office/powerpoint/2010/main" val="621870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3" y="0"/>
            <a:ext cx="12026011" cy="1325563"/>
          </a:xfrm>
        </p:spPr>
        <p:txBody>
          <a:bodyPr>
            <a:normAutofit/>
          </a:bodyPr>
          <a:lstStyle/>
          <a:p>
            <a:r>
              <a:rPr lang="es-ES" sz="2800" dirty="0"/>
              <a:t>COMPONENTE 23. </a:t>
            </a:r>
            <a:r>
              <a:rPr lang="es-ES" sz="2800" cap="small" dirty="0"/>
              <a:t>Nuevas políticas públicas para un mercado de trabajo dinámico, resiliente e inclusivo.</a:t>
            </a:r>
            <a:endParaRPr lang="es-ES" sz="2800" dirty="0"/>
          </a:p>
        </p:txBody>
      </p:sp>
      <p:grpSp>
        <p:nvGrpSpPr>
          <p:cNvPr id="12" name="Grupo 11">
            <a:extLst>
              <a:ext uri="{FF2B5EF4-FFF2-40B4-BE49-F238E27FC236}">
                <a16:creationId xmlns:a16="http://schemas.microsoft.com/office/drawing/2014/main" id="{582354B4-8810-4F6C-AB64-2106006A846E}"/>
              </a:ext>
            </a:extLst>
          </p:cNvPr>
          <p:cNvGrpSpPr/>
          <p:nvPr/>
        </p:nvGrpSpPr>
        <p:grpSpPr>
          <a:xfrm>
            <a:off x="10115551" y="1325564"/>
            <a:ext cx="1852930" cy="2203070"/>
            <a:chOff x="8691937" y="1474904"/>
            <a:chExt cx="3500063" cy="4237724"/>
          </a:xfrm>
        </p:grpSpPr>
        <p:sp>
          <p:nvSpPr>
            <p:cNvPr id="17" name="Rectángulo 16">
              <a:extLst>
                <a:ext uri="{FF2B5EF4-FFF2-40B4-BE49-F238E27FC236}">
                  <a16:creationId xmlns:a16="http://schemas.microsoft.com/office/drawing/2014/main" id="{31B39310-AD0C-46D3-B952-F4C2E119228D}"/>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Rectángulo 20">
              <a:extLst>
                <a:ext uri="{FF2B5EF4-FFF2-40B4-BE49-F238E27FC236}">
                  <a16:creationId xmlns:a16="http://schemas.microsoft.com/office/drawing/2014/main" id="{A69D9527-3E54-4BBF-9F72-433AF6A25354}"/>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10" name="Content Placeholder 2">
            <a:extLst>
              <a:ext uri="{FF2B5EF4-FFF2-40B4-BE49-F238E27FC236}">
                <a16:creationId xmlns:a16="http://schemas.microsoft.com/office/drawing/2014/main" id="{32535B99-126C-465C-A3B9-24D1DA717305}"/>
              </a:ext>
            </a:extLst>
          </p:cNvPr>
          <p:cNvSpPr>
            <a:spLocks noGrp="1"/>
          </p:cNvSpPr>
          <p:nvPr>
            <p:ph sz="half" idx="1"/>
          </p:nvPr>
        </p:nvSpPr>
        <p:spPr>
          <a:xfrm>
            <a:off x="361371" y="1267268"/>
            <a:ext cx="9643763" cy="4695093"/>
          </a:xfrm>
        </p:spPr>
        <p:txBody>
          <a:bodyPr vert="horz" lIns="91440" tIns="45720" rIns="91440" bIns="45720" rtlCol="0">
            <a:noAutofit/>
          </a:bodyPr>
          <a:lstStyle/>
          <a:p>
            <a:pPr marL="0" indent="0" algn="just" defTabSz="914400">
              <a:spcBef>
                <a:spcPts val="1200"/>
              </a:spcBef>
              <a:buClr>
                <a:srgbClr val="BA514C"/>
              </a:buClr>
              <a:buNone/>
            </a:pPr>
            <a:r>
              <a:rPr lang="es-ES" sz="1600" i="1" dirty="0">
                <a:solidFill>
                  <a:srgbClr val="BA514C"/>
                </a:solidFill>
              </a:rPr>
              <a:t>Detalle de las inversiones y actuaciones</a:t>
            </a:r>
          </a:p>
          <a:p>
            <a:pPr marL="0" indent="0" algn="just" defTabSz="914400">
              <a:spcBef>
                <a:spcPts val="1200"/>
              </a:spcBef>
              <a:buClr>
                <a:srgbClr val="BA514C"/>
              </a:buClr>
              <a:buNone/>
            </a:pPr>
            <a:r>
              <a:rPr lang="es-ES" sz="1600" u="sng" dirty="0">
                <a:solidFill>
                  <a:srgbClr val="BA514C"/>
                </a:solidFill>
              </a:rPr>
              <a:t>Nuevos Proyectos territoriales para el reequilibro y la equidad</a:t>
            </a:r>
          </a:p>
          <a:p>
            <a:pPr algn="just">
              <a:lnSpc>
                <a:spcPct val="100000"/>
              </a:lnSpc>
              <a:spcBef>
                <a:spcPts val="1200"/>
              </a:spcBef>
              <a:buFont typeface="Arial" panose="020B0604020202020204" pitchFamily="34" charset="0"/>
              <a:buChar char="•"/>
            </a:pPr>
            <a:r>
              <a:rPr lang="es-ES" sz="1500" dirty="0">
                <a:solidFill>
                  <a:srgbClr val="343536"/>
                </a:solidFill>
              </a:rPr>
              <a:t>Esta inversión se centra en diversas actuaciones distintas, entre las que destacan las siguientes:</a:t>
            </a:r>
          </a:p>
          <a:p>
            <a:pPr lvl="1" algn="just">
              <a:lnSpc>
                <a:spcPct val="100000"/>
              </a:lnSpc>
              <a:spcBef>
                <a:spcPts val="1200"/>
              </a:spcBef>
              <a:buFont typeface="Arial" panose="020B0604020202020204" pitchFamily="34" charset="0"/>
              <a:buChar char="•"/>
            </a:pPr>
            <a:r>
              <a:rPr lang="es-ES" sz="1300" dirty="0">
                <a:solidFill>
                  <a:srgbClr val="343536"/>
                </a:solidFill>
              </a:rPr>
              <a:t>Colectivos especialmente vulnerables: promoción de proyectos integrados de inserción para fomentar la contratación de personas paradas de larga duración en coordinación con los Servicios Sociales, proyectos de inserción laboral en el ámbito local, proyectos de apoyo a la autonomía de las personas con discapacidad y empleo de asistentes, proyectos de emprendimiento y empleo colectivo, y en general proyectos de empleo para el reequilibrio territorial y la equidad de los colectivos especialmente vulnerables.</a:t>
            </a:r>
          </a:p>
          <a:p>
            <a:pPr algn="just">
              <a:lnSpc>
                <a:spcPct val="100000"/>
              </a:lnSpc>
              <a:spcBef>
                <a:spcPts val="1200"/>
              </a:spcBef>
              <a:buFont typeface="Arial" panose="020B0604020202020204" pitchFamily="34" charset="0"/>
              <a:buChar char="•"/>
            </a:pPr>
            <a:r>
              <a:rPr lang="es-ES" sz="1500" dirty="0">
                <a:solidFill>
                  <a:srgbClr val="343536"/>
                </a:solidFill>
              </a:rPr>
              <a:t>Implementación de la inversión: Promoción de proyectos de empleo para colectivos especialmente vulnerables abiertos a la colaboración con otros agentes facilitadores del tránsito laboral, tanto públicos como privados.</a:t>
            </a:r>
          </a:p>
          <a:p>
            <a:pPr algn="just">
              <a:lnSpc>
                <a:spcPct val="100000"/>
              </a:lnSpc>
              <a:spcBef>
                <a:spcPts val="1200"/>
              </a:spcBef>
              <a:buFont typeface="Arial" panose="020B0604020202020204" pitchFamily="34" charset="0"/>
              <a:buChar char="•"/>
            </a:pPr>
            <a:r>
              <a:rPr lang="es-ES" sz="1500" dirty="0">
                <a:solidFill>
                  <a:srgbClr val="343536"/>
                </a:solidFill>
              </a:rPr>
              <a:t>Admón. ejecutora: Ministerio de Trabajo y Economía Social y CCAA.</a:t>
            </a:r>
          </a:p>
          <a:p>
            <a:pPr algn="just">
              <a:lnSpc>
                <a:spcPct val="100000"/>
              </a:lnSpc>
              <a:spcBef>
                <a:spcPts val="1200"/>
              </a:spcBef>
              <a:buFont typeface="Arial" panose="020B0604020202020204" pitchFamily="34" charset="0"/>
              <a:buChar char="•"/>
            </a:pPr>
            <a:r>
              <a:rPr lang="es-ES" sz="1500" dirty="0">
                <a:solidFill>
                  <a:srgbClr val="343536"/>
                </a:solidFill>
              </a:rPr>
              <a:t>Tamaño de la actuación: </a:t>
            </a:r>
            <a:r>
              <a:rPr lang="es-ES" sz="1500" b="1" dirty="0">
                <a:solidFill>
                  <a:srgbClr val="343536"/>
                </a:solidFill>
              </a:rPr>
              <a:t>235.000.000 €</a:t>
            </a:r>
            <a:r>
              <a:rPr lang="es-ES" sz="1500" dirty="0">
                <a:solidFill>
                  <a:srgbClr val="343536"/>
                </a:solidFill>
              </a:rPr>
              <a:t> (100 M€ en 2021, 100 M€ en 2022, 35 M€ en 2023). Se financiarán al menos dos proyectos en cada CCAA al finalizar el periodo de inversión promovido por el Sistema Nacional de Empleo (SNE).</a:t>
            </a:r>
          </a:p>
        </p:txBody>
      </p:sp>
      <p:pic>
        <p:nvPicPr>
          <p:cNvPr id="9" name="Imagen 8">
            <a:extLst>
              <a:ext uri="{FF2B5EF4-FFF2-40B4-BE49-F238E27FC236}">
                <a16:creationId xmlns:a16="http://schemas.microsoft.com/office/drawing/2014/main" id="{0115179F-82F6-48EB-BFFA-A44DA20D8227}"/>
              </a:ext>
            </a:extLst>
          </p:cNvPr>
          <p:cNvPicPr>
            <a:picLocks noChangeAspect="1"/>
          </p:cNvPicPr>
          <p:nvPr/>
        </p:nvPicPr>
        <p:blipFill rotWithShape="1">
          <a:blip r:embed="rId2"/>
          <a:srcRect l="15097" r="19062" b="42020"/>
          <a:stretch/>
        </p:blipFill>
        <p:spPr>
          <a:xfrm>
            <a:off x="10166664" y="1493742"/>
            <a:ext cx="1524758" cy="1821121"/>
          </a:xfrm>
          <a:prstGeom prst="rect">
            <a:avLst/>
          </a:prstGeom>
        </p:spPr>
      </p:pic>
    </p:spTree>
    <p:extLst>
      <p:ext uri="{BB962C8B-B14F-4D97-AF65-F5344CB8AC3E}">
        <p14:creationId xmlns:p14="http://schemas.microsoft.com/office/powerpoint/2010/main" val="2265628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3" y="0"/>
            <a:ext cx="12026011" cy="1325563"/>
          </a:xfrm>
        </p:spPr>
        <p:txBody>
          <a:bodyPr>
            <a:normAutofit/>
          </a:bodyPr>
          <a:lstStyle/>
          <a:p>
            <a:r>
              <a:rPr lang="es-ES" sz="2800" dirty="0"/>
              <a:t>COMPONENTE 23. </a:t>
            </a:r>
            <a:r>
              <a:rPr lang="es-ES" sz="2800" cap="small" dirty="0"/>
              <a:t>Nuevas políticas públicas para un mercado de trabajo dinámico, resiliente e inclusivo.</a:t>
            </a:r>
            <a:endParaRPr lang="es-ES" sz="2800" dirty="0"/>
          </a:p>
        </p:txBody>
      </p:sp>
      <p:grpSp>
        <p:nvGrpSpPr>
          <p:cNvPr id="12" name="Grupo 11">
            <a:extLst>
              <a:ext uri="{FF2B5EF4-FFF2-40B4-BE49-F238E27FC236}">
                <a16:creationId xmlns:a16="http://schemas.microsoft.com/office/drawing/2014/main" id="{582354B4-8810-4F6C-AB64-2106006A846E}"/>
              </a:ext>
            </a:extLst>
          </p:cNvPr>
          <p:cNvGrpSpPr/>
          <p:nvPr/>
        </p:nvGrpSpPr>
        <p:grpSpPr>
          <a:xfrm>
            <a:off x="10115551" y="1325564"/>
            <a:ext cx="1852930" cy="2203070"/>
            <a:chOff x="8691937" y="1474904"/>
            <a:chExt cx="3500063" cy="4237724"/>
          </a:xfrm>
        </p:grpSpPr>
        <p:sp>
          <p:nvSpPr>
            <p:cNvPr id="17" name="Rectángulo 16">
              <a:extLst>
                <a:ext uri="{FF2B5EF4-FFF2-40B4-BE49-F238E27FC236}">
                  <a16:creationId xmlns:a16="http://schemas.microsoft.com/office/drawing/2014/main" id="{31B39310-AD0C-46D3-B952-F4C2E119228D}"/>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Rectángulo 20">
              <a:extLst>
                <a:ext uri="{FF2B5EF4-FFF2-40B4-BE49-F238E27FC236}">
                  <a16:creationId xmlns:a16="http://schemas.microsoft.com/office/drawing/2014/main" id="{A69D9527-3E54-4BBF-9F72-433AF6A25354}"/>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10" name="Content Placeholder 2">
            <a:extLst>
              <a:ext uri="{FF2B5EF4-FFF2-40B4-BE49-F238E27FC236}">
                <a16:creationId xmlns:a16="http://schemas.microsoft.com/office/drawing/2014/main" id="{32535B99-126C-465C-A3B9-24D1DA717305}"/>
              </a:ext>
            </a:extLst>
          </p:cNvPr>
          <p:cNvSpPr>
            <a:spLocks noGrp="1"/>
          </p:cNvSpPr>
          <p:nvPr>
            <p:ph sz="half" idx="1"/>
          </p:nvPr>
        </p:nvSpPr>
        <p:spPr>
          <a:xfrm>
            <a:off x="361371" y="1267268"/>
            <a:ext cx="9643763" cy="4695093"/>
          </a:xfrm>
        </p:spPr>
        <p:txBody>
          <a:bodyPr vert="horz" lIns="91440" tIns="45720" rIns="91440" bIns="45720" rtlCol="0">
            <a:noAutofit/>
          </a:bodyPr>
          <a:lstStyle/>
          <a:p>
            <a:pPr marL="0" indent="0" algn="just" defTabSz="914400">
              <a:spcBef>
                <a:spcPts val="1200"/>
              </a:spcBef>
              <a:buClr>
                <a:srgbClr val="BA514C"/>
              </a:buClr>
              <a:buNone/>
            </a:pPr>
            <a:r>
              <a:rPr lang="es-ES" sz="1600" i="1" dirty="0">
                <a:solidFill>
                  <a:srgbClr val="BA514C"/>
                </a:solidFill>
              </a:rPr>
              <a:t>Detalle de las inversiones y actuaciones</a:t>
            </a:r>
          </a:p>
          <a:p>
            <a:pPr marL="0" indent="0" algn="just" defTabSz="914400">
              <a:spcBef>
                <a:spcPts val="1200"/>
              </a:spcBef>
              <a:buClr>
                <a:srgbClr val="BA514C"/>
              </a:buClr>
              <a:buNone/>
            </a:pPr>
            <a:r>
              <a:rPr lang="es-ES" sz="1600" u="sng" dirty="0">
                <a:solidFill>
                  <a:srgbClr val="BA514C"/>
                </a:solidFill>
              </a:rPr>
              <a:t>Gobernanza e impulso a las políticas de apoyo a la activación para el empleo</a:t>
            </a:r>
          </a:p>
          <a:p>
            <a:pPr algn="just">
              <a:lnSpc>
                <a:spcPct val="100000"/>
              </a:lnSpc>
              <a:spcBef>
                <a:spcPts val="1200"/>
              </a:spcBef>
              <a:buFont typeface="Arial" panose="020B0604020202020204" pitchFamily="34" charset="0"/>
              <a:buChar char="•"/>
            </a:pPr>
            <a:r>
              <a:rPr lang="es-ES" sz="1500" dirty="0">
                <a:solidFill>
                  <a:srgbClr val="343536"/>
                </a:solidFill>
              </a:rPr>
              <a:t>Esta inversión se centra en diversas actuaciones distintas, entre las que destacan las siguientes:</a:t>
            </a:r>
          </a:p>
          <a:p>
            <a:pPr lvl="1" algn="just">
              <a:lnSpc>
                <a:spcPct val="100000"/>
              </a:lnSpc>
              <a:spcBef>
                <a:spcPts val="1200"/>
              </a:spcBef>
              <a:buFont typeface="Arial" panose="020B0604020202020204" pitchFamily="34" charset="0"/>
              <a:buChar char="•"/>
            </a:pPr>
            <a:r>
              <a:rPr lang="es-ES" sz="1300" dirty="0">
                <a:solidFill>
                  <a:srgbClr val="343536"/>
                </a:solidFill>
              </a:rPr>
              <a:t>Gobernanza del impulso al Plan Nacional de Políticas Activas de </a:t>
            </a:r>
            <a:r>
              <a:rPr lang="es-ES" sz="1300" b="1" dirty="0">
                <a:solidFill>
                  <a:srgbClr val="343536"/>
                </a:solidFill>
              </a:rPr>
              <a:t>Empleo_Formación</a:t>
            </a:r>
            <a:r>
              <a:rPr lang="es-ES" sz="1300" dirty="0">
                <a:solidFill>
                  <a:srgbClr val="343536"/>
                </a:solidFill>
              </a:rPr>
              <a:t> permanente del Sistema Nacional de Empleo: Plan de formación para el personal del Sistema Nacional de Empleo, con el objetivo de que el capital humano del Sistema Nacional de Empleo constituya el principal motor de la recuperación del mismo.</a:t>
            </a:r>
          </a:p>
          <a:p>
            <a:pPr algn="just">
              <a:lnSpc>
                <a:spcPct val="100000"/>
              </a:lnSpc>
              <a:spcBef>
                <a:spcPts val="1200"/>
              </a:spcBef>
              <a:buFont typeface="Arial" panose="020B0604020202020204" pitchFamily="34" charset="0"/>
              <a:buChar char="•"/>
            </a:pPr>
            <a:r>
              <a:rPr lang="es-ES" sz="1500" dirty="0">
                <a:solidFill>
                  <a:srgbClr val="343536"/>
                </a:solidFill>
              </a:rPr>
              <a:t>Implementación de la inversión: Organización de acciones formativas específicas atendiendo a las necesidades del Sistema Nacional de Empleo (SNE) tanto a través de SEPE como de las Comunidades Autónomas, en base a la distribución legal de competencias en políticas activas de empleo.</a:t>
            </a:r>
          </a:p>
          <a:p>
            <a:pPr algn="just">
              <a:lnSpc>
                <a:spcPct val="100000"/>
              </a:lnSpc>
              <a:spcBef>
                <a:spcPts val="1200"/>
              </a:spcBef>
              <a:buFont typeface="Arial" panose="020B0604020202020204" pitchFamily="34" charset="0"/>
              <a:buChar char="•"/>
            </a:pPr>
            <a:r>
              <a:rPr lang="es-ES" sz="1500" dirty="0">
                <a:solidFill>
                  <a:srgbClr val="343536"/>
                </a:solidFill>
              </a:rPr>
              <a:t>Admón. ejecutora: Ministerio de Trabajo y Economía Social y CCAA.</a:t>
            </a:r>
          </a:p>
          <a:p>
            <a:pPr algn="just">
              <a:lnSpc>
                <a:spcPct val="100000"/>
              </a:lnSpc>
              <a:spcBef>
                <a:spcPts val="1200"/>
              </a:spcBef>
              <a:buFont typeface="Arial" panose="020B0604020202020204" pitchFamily="34" charset="0"/>
              <a:buChar char="•"/>
            </a:pPr>
            <a:r>
              <a:rPr lang="es-ES" sz="1500" dirty="0">
                <a:solidFill>
                  <a:srgbClr val="343536"/>
                </a:solidFill>
              </a:rPr>
              <a:t>Tamaño de la actuación: </a:t>
            </a:r>
            <a:r>
              <a:rPr lang="es-ES" sz="1500" b="1" dirty="0">
                <a:solidFill>
                  <a:srgbClr val="343536"/>
                </a:solidFill>
              </a:rPr>
              <a:t>15.500.000 €</a:t>
            </a:r>
            <a:r>
              <a:rPr lang="es-ES" sz="1500" dirty="0">
                <a:solidFill>
                  <a:srgbClr val="343536"/>
                </a:solidFill>
              </a:rPr>
              <a:t> (5,5 M€ en 2021, 5 M€ en 2022, 5 M€ en 2023).</a:t>
            </a:r>
          </a:p>
        </p:txBody>
      </p:sp>
      <p:pic>
        <p:nvPicPr>
          <p:cNvPr id="9" name="Imagen 8">
            <a:extLst>
              <a:ext uri="{FF2B5EF4-FFF2-40B4-BE49-F238E27FC236}">
                <a16:creationId xmlns:a16="http://schemas.microsoft.com/office/drawing/2014/main" id="{0115179F-82F6-48EB-BFFA-A44DA20D8227}"/>
              </a:ext>
            </a:extLst>
          </p:cNvPr>
          <p:cNvPicPr>
            <a:picLocks noChangeAspect="1"/>
          </p:cNvPicPr>
          <p:nvPr/>
        </p:nvPicPr>
        <p:blipFill rotWithShape="1">
          <a:blip r:embed="rId2"/>
          <a:srcRect l="15097" r="19062" b="42020"/>
          <a:stretch/>
        </p:blipFill>
        <p:spPr>
          <a:xfrm>
            <a:off x="10166664" y="1493742"/>
            <a:ext cx="1524758" cy="1821121"/>
          </a:xfrm>
          <a:prstGeom prst="rect">
            <a:avLst/>
          </a:prstGeom>
        </p:spPr>
      </p:pic>
    </p:spTree>
    <p:extLst>
      <p:ext uri="{BB962C8B-B14F-4D97-AF65-F5344CB8AC3E}">
        <p14:creationId xmlns:p14="http://schemas.microsoft.com/office/powerpoint/2010/main" val="3702803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3" y="0"/>
            <a:ext cx="12026011" cy="1325563"/>
          </a:xfrm>
        </p:spPr>
        <p:txBody>
          <a:bodyPr>
            <a:normAutofit/>
          </a:bodyPr>
          <a:lstStyle/>
          <a:p>
            <a:r>
              <a:rPr lang="es-ES" sz="2800" dirty="0"/>
              <a:t>COMPONENTE 23. </a:t>
            </a:r>
            <a:r>
              <a:rPr lang="es-ES" sz="2800" cap="small" dirty="0"/>
              <a:t>Nuevas políticas públicas para un mercado de trabajo dinámico, resiliente e inclusivo.</a:t>
            </a:r>
            <a:endParaRPr lang="es-ES" sz="2800" dirty="0"/>
          </a:p>
        </p:txBody>
      </p:sp>
      <p:grpSp>
        <p:nvGrpSpPr>
          <p:cNvPr id="12" name="Grupo 11">
            <a:extLst>
              <a:ext uri="{FF2B5EF4-FFF2-40B4-BE49-F238E27FC236}">
                <a16:creationId xmlns:a16="http://schemas.microsoft.com/office/drawing/2014/main" id="{582354B4-8810-4F6C-AB64-2106006A846E}"/>
              </a:ext>
            </a:extLst>
          </p:cNvPr>
          <p:cNvGrpSpPr/>
          <p:nvPr/>
        </p:nvGrpSpPr>
        <p:grpSpPr>
          <a:xfrm>
            <a:off x="10115551" y="1325564"/>
            <a:ext cx="1852930" cy="2203070"/>
            <a:chOff x="8691937" y="1474904"/>
            <a:chExt cx="3500063" cy="4237724"/>
          </a:xfrm>
        </p:grpSpPr>
        <p:sp>
          <p:nvSpPr>
            <p:cNvPr id="17" name="Rectángulo 16">
              <a:extLst>
                <a:ext uri="{FF2B5EF4-FFF2-40B4-BE49-F238E27FC236}">
                  <a16:creationId xmlns:a16="http://schemas.microsoft.com/office/drawing/2014/main" id="{31B39310-AD0C-46D3-B952-F4C2E119228D}"/>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Rectángulo 20">
              <a:extLst>
                <a:ext uri="{FF2B5EF4-FFF2-40B4-BE49-F238E27FC236}">
                  <a16:creationId xmlns:a16="http://schemas.microsoft.com/office/drawing/2014/main" id="{A69D9527-3E54-4BBF-9F72-433AF6A25354}"/>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10" name="Content Placeholder 2">
            <a:extLst>
              <a:ext uri="{FF2B5EF4-FFF2-40B4-BE49-F238E27FC236}">
                <a16:creationId xmlns:a16="http://schemas.microsoft.com/office/drawing/2014/main" id="{32535B99-126C-465C-A3B9-24D1DA717305}"/>
              </a:ext>
            </a:extLst>
          </p:cNvPr>
          <p:cNvSpPr>
            <a:spLocks noGrp="1"/>
          </p:cNvSpPr>
          <p:nvPr>
            <p:ph sz="half" idx="1"/>
          </p:nvPr>
        </p:nvSpPr>
        <p:spPr>
          <a:xfrm>
            <a:off x="361371" y="1267268"/>
            <a:ext cx="9643763" cy="4695093"/>
          </a:xfrm>
        </p:spPr>
        <p:txBody>
          <a:bodyPr vert="horz" lIns="91440" tIns="45720" rIns="91440" bIns="45720" rtlCol="0">
            <a:noAutofit/>
          </a:bodyPr>
          <a:lstStyle/>
          <a:p>
            <a:pPr marL="0" indent="0" algn="just" defTabSz="914400">
              <a:spcBef>
                <a:spcPts val="1200"/>
              </a:spcBef>
              <a:buClr>
                <a:srgbClr val="BA514C"/>
              </a:buClr>
              <a:buNone/>
            </a:pPr>
            <a:r>
              <a:rPr lang="es-ES" sz="1600" i="1" dirty="0">
                <a:solidFill>
                  <a:srgbClr val="BA514C"/>
                </a:solidFill>
              </a:rPr>
              <a:t>Detalle de las inversiones y actuaciones</a:t>
            </a:r>
          </a:p>
          <a:p>
            <a:pPr marL="0" indent="0" algn="just" defTabSz="914400">
              <a:spcBef>
                <a:spcPts val="1200"/>
              </a:spcBef>
              <a:buClr>
                <a:srgbClr val="BA514C"/>
              </a:buClr>
              <a:buNone/>
            </a:pPr>
            <a:r>
              <a:rPr lang="es-ES" sz="1600" u="sng" dirty="0">
                <a:solidFill>
                  <a:srgbClr val="BA514C"/>
                </a:solidFill>
              </a:rPr>
              <a:t>Plan integral de impulso a la Economía Social para la generación de un tejido económico inclusivo y sostenible</a:t>
            </a:r>
          </a:p>
          <a:p>
            <a:pPr algn="just">
              <a:lnSpc>
                <a:spcPct val="100000"/>
              </a:lnSpc>
              <a:spcBef>
                <a:spcPts val="1200"/>
              </a:spcBef>
              <a:buFont typeface="Arial" panose="020B0604020202020204" pitchFamily="34" charset="0"/>
              <a:buChar char="•"/>
            </a:pPr>
            <a:r>
              <a:rPr lang="es-ES" sz="1500" dirty="0">
                <a:solidFill>
                  <a:srgbClr val="343536"/>
                </a:solidFill>
              </a:rPr>
              <a:t>Esta inversión se centra en ejecutar acciones que impulsen y consoliden el desarrollo de las entidades de la Economía Social en España para contribuir a un desarrollo más sostenible e inclusivo, al desarrollo local y al arraigo de la población mediante la generación de empleo estable y de calidad; destacan entre las diversas líneas de actuaciones las siguientes:</a:t>
            </a:r>
          </a:p>
          <a:p>
            <a:pPr lvl="1" algn="just">
              <a:lnSpc>
                <a:spcPct val="100000"/>
              </a:lnSpc>
              <a:spcBef>
                <a:spcPts val="1200"/>
              </a:spcBef>
              <a:buFont typeface="Arial" panose="020B0604020202020204" pitchFamily="34" charset="0"/>
              <a:buChar char="•"/>
            </a:pPr>
            <a:r>
              <a:rPr lang="es-ES" sz="1300" dirty="0">
                <a:solidFill>
                  <a:srgbClr val="343536"/>
                </a:solidFill>
              </a:rPr>
              <a:t>Programa nacional de apoyo a la digitalización de las empresas de la economía social, con especial incidencia en el impulso de las plataformas digitales, y en la mejora del bienestar de la ciudadanía de las zonas rurales.</a:t>
            </a:r>
          </a:p>
          <a:p>
            <a:pPr lvl="1" algn="just">
              <a:lnSpc>
                <a:spcPct val="100000"/>
              </a:lnSpc>
              <a:spcBef>
                <a:spcPts val="1200"/>
              </a:spcBef>
              <a:buFont typeface="Arial" panose="020B0604020202020204" pitchFamily="34" charset="0"/>
              <a:buChar char="•"/>
            </a:pPr>
            <a:r>
              <a:rPr lang="es-ES" sz="1300" dirty="0">
                <a:solidFill>
                  <a:srgbClr val="343536"/>
                </a:solidFill>
              </a:rPr>
              <a:t>Programa de impulso de las transiciones sostenibles e inclusivas de empresas y de colectivos en situación de vulnerabilidad.</a:t>
            </a:r>
          </a:p>
          <a:p>
            <a:pPr algn="just">
              <a:lnSpc>
                <a:spcPct val="100000"/>
              </a:lnSpc>
              <a:spcBef>
                <a:spcPts val="1200"/>
              </a:spcBef>
              <a:buFont typeface="Arial" panose="020B0604020202020204" pitchFamily="34" charset="0"/>
              <a:buChar char="•"/>
            </a:pPr>
            <a:r>
              <a:rPr lang="es-ES" sz="1500" dirty="0">
                <a:solidFill>
                  <a:srgbClr val="343536"/>
                </a:solidFill>
              </a:rPr>
              <a:t>Implementación de la inversión: se realizará a través de la ejecución de sendas líneas de inversión, previa evaluación y detección de necesidades, así como a través de la convocatoria de ayudas, en concurrencia competitiva y de acuerdo con los principios de objetividad, igualdad, transparencia y publicidad.</a:t>
            </a:r>
          </a:p>
          <a:p>
            <a:pPr algn="just">
              <a:lnSpc>
                <a:spcPct val="100000"/>
              </a:lnSpc>
              <a:spcBef>
                <a:spcPts val="1200"/>
              </a:spcBef>
              <a:buFont typeface="Arial" panose="020B0604020202020204" pitchFamily="34" charset="0"/>
              <a:buChar char="•"/>
            </a:pPr>
            <a:r>
              <a:rPr lang="es-ES" sz="1500" dirty="0">
                <a:solidFill>
                  <a:srgbClr val="343536"/>
                </a:solidFill>
              </a:rPr>
              <a:t>Admón. ejecutora: Ministerio de Trabajo y Economía Social.</a:t>
            </a:r>
          </a:p>
          <a:p>
            <a:pPr algn="just">
              <a:lnSpc>
                <a:spcPct val="100000"/>
              </a:lnSpc>
              <a:spcBef>
                <a:spcPts val="1200"/>
              </a:spcBef>
              <a:buFont typeface="Arial" panose="020B0604020202020204" pitchFamily="34" charset="0"/>
              <a:buChar char="•"/>
            </a:pPr>
            <a:r>
              <a:rPr lang="es-ES" sz="1500" dirty="0">
                <a:solidFill>
                  <a:srgbClr val="343536"/>
                </a:solidFill>
              </a:rPr>
              <a:t>Tamaño de las actuaciones: </a:t>
            </a:r>
            <a:r>
              <a:rPr lang="es-ES" sz="1500" b="1" dirty="0">
                <a:solidFill>
                  <a:srgbClr val="343536"/>
                </a:solidFill>
              </a:rPr>
              <a:t>100.000.000 €</a:t>
            </a:r>
            <a:r>
              <a:rPr lang="es-ES" sz="1500" dirty="0">
                <a:solidFill>
                  <a:srgbClr val="343536"/>
                </a:solidFill>
              </a:rPr>
              <a:t> (20 M€ en 2022, 80 M€ en 2023).</a:t>
            </a:r>
          </a:p>
        </p:txBody>
      </p:sp>
      <p:pic>
        <p:nvPicPr>
          <p:cNvPr id="9" name="Imagen 8">
            <a:extLst>
              <a:ext uri="{FF2B5EF4-FFF2-40B4-BE49-F238E27FC236}">
                <a16:creationId xmlns:a16="http://schemas.microsoft.com/office/drawing/2014/main" id="{0115179F-82F6-48EB-BFFA-A44DA20D8227}"/>
              </a:ext>
            </a:extLst>
          </p:cNvPr>
          <p:cNvPicPr>
            <a:picLocks noChangeAspect="1"/>
          </p:cNvPicPr>
          <p:nvPr/>
        </p:nvPicPr>
        <p:blipFill rotWithShape="1">
          <a:blip r:embed="rId2"/>
          <a:srcRect l="15097" r="19062" b="42020"/>
          <a:stretch/>
        </p:blipFill>
        <p:spPr>
          <a:xfrm>
            <a:off x="10166664" y="1493742"/>
            <a:ext cx="1524758" cy="1821121"/>
          </a:xfrm>
          <a:prstGeom prst="rect">
            <a:avLst/>
          </a:prstGeom>
        </p:spPr>
      </p:pic>
    </p:spTree>
    <p:extLst>
      <p:ext uri="{BB962C8B-B14F-4D97-AF65-F5344CB8AC3E}">
        <p14:creationId xmlns:p14="http://schemas.microsoft.com/office/powerpoint/2010/main" val="313044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3" y="0"/>
            <a:ext cx="12026011" cy="1325563"/>
          </a:xfrm>
        </p:spPr>
        <p:txBody>
          <a:bodyPr>
            <a:normAutofit/>
          </a:bodyPr>
          <a:lstStyle/>
          <a:p>
            <a:r>
              <a:rPr lang="es-ES" sz="2800" dirty="0"/>
              <a:t>COMPONENTE 23. </a:t>
            </a:r>
            <a:r>
              <a:rPr lang="es-ES" sz="2800" cap="small" dirty="0"/>
              <a:t>Nuevas políticas públicas para un mercado de trabajo dinámico, resiliente e inclusivo.</a:t>
            </a:r>
            <a:endParaRPr lang="es-ES" sz="2800" dirty="0"/>
          </a:p>
        </p:txBody>
      </p:sp>
      <p:grpSp>
        <p:nvGrpSpPr>
          <p:cNvPr id="12" name="Grupo 11">
            <a:extLst>
              <a:ext uri="{FF2B5EF4-FFF2-40B4-BE49-F238E27FC236}">
                <a16:creationId xmlns:a16="http://schemas.microsoft.com/office/drawing/2014/main" id="{582354B4-8810-4F6C-AB64-2106006A846E}"/>
              </a:ext>
            </a:extLst>
          </p:cNvPr>
          <p:cNvGrpSpPr/>
          <p:nvPr/>
        </p:nvGrpSpPr>
        <p:grpSpPr>
          <a:xfrm>
            <a:off x="10115551" y="1325564"/>
            <a:ext cx="1852930" cy="2203070"/>
            <a:chOff x="8691937" y="1474904"/>
            <a:chExt cx="3500063" cy="4237724"/>
          </a:xfrm>
        </p:grpSpPr>
        <p:sp>
          <p:nvSpPr>
            <p:cNvPr id="17" name="Rectángulo 16">
              <a:extLst>
                <a:ext uri="{FF2B5EF4-FFF2-40B4-BE49-F238E27FC236}">
                  <a16:creationId xmlns:a16="http://schemas.microsoft.com/office/drawing/2014/main" id="{31B39310-AD0C-46D3-B952-F4C2E119228D}"/>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Rectángulo 20">
              <a:extLst>
                <a:ext uri="{FF2B5EF4-FFF2-40B4-BE49-F238E27FC236}">
                  <a16:creationId xmlns:a16="http://schemas.microsoft.com/office/drawing/2014/main" id="{A69D9527-3E54-4BBF-9F72-433AF6A25354}"/>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10" name="Content Placeholder 2">
            <a:extLst>
              <a:ext uri="{FF2B5EF4-FFF2-40B4-BE49-F238E27FC236}">
                <a16:creationId xmlns:a16="http://schemas.microsoft.com/office/drawing/2014/main" id="{32535B99-126C-465C-A3B9-24D1DA717305}"/>
              </a:ext>
            </a:extLst>
          </p:cNvPr>
          <p:cNvSpPr>
            <a:spLocks noGrp="1"/>
          </p:cNvSpPr>
          <p:nvPr>
            <p:ph sz="half" idx="1"/>
          </p:nvPr>
        </p:nvSpPr>
        <p:spPr>
          <a:xfrm>
            <a:off x="361371" y="1267268"/>
            <a:ext cx="9643763" cy="4695093"/>
          </a:xfrm>
        </p:spPr>
        <p:txBody>
          <a:bodyPr vert="horz" lIns="91440" tIns="45720" rIns="91440" bIns="45720" rtlCol="0">
            <a:noAutofit/>
          </a:bodyPr>
          <a:lstStyle/>
          <a:p>
            <a:pPr marL="0" indent="0" algn="just" defTabSz="914400">
              <a:spcBef>
                <a:spcPts val="1200"/>
              </a:spcBef>
              <a:buClr>
                <a:srgbClr val="BA514C"/>
              </a:buClr>
              <a:buNone/>
            </a:pPr>
            <a:r>
              <a:rPr lang="es-ES" sz="1600" i="1" dirty="0">
                <a:solidFill>
                  <a:srgbClr val="BA514C"/>
                </a:solidFill>
              </a:rPr>
              <a:t>Detalle de las inversiones y actuaciones</a:t>
            </a:r>
          </a:p>
          <a:p>
            <a:pPr marL="0" indent="0" algn="just" defTabSz="914400">
              <a:spcBef>
                <a:spcPts val="1200"/>
              </a:spcBef>
              <a:buClr>
                <a:srgbClr val="BA514C"/>
              </a:buClr>
              <a:buNone/>
            </a:pPr>
            <a:r>
              <a:rPr lang="es-ES" sz="1600" u="sng" dirty="0">
                <a:solidFill>
                  <a:srgbClr val="BA514C"/>
                </a:solidFill>
              </a:rPr>
              <a:t>Fomento del crecimiento inclusivo mediante la vinculación de las políticas de inclusión social al ingreso mínimo vital</a:t>
            </a:r>
          </a:p>
          <a:p>
            <a:pPr algn="just">
              <a:lnSpc>
                <a:spcPct val="100000"/>
              </a:lnSpc>
              <a:spcBef>
                <a:spcPts val="1200"/>
              </a:spcBef>
              <a:buFont typeface="Arial" panose="020B0604020202020204" pitchFamily="34" charset="0"/>
              <a:buChar char="•"/>
            </a:pPr>
            <a:r>
              <a:rPr lang="es-ES" sz="1500" dirty="0">
                <a:solidFill>
                  <a:srgbClr val="343536"/>
                </a:solidFill>
              </a:rPr>
              <a:t>Esta inversión se centra en la implantación de un nuevo modelo de inclusión a partir del Ingreso Mínimo Vital (IMV), que reduzca la desigualdad de la renta y las tasas de pobreza extrema y moderada, e incluyendo la creación de la </a:t>
            </a:r>
            <a:r>
              <a:rPr lang="es-ES" sz="1500" u="sng" dirty="0">
                <a:solidFill>
                  <a:srgbClr val="343536"/>
                </a:solidFill>
              </a:rPr>
              <a:t>infraestructura de análisis </a:t>
            </a:r>
            <a:r>
              <a:rPr lang="es-ES" sz="1500" dirty="0">
                <a:solidFill>
                  <a:srgbClr val="343536"/>
                </a:solidFill>
              </a:rPr>
              <a:t>de información asociada:</a:t>
            </a:r>
          </a:p>
          <a:p>
            <a:pPr algn="just">
              <a:lnSpc>
                <a:spcPct val="100000"/>
              </a:lnSpc>
              <a:spcBef>
                <a:spcPts val="1200"/>
              </a:spcBef>
              <a:buFont typeface="Arial" panose="020B0604020202020204" pitchFamily="34" charset="0"/>
              <a:buChar char="•"/>
            </a:pPr>
            <a:r>
              <a:rPr lang="es-ES" sz="1500" dirty="0">
                <a:solidFill>
                  <a:srgbClr val="343536"/>
                </a:solidFill>
              </a:rPr>
              <a:t>Implementación de la inversión: definición del modelo de gobernanza que, entre otros elementos, canalice la colaboración público-privada para la inclusión; así como el desarrollo reglamentario, la implantación y definición de procedimientos, y el seguimiento y la evaluación del Sello de Inclusión Social se realizarán con el apoyo de este componente.</a:t>
            </a:r>
          </a:p>
          <a:p>
            <a:pPr algn="just">
              <a:lnSpc>
                <a:spcPct val="100000"/>
              </a:lnSpc>
              <a:spcBef>
                <a:spcPts val="1200"/>
              </a:spcBef>
              <a:buFont typeface="Arial" panose="020B0604020202020204" pitchFamily="34" charset="0"/>
              <a:buChar char="•"/>
            </a:pPr>
            <a:r>
              <a:rPr lang="es-ES" sz="1500" dirty="0">
                <a:solidFill>
                  <a:srgbClr val="343536"/>
                </a:solidFill>
              </a:rPr>
              <a:t>Admón. ejecutora: Admón. General del Estado; en concreto, el Sello de Inclusión Social canalizará la participación del sector empresarial (público y privado), así como de otros agentes relevantes, en la inclusión social de las personas beneficiarias del ingreso mínimo vital.</a:t>
            </a:r>
          </a:p>
          <a:p>
            <a:pPr algn="just">
              <a:lnSpc>
                <a:spcPct val="100000"/>
              </a:lnSpc>
              <a:spcBef>
                <a:spcPts val="1200"/>
              </a:spcBef>
              <a:buFont typeface="Arial" panose="020B0604020202020204" pitchFamily="34" charset="0"/>
              <a:buChar char="•"/>
            </a:pPr>
            <a:r>
              <a:rPr lang="es-ES" sz="1500" dirty="0">
                <a:solidFill>
                  <a:srgbClr val="343536"/>
                </a:solidFill>
              </a:rPr>
              <a:t>Tamaño de la inversión: </a:t>
            </a:r>
            <a:r>
              <a:rPr lang="es-ES" sz="1500" b="1" dirty="0">
                <a:solidFill>
                  <a:srgbClr val="343536"/>
                </a:solidFill>
              </a:rPr>
              <a:t>298.000.000 €</a:t>
            </a:r>
            <a:r>
              <a:rPr lang="es-ES" sz="1500" dirty="0">
                <a:solidFill>
                  <a:srgbClr val="343536"/>
                </a:solidFill>
              </a:rPr>
              <a:t> (100 M€ en 2021, 98 M€ en 2022, 100 M€ en 2023).</a:t>
            </a:r>
          </a:p>
        </p:txBody>
      </p:sp>
      <p:pic>
        <p:nvPicPr>
          <p:cNvPr id="9" name="Imagen 8">
            <a:extLst>
              <a:ext uri="{FF2B5EF4-FFF2-40B4-BE49-F238E27FC236}">
                <a16:creationId xmlns:a16="http://schemas.microsoft.com/office/drawing/2014/main" id="{0115179F-82F6-48EB-BFFA-A44DA20D8227}"/>
              </a:ext>
            </a:extLst>
          </p:cNvPr>
          <p:cNvPicPr>
            <a:picLocks noChangeAspect="1"/>
          </p:cNvPicPr>
          <p:nvPr/>
        </p:nvPicPr>
        <p:blipFill rotWithShape="1">
          <a:blip r:embed="rId2"/>
          <a:srcRect l="15097" r="19062" b="42020"/>
          <a:stretch/>
        </p:blipFill>
        <p:spPr>
          <a:xfrm>
            <a:off x="10166664" y="1493742"/>
            <a:ext cx="1524758" cy="1821121"/>
          </a:xfrm>
          <a:prstGeom prst="rect">
            <a:avLst/>
          </a:prstGeom>
        </p:spPr>
      </p:pic>
    </p:spTree>
    <p:extLst>
      <p:ext uri="{BB962C8B-B14F-4D97-AF65-F5344CB8AC3E}">
        <p14:creationId xmlns:p14="http://schemas.microsoft.com/office/powerpoint/2010/main" val="3368437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2DE31FA2-27E5-4379-AF9C-D3B6716D6052}"/>
              </a:ext>
            </a:extLst>
          </p:cNvPr>
          <p:cNvSpPr txBox="1">
            <a:spLocks/>
          </p:cNvSpPr>
          <p:nvPr/>
        </p:nvSpPr>
        <p:spPr>
          <a:xfrm>
            <a:off x="774696" y="6231633"/>
            <a:ext cx="403229" cy="365125"/>
          </a:xfrm>
          <a:prstGeom prst="rect">
            <a:avLst/>
          </a:prstGeom>
        </p:spPr>
        <p:txBody>
          <a:bodyPr vert="horz" lIns="72000" tIns="72000" rIns="72000" bIns="72000" rtlCol="0" anchor="ctr" anchorCtr="0"/>
          <a:lstStyle>
            <a:defPPr>
              <a:defRPr lang="es-ES"/>
            </a:defPPr>
            <a:lvl1pPr marL="0" algn="ctr" defTabSz="914400" rtl="0" eaLnBrk="1" latinLnBrk="0" hangingPunct="1">
              <a:defRPr lang="es-ES" sz="900" kern="1200" smtClean="0">
                <a:solidFill>
                  <a:schemeClr val="accent4"/>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F97755-CF1C-49EE-9832-9FD78690BC2A}" type="slidenum">
              <a:rPr lang="es-ES" smtClean="0">
                <a:solidFill>
                  <a:srgbClr val="013E77"/>
                </a:solidFill>
                <a:latin typeface="Verdana"/>
              </a:rPr>
              <a:pPr/>
              <a:t>2</a:t>
            </a:fld>
            <a:endParaRPr lang="es-ES" dirty="0">
              <a:solidFill>
                <a:srgbClr val="013E77"/>
              </a:solidFill>
              <a:latin typeface="Verdana"/>
            </a:endParaRPr>
          </a:p>
        </p:txBody>
      </p:sp>
      <p:sp>
        <p:nvSpPr>
          <p:cNvPr id="6" name="Título 2">
            <a:extLst>
              <a:ext uri="{FF2B5EF4-FFF2-40B4-BE49-F238E27FC236}">
                <a16:creationId xmlns:a16="http://schemas.microsoft.com/office/drawing/2014/main" id="{C54A120B-6664-4CEF-B9A5-8281149AB98B}"/>
              </a:ext>
            </a:extLst>
          </p:cNvPr>
          <p:cNvSpPr txBox="1">
            <a:spLocks/>
          </p:cNvSpPr>
          <p:nvPr/>
        </p:nvSpPr>
        <p:spPr>
          <a:xfrm>
            <a:off x="696675" y="301820"/>
            <a:ext cx="10800000" cy="533205"/>
          </a:xfrm>
          <a:prstGeom prst="rect">
            <a:avLst/>
          </a:prstGeom>
        </p:spPr>
        <p:txBody>
          <a:bodyPr vert="horz" lIns="72000" tIns="72000" rIns="72000" bIns="72000" rtlCol="0" anchor="b" anchorCtr="0">
            <a:spAutoFit/>
          </a:bodyPr>
          <a:lstStyle>
            <a:lvl1pPr algn="l" defTabSz="914400" rtl="0" eaLnBrk="1" latinLnBrk="0" hangingPunct="1">
              <a:lnSpc>
                <a:spcPct val="90000"/>
              </a:lnSpc>
              <a:spcBef>
                <a:spcPct val="0"/>
              </a:spcBef>
              <a:buNone/>
              <a:defRPr lang="es-ES" sz="2000" b="1" kern="1200" dirty="0">
                <a:solidFill>
                  <a:srgbClr val="013E77"/>
                </a:solidFill>
                <a:latin typeface="Verdana" panose="020B0604030504040204" pitchFamily="34" charset="0"/>
                <a:ea typeface="Verdana" panose="020B0604030504040204" pitchFamily="34" charset="0"/>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S" sz="2800" dirty="0">
                <a:solidFill>
                  <a:srgbClr val="BA514C"/>
                </a:solidFill>
                <a:latin typeface="Oxygen Bold" panose="02000803000000000000" pitchFamily="2" charset="0"/>
                <a:ea typeface="+mj-ea"/>
                <a:cs typeface="+mj-cs"/>
              </a:rPr>
              <a:t>Fondos Next Generation en España</a:t>
            </a:r>
          </a:p>
        </p:txBody>
      </p:sp>
      <p:grpSp>
        <p:nvGrpSpPr>
          <p:cNvPr id="9" name="object 5">
            <a:extLst>
              <a:ext uri="{FF2B5EF4-FFF2-40B4-BE49-F238E27FC236}">
                <a16:creationId xmlns:a16="http://schemas.microsoft.com/office/drawing/2014/main" id="{B08A7F36-BA2C-4E6A-83A8-1B974BCDB07F}"/>
              </a:ext>
            </a:extLst>
          </p:cNvPr>
          <p:cNvGrpSpPr/>
          <p:nvPr/>
        </p:nvGrpSpPr>
        <p:grpSpPr>
          <a:xfrm>
            <a:off x="7502612" y="2317285"/>
            <a:ext cx="4067810" cy="2880360"/>
            <a:chOff x="9035998" y="2879990"/>
            <a:chExt cx="4067810" cy="2880360"/>
          </a:xfrm>
        </p:grpSpPr>
        <p:sp>
          <p:nvSpPr>
            <p:cNvPr id="10" name="object 6">
              <a:extLst>
                <a:ext uri="{FF2B5EF4-FFF2-40B4-BE49-F238E27FC236}">
                  <a16:creationId xmlns:a16="http://schemas.microsoft.com/office/drawing/2014/main" id="{B9A8E02E-4D43-4523-8C82-CC789AAAA1E7}"/>
                </a:ext>
              </a:extLst>
            </p:cNvPr>
            <p:cNvSpPr/>
            <p:nvPr/>
          </p:nvSpPr>
          <p:spPr>
            <a:xfrm>
              <a:off x="9035987" y="2879991"/>
              <a:ext cx="4067810" cy="575310"/>
            </a:xfrm>
            <a:custGeom>
              <a:avLst/>
              <a:gdLst/>
              <a:ahLst/>
              <a:cxnLst/>
              <a:rect l="l" t="t" r="r" b="b"/>
              <a:pathLst>
                <a:path w="4067809" h="575310">
                  <a:moveTo>
                    <a:pt x="4067810" y="0"/>
                  </a:moveTo>
                  <a:lnTo>
                    <a:pt x="3176270" y="0"/>
                  </a:lnTo>
                  <a:lnTo>
                    <a:pt x="0" y="0"/>
                  </a:lnTo>
                  <a:lnTo>
                    <a:pt x="0" y="575183"/>
                  </a:lnTo>
                  <a:lnTo>
                    <a:pt x="3176270" y="575183"/>
                  </a:lnTo>
                  <a:lnTo>
                    <a:pt x="4067810" y="575183"/>
                  </a:lnTo>
                  <a:lnTo>
                    <a:pt x="4067810" y="0"/>
                  </a:lnTo>
                  <a:close/>
                </a:path>
              </a:pathLst>
            </a:custGeom>
            <a:solidFill>
              <a:srgbClr val="F1D7C4"/>
            </a:solidFill>
          </p:spPr>
          <p:txBody>
            <a:bodyPr wrap="square" lIns="0" tIns="0" rIns="0" bIns="0" rtlCol="0"/>
            <a:lstStyle/>
            <a:p>
              <a:endParaRPr dirty="0"/>
            </a:p>
          </p:txBody>
        </p:sp>
        <p:sp>
          <p:nvSpPr>
            <p:cNvPr id="11" name="object 7">
              <a:extLst>
                <a:ext uri="{FF2B5EF4-FFF2-40B4-BE49-F238E27FC236}">
                  <a16:creationId xmlns:a16="http://schemas.microsoft.com/office/drawing/2014/main" id="{7239ABAD-E1C9-47F3-A5D6-9B381389B797}"/>
                </a:ext>
              </a:extLst>
            </p:cNvPr>
            <p:cNvSpPr/>
            <p:nvPr/>
          </p:nvSpPr>
          <p:spPr>
            <a:xfrm>
              <a:off x="9035987" y="3455187"/>
              <a:ext cx="4067810" cy="577215"/>
            </a:xfrm>
            <a:custGeom>
              <a:avLst/>
              <a:gdLst/>
              <a:ahLst/>
              <a:cxnLst/>
              <a:rect l="l" t="t" r="r" b="b"/>
              <a:pathLst>
                <a:path w="4067809" h="577214">
                  <a:moveTo>
                    <a:pt x="4067810" y="0"/>
                  </a:moveTo>
                  <a:lnTo>
                    <a:pt x="3176270" y="0"/>
                  </a:lnTo>
                  <a:lnTo>
                    <a:pt x="0" y="0"/>
                  </a:lnTo>
                  <a:lnTo>
                    <a:pt x="0" y="576821"/>
                  </a:lnTo>
                  <a:lnTo>
                    <a:pt x="3176270" y="576821"/>
                  </a:lnTo>
                  <a:lnTo>
                    <a:pt x="4067810" y="576821"/>
                  </a:lnTo>
                  <a:lnTo>
                    <a:pt x="4067810" y="0"/>
                  </a:lnTo>
                  <a:close/>
                </a:path>
              </a:pathLst>
            </a:custGeom>
            <a:solidFill>
              <a:srgbClr val="EECDC1"/>
            </a:solidFill>
          </p:spPr>
          <p:txBody>
            <a:bodyPr wrap="square" lIns="0" tIns="0" rIns="0" bIns="0" rtlCol="0"/>
            <a:lstStyle/>
            <a:p>
              <a:endParaRPr dirty="0"/>
            </a:p>
          </p:txBody>
        </p:sp>
        <p:sp>
          <p:nvSpPr>
            <p:cNvPr id="12" name="object 8">
              <a:extLst>
                <a:ext uri="{FF2B5EF4-FFF2-40B4-BE49-F238E27FC236}">
                  <a16:creationId xmlns:a16="http://schemas.microsoft.com/office/drawing/2014/main" id="{A0DAD77C-EB03-4114-8A90-8370F00AFDBD}"/>
                </a:ext>
              </a:extLst>
            </p:cNvPr>
            <p:cNvSpPr/>
            <p:nvPr/>
          </p:nvSpPr>
          <p:spPr>
            <a:xfrm>
              <a:off x="9035987" y="4031995"/>
              <a:ext cx="4067810" cy="576580"/>
            </a:xfrm>
            <a:custGeom>
              <a:avLst/>
              <a:gdLst/>
              <a:ahLst/>
              <a:cxnLst/>
              <a:rect l="l" t="t" r="r" b="b"/>
              <a:pathLst>
                <a:path w="4067809" h="576579">
                  <a:moveTo>
                    <a:pt x="4067810" y="0"/>
                  </a:moveTo>
                  <a:lnTo>
                    <a:pt x="3176270" y="0"/>
                  </a:lnTo>
                  <a:lnTo>
                    <a:pt x="0" y="0"/>
                  </a:lnTo>
                  <a:lnTo>
                    <a:pt x="0" y="575995"/>
                  </a:lnTo>
                  <a:lnTo>
                    <a:pt x="3176270" y="575995"/>
                  </a:lnTo>
                  <a:lnTo>
                    <a:pt x="4067810" y="575995"/>
                  </a:lnTo>
                  <a:lnTo>
                    <a:pt x="4067810" y="0"/>
                  </a:lnTo>
                  <a:close/>
                </a:path>
              </a:pathLst>
            </a:custGeom>
            <a:solidFill>
              <a:srgbClr val="DECCDD"/>
            </a:solidFill>
          </p:spPr>
          <p:txBody>
            <a:bodyPr wrap="square" lIns="0" tIns="0" rIns="0" bIns="0" rtlCol="0"/>
            <a:lstStyle/>
            <a:p>
              <a:endParaRPr dirty="0"/>
            </a:p>
          </p:txBody>
        </p:sp>
        <p:sp>
          <p:nvSpPr>
            <p:cNvPr id="13" name="object 9">
              <a:extLst>
                <a:ext uri="{FF2B5EF4-FFF2-40B4-BE49-F238E27FC236}">
                  <a16:creationId xmlns:a16="http://schemas.microsoft.com/office/drawing/2014/main" id="{B230A1DE-A0C5-40E5-833F-D93A5ACC3BC9}"/>
                </a:ext>
              </a:extLst>
            </p:cNvPr>
            <p:cNvSpPr/>
            <p:nvPr/>
          </p:nvSpPr>
          <p:spPr>
            <a:xfrm>
              <a:off x="9035987" y="4607991"/>
              <a:ext cx="4067810" cy="578485"/>
            </a:xfrm>
            <a:custGeom>
              <a:avLst/>
              <a:gdLst/>
              <a:ahLst/>
              <a:cxnLst/>
              <a:rect l="l" t="t" r="r" b="b"/>
              <a:pathLst>
                <a:path w="4067809" h="578485">
                  <a:moveTo>
                    <a:pt x="4067810" y="0"/>
                  </a:moveTo>
                  <a:lnTo>
                    <a:pt x="3176270" y="0"/>
                  </a:lnTo>
                  <a:lnTo>
                    <a:pt x="0" y="0"/>
                  </a:lnTo>
                  <a:lnTo>
                    <a:pt x="0" y="578358"/>
                  </a:lnTo>
                  <a:lnTo>
                    <a:pt x="3176270" y="578358"/>
                  </a:lnTo>
                  <a:lnTo>
                    <a:pt x="4067810" y="578358"/>
                  </a:lnTo>
                  <a:lnTo>
                    <a:pt x="4067810" y="0"/>
                  </a:lnTo>
                  <a:close/>
                </a:path>
              </a:pathLst>
            </a:custGeom>
            <a:solidFill>
              <a:srgbClr val="CBCADE"/>
            </a:solidFill>
          </p:spPr>
          <p:txBody>
            <a:bodyPr wrap="square" lIns="0" tIns="0" rIns="0" bIns="0" rtlCol="0"/>
            <a:lstStyle/>
            <a:p>
              <a:endParaRPr dirty="0"/>
            </a:p>
          </p:txBody>
        </p:sp>
        <p:sp>
          <p:nvSpPr>
            <p:cNvPr id="14" name="object 10">
              <a:extLst>
                <a:ext uri="{FF2B5EF4-FFF2-40B4-BE49-F238E27FC236}">
                  <a16:creationId xmlns:a16="http://schemas.microsoft.com/office/drawing/2014/main" id="{7FCC89E6-9DC2-44C4-A23B-01CACBB3BE3B}"/>
                </a:ext>
              </a:extLst>
            </p:cNvPr>
            <p:cNvSpPr/>
            <p:nvPr/>
          </p:nvSpPr>
          <p:spPr>
            <a:xfrm>
              <a:off x="9035987" y="5186362"/>
              <a:ext cx="4067810" cy="574040"/>
            </a:xfrm>
            <a:custGeom>
              <a:avLst/>
              <a:gdLst/>
              <a:ahLst/>
              <a:cxnLst/>
              <a:rect l="l" t="t" r="r" b="b"/>
              <a:pathLst>
                <a:path w="4067809" h="574039">
                  <a:moveTo>
                    <a:pt x="4067810" y="0"/>
                  </a:moveTo>
                  <a:lnTo>
                    <a:pt x="3176270" y="0"/>
                  </a:lnTo>
                  <a:lnTo>
                    <a:pt x="0" y="0"/>
                  </a:lnTo>
                  <a:lnTo>
                    <a:pt x="0" y="573646"/>
                  </a:lnTo>
                  <a:lnTo>
                    <a:pt x="3176270" y="573646"/>
                  </a:lnTo>
                  <a:lnTo>
                    <a:pt x="4067810" y="573646"/>
                  </a:lnTo>
                  <a:lnTo>
                    <a:pt x="4067810" y="0"/>
                  </a:lnTo>
                  <a:close/>
                </a:path>
              </a:pathLst>
            </a:custGeom>
            <a:solidFill>
              <a:srgbClr val="C8D3E5"/>
            </a:solidFill>
          </p:spPr>
          <p:txBody>
            <a:bodyPr wrap="square" lIns="0" tIns="0" rIns="0" bIns="0" rtlCol="0"/>
            <a:lstStyle/>
            <a:p>
              <a:endParaRPr dirty="0"/>
            </a:p>
          </p:txBody>
        </p:sp>
      </p:grpSp>
      <p:sp>
        <p:nvSpPr>
          <p:cNvPr id="15" name="object 11">
            <a:extLst>
              <a:ext uri="{FF2B5EF4-FFF2-40B4-BE49-F238E27FC236}">
                <a16:creationId xmlns:a16="http://schemas.microsoft.com/office/drawing/2014/main" id="{B574D304-135E-4A1A-95F2-FBA30DDA8FC8}"/>
              </a:ext>
            </a:extLst>
          </p:cNvPr>
          <p:cNvSpPr txBox="1"/>
          <p:nvPr/>
        </p:nvSpPr>
        <p:spPr>
          <a:xfrm>
            <a:off x="10806199" y="2468530"/>
            <a:ext cx="676275" cy="238760"/>
          </a:xfrm>
          <a:prstGeom prst="rect">
            <a:avLst/>
          </a:prstGeom>
        </p:spPr>
        <p:txBody>
          <a:bodyPr vert="horz" wrap="square" lIns="0" tIns="12700" rIns="0" bIns="0" rtlCol="0">
            <a:spAutoFit/>
          </a:bodyPr>
          <a:lstStyle/>
          <a:p>
            <a:pPr>
              <a:lnSpc>
                <a:spcPct val="100000"/>
              </a:lnSpc>
              <a:spcBef>
                <a:spcPts val="100"/>
              </a:spcBef>
            </a:pPr>
            <a:r>
              <a:rPr sz="1400" b="1" spc="-35" dirty="0">
                <a:solidFill>
                  <a:srgbClr val="C6692A"/>
                </a:solidFill>
                <a:latin typeface="Calibri"/>
                <a:cs typeface="Calibri"/>
              </a:rPr>
              <a:t>4.949</a:t>
            </a:r>
            <a:r>
              <a:rPr sz="1400" b="1" spc="10" dirty="0">
                <a:solidFill>
                  <a:srgbClr val="C6692A"/>
                </a:solidFill>
                <a:latin typeface="Calibri"/>
                <a:cs typeface="Calibri"/>
              </a:rPr>
              <a:t> </a:t>
            </a:r>
            <a:r>
              <a:rPr sz="1400" b="1" spc="-140" dirty="0">
                <a:solidFill>
                  <a:srgbClr val="C6692A"/>
                </a:solidFill>
                <a:latin typeface="Calibri"/>
                <a:cs typeface="Calibri"/>
              </a:rPr>
              <a:t>M</a:t>
            </a:r>
            <a:r>
              <a:rPr sz="1400" b="1" spc="-140" dirty="0">
                <a:solidFill>
                  <a:srgbClr val="C6692A"/>
                </a:solidFill>
                <a:latin typeface="Trebuchet MS"/>
                <a:cs typeface="Trebuchet MS"/>
              </a:rPr>
              <a:t>€</a:t>
            </a:r>
            <a:endParaRPr sz="1400" dirty="0">
              <a:latin typeface="Trebuchet MS"/>
              <a:cs typeface="Trebuchet MS"/>
            </a:endParaRPr>
          </a:p>
        </p:txBody>
      </p:sp>
      <p:sp>
        <p:nvSpPr>
          <p:cNvPr id="16" name="object 12">
            <a:extLst>
              <a:ext uri="{FF2B5EF4-FFF2-40B4-BE49-F238E27FC236}">
                <a16:creationId xmlns:a16="http://schemas.microsoft.com/office/drawing/2014/main" id="{25A452C2-25EE-4FAC-B1D8-043012962F1A}"/>
              </a:ext>
            </a:extLst>
          </p:cNvPr>
          <p:cNvSpPr txBox="1"/>
          <p:nvPr/>
        </p:nvSpPr>
        <p:spPr>
          <a:xfrm>
            <a:off x="7609927" y="2384203"/>
            <a:ext cx="2959100" cy="973455"/>
          </a:xfrm>
          <a:prstGeom prst="rect">
            <a:avLst/>
          </a:prstGeom>
        </p:spPr>
        <p:txBody>
          <a:bodyPr vert="horz" wrap="square" lIns="0" tIns="6350" rIns="0" bIns="0" rtlCol="0">
            <a:spAutoFit/>
          </a:bodyPr>
          <a:lstStyle/>
          <a:p>
            <a:pPr marL="203835" marR="5080" indent="-203835">
              <a:lnSpc>
                <a:spcPct val="103299"/>
              </a:lnSpc>
              <a:spcBef>
                <a:spcPts val="50"/>
              </a:spcBef>
              <a:buAutoNum type="romanUcPeriod" startAt="6"/>
              <a:tabLst>
                <a:tab pos="203835" algn="l"/>
              </a:tabLst>
            </a:pPr>
            <a:r>
              <a:rPr sz="1200" b="1" spc="-45" dirty="0">
                <a:solidFill>
                  <a:srgbClr val="C6692A"/>
                </a:solidFill>
                <a:latin typeface="Calibri"/>
                <a:cs typeface="Calibri"/>
              </a:rPr>
              <a:t>Pacto</a:t>
            </a:r>
            <a:r>
              <a:rPr sz="1200" b="1" spc="25" dirty="0">
                <a:solidFill>
                  <a:srgbClr val="C6692A"/>
                </a:solidFill>
                <a:latin typeface="Calibri"/>
                <a:cs typeface="Calibri"/>
              </a:rPr>
              <a:t> </a:t>
            </a:r>
            <a:r>
              <a:rPr sz="1200" b="1" spc="-45" dirty="0">
                <a:solidFill>
                  <a:srgbClr val="C6692A"/>
                </a:solidFill>
                <a:latin typeface="Calibri"/>
                <a:cs typeface="Calibri"/>
              </a:rPr>
              <a:t>por</a:t>
            </a:r>
            <a:r>
              <a:rPr sz="1200" b="1" spc="25" dirty="0">
                <a:solidFill>
                  <a:srgbClr val="C6692A"/>
                </a:solidFill>
                <a:latin typeface="Calibri"/>
                <a:cs typeface="Calibri"/>
              </a:rPr>
              <a:t> </a:t>
            </a:r>
            <a:r>
              <a:rPr sz="1200" b="1" spc="-20" dirty="0">
                <a:solidFill>
                  <a:srgbClr val="C6692A"/>
                </a:solidFill>
                <a:latin typeface="Calibri"/>
                <a:cs typeface="Calibri"/>
              </a:rPr>
              <a:t>la</a:t>
            </a:r>
            <a:r>
              <a:rPr sz="1200" b="1" spc="40" dirty="0">
                <a:solidFill>
                  <a:srgbClr val="C6692A"/>
                </a:solidFill>
                <a:latin typeface="Calibri"/>
                <a:cs typeface="Calibri"/>
              </a:rPr>
              <a:t> </a:t>
            </a:r>
            <a:r>
              <a:rPr sz="1200" b="1" spc="-35" dirty="0">
                <a:solidFill>
                  <a:srgbClr val="C6692A"/>
                </a:solidFill>
                <a:latin typeface="Calibri"/>
                <a:cs typeface="Calibri"/>
              </a:rPr>
              <a:t>ciencia</a:t>
            </a:r>
            <a:r>
              <a:rPr sz="1200" b="1" spc="35" dirty="0">
                <a:solidFill>
                  <a:srgbClr val="C6692A"/>
                </a:solidFill>
                <a:latin typeface="Calibri"/>
                <a:cs typeface="Calibri"/>
              </a:rPr>
              <a:t> </a:t>
            </a:r>
            <a:r>
              <a:rPr sz="1200" b="1" spc="-35" dirty="0">
                <a:solidFill>
                  <a:srgbClr val="C6692A"/>
                </a:solidFill>
                <a:latin typeface="Calibri"/>
                <a:cs typeface="Calibri"/>
              </a:rPr>
              <a:t>y</a:t>
            </a:r>
            <a:r>
              <a:rPr sz="1200" b="1" spc="30" dirty="0">
                <a:solidFill>
                  <a:srgbClr val="C6692A"/>
                </a:solidFill>
                <a:latin typeface="Calibri"/>
                <a:cs typeface="Calibri"/>
              </a:rPr>
              <a:t> </a:t>
            </a:r>
            <a:r>
              <a:rPr sz="1200" b="1" spc="-20" dirty="0">
                <a:solidFill>
                  <a:srgbClr val="C6692A"/>
                </a:solidFill>
                <a:latin typeface="Calibri"/>
                <a:cs typeface="Calibri"/>
              </a:rPr>
              <a:t>la</a:t>
            </a:r>
            <a:r>
              <a:rPr sz="1200" b="1" spc="40" dirty="0">
                <a:solidFill>
                  <a:srgbClr val="C6692A"/>
                </a:solidFill>
                <a:latin typeface="Calibri"/>
                <a:cs typeface="Calibri"/>
              </a:rPr>
              <a:t> </a:t>
            </a:r>
            <a:r>
              <a:rPr sz="1200" b="1" spc="-30" dirty="0">
                <a:solidFill>
                  <a:srgbClr val="C6692A"/>
                </a:solidFill>
                <a:latin typeface="Calibri"/>
                <a:cs typeface="Calibri"/>
              </a:rPr>
              <a:t>innovación.</a:t>
            </a:r>
            <a:r>
              <a:rPr sz="1200" b="1" spc="35" dirty="0">
                <a:solidFill>
                  <a:srgbClr val="C6692A"/>
                </a:solidFill>
                <a:latin typeface="Calibri"/>
                <a:cs typeface="Calibri"/>
              </a:rPr>
              <a:t> </a:t>
            </a:r>
            <a:r>
              <a:rPr sz="1200" b="1" spc="-40" dirty="0">
                <a:solidFill>
                  <a:srgbClr val="C6692A"/>
                </a:solidFill>
                <a:latin typeface="Calibri"/>
                <a:cs typeface="Calibri"/>
              </a:rPr>
              <a:t>Refuerzo </a:t>
            </a:r>
            <a:r>
              <a:rPr sz="1200" b="1" spc="-254" dirty="0">
                <a:solidFill>
                  <a:srgbClr val="C6692A"/>
                </a:solidFill>
                <a:latin typeface="Calibri"/>
                <a:cs typeface="Calibri"/>
              </a:rPr>
              <a:t> </a:t>
            </a:r>
            <a:r>
              <a:rPr sz="1200" b="1" spc="-35" dirty="0">
                <a:solidFill>
                  <a:srgbClr val="C6692A"/>
                </a:solidFill>
                <a:latin typeface="Calibri"/>
                <a:cs typeface="Calibri"/>
              </a:rPr>
              <a:t>a</a:t>
            </a:r>
            <a:r>
              <a:rPr sz="1200" b="1" spc="-50" dirty="0">
                <a:solidFill>
                  <a:srgbClr val="C6692A"/>
                </a:solidFill>
                <a:latin typeface="Calibri"/>
                <a:cs typeface="Calibri"/>
              </a:rPr>
              <a:t> </a:t>
            </a:r>
            <a:r>
              <a:rPr sz="1200" b="1" spc="-40" dirty="0">
                <a:solidFill>
                  <a:srgbClr val="C6692A"/>
                </a:solidFill>
                <a:latin typeface="Calibri"/>
                <a:cs typeface="Calibri"/>
              </a:rPr>
              <a:t>la</a:t>
            </a:r>
            <a:r>
              <a:rPr sz="1200" b="1" spc="-30" dirty="0">
                <a:solidFill>
                  <a:srgbClr val="C6692A"/>
                </a:solidFill>
                <a:latin typeface="Calibri"/>
                <a:cs typeface="Calibri"/>
              </a:rPr>
              <a:t>s</a:t>
            </a:r>
            <a:r>
              <a:rPr sz="1200" b="1" spc="-55" dirty="0">
                <a:solidFill>
                  <a:srgbClr val="C6692A"/>
                </a:solidFill>
                <a:latin typeface="Calibri"/>
                <a:cs typeface="Calibri"/>
              </a:rPr>
              <a:t> </a:t>
            </a:r>
            <a:r>
              <a:rPr sz="1200" b="1" spc="-60" dirty="0">
                <a:solidFill>
                  <a:srgbClr val="C6692A"/>
                </a:solidFill>
                <a:latin typeface="Calibri"/>
                <a:cs typeface="Calibri"/>
              </a:rPr>
              <a:t>capa</a:t>
            </a:r>
            <a:r>
              <a:rPr sz="1200" b="1" spc="-55" dirty="0">
                <a:solidFill>
                  <a:srgbClr val="C6692A"/>
                </a:solidFill>
                <a:latin typeface="Calibri"/>
                <a:cs typeface="Calibri"/>
              </a:rPr>
              <a:t>c</a:t>
            </a:r>
            <a:r>
              <a:rPr sz="1200" b="1" spc="-45" dirty="0">
                <a:solidFill>
                  <a:srgbClr val="C6692A"/>
                </a:solidFill>
                <a:latin typeface="Calibri"/>
                <a:cs typeface="Calibri"/>
              </a:rPr>
              <a:t>i</a:t>
            </a:r>
            <a:r>
              <a:rPr sz="1200" b="1" spc="-60" dirty="0">
                <a:solidFill>
                  <a:srgbClr val="C6692A"/>
                </a:solidFill>
                <a:latin typeface="Calibri"/>
                <a:cs typeface="Calibri"/>
              </a:rPr>
              <a:t>da</a:t>
            </a:r>
            <a:r>
              <a:rPr sz="1200" b="1" spc="-70" dirty="0">
                <a:solidFill>
                  <a:srgbClr val="C6692A"/>
                </a:solidFill>
                <a:latin typeface="Calibri"/>
                <a:cs typeface="Calibri"/>
              </a:rPr>
              <a:t>de</a:t>
            </a:r>
            <a:r>
              <a:rPr sz="1200" b="1" spc="-30" dirty="0">
                <a:solidFill>
                  <a:srgbClr val="C6692A"/>
                </a:solidFill>
                <a:latin typeface="Calibri"/>
                <a:cs typeface="Calibri"/>
              </a:rPr>
              <a:t>s</a:t>
            </a:r>
            <a:r>
              <a:rPr sz="1200" b="1" spc="-55" dirty="0">
                <a:solidFill>
                  <a:srgbClr val="C6692A"/>
                </a:solidFill>
                <a:latin typeface="Calibri"/>
                <a:cs typeface="Calibri"/>
              </a:rPr>
              <a:t> </a:t>
            </a:r>
            <a:r>
              <a:rPr sz="1200" b="1" spc="-70" dirty="0">
                <a:solidFill>
                  <a:srgbClr val="C6692A"/>
                </a:solidFill>
                <a:latin typeface="Calibri"/>
                <a:cs typeface="Calibri"/>
              </a:rPr>
              <a:t>de</a:t>
            </a:r>
            <a:r>
              <a:rPr sz="1200" b="1" spc="-10" dirty="0">
                <a:solidFill>
                  <a:srgbClr val="C6692A"/>
                </a:solidFill>
                <a:latin typeface="Calibri"/>
                <a:cs typeface="Calibri"/>
              </a:rPr>
              <a:t>l</a:t>
            </a:r>
            <a:r>
              <a:rPr sz="1200" b="1" spc="-55" dirty="0">
                <a:solidFill>
                  <a:srgbClr val="C6692A"/>
                </a:solidFill>
                <a:latin typeface="Calibri"/>
                <a:cs typeface="Calibri"/>
              </a:rPr>
              <a:t> </a:t>
            </a:r>
            <a:r>
              <a:rPr sz="1200" b="1" spc="-65" dirty="0">
                <a:solidFill>
                  <a:srgbClr val="C6692A"/>
                </a:solidFill>
                <a:latin typeface="Calibri"/>
                <a:cs typeface="Calibri"/>
              </a:rPr>
              <a:t>S</a:t>
            </a:r>
            <a:r>
              <a:rPr sz="1200" b="1" spc="-50" dirty="0">
                <a:solidFill>
                  <a:srgbClr val="C6692A"/>
                </a:solidFill>
                <a:latin typeface="Calibri"/>
                <a:cs typeface="Calibri"/>
              </a:rPr>
              <a:t>i</a:t>
            </a:r>
            <a:r>
              <a:rPr sz="1200" b="1" spc="-45" dirty="0">
                <a:solidFill>
                  <a:srgbClr val="C6692A"/>
                </a:solidFill>
                <a:latin typeface="Calibri"/>
                <a:cs typeface="Calibri"/>
              </a:rPr>
              <a:t>s</a:t>
            </a:r>
            <a:r>
              <a:rPr sz="1200" b="1" spc="-50" dirty="0">
                <a:solidFill>
                  <a:srgbClr val="C6692A"/>
                </a:solidFill>
                <a:latin typeface="Calibri"/>
                <a:cs typeface="Calibri"/>
              </a:rPr>
              <a:t>t</a:t>
            </a:r>
            <a:r>
              <a:rPr sz="1200" b="1" spc="-75" dirty="0">
                <a:solidFill>
                  <a:srgbClr val="C6692A"/>
                </a:solidFill>
                <a:latin typeface="Calibri"/>
                <a:cs typeface="Calibri"/>
              </a:rPr>
              <a:t>em</a:t>
            </a:r>
            <a:r>
              <a:rPr sz="1200" b="1" spc="-35" dirty="0">
                <a:solidFill>
                  <a:srgbClr val="C6692A"/>
                </a:solidFill>
                <a:latin typeface="Calibri"/>
                <a:cs typeface="Calibri"/>
              </a:rPr>
              <a:t>a</a:t>
            </a:r>
            <a:r>
              <a:rPr sz="1200" b="1" spc="-50" dirty="0">
                <a:solidFill>
                  <a:srgbClr val="C6692A"/>
                </a:solidFill>
                <a:latin typeface="Calibri"/>
                <a:cs typeface="Calibri"/>
              </a:rPr>
              <a:t> </a:t>
            </a:r>
            <a:r>
              <a:rPr sz="1200" b="1" spc="-65" dirty="0">
                <a:solidFill>
                  <a:srgbClr val="C6692A"/>
                </a:solidFill>
                <a:latin typeface="Calibri"/>
                <a:cs typeface="Calibri"/>
              </a:rPr>
              <a:t>N</a:t>
            </a:r>
            <a:r>
              <a:rPr sz="1200" b="1" spc="-50" dirty="0">
                <a:solidFill>
                  <a:srgbClr val="C6692A"/>
                </a:solidFill>
                <a:latin typeface="Calibri"/>
                <a:cs typeface="Calibri"/>
              </a:rPr>
              <a:t>a</a:t>
            </a:r>
            <a:r>
              <a:rPr sz="1200" b="1" spc="-75" dirty="0">
                <a:solidFill>
                  <a:srgbClr val="C6692A"/>
                </a:solidFill>
                <a:latin typeface="Calibri"/>
                <a:cs typeface="Calibri"/>
              </a:rPr>
              <a:t>c</a:t>
            </a:r>
            <a:r>
              <a:rPr sz="1200" b="1" spc="-25" dirty="0">
                <a:solidFill>
                  <a:srgbClr val="C6692A"/>
                </a:solidFill>
                <a:latin typeface="Calibri"/>
                <a:cs typeface="Calibri"/>
              </a:rPr>
              <a:t>i</a:t>
            </a:r>
            <a:r>
              <a:rPr sz="1200" b="1" spc="-75" dirty="0">
                <a:solidFill>
                  <a:srgbClr val="C6692A"/>
                </a:solidFill>
                <a:latin typeface="Calibri"/>
                <a:cs typeface="Calibri"/>
              </a:rPr>
              <a:t>o</a:t>
            </a:r>
            <a:r>
              <a:rPr sz="1200" b="1" spc="-55" dirty="0">
                <a:solidFill>
                  <a:srgbClr val="C6692A"/>
                </a:solidFill>
                <a:latin typeface="Calibri"/>
                <a:cs typeface="Calibri"/>
              </a:rPr>
              <a:t>n</a:t>
            </a:r>
            <a:r>
              <a:rPr sz="1200" b="1" spc="-50" dirty="0">
                <a:solidFill>
                  <a:srgbClr val="C6692A"/>
                </a:solidFill>
                <a:latin typeface="Calibri"/>
                <a:cs typeface="Calibri"/>
              </a:rPr>
              <a:t>a</a:t>
            </a:r>
            <a:r>
              <a:rPr sz="1200" b="1" spc="-10" dirty="0">
                <a:solidFill>
                  <a:srgbClr val="C6692A"/>
                </a:solidFill>
                <a:latin typeface="Calibri"/>
                <a:cs typeface="Calibri"/>
              </a:rPr>
              <a:t>l</a:t>
            </a:r>
            <a:r>
              <a:rPr sz="1200" b="1" spc="-55" dirty="0">
                <a:solidFill>
                  <a:srgbClr val="C6692A"/>
                </a:solidFill>
                <a:latin typeface="Calibri"/>
                <a:cs typeface="Calibri"/>
              </a:rPr>
              <a:t> </a:t>
            </a:r>
            <a:r>
              <a:rPr sz="1200" b="1" spc="-65" dirty="0">
                <a:solidFill>
                  <a:srgbClr val="C6692A"/>
                </a:solidFill>
                <a:latin typeface="Calibri"/>
                <a:cs typeface="Calibri"/>
              </a:rPr>
              <a:t>d</a:t>
            </a:r>
            <a:r>
              <a:rPr sz="1200" b="1" spc="-55" dirty="0">
                <a:solidFill>
                  <a:srgbClr val="C6692A"/>
                </a:solidFill>
                <a:latin typeface="Calibri"/>
                <a:cs typeface="Calibri"/>
              </a:rPr>
              <a:t>e </a:t>
            </a:r>
            <a:r>
              <a:rPr sz="1200" b="1" spc="-70" dirty="0">
                <a:solidFill>
                  <a:srgbClr val="C6692A"/>
                </a:solidFill>
                <a:latin typeface="Calibri"/>
                <a:cs typeface="Calibri"/>
              </a:rPr>
              <a:t>Sa</a:t>
            </a:r>
            <a:r>
              <a:rPr sz="1200" b="1" spc="-25" dirty="0">
                <a:solidFill>
                  <a:srgbClr val="C6692A"/>
                </a:solidFill>
                <a:latin typeface="Calibri"/>
                <a:cs typeface="Calibri"/>
              </a:rPr>
              <a:t>l</a:t>
            </a:r>
            <a:r>
              <a:rPr sz="1200" b="1" spc="-60" dirty="0">
                <a:solidFill>
                  <a:srgbClr val="C6692A"/>
                </a:solidFill>
                <a:latin typeface="Calibri"/>
                <a:cs typeface="Calibri"/>
              </a:rPr>
              <a:t>ud</a:t>
            </a:r>
            <a:endParaRPr sz="1200" dirty="0">
              <a:latin typeface="Calibri"/>
              <a:cs typeface="Calibri"/>
            </a:endParaRPr>
          </a:p>
          <a:p>
            <a:pPr>
              <a:lnSpc>
                <a:spcPct val="100000"/>
              </a:lnSpc>
              <a:spcBef>
                <a:spcPts val="45"/>
              </a:spcBef>
              <a:buAutoNum type="romanUcPeriod" startAt="6"/>
            </a:pPr>
            <a:endParaRPr sz="1200" dirty="0">
              <a:latin typeface="Calibri"/>
              <a:cs typeface="Calibri"/>
            </a:endParaRPr>
          </a:p>
          <a:p>
            <a:pPr marL="244475" marR="497205" indent="-244475">
              <a:lnSpc>
                <a:spcPct val="105000"/>
              </a:lnSpc>
              <a:spcBef>
                <a:spcPts val="5"/>
              </a:spcBef>
              <a:buAutoNum type="romanUcPeriod" startAt="6"/>
              <a:tabLst>
                <a:tab pos="244475" algn="l"/>
              </a:tabLst>
            </a:pPr>
            <a:r>
              <a:rPr sz="1200" b="1" spc="-50" dirty="0">
                <a:solidFill>
                  <a:srgbClr val="BE3632"/>
                </a:solidFill>
                <a:latin typeface="Calibri"/>
                <a:cs typeface="Calibri"/>
              </a:rPr>
              <a:t>Educación</a:t>
            </a:r>
            <a:r>
              <a:rPr sz="1200" b="1" spc="10" dirty="0">
                <a:solidFill>
                  <a:srgbClr val="BE3632"/>
                </a:solidFill>
                <a:latin typeface="Calibri"/>
                <a:cs typeface="Calibri"/>
              </a:rPr>
              <a:t> </a:t>
            </a:r>
            <a:r>
              <a:rPr sz="1200" b="1" spc="-35" dirty="0">
                <a:solidFill>
                  <a:srgbClr val="BE3632"/>
                </a:solidFill>
                <a:latin typeface="Calibri"/>
                <a:cs typeface="Calibri"/>
              </a:rPr>
              <a:t>y</a:t>
            </a:r>
            <a:r>
              <a:rPr sz="1200" b="1" spc="10" dirty="0">
                <a:solidFill>
                  <a:srgbClr val="BE3632"/>
                </a:solidFill>
                <a:latin typeface="Calibri"/>
                <a:cs typeface="Calibri"/>
              </a:rPr>
              <a:t> </a:t>
            </a:r>
            <a:r>
              <a:rPr sz="1200" b="1" spc="-45" dirty="0">
                <a:solidFill>
                  <a:srgbClr val="BE3632"/>
                </a:solidFill>
                <a:latin typeface="Calibri"/>
                <a:cs typeface="Calibri"/>
              </a:rPr>
              <a:t>conocimiento,</a:t>
            </a:r>
            <a:r>
              <a:rPr sz="1200" b="1" spc="-5" dirty="0">
                <a:solidFill>
                  <a:srgbClr val="BE3632"/>
                </a:solidFill>
                <a:latin typeface="Calibri"/>
                <a:cs typeface="Calibri"/>
              </a:rPr>
              <a:t> </a:t>
            </a:r>
            <a:r>
              <a:rPr sz="1200" b="1" spc="-45" dirty="0">
                <a:solidFill>
                  <a:srgbClr val="BE3632"/>
                </a:solidFill>
                <a:latin typeface="Calibri"/>
                <a:cs typeface="Calibri"/>
              </a:rPr>
              <a:t>formación </a:t>
            </a:r>
            <a:r>
              <a:rPr sz="1200" b="1" spc="-254" dirty="0">
                <a:solidFill>
                  <a:srgbClr val="BE3632"/>
                </a:solidFill>
                <a:latin typeface="Calibri"/>
                <a:cs typeface="Calibri"/>
              </a:rPr>
              <a:t> </a:t>
            </a:r>
            <a:r>
              <a:rPr sz="1200" b="1" spc="-45" dirty="0">
                <a:solidFill>
                  <a:srgbClr val="BE3632"/>
                </a:solidFill>
                <a:latin typeface="Calibri"/>
                <a:cs typeface="Calibri"/>
              </a:rPr>
              <a:t>continua</a:t>
            </a:r>
            <a:r>
              <a:rPr sz="1200" b="1" spc="-5" dirty="0">
                <a:solidFill>
                  <a:srgbClr val="BE3632"/>
                </a:solidFill>
                <a:latin typeface="Calibri"/>
                <a:cs typeface="Calibri"/>
              </a:rPr>
              <a:t> </a:t>
            </a:r>
            <a:r>
              <a:rPr sz="1200" b="1" spc="-35" dirty="0">
                <a:solidFill>
                  <a:srgbClr val="BE3632"/>
                </a:solidFill>
                <a:latin typeface="Calibri"/>
                <a:cs typeface="Calibri"/>
              </a:rPr>
              <a:t>y</a:t>
            </a:r>
            <a:r>
              <a:rPr sz="1200" b="1" spc="15" dirty="0">
                <a:solidFill>
                  <a:srgbClr val="BE3632"/>
                </a:solidFill>
                <a:latin typeface="Calibri"/>
                <a:cs typeface="Calibri"/>
              </a:rPr>
              <a:t> </a:t>
            </a:r>
            <a:r>
              <a:rPr sz="1200" b="1" spc="-40" dirty="0">
                <a:solidFill>
                  <a:srgbClr val="BE3632"/>
                </a:solidFill>
                <a:latin typeface="Calibri"/>
                <a:cs typeface="Calibri"/>
              </a:rPr>
              <a:t>desarrollo</a:t>
            </a:r>
            <a:r>
              <a:rPr sz="1200" b="1" spc="-15" dirty="0">
                <a:solidFill>
                  <a:srgbClr val="BE3632"/>
                </a:solidFill>
                <a:latin typeface="Calibri"/>
                <a:cs typeface="Calibri"/>
              </a:rPr>
              <a:t> </a:t>
            </a:r>
            <a:r>
              <a:rPr sz="1200" b="1" spc="-55" dirty="0">
                <a:solidFill>
                  <a:srgbClr val="BE3632"/>
                </a:solidFill>
                <a:latin typeface="Calibri"/>
                <a:cs typeface="Calibri"/>
              </a:rPr>
              <a:t>de</a:t>
            </a:r>
            <a:r>
              <a:rPr sz="1200" b="1" dirty="0">
                <a:solidFill>
                  <a:srgbClr val="BE3632"/>
                </a:solidFill>
                <a:latin typeface="Calibri"/>
                <a:cs typeface="Calibri"/>
              </a:rPr>
              <a:t> </a:t>
            </a:r>
            <a:r>
              <a:rPr sz="1200" b="1" spc="-50" dirty="0">
                <a:solidFill>
                  <a:srgbClr val="BE3632"/>
                </a:solidFill>
                <a:latin typeface="Calibri"/>
                <a:cs typeface="Calibri"/>
              </a:rPr>
              <a:t>capacidades</a:t>
            </a:r>
            <a:endParaRPr sz="1200" dirty="0">
              <a:latin typeface="Calibri"/>
              <a:cs typeface="Calibri"/>
            </a:endParaRPr>
          </a:p>
        </p:txBody>
      </p:sp>
      <p:sp>
        <p:nvSpPr>
          <p:cNvPr id="17" name="object 13">
            <a:extLst>
              <a:ext uri="{FF2B5EF4-FFF2-40B4-BE49-F238E27FC236}">
                <a16:creationId xmlns:a16="http://schemas.microsoft.com/office/drawing/2014/main" id="{E284B23D-AB55-42F7-A758-1CA24719872F}"/>
              </a:ext>
            </a:extLst>
          </p:cNvPr>
          <p:cNvSpPr txBox="1"/>
          <p:nvPr/>
        </p:nvSpPr>
        <p:spPr>
          <a:xfrm>
            <a:off x="10806199" y="3047650"/>
            <a:ext cx="676275" cy="238760"/>
          </a:xfrm>
          <a:prstGeom prst="rect">
            <a:avLst/>
          </a:prstGeom>
        </p:spPr>
        <p:txBody>
          <a:bodyPr vert="horz" wrap="square" lIns="0" tIns="12700" rIns="0" bIns="0" rtlCol="0">
            <a:spAutoFit/>
          </a:bodyPr>
          <a:lstStyle/>
          <a:p>
            <a:pPr>
              <a:lnSpc>
                <a:spcPct val="100000"/>
              </a:lnSpc>
              <a:spcBef>
                <a:spcPts val="100"/>
              </a:spcBef>
            </a:pPr>
            <a:r>
              <a:rPr sz="1400" b="1" spc="-35" dirty="0">
                <a:solidFill>
                  <a:srgbClr val="BE3632"/>
                </a:solidFill>
                <a:latin typeface="Calibri"/>
                <a:cs typeface="Calibri"/>
              </a:rPr>
              <a:t>7.317</a:t>
            </a:r>
            <a:r>
              <a:rPr sz="1400" b="1" spc="10" dirty="0">
                <a:solidFill>
                  <a:srgbClr val="BE3632"/>
                </a:solidFill>
                <a:latin typeface="Calibri"/>
                <a:cs typeface="Calibri"/>
              </a:rPr>
              <a:t> </a:t>
            </a:r>
            <a:r>
              <a:rPr sz="1400" b="1" spc="-140" dirty="0">
                <a:solidFill>
                  <a:srgbClr val="BE3632"/>
                </a:solidFill>
                <a:latin typeface="Calibri"/>
                <a:cs typeface="Calibri"/>
              </a:rPr>
              <a:t>M</a:t>
            </a:r>
            <a:r>
              <a:rPr sz="1400" b="1" spc="-140" dirty="0">
                <a:solidFill>
                  <a:srgbClr val="BE3632"/>
                </a:solidFill>
                <a:latin typeface="Trebuchet MS"/>
                <a:cs typeface="Trebuchet MS"/>
              </a:rPr>
              <a:t>€</a:t>
            </a:r>
            <a:endParaRPr sz="1400" dirty="0">
              <a:latin typeface="Trebuchet MS"/>
              <a:cs typeface="Trebuchet MS"/>
            </a:endParaRPr>
          </a:p>
        </p:txBody>
      </p:sp>
      <p:sp>
        <p:nvSpPr>
          <p:cNvPr id="18" name="object 14">
            <a:extLst>
              <a:ext uri="{FF2B5EF4-FFF2-40B4-BE49-F238E27FC236}">
                <a16:creationId xmlns:a16="http://schemas.microsoft.com/office/drawing/2014/main" id="{44E083F8-8345-450D-983E-18712C998AEA}"/>
              </a:ext>
            </a:extLst>
          </p:cNvPr>
          <p:cNvSpPr txBox="1"/>
          <p:nvPr/>
        </p:nvSpPr>
        <p:spPr>
          <a:xfrm>
            <a:off x="7609927" y="3524154"/>
            <a:ext cx="2453640" cy="409575"/>
          </a:xfrm>
          <a:prstGeom prst="rect">
            <a:avLst/>
          </a:prstGeom>
        </p:spPr>
        <p:txBody>
          <a:bodyPr vert="horz" wrap="square" lIns="0" tIns="12700" rIns="0" bIns="0" rtlCol="0">
            <a:spAutoFit/>
          </a:bodyPr>
          <a:lstStyle/>
          <a:p>
            <a:pPr marL="309245" marR="5080" indent="-309880">
              <a:lnSpc>
                <a:spcPct val="105000"/>
              </a:lnSpc>
              <a:spcBef>
                <a:spcPts val="100"/>
              </a:spcBef>
            </a:pPr>
            <a:r>
              <a:rPr sz="1200" b="1" spc="10" dirty="0">
                <a:solidFill>
                  <a:srgbClr val="933F80"/>
                </a:solidFill>
                <a:latin typeface="Calibri"/>
                <a:cs typeface="Calibri"/>
              </a:rPr>
              <a:t>VIII.</a:t>
            </a:r>
            <a:r>
              <a:rPr sz="1200" b="1" spc="80" dirty="0">
                <a:solidFill>
                  <a:srgbClr val="933F80"/>
                </a:solidFill>
                <a:latin typeface="Calibri"/>
                <a:cs typeface="Calibri"/>
              </a:rPr>
              <a:t> </a:t>
            </a:r>
            <a:r>
              <a:rPr sz="1200" b="1" spc="-30" dirty="0">
                <a:solidFill>
                  <a:srgbClr val="933F80"/>
                </a:solidFill>
                <a:latin typeface="Calibri"/>
                <a:cs typeface="Calibri"/>
              </a:rPr>
              <a:t>Nueva</a:t>
            </a:r>
            <a:r>
              <a:rPr sz="1200" b="1" spc="85" dirty="0">
                <a:solidFill>
                  <a:srgbClr val="933F80"/>
                </a:solidFill>
                <a:latin typeface="Calibri"/>
                <a:cs typeface="Calibri"/>
              </a:rPr>
              <a:t> </a:t>
            </a:r>
            <a:r>
              <a:rPr sz="1200" b="1" spc="-35" dirty="0">
                <a:solidFill>
                  <a:srgbClr val="933F80"/>
                </a:solidFill>
                <a:latin typeface="Calibri"/>
                <a:cs typeface="Calibri"/>
              </a:rPr>
              <a:t>economía</a:t>
            </a:r>
            <a:r>
              <a:rPr sz="1200" b="1" spc="85" dirty="0">
                <a:solidFill>
                  <a:srgbClr val="933F80"/>
                </a:solidFill>
                <a:latin typeface="Calibri"/>
                <a:cs typeface="Calibri"/>
              </a:rPr>
              <a:t> </a:t>
            </a:r>
            <a:r>
              <a:rPr sz="1200" b="1" spc="-50" dirty="0">
                <a:solidFill>
                  <a:srgbClr val="933F80"/>
                </a:solidFill>
                <a:latin typeface="Calibri"/>
                <a:cs typeface="Calibri"/>
              </a:rPr>
              <a:t>de</a:t>
            </a:r>
            <a:r>
              <a:rPr sz="1200" b="1" spc="75" dirty="0">
                <a:solidFill>
                  <a:srgbClr val="933F80"/>
                </a:solidFill>
                <a:latin typeface="Calibri"/>
                <a:cs typeface="Calibri"/>
              </a:rPr>
              <a:t> </a:t>
            </a:r>
            <a:r>
              <a:rPr sz="1200" b="1" spc="-30" dirty="0">
                <a:solidFill>
                  <a:srgbClr val="933F80"/>
                </a:solidFill>
                <a:latin typeface="Calibri"/>
                <a:cs typeface="Calibri"/>
              </a:rPr>
              <a:t>los</a:t>
            </a:r>
            <a:r>
              <a:rPr sz="1200" b="1" spc="70" dirty="0">
                <a:solidFill>
                  <a:srgbClr val="933F80"/>
                </a:solidFill>
                <a:latin typeface="Calibri"/>
                <a:cs typeface="Calibri"/>
              </a:rPr>
              <a:t> </a:t>
            </a:r>
            <a:r>
              <a:rPr sz="1200" b="1" spc="-30" dirty="0">
                <a:solidFill>
                  <a:srgbClr val="933F80"/>
                </a:solidFill>
                <a:latin typeface="Calibri"/>
                <a:cs typeface="Calibri"/>
              </a:rPr>
              <a:t>cuidados</a:t>
            </a:r>
            <a:r>
              <a:rPr sz="1200" b="1" spc="85" dirty="0">
                <a:solidFill>
                  <a:srgbClr val="933F80"/>
                </a:solidFill>
                <a:latin typeface="Calibri"/>
                <a:cs typeface="Calibri"/>
              </a:rPr>
              <a:t> </a:t>
            </a:r>
            <a:r>
              <a:rPr sz="1200" b="1" spc="-35" dirty="0">
                <a:solidFill>
                  <a:srgbClr val="933F80"/>
                </a:solidFill>
                <a:latin typeface="Calibri"/>
                <a:cs typeface="Calibri"/>
              </a:rPr>
              <a:t>y </a:t>
            </a:r>
            <a:r>
              <a:rPr sz="1200" b="1" spc="-254" dirty="0">
                <a:solidFill>
                  <a:srgbClr val="933F80"/>
                </a:solidFill>
                <a:latin typeface="Calibri"/>
                <a:cs typeface="Calibri"/>
              </a:rPr>
              <a:t> </a:t>
            </a:r>
            <a:r>
              <a:rPr sz="1200" b="1" spc="-20" dirty="0">
                <a:solidFill>
                  <a:srgbClr val="933F80"/>
                </a:solidFill>
                <a:latin typeface="Calibri"/>
                <a:cs typeface="Calibri"/>
              </a:rPr>
              <a:t>políticas</a:t>
            </a:r>
            <a:r>
              <a:rPr sz="1200" b="1" spc="75" dirty="0">
                <a:solidFill>
                  <a:srgbClr val="933F80"/>
                </a:solidFill>
                <a:latin typeface="Calibri"/>
                <a:cs typeface="Calibri"/>
              </a:rPr>
              <a:t> </a:t>
            </a:r>
            <a:r>
              <a:rPr sz="1200" b="1" spc="-50" dirty="0">
                <a:solidFill>
                  <a:srgbClr val="933F80"/>
                </a:solidFill>
                <a:latin typeface="Calibri"/>
                <a:cs typeface="Calibri"/>
              </a:rPr>
              <a:t>de</a:t>
            </a:r>
            <a:r>
              <a:rPr sz="1200" b="1" spc="75" dirty="0">
                <a:solidFill>
                  <a:srgbClr val="933F80"/>
                </a:solidFill>
                <a:latin typeface="Calibri"/>
                <a:cs typeface="Calibri"/>
              </a:rPr>
              <a:t> </a:t>
            </a:r>
            <a:r>
              <a:rPr sz="1200" b="1" spc="-30" dirty="0">
                <a:solidFill>
                  <a:srgbClr val="933F80"/>
                </a:solidFill>
                <a:latin typeface="Calibri"/>
                <a:cs typeface="Calibri"/>
              </a:rPr>
              <a:t>empleo</a:t>
            </a:r>
            <a:endParaRPr sz="1200" dirty="0">
              <a:latin typeface="Calibri"/>
              <a:cs typeface="Calibri"/>
            </a:endParaRPr>
          </a:p>
        </p:txBody>
      </p:sp>
      <p:sp>
        <p:nvSpPr>
          <p:cNvPr id="19" name="object 15">
            <a:extLst>
              <a:ext uri="{FF2B5EF4-FFF2-40B4-BE49-F238E27FC236}">
                <a16:creationId xmlns:a16="http://schemas.microsoft.com/office/drawing/2014/main" id="{FA93EB66-085C-4F63-9C4E-7FAC1A7387D8}"/>
              </a:ext>
            </a:extLst>
          </p:cNvPr>
          <p:cNvSpPr txBox="1"/>
          <p:nvPr/>
        </p:nvSpPr>
        <p:spPr>
          <a:xfrm>
            <a:off x="10829694" y="3620674"/>
            <a:ext cx="653415" cy="238760"/>
          </a:xfrm>
          <a:prstGeom prst="rect">
            <a:avLst/>
          </a:prstGeom>
        </p:spPr>
        <p:txBody>
          <a:bodyPr vert="horz" wrap="square" lIns="0" tIns="12700" rIns="0" bIns="0" rtlCol="0">
            <a:spAutoFit/>
          </a:bodyPr>
          <a:lstStyle/>
          <a:p>
            <a:pPr>
              <a:lnSpc>
                <a:spcPct val="100000"/>
              </a:lnSpc>
              <a:spcBef>
                <a:spcPts val="100"/>
              </a:spcBef>
            </a:pPr>
            <a:r>
              <a:rPr sz="1400" b="1" spc="-40" dirty="0">
                <a:solidFill>
                  <a:srgbClr val="933F80"/>
                </a:solidFill>
                <a:latin typeface="Calibri"/>
                <a:cs typeface="Calibri"/>
              </a:rPr>
              <a:t>4</a:t>
            </a:r>
            <a:r>
              <a:rPr sz="1400" b="1" spc="-25" dirty="0">
                <a:solidFill>
                  <a:srgbClr val="933F80"/>
                </a:solidFill>
                <a:latin typeface="Calibri"/>
                <a:cs typeface="Calibri"/>
              </a:rPr>
              <a:t>.</a:t>
            </a:r>
            <a:r>
              <a:rPr sz="1400" b="1" spc="-65" dirty="0">
                <a:solidFill>
                  <a:srgbClr val="933F80"/>
                </a:solidFill>
                <a:latin typeface="Calibri"/>
                <a:cs typeface="Calibri"/>
              </a:rPr>
              <a:t>855</a:t>
            </a:r>
            <a:r>
              <a:rPr sz="1400" b="1" spc="5" dirty="0">
                <a:solidFill>
                  <a:srgbClr val="933F80"/>
                </a:solidFill>
                <a:latin typeface="Calibri"/>
                <a:cs typeface="Calibri"/>
              </a:rPr>
              <a:t> </a:t>
            </a:r>
            <a:r>
              <a:rPr sz="1400" b="1" spc="-135" dirty="0">
                <a:solidFill>
                  <a:srgbClr val="933F80"/>
                </a:solidFill>
                <a:latin typeface="Calibri"/>
                <a:cs typeface="Calibri"/>
              </a:rPr>
              <a:t>M</a:t>
            </a:r>
            <a:r>
              <a:rPr sz="1400" b="1" spc="-175" dirty="0">
                <a:solidFill>
                  <a:srgbClr val="933F80"/>
                </a:solidFill>
                <a:latin typeface="Trebuchet MS"/>
                <a:cs typeface="Trebuchet MS"/>
              </a:rPr>
              <a:t>€</a:t>
            </a:r>
            <a:endParaRPr sz="1400" dirty="0">
              <a:latin typeface="Trebuchet MS"/>
              <a:cs typeface="Trebuchet MS"/>
            </a:endParaRPr>
          </a:p>
        </p:txBody>
      </p:sp>
      <p:sp>
        <p:nvSpPr>
          <p:cNvPr id="20" name="object 16">
            <a:extLst>
              <a:ext uri="{FF2B5EF4-FFF2-40B4-BE49-F238E27FC236}">
                <a16:creationId xmlns:a16="http://schemas.microsoft.com/office/drawing/2014/main" id="{5D42B3F6-424A-4A9D-A173-FE0FE9232E5E}"/>
              </a:ext>
            </a:extLst>
          </p:cNvPr>
          <p:cNvSpPr txBox="1"/>
          <p:nvPr/>
        </p:nvSpPr>
        <p:spPr>
          <a:xfrm>
            <a:off x="7609927" y="4081939"/>
            <a:ext cx="2591435" cy="434340"/>
          </a:xfrm>
          <a:prstGeom prst="rect">
            <a:avLst/>
          </a:prstGeom>
        </p:spPr>
        <p:txBody>
          <a:bodyPr vert="horz" wrap="square" lIns="0" tIns="12700" rIns="0" bIns="0" rtlCol="0">
            <a:spAutoFit/>
          </a:bodyPr>
          <a:lstStyle/>
          <a:p>
            <a:pPr marL="215900" marR="5080" indent="-216535">
              <a:lnSpc>
                <a:spcPct val="111700"/>
              </a:lnSpc>
              <a:spcBef>
                <a:spcPts val="100"/>
              </a:spcBef>
            </a:pPr>
            <a:r>
              <a:rPr sz="1200" b="1" spc="-15" dirty="0">
                <a:solidFill>
                  <a:srgbClr val="4B4D8C"/>
                </a:solidFill>
                <a:latin typeface="Calibri"/>
                <a:cs typeface="Calibri"/>
              </a:rPr>
              <a:t>IX.</a:t>
            </a:r>
            <a:r>
              <a:rPr sz="1200" b="1" spc="70" dirty="0">
                <a:solidFill>
                  <a:srgbClr val="4B4D8C"/>
                </a:solidFill>
                <a:latin typeface="Calibri"/>
                <a:cs typeface="Calibri"/>
              </a:rPr>
              <a:t> </a:t>
            </a:r>
            <a:r>
              <a:rPr sz="1200" b="1" spc="-15" dirty="0">
                <a:solidFill>
                  <a:srgbClr val="4B4D8C"/>
                </a:solidFill>
                <a:latin typeface="Calibri"/>
                <a:cs typeface="Calibri"/>
              </a:rPr>
              <a:t>Impulso</a:t>
            </a:r>
            <a:r>
              <a:rPr sz="1200" b="1" spc="75" dirty="0">
                <a:solidFill>
                  <a:srgbClr val="4B4D8C"/>
                </a:solidFill>
                <a:latin typeface="Calibri"/>
                <a:cs typeface="Calibri"/>
              </a:rPr>
              <a:t> </a:t>
            </a:r>
            <a:r>
              <a:rPr sz="1200" b="1" spc="-50" dirty="0">
                <a:solidFill>
                  <a:srgbClr val="4B4D8C"/>
                </a:solidFill>
                <a:latin typeface="Calibri"/>
                <a:cs typeface="Calibri"/>
              </a:rPr>
              <a:t>de</a:t>
            </a:r>
            <a:r>
              <a:rPr sz="1200" b="1" spc="75" dirty="0">
                <a:solidFill>
                  <a:srgbClr val="4B4D8C"/>
                </a:solidFill>
                <a:latin typeface="Calibri"/>
                <a:cs typeface="Calibri"/>
              </a:rPr>
              <a:t> </a:t>
            </a:r>
            <a:r>
              <a:rPr sz="1200" b="1" spc="-20" dirty="0">
                <a:solidFill>
                  <a:srgbClr val="4B4D8C"/>
                </a:solidFill>
                <a:latin typeface="Calibri"/>
                <a:cs typeface="Calibri"/>
              </a:rPr>
              <a:t>la</a:t>
            </a:r>
            <a:r>
              <a:rPr sz="1200" b="1" spc="80" dirty="0">
                <a:solidFill>
                  <a:srgbClr val="4B4D8C"/>
                </a:solidFill>
                <a:latin typeface="Calibri"/>
                <a:cs typeface="Calibri"/>
              </a:rPr>
              <a:t> </a:t>
            </a:r>
            <a:r>
              <a:rPr sz="1200" b="1" spc="-20" dirty="0">
                <a:solidFill>
                  <a:srgbClr val="4B4D8C"/>
                </a:solidFill>
                <a:latin typeface="Calibri"/>
                <a:cs typeface="Calibri"/>
              </a:rPr>
              <a:t>industria</a:t>
            </a:r>
            <a:r>
              <a:rPr sz="1200" b="1" spc="85" dirty="0">
                <a:solidFill>
                  <a:srgbClr val="4B4D8C"/>
                </a:solidFill>
                <a:latin typeface="Calibri"/>
                <a:cs typeface="Calibri"/>
              </a:rPr>
              <a:t> </a:t>
            </a:r>
            <a:r>
              <a:rPr sz="1200" b="1" spc="-50" dirty="0">
                <a:solidFill>
                  <a:srgbClr val="4B4D8C"/>
                </a:solidFill>
                <a:latin typeface="Calibri"/>
                <a:cs typeface="Calibri"/>
              </a:rPr>
              <a:t>de</a:t>
            </a:r>
            <a:r>
              <a:rPr sz="1200" b="1" spc="80" dirty="0">
                <a:solidFill>
                  <a:srgbClr val="4B4D8C"/>
                </a:solidFill>
                <a:latin typeface="Calibri"/>
                <a:cs typeface="Calibri"/>
              </a:rPr>
              <a:t> </a:t>
            </a:r>
            <a:r>
              <a:rPr sz="1200" b="1" spc="-20" dirty="0">
                <a:solidFill>
                  <a:srgbClr val="4B4D8C"/>
                </a:solidFill>
                <a:latin typeface="Calibri"/>
                <a:cs typeface="Calibri"/>
              </a:rPr>
              <a:t>la</a:t>
            </a:r>
            <a:r>
              <a:rPr sz="1200" b="1" spc="80" dirty="0">
                <a:solidFill>
                  <a:srgbClr val="4B4D8C"/>
                </a:solidFill>
                <a:latin typeface="Calibri"/>
                <a:cs typeface="Calibri"/>
              </a:rPr>
              <a:t> </a:t>
            </a:r>
            <a:r>
              <a:rPr sz="1200" b="1" spc="-20" dirty="0">
                <a:solidFill>
                  <a:srgbClr val="4B4D8C"/>
                </a:solidFill>
                <a:latin typeface="Calibri"/>
                <a:cs typeface="Calibri"/>
              </a:rPr>
              <a:t>cultura</a:t>
            </a:r>
            <a:r>
              <a:rPr sz="1200" b="1" spc="85" dirty="0">
                <a:solidFill>
                  <a:srgbClr val="4B4D8C"/>
                </a:solidFill>
                <a:latin typeface="Calibri"/>
                <a:cs typeface="Calibri"/>
              </a:rPr>
              <a:t> </a:t>
            </a:r>
            <a:r>
              <a:rPr sz="1200" b="1" spc="-35" dirty="0">
                <a:solidFill>
                  <a:srgbClr val="4B4D8C"/>
                </a:solidFill>
                <a:latin typeface="Calibri"/>
                <a:cs typeface="Calibri"/>
              </a:rPr>
              <a:t>y </a:t>
            </a:r>
            <a:r>
              <a:rPr sz="1200" b="1" spc="-254" dirty="0">
                <a:solidFill>
                  <a:srgbClr val="4B4D8C"/>
                </a:solidFill>
                <a:latin typeface="Calibri"/>
                <a:cs typeface="Calibri"/>
              </a:rPr>
              <a:t> </a:t>
            </a:r>
            <a:r>
              <a:rPr sz="1200" b="1" spc="-30" dirty="0">
                <a:solidFill>
                  <a:srgbClr val="4B4D8C"/>
                </a:solidFill>
                <a:latin typeface="Calibri"/>
                <a:cs typeface="Calibri"/>
              </a:rPr>
              <a:t>el</a:t>
            </a:r>
            <a:r>
              <a:rPr sz="1200" b="1" spc="70" dirty="0">
                <a:solidFill>
                  <a:srgbClr val="4B4D8C"/>
                </a:solidFill>
                <a:latin typeface="Calibri"/>
                <a:cs typeface="Calibri"/>
              </a:rPr>
              <a:t> </a:t>
            </a:r>
            <a:r>
              <a:rPr sz="1200" b="1" spc="-30" dirty="0">
                <a:solidFill>
                  <a:srgbClr val="4B4D8C"/>
                </a:solidFill>
                <a:latin typeface="Calibri"/>
                <a:cs typeface="Calibri"/>
              </a:rPr>
              <a:t>deporte</a:t>
            </a:r>
            <a:endParaRPr sz="1200" dirty="0">
              <a:latin typeface="Calibri"/>
              <a:cs typeface="Calibri"/>
            </a:endParaRPr>
          </a:p>
        </p:txBody>
      </p:sp>
      <p:sp>
        <p:nvSpPr>
          <p:cNvPr id="21" name="object 17">
            <a:extLst>
              <a:ext uri="{FF2B5EF4-FFF2-40B4-BE49-F238E27FC236}">
                <a16:creationId xmlns:a16="http://schemas.microsoft.com/office/drawing/2014/main" id="{74E07B6B-336F-41B8-8D2E-98D857E9D82D}"/>
              </a:ext>
            </a:extLst>
          </p:cNvPr>
          <p:cNvSpPr txBox="1"/>
          <p:nvPr/>
        </p:nvSpPr>
        <p:spPr>
          <a:xfrm>
            <a:off x="10958599" y="4196747"/>
            <a:ext cx="523875" cy="238760"/>
          </a:xfrm>
          <a:prstGeom prst="rect">
            <a:avLst/>
          </a:prstGeom>
        </p:spPr>
        <p:txBody>
          <a:bodyPr vert="horz" wrap="square" lIns="0" tIns="12700" rIns="0" bIns="0" rtlCol="0">
            <a:spAutoFit/>
          </a:bodyPr>
          <a:lstStyle/>
          <a:p>
            <a:pPr>
              <a:lnSpc>
                <a:spcPct val="100000"/>
              </a:lnSpc>
              <a:spcBef>
                <a:spcPts val="100"/>
              </a:spcBef>
            </a:pPr>
            <a:r>
              <a:rPr sz="1400" b="1" spc="-65" dirty="0">
                <a:solidFill>
                  <a:srgbClr val="4B4D8C"/>
                </a:solidFill>
                <a:latin typeface="Calibri"/>
                <a:cs typeface="Calibri"/>
              </a:rPr>
              <a:t>825</a:t>
            </a:r>
            <a:r>
              <a:rPr sz="1400" b="1" spc="15" dirty="0">
                <a:solidFill>
                  <a:srgbClr val="4B4D8C"/>
                </a:solidFill>
                <a:latin typeface="Calibri"/>
                <a:cs typeface="Calibri"/>
              </a:rPr>
              <a:t> </a:t>
            </a:r>
            <a:r>
              <a:rPr sz="1400" b="1" spc="-135" dirty="0">
                <a:solidFill>
                  <a:srgbClr val="4B4D8C"/>
                </a:solidFill>
                <a:latin typeface="Calibri"/>
                <a:cs typeface="Calibri"/>
              </a:rPr>
              <a:t>M</a:t>
            </a:r>
            <a:r>
              <a:rPr sz="1400" b="1" spc="-175" dirty="0">
                <a:solidFill>
                  <a:srgbClr val="4B4D8C"/>
                </a:solidFill>
                <a:latin typeface="Trebuchet MS"/>
                <a:cs typeface="Trebuchet MS"/>
              </a:rPr>
              <a:t>€</a:t>
            </a:r>
            <a:endParaRPr sz="1400" dirty="0">
              <a:latin typeface="Trebuchet MS"/>
              <a:cs typeface="Trebuchet MS"/>
            </a:endParaRPr>
          </a:p>
        </p:txBody>
      </p:sp>
      <p:sp>
        <p:nvSpPr>
          <p:cNvPr id="22" name="object 18">
            <a:extLst>
              <a:ext uri="{FF2B5EF4-FFF2-40B4-BE49-F238E27FC236}">
                <a16:creationId xmlns:a16="http://schemas.microsoft.com/office/drawing/2014/main" id="{E08941DE-C7C1-43EF-9B64-A1BAF208C20B}"/>
              </a:ext>
            </a:extLst>
          </p:cNvPr>
          <p:cNvSpPr txBox="1"/>
          <p:nvPr/>
        </p:nvSpPr>
        <p:spPr>
          <a:xfrm>
            <a:off x="7610562" y="4673251"/>
            <a:ext cx="2782570" cy="434340"/>
          </a:xfrm>
          <a:prstGeom prst="rect">
            <a:avLst/>
          </a:prstGeom>
        </p:spPr>
        <p:txBody>
          <a:bodyPr vert="horz" wrap="square" lIns="0" tIns="33655" rIns="0" bIns="0" rtlCol="0">
            <a:spAutoFit/>
          </a:bodyPr>
          <a:lstStyle/>
          <a:p>
            <a:pPr>
              <a:lnSpc>
                <a:spcPct val="100000"/>
              </a:lnSpc>
              <a:spcBef>
                <a:spcPts val="265"/>
              </a:spcBef>
            </a:pPr>
            <a:r>
              <a:rPr sz="1200" b="1" spc="-45" dirty="0">
                <a:solidFill>
                  <a:srgbClr val="156EA4"/>
                </a:solidFill>
                <a:latin typeface="Calibri"/>
                <a:cs typeface="Calibri"/>
              </a:rPr>
              <a:t>X.</a:t>
            </a:r>
            <a:r>
              <a:rPr sz="1200" b="1" spc="70" dirty="0">
                <a:solidFill>
                  <a:srgbClr val="156EA4"/>
                </a:solidFill>
                <a:latin typeface="Calibri"/>
                <a:cs typeface="Calibri"/>
              </a:rPr>
              <a:t> </a:t>
            </a:r>
            <a:r>
              <a:rPr sz="1200" b="1" spc="-35" dirty="0">
                <a:solidFill>
                  <a:srgbClr val="156EA4"/>
                </a:solidFill>
                <a:latin typeface="Calibri"/>
                <a:cs typeface="Calibri"/>
              </a:rPr>
              <a:t>Modernización</a:t>
            </a:r>
            <a:r>
              <a:rPr sz="1200" b="1" spc="85" dirty="0">
                <a:solidFill>
                  <a:srgbClr val="156EA4"/>
                </a:solidFill>
                <a:latin typeface="Calibri"/>
                <a:cs typeface="Calibri"/>
              </a:rPr>
              <a:t> </a:t>
            </a:r>
            <a:r>
              <a:rPr sz="1200" b="1" spc="-35" dirty="0">
                <a:solidFill>
                  <a:srgbClr val="156EA4"/>
                </a:solidFill>
                <a:latin typeface="Calibri"/>
                <a:cs typeface="Calibri"/>
              </a:rPr>
              <a:t>del</a:t>
            </a:r>
            <a:r>
              <a:rPr sz="1200" b="1" spc="75" dirty="0">
                <a:solidFill>
                  <a:srgbClr val="156EA4"/>
                </a:solidFill>
                <a:latin typeface="Calibri"/>
                <a:cs typeface="Calibri"/>
              </a:rPr>
              <a:t> </a:t>
            </a:r>
            <a:r>
              <a:rPr sz="1200" b="1" spc="-25" dirty="0">
                <a:solidFill>
                  <a:srgbClr val="156EA4"/>
                </a:solidFill>
                <a:latin typeface="Calibri"/>
                <a:cs typeface="Calibri"/>
              </a:rPr>
              <a:t>sistema</a:t>
            </a:r>
            <a:r>
              <a:rPr sz="1200" b="1" spc="70" dirty="0">
                <a:solidFill>
                  <a:srgbClr val="156EA4"/>
                </a:solidFill>
                <a:latin typeface="Calibri"/>
                <a:cs typeface="Calibri"/>
              </a:rPr>
              <a:t> </a:t>
            </a:r>
            <a:r>
              <a:rPr sz="1200" b="1" spc="-10" dirty="0">
                <a:solidFill>
                  <a:srgbClr val="156EA4"/>
                </a:solidFill>
                <a:latin typeface="Calibri"/>
                <a:cs typeface="Calibri"/>
              </a:rPr>
              <a:t>fiscal</a:t>
            </a:r>
            <a:endParaRPr sz="1200" dirty="0">
              <a:latin typeface="Calibri"/>
              <a:cs typeface="Calibri"/>
            </a:endParaRPr>
          </a:p>
          <a:p>
            <a:pPr marL="161925">
              <a:lnSpc>
                <a:spcPct val="100000"/>
              </a:lnSpc>
              <a:spcBef>
                <a:spcPts val="170"/>
              </a:spcBef>
            </a:pPr>
            <a:r>
              <a:rPr sz="1200" b="1" spc="-25" dirty="0">
                <a:solidFill>
                  <a:srgbClr val="156EA4"/>
                </a:solidFill>
                <a:latin typeface="Calibri"/>
                <a:cs typeface="Calibri"/>
              </a:rPr>
              <a:t>para</a:t>
            </a:r>
            <a:r>
              <a:rPr sz="1200" b="1" spc="85" dirty="0">
                <a:solidFill>
                  <a:srgbClr val="156EA4"/>
                </a:solidFill>
                <a:latin typeface="Calibri"/>
                <a:cs typeface="Calibri"/>
              </a:rPr>
              <a:t> </a:t>
            </a:r>
            <a:r>
              <a:rPr sz="1200" b="1" spc="-35" dirty="0">
                <a:solidFill>
                  <a:srgbClr val="156EA4"/>
                </a:solidFill>
                <a:latin typeface="Calibri"/>
                <a:cs typeface="Calibri"/>
              </a:rPr>
              <a:t>un</a:t>
            </a:r>
            <a:r>
              <a:rPr sz="1200" b="1" spc="80" dirty="0">
                <a:solidFill>
                  <a:srgbClr val="156EA4"/>
                </a:solidFill>
                <a:latin typeface="Calibri"/>
                <a:cs typeface="Calibri"/>
              </a:rPr>
              <a:t> </a:t>
            </a:r>
            <a:r>
              <a:rPr sz="1200" b="1" spc="-30" dirty="0">
                <a:solidFill>
                  <a:srgbClr val="156EA4"/>
                </a:solidFill>
                <a:latin typeface="Calibri"/>
                <a:cs typeface="Calibri"/>
              </a:rPr>
              <a:t>crecimiento</a:t>
            </a:r>
            <a:r>
              <a:rPr sz="1200" b="1" spc="80" dirty="0">
                <a:solidFill>
                  <a:srgbClr val="156EA4"/>
                </a:solidFill>
                <a:latin typeface="Calibri"/>
                <a:cs typeface="Calibri"/>
              </a:rPr>
              <a:t> </a:t>
            </a:r>
            <a:r>
              <a:rPr sz="1200" b="1" spc="-20" dirty="0">
                <a:solidFill>
                  <a:srgbClr val="156EA4"/>
                </a:solidFill>
                <a:latin typeface="Calibri"/>
                <a:cs typeface="Calibri"/>
              </a:rPr>
              <a:t>inclusivo</a:t>
            </a:r>
            <a:r>
              <a:rPr sz="1200" b="1" spc="80" dirty="0">
                <a:solidFill>
                  <a:srgbClr val="156EA4"/>
                </a:solidFill>
                <a:latin typeface="Calibri"/>
                <a:cs typeface="Calibri"/>
              </a:rPr>
              <a:t> </a:t>
            </a:r>
            <a:r>
              <a:rPr sz="1200" b="1" spc="-35" dirty="0">
                <a:solidFill>
                  <a:srgbClr val="156EA4"/>
                </a:solidFill>
                <a:latin typeface="Calibri"/>
                <a:cs typeface="Calibri"/>
              </a:rPr>
              <a:t>y</a:t>
            </a:r>
            <a:r>
              <a:rPr sz="1200" b="1" spc="75" dirty="0">
                <a:solidFill>
                  <a:srgbClr val="156EA4"/>
                </a:solidFill>
                <a:latin typeface="Calibri"/>
                <a:cs typeface="Calibri"/>
              </a:rPr>
              <a:t> </a:t>
            </a:r>
            <a:r>
              <a:rPr sz="1200" b="1" spc="-20" dirty="0">
                <a:solidFill>
                  <a:srgbClr val="156EA4"/>
                </a:solidFill>
                <a:latin typeface="Calibri"/>
                <a:cs typeface="Calibri"/>
              </a:rPr>
              <a:t>sostenible</a:t>
            </a:r>
            <a:endParaRPr sz="1200" dirty="0">
              <a:latin typeface="Calibri"/>
              <a:cs typeface="Calibri"/>
            </a:endParaRPr>
          </a:p>
        </p:txBody>
      </p:sp>
      <p:sp>
        <p:nvSpPr>
          <p:cNvPr id="23" name="object 19">
            <a:extLst>
              <a:ext uri="{FF2B5EF4-FFF2-40B4-BE49-F238E27FC236}">
                <a16:creationId xmlns:a16="http://schemas.microsoft.com/office/drawing/2014/main" id="{3EB5AC98-1429-4EE5-9959-523F3CFE0C65}"/>
              </a:ext>
            </a:extLst>
          </p:cNvPr>
          <p:cNvSpPr txBox="1"/>
          <p:nvPr/>
        </p:nvSpPr>
        <p:spPr>
          <a:xfrm>
            <a:off x="11385002" y="4772818"/>
            <a:ext cx="97790" cy="238760"/>
          </a:xfrm>
          <a:prstGeom prst="rect">
            <a:avLst/>
          </a:prstGeom>
        </p:spPr>
        <p:txBody>
          <a:bodyPr vert="horz" wrap="square" lIns="0" tIns="12700" rIns="0" bIns="0" rtlCol="0">
            <a:spAutoFit/>
          </a:bodyPr>
          <a:lstStyle/>
          <a:p>
            <a:pPr>
              <a:lnSpc>
                <a:spcPct val="100000"/>
              </a:lnSpc>
              <a:spcBef>
                <a:spcPts val="100"/>
              </a:spcBef>
            </a:pPr>
            <a:r>
              <a:rPr sz="1400" b="1" spc="-35" dirty="0">
                <a:solidFill>
                  <a:srgbClr val="156EA4"/>
                </a:solidFill>
                <a:latin typeface="Calibri"/>
                <a:cs typeface="Calibri"/>
              </a:rPr>
              <a:t>–</a:t>
            </a:r>
            <a:endParaRPr sz="1400" dirty="0">
              <a:latin typeface="Calibri"/>
              <a:cs typeface="Calibri"/>
            </a:endParaRPr>
          </a:p>
        </p:txBody>
      </p:sp>
      <p:graphicFrame>
        <p:nvGraphicFramePr>
          <p:cNvPr id="24" name="object 20">
            <a:extLst>
              <a:ext uri="{FF2B5EF4-FFF2-40B4-BE49-F238E27FC236}">
                <a16:creationId xmlns:a16="http://schemas.microsoft.com/office/drawing/2014/main" id="{F947372D-CC7C-48E9-8CC9-EE9DF4374F57}"/>
              </a:ext>
            </a:extLst>
          </p:cNvPr>
          <p:cNvGraphicFramePr>
            <a:graphicFrameLocks noGrp="1"/>
          </p:cNvGraphicFramePr>
          <p:nvPr/>
        </p:nvGraphicFramePr>
        <p:xfrm>
          <a:off x="636616" y="2317285"/>
          <a:ext cx="4067810" cy="2879725"/>
        </p:xfrm>
        <a:graphic>
          <a:graphicData uri="http://schemas.openxmlformats.org/drawingml/2006/table">
            <a:tbl>
              <a:tblPr firstRow="1" bandRow="1">
                <a:tableStyleId>{2D5ABB26-0587-4C30-8999-92F81FD0307C}</a:tableStyleId>
              </a:tblPr>
              <a:tblGrid>
                <a:gridCol w="3121660">
                  <a:extLst>
                    <a:ext uri="{9D8B030D-6E8A-4147-A177-3AD203B41FA5}">
                      <a16:colId xmlns:a16="http://schemas.microsoft.com/office/drawing/2014/main" val="20000"/>
                    </a:ext>
                  </a:extLst>
                </a:gridCol>
                <a:gridCol w="946150">
                  <a:extLst>
                    <a:ext uri="{9D8B030D-6E8A-4147-A177-3AD203B41FA5}">
                      <a16:colId xmlns:a16="http://schemas.microsoft.com/office/drawing/2014/main" val="20001"/>
                    </a:ext>
                  </a:extLst>
                </a:gridCol>
              </a:tblGrid>
              <a:tr h="1151890">
                <a:tc>
                  <a:txBody>
                    <a:bodyPr/>
                    <a:lstStyle/>
                    <a:p>
                      <a:pPr marL="236220" indent="-128905">
                        <a:lnSpc>
                          <a:spcPct val="100000"/>
                        </a:lnSpc>
                        <a:spcBef>
                          <a:spcPts val="675"/>
                        </a:spcBef>
                        <a:buAutoNum type="romanUcPeriod"/>
                        <a:tabLst>
                          <a:tab pos="236854" algn="l"/>
                        </a:tabLst>
                      </a:pPr>
                      <a:r>
                        <a:rPr sz="1200" b="1" spc="-45" dirty="0">
                          <a:solidFill>
                            <a:srgbClr val="0A9DC6"/>
                          </a:solidFill>
                          <a:latin typeface="Calibri"/>
                          <a:cs typeface="Calibri"/>
                        </a:rPr>
                        <a:t>Agenda</a:t>
                      </a:r>
                      <a:r>
                        <a:rPr sz="1200" b="1" spc="45" dirty="0">
                          <a:solidFill>
                            <a:srgbClr val="0A9DC6"/>
                          </a:solidFill>
                          <a:latin typeface="Calibri"/>
                          <a:cs typeface="Calibri"/>
                        </a:rPr>
                        <a:t> </a:t>
                      </a:r>
                      <a:r>
                        <a:rPr sz="1200" b="1" spc="-35" dirty="0">
                          <a:solidFill>
                            <a:srgbClr val="0A9DC6"/>
                          </a:solidFill>
                          <a:latin typeface="Calibri"/>
                          <a:cs typeface="Calibri"/>
                        </a:rPr>
                        <a:t>urbana</a:t>
                      </a:r>
                      <a:r>
                        <a:rPr sz="1200" b="1" spc="55" dirty="0">
                          <a:solidFill>
                            <a:srgbClr val="0A9DC6"/>
                          </a:solidFill>
                          <a:latin typeface="Calibri"/>
                          <a:cs typeface="Calibri"/>
                        </a:rPr>
                        <a:t> </a:t>
                      </a:r>
                      <a:r>
                        <a:rPr sz="1200" b="1" spc="-35" dirty="0">
                          <a:solidFill>
                            <a:srgbClr val="0A9DC6"/>
                          </a:solidFill>
                          <a:latin typeface="Calibri"/>
                          <a:cs typeface="Calibri"/>
                        </a:rPr>
                        <a:t>y</a:t>
                      </a:r>
                      <a:r>
                        <a:rPr sz="1200" b="1" spc="45" dirty="0">
                          <a:solidFill>
                            <a:srgbClr val="0A9DC6"/>
                          </a:solidFill>
                          <a:latin typeface="Calibri"/>
                          <a:cs typeface="Calibri"/>
                        </a:rPr>
                        <a:t> </a:t>
                      </a:r>
                      <a:r>
                        <a:rPr sz="1200" b="1" spc="-20" dirty="0">
                          <a:solidFill>
                            <a:srgbClr val="0A9DC6"/>
                          </a:solidFill>
                          <a:latin typeface="Calibri"/>
                          <a:cs typeface="Calibri"/>
                        </a:rPr>
                        <a:t>rural,</a:t>
                      </a:r>
                      <a:r>
                        <a:rPr sz="1200" b="1" spc="55" dirty="0">
                          <a:solidFill>
                            <a:srgbClr val="0A9DC6"/>
                          </a:solidFill>
                          <a:latin typeface="Calibri"/>
                          <a:cs typeface="Calibri"/>
                        </a:rPr>
                        <a:t> </a:t>
                      </a:r>
                      <a:r>
                        <a:rPr sz="1200" b="1" spc="-30" dirty="0">
                          <a:solidFill>
                            <a:srgbClr val="0A9DC6"/>
                          </a:solidFill>
                          <a:latin typeface="Calibri"/>
                          <a:cs typeface="Calibri"/>
                        </a:rPr>
                        <a:t>lucha</a:t>
                      </a:r>
                      <a:r>
                        <a:rPr sz="1200" b="1" spc="45" dirty="0">
                          <a:solidFill>
                            <a:srgbClr val="0A9DC6"/>
                          </a:solidFill>
                          <a:latin typeface="Calibri"/>
                          <a:cs typeface="Calibri"/>
                        </a:rPr>
                        <a:t> </a:t>
                      </a:r>
                      <a:r>
                        <a:rPr sz="1200" b="1" spc="-35" dirty="0">
                          <a:solidFill>
                            <a:srgbClr val="0A9DC6"/>
                          </a:solidFill>
                          <a:latin typeface="Calibri"/>
                          <a:cs typeface="Calibri"/>
                        </a:rPr>
                        <a:t>contra</a:t>
                      </a:r>
                      <a:endParaRPr sz="1200" dirty="0">
                        <a:latin typeface="Calibri"/>
                        <a:cs typeface="Calibri"/>
                      </a:endParaRPr>
                    </a:p>
                    <a:p>
                      <a:pPr marL="226695">
                        <a:lnSpc>
                          <a:spcPct val="100000"/>
                        </a:lnSpc>
                        <a:spcBef>
                          <a:spcPts val="165"/>
                        </a:spcBef>
                      </a:pPr>
                      <a:r>
                        <a:rPr sz="1200" b="1" spc="-20" dirty="0">
                          <a:solidFill>
                            <a:srgbClr val="0A9DC6"/>
                          </a:solidFill>
                          <a:latin typeface="Calibri"/>
                          <a:cs typeface="Calibri"/>
                        </a:rPr>
                        <a:t>la</a:t>
                      </a:r>
                      <a:r>
                        <a:rPr sz="1200" b="1" spc="45" dirty="0">
                          <a:solidFill>
                            <a:srgbClr val="0A9DC6"/>
                          </a:solidFill>
                          <a:latin typeface="Calibri"/>
                          <a:cs typeface="Calibri"/>
                        </a:rPr>
                        <a:t> </a:t>
                      </a:r>
                      <a:r>
                        <a:rPr sz="1200" b="1" spc="-40" dirty="0">
                          <a:solidFill>
                            <a:srgbClr val="0A9DC6"/>
                          </a:solidFill>
                          <a:latin typeface="Calibri"/>
                          <a:cs typeface="Calibri"/>
                        </a:rPr>
                        <a:t>despoblación</a:t>
                      </a:r>
                      <a:r>
                        <a:rPr sz="1200" b="1" spc="55" dirty="0">
                          <a:solidFill>
                            <a:srgbClr val="0A9DC6"/>
                          </a:solidFill>
                          <a:latin typeface="Calibri"/>
                          <a:cs typeface="Calibri"/>
                        </a:rPr>
                        <a:t> </a:t>
                      </a:r>
                      <a:r>
                        <a:rPr sz="1200" b="1" spc="-35" dirty="0">
                          <a:solidFill>
                            <a:srgbClr val="0A9DC6"/>
                          </a:solidFill>
                          <a:latin typeface="Calibri"/>
                          <a:cs typeface="Calibri"/>
                        </a:rPr>
                        <a:t>y</a:t>
                      </a:r>
                      <a:r>
                        <a:rPr sz="1200" b="1" spc="50" dirty="0">
                          <a:solidFill>
                            <a:srgbClr val="0A9DC6"/>
                          </a:solidFill>
                          <a:latin typeface="Calibri"/>
                          <a:cs typeface="Calibri"/>
                        </a:rPr>
                        <a:t> </a:t>
                      </a:r>
                      <a:r>
                        <a:rPr sz="1200" b="1" spc="-35" dirty="0">
                          <a:solidFill>
                            <a:srgbClr val="0A9DC6"/>
                          </a:solidFill>
                          <a:latin typeface="Calibri"/>
                          <a:cs typeface="Calibri"/>
                        </a:rPr>
                        <a:t>desarrollo</a:t>
                      </a:r>
                      <a:r>
                        <a:rPr sz="1200" b="1" spc="45" dirty="0">
                          <a:solidFill>
                            <a:srgbClr val="0A9DC6"/>
                          </a:solidFill>
                          <a:latin typeface="Calibri"/>
                          <a:cs typeface="Calibri"/>
                        </a:rPr>
                        <a:t> </a:t>
                      </a:r>
                      <a:r>
                        <a:rPr sz="1200" b="1" spc="-50" dirty="0">
                          <a:solidFill>
                            <a:srgbClr val="0A9DC6"/>
                          </a:solidFill>
                          <a:latin typeface="Calibri"/>
                          <a:cs typeface="Calibri"/>
                        </a:rPr>
                        <a:t>de</a:t>
                      </a:r>
                      <a:r>
                        <a:rPr sz="1200" b="1" spc="45" dirty="0">
                          <a:solidFill>
                            <a:srgbClr val="0A9DC6"/>
                          </a:solidFill>
                          <a:latin typeface="Calibri"/>
                          <a:cs typeface="Calibri"/>
                        </a:rPr>
                        <a:t> </a:t>
                      </a:r>
                      <a:r>
                        <a:rPr sz="1200" b="1" spc="-20" dirty="0">
                          <a:solidFill>
                            <a:srgbClr val="0A9DC6"/>
                          </a:solidFill>
                          <a:latin typeface="Calibri"/>
                          <a:cs typeface="Calibri"/>
                        </a:rPr>
                        <a:t>la</a:t>
                      </a:r>
                      <a:r>
                        <a:rPr sz="1200" b="1" spc="55" dirty="0">
                          <a:solidFill>
                            <a:srgbClr val="0A9DC6"/>
                          </a:solidFill>
                          <a:latin typeface="Calibri"/>
                          <a:cs typeface="Calibri"/>
                        </a:rPr>
                        <a:t> </a:t>
                      </a:r>
                      <a:r>
                        <a:rPr sz="1200" b="1" spc="-20" dirty="0">
                          <a:solidFill>
                            <a:srgbClr val="0A9DC6"/>
                          </a:solidFill>
                          <a:latin typeface="Calibri"/>
                          <a:cs typeface="Calibri"/>
                        </a:rPr>
                        <a:t>agricultura</a:t>
                      </a:r>
                      <a:endParaRPr sz="1200" dirty="0">
                        <a:latin typeface="Calibri"/>
                        <a:cs typeface="Calibri"/>
                      </a:endParaRPr>
                    </a:p>
                    <a:p>
                      <a:pPr>
                        <a:lnSpc>
                          <a:spcPct val="100000"/>
                        </a:lnSpc>
                        <a:spcBef>
                          <a:spcPts val="50"/>
                        </a:spcBef>
                      </a:pPr>
                      <a:endParaRPr sz="1900" dirty="0">
                        <a:latin typeface="Times New Roman"/>
                        <a:cs typeface="Times New Roman"/>
                      </a:endParaRPr>
                    </a:p>
                    <a:p>
                      <a:pPr marL="288290" indent="-180975">
                        <a:lnSpc>
                          <a:spcPct val="100000"/>
                        </a:lnSpc>
                        <a:buAutoNum type="romanUcPeriod" startAt="2"/>
                        <a:tabLst>
                          <a:tab pos="288925" algn="l"/>
                        </a:tabLst>
                      </a:pPr>
                      <a:r>
                        <a:rPr sz="1200" b="1" spc="-20" dirty="0">
                          <a:solidFill>
                            <a:srgbClr val="1B95A0"/>
                          </a:solidFill>
                          <a:latin typeface="Calibri"/>
                          <a:cs typeface="Calibri"/>
                        </a:rPr>
                        <a:t>Infraestructuras</a:t>
                      </a:r>
                      <a:r>
                        <a:rPr sz="1200" b="1" spc="95" dirty="0">
                          <a:solidFill>
                            <a:srgbClr val="1B95A0"/>
                          </a:solidFill>
                          <a:latin typeface="Calibri"/>
                          <a:cs typeface="Calibri"/>
                        </a:rPr>
                        <a:t> </a:t>
                      </a:r>
                      <a:r>
                        <a:rPr sz="1200" b="1" spc="-35" dirty="0">
                          <a:solidFill>
                            <a:srgbClr val="1B95A0"/>
                          </a:solidFill>
                          <a:latin typeface="Calibri"/>
                          <a:cs typeface="Calibri"/>
                        </a:rPr>
                        <a:t>y</a:t>
                      </a:r>
                      <a:r>
                        <a:rPr sz="1200" b="1" spc="75" dirty="0">
                          <a:solidFill>
                            <a:srgbClr val="1B95A0"/>
                          </a:solidFill>
                          <a:latin typeface="Calibri"/>
                          <a:cs typeface="Calibri"/>
                        </a:rPr>
                        <a:t> </a:t>
                      </a:r>
                      <a:r>
                        <a:rPr sz="1200" b="1" spc="-30" dirty="0">
                          <a:solidFill>
                            <a:srgbClr val="1B95A0"/>
                          </a:solidFill>
                          <a:latin typeface="Calibri"/>
                          <a:cs typeface="Calibri"/>
                        </a:rPr>
                        <a:t>ecosistemas</a:t>
                      </a:r>
                      <a:r>
                        <a:rPr sz="1200" b="1" spc="90" dirty="0">
                          <a:solidFill>
                            <a:srgbClr val="1B95A0"/>
                          </a:solidFill>
                          <a:latin typeface="Calibri"/>
                          <a:cs typeface="Calibri"/>
                        </a:rPr>
                        <a:t> </a:t>
                      </a:r>
                      <a:r>
                        <a:rPr sz="1200" b="1" spc="-15" dirty="0">
                          <a:solidFill>
                            <a:srgbClr val="1B95A0"/>
                          </a:solidFill>
                          <a:latin typeface="Calibri"/>
                          <a:cs typeface="Calibri"/>
                        </a:rPr>
                        <a:t>resilientes</a:t>
                      </a:r>
                      <a:endParaRPr sz="1200" dirty="0">
                        <a:latin typeface="Calibri"/>
                        <a:cs typeface="Calibri"/>
                      </a:endParaRPr>
                    </a:p>
                  </a:txBody>
                  <a:tcPr marL="0" marR="0" marT="85725" marB="0">
                    <a:solidFill>
                      <a:srgbClr val="CFE3EF"/>
                    </a:solidFill>
                  </a:tcPr>
                </a:tc>
                <a:tc>
                  <a:txBody>
                    <a:bodyPr/>
                    <a:lstStyle/>
                    <a:p>
                      <a:pPr marL="83820">
                        <a:lnSpc>
                          <a:spcPct val="100000"/>
                        </a:lnSpc>
                        <a:spcBef>
                          <a:spcPts val="1290"/>
                        </a:spcBef>
                      </a:pPr>
                      <a:r>
                        <a:rPr sz="1400" b="1" spc="-35" dirty="0">
                          <a:solidFill>
                            <a:srgbClr val="0A9DC6"/>
                          </a:solidFill>
                          <a:latin typeface="Calibri"/>
                          <a:cs typeface="Calibri"/>
                        </a:rPr>
                        <a:t>14.407</a:t>
                      </a:r>
                      <a:r>
                        <a:rPr sz="1400" b="1" spc="-20" dirty="0">
                          <a:solidFill>
                            <a:srgbClr val="0A9DC6"/>
                          </a:solidFill>
                          <a:latin typeface="Calibri"/>
                          <a:cs typeface="Calibri"/>
                        </a:rPr>
                        <a:t> </a:t>
                      </a:r>
                      <a:r>
                        <a:rPr sz="1400" b="1" spc="-140" dirty="0">
                          <a:solidFill>
                            <a:srgbClr val="0A9DC6"/>
                          </a:solidFill>
                          <a:latin typeface="Calibri"/>
                          <a:cs typeface="Calibri"/>
                        </a:rPr>
                        <a:t>M</a:t>
                      </a:r>
                      <a:r>
                        <a:rPr sz="1400" b="1" spc="-140" dirty="0">
                          <a:solidFill>
                            <a:srgbClr val="0A9DC6"/>
                          </a:solidFill>
                          <a:latin typeface="Trebuchet MS"/>
                          <a:cs typeface="Trebuchet MS"/>
                        </a:rPr>
                        <a:t>€</a:t>
                      </a:r>
                      <a:endParaRPr sz="1400" dirty="0">
                        <a:latin typeface="Trebuchet MS"/>
                        <a:cs typeface="Trebuchet MS"/>
                      </a:endParaRPr>
                    </a:p>
                    <a:p>
                      <a:pPr>
                        <a:lnSpc>
                          <a:spcPct val="100000"/>
                        </a:lnSpc>
                        <a:spcBef>
                          <a:spcPts val="35"/>
                        </a:spcBef>
                      </a:pPr>
                      <a:endParaRPr sz="2450" dirty="0">
                        <a:latin typeface="Times New Roman"/>
                        <a:cs typeface="Times New Roman"/>
                      </a:endParaRPr>
                    </a:p>
                    <a:p>
                      <a:pPr marL="83820">
                        <a:lnSpc>
                          <a:spcPct val="100000"/>
                        </a:lnSpc>
                        <a:spcBef>
                          <a:spcPts val="5"/>
                        </a:spcBef>
                      </a:pPr>
                      <a:r>
                        <a:rPr sz="1400" b="1" spc="-35" dirty="0">
                          <a:solidFill>
                            <a:srgbClr val="1B95A0"/>
                          </a:solidFill>
                          <a:latin typeface="Calibri"/>
                          <a:cs typeface="Calibri"/>
                        </a:rPr>
                        <a:t>10.400</a:t>
                      </a:r>
                      <a:r>
                        <a:rPr sz="1400" b="1" spc="-20" dirty="0">
                          <a:solidFill>
                            <a:srgbClr val="1B95A0"/>
                          </a:solidFill>
                          <a:latin typeface="Calibri"/>
                          <a:cs typeface="Calibri"/>
                        </a:rPr>
                        <a:t> </a:t>
                      </a:r>
                      <a:r>
                        <a:rPr sz="1400" b="1" spc="-140" dirty="0">
                          <a:solidFill>
                            <a:srgbClr val="1B95A0"/>
                          </a:solidFill>
                          <a:latin typeface="Calibri"/>
                          <a:cs typeface="Calibri"/>
                        </a:rPr>
                        <a:t>M</a:t>
                      </a:r>
                      <a:r>
                        <a:rPr sz="1400" b="1" spc="-140" dirty="0">
                          <a:solidFill>
                            <a:srgbClr val="1B95A0"/>
                          </a:solidFill>
                          <a:latin typeface="Trebuchet MS"/>
                          <a:cs typeface="Trebuchet MS"/>
                        </a:rPr>
                        <a:t>€</a:t>
                      </a:r>
                      <a:endParaRPr sz="1400" dirty="0">
                        <a:latin typeface="Trebuchet MS"/>
                        <a:cs typeface="Trebuchet MS"/>
                      </a:endParaRPr>
                    </a:p>
                  </a:txBody>
                  <a:tcPr marL="0" marR="0" marT="163830" marB="0">
                    <a:solidFill>
                      <a:srgbClr val="CFE3EF"/>
                    </a:solidFill>
                  </a:tcPr>
                </a:tc>
                <a:extLst>
                  <a:ext uri="{0D108BD9-81ED-4DB2-BD59-A6C34878D82A}">
                    <a16:rowId xmlns:a16="http://schemas.microsoft.com/office/drawing/2014/main" val="10000"/>
                  </a:ext>
                </a:extLst>
              </a:tr>
              <a:tr h="575945">
                <a:tc>
                  <a:txBody>
                    <a:bodyPr/>
                    <a:lstStyle/>
                    <a:p>
                      <a:pPr>
                        <a:lnSpc>
                          <a:spcPct val="100000"/>
                        </a:lnSpc>
                        <a:spcBef>
                          <a:spcPts val="45"/>
                        </a:spcBef>
                      </a:pPr>
                      <a:endParaRPr sz="1300" dirty="0">
                        <a:latin typeface="Times New Roman"/>
                        <a:cs typeface="Times New Roman"/>
                      </a:endParaRPr>
                    </a:p>
                    <a:p>
                      <a:pPr marL="107950">
                        <a:lnSpc>
                          <a:spcPct val="100000"/>
                        </a:lnSpc>
                      </a:pPr>
                      <a:r>
                        <a:rPr sz="1200" b="1" spc="40" dirty="0">
                          <a:solidFill>
                            <a:srgbClr val="6FA14B"/>
                          </a:solidFill>
                          <a:latin typeface="Calibri"/>
                          <a:cs typeface="Calibri"/>
                        </a:rPr>
                        <a:t>III.</a:t>
                      </a:r>
                      <a:r>
                        <a:rPr sz="1200" b="1" spc="60" dirty="0">
                          <a:solidFill>
                            <a:srgbClr val="6FA14B"/>
                          </a:solidFill>
                          <a:latin typeface="Calibri"/>
                          <a:cs typeface="Calibri"/>
                        </a:rPr>
                        <a:t> </a:t>
                      </a:r>
                      <a:r>
                        <a:rPr sz="1200" b="1" spc="-25" dirty="0">
                          <a:solidFill>
                            <a:srgbClr val="6FA14B"/>
                          </a:solidFill>
                          <a:latin typeface="Calibri"/>
                          <a:cs typeface="Calibri"/>
                        </a:rPr>
                        <a:t>Transición</a:t>
                      </a:r>
                      <a:r>
                        <a:rPr sz="1200" b="1" spc="75" dirty="0">
                          <a:solidFill>
                            <a:srgbClr val="6FA14B"/>
                          </a:solidFill>
                          <a:latin typeface="Calibri"/>
                          <a:cs typeface="Calibri"/>
                        </a:rPr>
                        <a:t> </a:t>
                      </a:r>
                      <a:r>
                        <a:rPr sz="1200" b="1" spc="-25" dirty="0">
                          <a:solidFill>
                            <a:srgbClr val="6FA14B"/>
                          </a:solidFill>
                          <a:latin typeface="Calibri"/>
                          <a:cs typeface="Calibri"/>
                        </a:rPr>
                        <a:t>energética</a:t>
                      </a:r>
                      <a:r>
                        <a:rPr sz="1200" b="1" spc="75" dirty="0">
                          <a:solidFill>
                            <a:srgbClr val="6FA14B"/>
                          </a:solidFill>
                          <a:latin typeface="Calibri"/>
                          <a:cs typeface="Calibri"/>
                        </a:rPr>
                        <a:t> </a:t>
                      </a:r>
                      <a:r>
                        <a:rPr sz="1200" b="1" spc="-20" dirty="0">
                          <a:solidFill>
                            <a:srgbClr val="6FA14B"/>
                          </a:solidFill>
                          <a:latin typeface="Calibri"/>
                          <a:cs typeface="Calibri"/>
                        </a:rPr>
                        <a:t>justa</a:t>
                      </a:r>
                      <a:r>
                        <a:rPr sz="1200" b="1" spc="65" dirty="0">
                          <a:solidFill>
                            <a:srgbClr val="6FA14B"/>
                          </a:solidFill>
                          <a:latin typeface="Calibri"/>
                          <a:cs typeface="Calibri"/>
                        </a:rPr>
                        <a:t> </a:t>
                      </a:r>
                      <a:r>
                        <a:rPr sz="1200" b="1" spc="-55" dirty="0">
                          <a:solidFill>
                            <a:srgbClr val="6FA14B"/>
                          </a:solidFill>
                          <a:latin typeface="Calibri"/>
                          <a:cs typeface="Calibri"/>
                        </a:rPr>
                        <a:t>e</a:t>
                      </a:r>
                      <a:r>
                        <a:rPr sz="1200" b="1" spc="55" dirty="0">
                          <a:solidFill>
                            <a:srgbClr val="6FA14B"/>
                          </a:solidFill>
                          <a:latin typeface="Calibri"/>
                          <a:cs typeface="Calibri"/>
                        </a:rPr>
                        <a:t> </a:t>
                      </a:r>
                      <a:r>
                        <a:rPr sz="1200" b="1" spc="-10" dirty="0">
                          <a:solidFill>
                            <a:srgbClr val="6FA14B"/>
                          </a:solidFill>
                          <a:latin typeface="Calibri"/>
                          <a:cs typeface="Calibri"/>
                        </a:rPr>
                        <a:t>inclusiva</a:t>
                      </a:r>
                      <a:endParaRPr sz="1200" dirty="0">
                        <a:latin typeface="Calibri"/>
                        <a:cs typeface="Calibri"/>
                      </a:endParaRPr>
                    </a:p>
                  </a:txBody>
                  <a:tcPr marL="0" marR="0" marT="5715" marB="0">
                    <a:solidFill>
                      <a:srgbClr val="DAE5D0"/>
                    </a:solidFill>
                  </a:tcPr>
                </a:tc>
                <a:tc>
                  <a:txBody>
                    <a:bodyPr/>
                    <a:lstStyle/>
                    <a:p>
                      <a:pPr marR="106045" algn="r">
                        <a:lnSpc>
                          <a:spcPct val="100000"/>
                        </a:lnSpc>
                        <a:spcBef>
                          <a:spcPts val="1290"/>
                        </a:spcBef>
                      </a:pPr>
                      <a:r>
                        <a:rPr sz="1400" b="1" spc="-35" dirty="0">
                          <a:solidFill>
                            <a:srgbClr val="6FA14B"/>
                          </a:solidFill>
                          <a:latin typeface="Calibri"/>
                          <a:cs typeface="Calibri"/>
                        </a:rPr>
                        <a:t>6.385</a:t>
                      </a:r>
                      <a:r>
                        <a:rPr sz="1400" b="1" spc="35" dirty="0">
                          <a:solidFill>
                            <a:srgbClr val="6FA14B"/>
                          </a:solidFill>
                          <a:latin typeface="Calibri"/>
                          <a:cs typeface="Calibri"/>
                        </a:rPr>
                        <a:t> </a:t>
                      </a:r>
                      <a:r>
                        <a:rPr sz="1400" b="1" spc="-140" dirty="0">
                          <a:solidFill>
                            <a:srgbClr val="6FA14B"/>
                          </a:solidFill>
                          <a:latin typeface="Calibri"/>
                          <a:cs typeface="Calibri"/>
                        </a:rPr>
                        <a:t>M</a:t>
                      </a:r>
                      <a:r>
                        <a:rPr sz="1400" b="1" spc="-140" dirty="0">
                          <a:solidFill>
                            <a:srgbClr val="6FA14B"/>
                          </a:solidFill>
                          <a:latin typeface="Trebuchet MS"/>
                          <a:cs typeface="Trebuchet MS"/>
                        </a:rPr>
                        <a:t>€</a:t>
                      </a:r>
                      <a:endParaRPr sz="1400" dirty="0">
                        <a:latin typeface="Trebuchet MS"/>
                        <a:cs typeface="Trebuchet MS"/>
                      </a:endParaRPr>
                    </a:p>
                  </a:txBody>
                  <a:tcPr marL="0" marR="0" marT="163830" marB="0">
                    <a:solidFill>
                      <a:srgbClr val="DAE5D0"/>
                    </a:solidFill>
                  </a:tcPr>
                </a:tc>
                <a:extLst>
                  <a:ext uri="{0D108BD9-81ED-4DB2-BD59-A6C34878D82A}">
                    <a16:rowId xmlns:a16="http://schemas.microsoft.com/office/drawing/2014/main" val="10001"/>
                  </a:ext>
                </a:extLst>
              </a:tr>
              <a:tr h="575945">
                <a:tc>
                  <a:txBody>
                    <a:bodyPr/>
                    <a:lstStyle/>
                    <a:p>
                      <a:pPr>
                        <a:lnSpc>
                          <a:spcPct val="100000"/>
                        </a:lnSpc>
                        <a:spcBef>
                          <a:spcPts val="45"/>
                        </a:spcBef>
                      </a:pPr>
                      <a:endParaRPr sz="1300" dirty="0">
                        <a:latin typeface="Times New Roman"/>
                        <a:cs typeface="Times New Roman"/>
                      </a:endParaRPr>
                    </a:p>
                    <a:p>
                      <a:pPr marL="107950">
                        <a:lnSpc>
                          <a:spcPct val="100000"/>
                        </a:lnSpc>
                      </a:pPr>
                      <a:r>
                        <a:rPr sz="1200" b="1" spc="-25" dirty="0">
                          <a:solidFill>
                            <a:srgbClr val="918227"/>
                          </a:solidFill>
                          <a:latin typeface="Calibri"/>
                          <a:cs typeface="Calibri"/>
                        </a:rPr>
                        <a:t>IV.</a:t>
                      </a:r>
                      <a:r>
                        <a:rPr sz="1200" b="1" spc="55" dirty="0">
                          <a:solidFill>
                            <a:srgbClr val="918227"/>
                          </a:solidFill>
                          <a:latin typeface="Calibri"/>
                          <a:cs typeface="Calibri"/>
                        </a:rPr>
                        <a:t> </a:t>
                      </a:r>
                      <a:r>
                        <a:rPr sz="1200" b="1" spc="-55" dirty="0">
                          <a:solidFill>
                            <a:srgbClr val="918227"/>
                          </a:solidFill>
                          <a:latin typeface="Calibri"/>
                          <a:cs typeface="Calibri"/>
                        </a:rPr>
                        <a:t>Una</a:t>
                      </a:r>
                      <a:r>
                        <a:rPr sz="1200" b="1" spc="75" dirty="0">
                          <a:solidFill>
                            <a:srgbClr val="918227"/>
                          </a:solidFill>
                          <a:latin typeface="Calibri"/>
                          <a:cs typeface="Calibri"/>
                        </a:rPr>
                        <a:t> </a:t>
                      </a:r>
                      <a:r>
                        <a:rPr sz="1200" b="1" spc="-25" dirty="0">
                          <a:solidFill>
                            <a:srgbClr val="918227"/>
                          </a:solidFill>
                          <a:latin typeface="Calibri"/>
                          <a:cs typeface="Calibri"/>
                        </a:rPr>
                        <a:t>Administración</a:t>
                      </a:r>
                      <a:r>
                        <a:rPr sz="1200" b="1" spc="85" dirty="0">
                          <a:solidFill>
                            <a:srgbClr val="918227"/>
                          </a:solidFill>
                          <a:latin typeface="Calibri"/>
                          <a:cs typeface="Calibri"/>
                        </a:rPr>
                        <a:t> </a:t>
                      </a:r>
                      <a:r>
                        <a:rPr sz="1200" b="1" spc="-25" dirty="0">
                          <a:solidFill>
                            <a:srgbClr val="918227"/>
                          </a:solidFill>
                          <a:latin typeface="Calibri"/>
                          <a:cs typeface="Calibri"/>
                        </a:rPr>
                        <a:t>para</a:t>
                      </a:r>
                      <a:r>
                        <a:rPr sz="1200" b="1" spc="80" dirty="0">
                          <a:solidFill>
                            <a:srgbClr val="918227"/>
                          </a:solidFill>
                          <a:latin typeface="Calibri"/>
                          <a:cs typeface="Calibri"/>
                        </a:rPr>
                        <a:t> </a:t>
                      </a:r>
                      <a:r>
                        <a:rPr sz="1200" b="1" spc="-30" dirty="0">
                          <a:solidFill>
                            <a:srgbClr val="918227"/>
                          </a:solidFill>
                          <a:latin typeface="Calibri"/>
                          <a:cs typeface="Calibri"/>
                        </a:rPr>
                        <a:t>el</a:t>
                      </a:r>
                      <a:r>
                        <a:rPr sz="1200" b="1" spc="70" dirty="0">
                          <a:solidFill>
                            <a:srgbClr val="918227"/>
                          </a:solidFill>
                          <a:latin typeface="Calibri"/>
                          <a:cs typeface="Calibri"/>
                        </a:rPr>
                        <a:t> </a:t>
                      </a:r>
                      <a:r>
                        <a:rPr sz="1200" b="1" spc="-15" dirty="0">
                          <a:solidFill>
                            <a:srgbClr val="918227"/>
                          </a:solidFill>
                          <a:latin typeface="Calibri"/>
                          <a:cs typeface="Calibri"/>
                        </a:rPr>
                        <a:t>siglo</a:t>
                      </a:r>
                      <a:r>
                        <a:rPr sz="1200" b="1" spc="70" dirty="0">
                          <a:solidFill>
                            <a:srgbClr val="918227"/>
                          </a:solidFill>
                          <a:latin typeface="Calibri"/>
                          <a:cs typeface="Calibri"/>
                        </a:rPr>
                        <a:t> </a:t>
                      </a:r>
                      <a:r>
                        <a:rPr sz="1200" b="1" spc="-40" dirty="0">
                          <a:solidFill>
                            <a:srgbClr val="918227"/>
                          </a:solidFill>
                          <a:latin typeface="Calibri"/>
                          <a:cs typeface="Calibri"/>
                        </a:rPr>
                        <a:t>XXI</a:t>
                      </a:r>
                      <a:endParaRPr sz="1200" dirty="0">
                        <a:latin typeface="Calibri"/>
                        <a:cs typeface="Calibri"/>
                      </a:endParaRPr>
                    </a:p>
                  </a:txBody>
                  <a:tcPr marL="0" marR="0" marT="5715" marB="0">
                    <a:solidFill>
                      <a:srgbClr val="E2DCC5"/>
                    </a:solidFill>
                  </a:tcPr>
                </a:tc>
                <a:tc>
                  <a:txBody>
                    <a:bodyPr/>
                    <a:lstStyle/>
                    <a:p>
                      <a:pPr marR="106045" algn="r">
                        <a:lnSpc>
                          <a:spcPct val="100000"/>
                        </a:lnSpc>
                        <a:spcBef>
                          <a:spcPts val="1290"/>
                        </a:spcBef>
                      </a:pPr>
                      <a:r>
                        <a:rPr sz="1400" b="1" spc="-35" dirty="0">
                          <a:solidFill>
                            <a:srgbClr val="918227"/>
                          </a:solidFill>
                          <a:latin typeface="Calibri"/>
                          <a:cs typeface="Calibri"/>
                        </a:rPr>
                        <a:t>4.315</a:t>
                      </a:r>
                      <a:r>
                        <a:rPr sz="1400" b="1" spc="35" dirty="0">
                          <a:solidFill>
                            <a:srgbClr val="918227"/>
                          </a:solidFill>
                          <a:latin typeface="Calibri"/>
                          <a:cs typeface="Calibri"/>
                        </a:rPr>
                        <a:t> </a:t>
                      </a:r>
                      <a:r>
                        <a:rPr sz="1400" b="1" spc="-140" dirty="0">
                          <a:solidFill>
                            <a:srgbClr val="918227"/>
                          </a:solidFill>
                          <a:latin typeface="Calibri"/>
                          <a:cs typeface="Calibri"/>
                        </a:rPr>
                        <a:t>M</a:t>
                      </a:r>
                      <a:r>
                        <a:rPr sz="1400" b="1" spc="-140" dirty="0">
                          <a:solidFill>
                            <a:srgbClr val="918227"/>
                          </a:solidFill>
                          <a:latin typeface="Trebuchet MS"/>
                          <a:cs typeface="Trebuchet MS"/>
                        </a:rPr>
                        <a:t>€</a:t>
                      </a:r>
                      <a:endParaRPr sz="1400" dirty="0">
                        <a:latin typeface="Trebuchet MS"/>
                        <a:cs typeface="Trebuchet MS"/>
                      </a:endParaRPr>
                    </a:p>
                  </a:txBody>
                  <a:tcPr marL="0" marR="0" marT="163830" marB="0">
                    <a:solidFill>
                      <a:srgbClr val="E2DCC5"/>
                    </a:solidFill>
                  </a:tcPr>
                </a:tc>
                <a:extLst>
                  <a:ext uri="{0D108BD9-81ED-4DB2-BD59-A6C34878D82A}">
                    <a16:rowId xmlns:a16="http://schemas.microsoft.com/office/drawing/2014/main" val="10002"/>
                  </a:ext>
                </a:extLst>
              </a:tr>
              <a:tr h="575945">
                <a:tc>
                  <a:txBody>
                    <a:bodyPr/>
                    <a:lstStyle/>
                    <a:p>
                      <a:pPr marL="251460" marR="76200" indent="-144145">
                        <a:lnSpc>
                          <a:spcPts val="1300"/>
                        </a:lnSpc>
                        <a:spcBef>
                          <a:spcPts val="309"/>
                        </a:spcBef>
                      </a:pPr>
                      <a:r>
                        <a:rPr sz="1100" b="1" spc="-55" dirty="0">
                          <a:solidFill>
                            <a:srgbClr val="C98734"/>
                          </a:solidFill>
                          <a:latin typeface="Calibri"/>
                          <a:cs typeface="Calibri"/>
                        </a:rPr>
                        <a:t>V.</a:t>
                      </a:r>
                      <a:r>
                        <a:rPr sz="1100" b="1" spc="20" dirty="0">
                          <a:solidFill>
                            <a:srgbClr val="C98734"/>
                          </a:solidFill>
                          <a:latin typeface="Calibri"/>
                          <a:cs typeface="Calibri"/>
                        </a:rPr>
                        <a:t> </a:t>
                      </a:r>
                      <a:r>
                        <a:rPr sz="1100" b="1" spc="-40" dirty="0">
                          <a:solidFill>
                            <a:srgbClr val="C98734"/>
                          </a:solidFill>
                          <a:latin typeface="Calibri"/>
                          <a:cs typeface="Calibri"/>
                        </a:rPr>
                        <a:t>Modernización</a:t>
                      </a:r>
                      <a:r>
                        <a:rPr sz="1100" b="1" spc="10" dirty="0">
                          <a:solidFill>
                            <a:srgbClr val="C98734"/>
                          </a:solidFill>
                          <a:latin typeface="Calibri"/>
                          <a:cs typeface="Calibri"/>
                        </a:rPr>
                        <a:t> </a:t>
                      </a:r>
                      <a:r>
                        <a:rPr sz="1100" b="1" spc="-35" dirty="0">
                          <a:solidFill>
                            <a:srgbClr val="C98734"/>
                          </a:solidFill>
                          <a:latin typeface="Calibri"/>
                          <a:cs typeface="Calibri"/>
                        </a:rPr>
                        <a:t>y</a:t>
                      </a:r>
                      <a:r>
                        <a:rPr sz="1100" b="1" dirty="0">
                          <a:solidFill>
                            <a:srgbClr val="C98734"/>
                          </a:solidFill>
                          <a:latin typeface="Calibri"/>
                          <a:cs typeface="Calibri"/>
                        </a:rPr>
                        <a:t> </a:t>
                      </a:r>
                      <a:r>
                        <a:rPr sz="1100" b="1" spc="-25" dirty="0">
                          <a:solidFill>
                            <a:srgbClr val="C98734"/>
                          </a:solidFill>
                          <a:latin typeface="Calibri"/>
                          <a:cs typeface="Calibri"/>
                        </a:rPr>
                        <a:t>digitalización</a:t>
                      </a:r>
                      <a:r>
                        <a:rPr sz="1100" b="1" spc="15" dirty="0">
                          <a:solidFill>
                            <a:srgbClr val="C98734"/>
                          </a:solidFill>
                          <a:latin typeface="Calibri"/>
                          <a:cs typeface="Calibri"/>
                        </a:rPr>
                        <a:t> </a:t>
                      </a:r>
                      <a:r>
                        <a:rPr sz="1100" b="1" spc="-35" dirty="0">
                          <a:solidFill>
                            <a:srgbClr val="C98734"/>
                          </a:solidFill>
                          <a:latin typeface="Calibri"/>
                          <a:cs typeface="Calibri"/>
                        </a:rPr>
                        <a:t>del</a:t>
                      </a:r>
                      <a:r>
                        <a:rPr sz="1100" b="1" spc="5" dirty="0">
                          <a:solidFill>
                            <a:srgbClr val="C98734"/>
                          </a:solidFill>
                          <a:latin typeface="Calibri"/>
                          <a:cs typeface="Calibri"/>
                        </a:rPr>
                        <a:t> </a:t>
                      </a:r>
                      <a:r>
                        <a:rPr sz="1100" b="1" spc="-30" dirty="0">
                          <a:solidFill>
                            <a:srgbClr val="C98734"/>
                          </a:solidFill>
                          <a:latin typeface="Calibri"/>
                          <a:cs typeface="Calibri"/>
                        </a:rPr>
                        <a:t>tejido</a:t>
                      </a:r>
                      <a:r>
                        <a:rPr sz="1100" b="1" spc="5" dirty="0">
                          <a:solidFill>
                            <a:srgbClr val="C98734"/>
                          </a:solidFill>
                          <a:latin typeface="Calibri"/>
                          <a:cs typeface="Calibri"/>
                        </a:rPr>
                        <a:t> </a:t>
                      </a:r>
                      <a:r>
                        <a:rPr sz="1100" b="1" spc="-15" dirty="0">
                          <a:solidFill>
                            <a:srgbClr val="C98734"/>
                          </a:solidFill>
                          <a:latin typeface="Calibri"/>
                          <a:cs typeface="Calibri"/>
                        </a:rPr>
                        <a:t>industrial </a:t>
                      </a:r>
                      <a:r>
                        <a:rPr sz="1100" b="1" spc="-235" dirty="0">
                          <a:solidFill>
                            <a:srgbClr val="C98734"/>
                          </a:solidFill>
                          <a:latin typeface="Calibri"/>
                          <a:cs typeface="Calibri"/>
                        </a:rPr>
                        <a:t> </a:t>
                      </a:r>
                      <a:r>
                        <a:rPr sz="1100" b="1" spc="-35" dirty="0">
                          <a:solidFill>
                            <a:srgbClr val="C98734"/>
                          </a:solidFill>
                          <a:latin typeface="Calibri"/>
                          <a:cs typeface="Calibri"/>
                        </a:rPr>
                        <a:t>y</a:t>
                      </a:r>
                      <a:r>
                        <a:rPr sz="1100" b="1" spc="-30" dirty="0">
                          <a:solidFill>
                            <a:srgbClr val="C98734"/>
                          </a:solidFill>
                          <a:latin typeface="Calibri"/>
                          <a:cs typeface="Calibri"/>
                        </a:rPr>
                        <a:t> </a:t>
                      </a:r>
                      <a:r>
                        <a:rPr sz="1100" b="1" spc="-45" dirty="0">
                          <a:solidFill>
                            <a:srgbClr val="C98734"/>
                          </a:solidFill>
                          <a:latin typeface="Calibri"/>
                          <a:cs typeface="Calibri"/>
                        </a:rPr>
                        <a:t>de</a:t>
                      </a:r>
                      <a:r>
                        <a:rPr sz="1100" b="1" spc="155" dirty="0">
                          <a:solidFill>
                            <a:srgbClr val="C98734"/>
                          </a:solidFill>
                          <a:latin typeface="Calibri"/>
                          <a:cs typeface="Calibri"/>
                        </a:rPr>
                        <a:t> </a:t>
                      </a:r>
                      <a:r>
                        <a:rPr sz="1100" b="1" spc="-20" dirty="0">
                          <a:solidFill>
                            <a:srgbClr val="C98734"/>
                          </a:solidFill>
                          <a:latin typeface="Calibri"/>
                          <a:cs typeface="Calibri"/>
                        </a:rPr>
                        <a:t>la</a:t>
                      </a:r>
                      <a:r>
                        <a:rPr sz="1100" b="1" spc="210" dirty="0">
                          <a:solidFill>
                            <a:srgbClr val="C98734"/>
                          </a:solidFill>
                          <a:latin typeface="Calibri"/>
                          <a:cs typeface="Calibri"/>
                        </a:rPr>
                        <a:t> </a:t>
                      </a:r>
                      <a:r>
                        <a:rPr sz="1100" b="1" spc="-25" dirty="0">
                          <a:solidFill>
                            <a:srgbClr val="C98734"/>
                          </a:solidFill>
                          <a:latin typeface="Calibri"/>
                          <a:cs typeface="Calibri"/>
                        </a:rPr>
                        <a:t>pyme,</a:t>
                      </a:r>
                      <a:r>
                        <a:rPr sz="1100" b="1" spc="200" dirty="0">
                          <a:solidFill>
                            <a:srgbClr val="C98734"/>
                          </a:solidFill>
                          <a:latin typeface="Calibri"/>
                          <a:cs typeface="Calibri"/>
                        </a:rPr>
                        <a:t> </a:t>
                      </a:r>
                      <a:r>
                        <a:rPr sz="1100" b="1" spc="-30" dirty="0">
                          <a:solidFill>
                            <a:srgbClr val="C98734"/>
                          </a:solidFill>
                          <a:latin typeface="Calibri"/>
                          <a:cs typeface="Calibri"/>
                        </a:rPr>
                        <a:t>recuperación</a:t>
                      </a:r>
                      <a:r>
                        <a:rPr sz="1100" b="1" spc="185" dirty="0">
                          <a:solidFill>
                            <a:srgbClr val="C98734"/>
                          </a:solidFill>
                          <a:latin typeface="Calibri"/>
                          <a:cs typeface="Calibri"/>
                        </a:rPr>
                        <a:t> </a:t>
                      </a:r>
                      <a:r>
                        <a:rPr sz="1100" b="1" spc="-30" dirty="0">
                          <a:solidFill>
                            <a:srgbClr val="C98734"/>
                          </a:solidFill>
                          <a:latin typeface="Calibri"/>
                          <a:cs typeface="Calibri"/>
                        </a:rPr>
                        <a:t>del</a:t>
                      </a:r>
                      <a:r>
                        <a:rPr sz="1100" b="1" spc="190" dirty="0">
                          <a:solidFill>
                            <a:srgbClr val="C98734"/>
                          </a:solidFill>
                          <a:latin typeface="Calibri"/>
                          <a:cs typeface="Calibri"/>
                        </a:rPr>
                        <a:t> </a:t>
                      </a:r>
                      <a:r>
                        <a:rPr sz="1100" b="1" spc="-20" dirty="0">
                          <a:solidFill>
                            <a:srgbClr val="C98734"/>
                          </a:solidFill>
                          <a:latin typeface="Calibri"/>
                          <a:cs typeface="Calibri"/>
                        </a:rPr>
                        <a:t>turismo </a:t>
                      </a:r>
                      <a:r>
                        <a:rPr sz="1100" b="1" spc="-50" dirty="0">
                          <a:solidFill>
                            <a:srgbClr val="C98734"/>
                          </a:solidFill>
                          <a:latin typeface="Calibri"/>
                          <a:cs typeface="Calibri"/>
                        </a:rPr>
                        <a:t>e </a:t>
                      </a:r>
                      <a:r>
                        <a:rPr sz="1100" b="1" spc="-45" dirty="0">
                          <a:solidFill>
                            <a:srgbClr val="C98734"/>
                          </a:solidFill>
                          <a:latin typeface="Calibri"/>
                          <a:cs typeface="Calibri"/>
                        </a:rPr>
                        <a:t> </a:t>
                      </a:r>
                      <a:r>
                        <a:rPr sz="1100" b="1" spc="-20" dirty="0">
                          <a:solidFill>
                            <a:srgbClr val="C98734"/>
                          </a:solidFill>
                          <a:latin typeface="Calibri"/>
                          <a:cs typeface="Calibri"/>
                        </a:rPr>
                        <a:t>impulso</a:t>
                      </a:r>
                      <a:r>
                        <a:rPr sz="1100" b="1" spc="65" dirty="0">
                          <a:solidFill>
                            <a:srgbClr val="C98734"/>
                          </a:solidFill>
                          <a:latin typeface="Calibri"/>
                          <a:cs typeface="Calibri"/>
                        </a:rPr>
                        <a:t> </a:t>
                      </a:r>
                      <a:r>
                        <a:rPr sz="1100" b="1" spc="-30" dirty="0">
                          <a:solidFill>
                            <a:srgbClr val="C98734"/>
                          </a:solidFill>
                          <a:latin typeface="Calibri"/>
                          <a:cs typeface="Calibri"/>
                        </a:rPr>
                        <a:t>a</a:t>
                      </a:r>
                      <a:r>
                        <a:rPr sz="1100" b="1" spc="55" dirty="0">
                          <a:solidFill>
                            <a:srgbClr val="C98734"/>
                          </a:solidFill>
                          <a:latin typeface="Calibri"/>
                          <a:cs typeface="Calibri"/>
                        </a:rPr>
                        <a:t> </a:t>
                      </a:r>
                      <a:r>
                        <a:rPr sz="1100" b="1" spc="-25" dirty="0">
                          <a:solidFill>
                            <a:srgbClr val="C98734"/>
                          </a:solidFill>
                          <a:latin typeface="Calibri"/>
                          <a:cs typeface="Calibri"/>
                        </a:rPr>
                        <a:t>una</a:t>
                      </a:r>
                      <a:r>
                        <a:rPr sz="1100" b="1" spc="70" dirty="0">
                          <a:solidFill>
                            <a:srgbClr val="C98734"/>
                          </a:solidFill>
                          <a:latin typeface="Calibri"/>
                          <a:cs typeface="Calibri"/>
                        </a:rPr>
                        <a:t> </a:t>
                      </a:r>
                      <a:r>
                        <a:rPr sz="1100" b="1" spc="-30" dirty="0">
                          <a:solidFill>
                            <a:srgbClr val="C98734"/>
                          </a:solidFill>
                          <a:latin typeface="Calibri"/>
                          <a:cs typeface="Calibri"/>
                        </a:rPr>
                        <a:t>España</a:t>
                      </a:r>
                      <a:r>
                        <a:rPr sz="1100" b="1" spc="65" dirty="0">
                          <a:solidFill>
                            <a:srgbClr val="C98734"/>
                          </a:solidFill>
                          <a:latin typeface="Calibri"/>
                          <a:cs typeface="Calibri"/>
                        </a:rPr>
                        <a:t> </a:t>
                      </a:r>
                      <a:r>
                        <a:rPr sz="1100" b="1" spc="-25" dirty="0">
                          <a:solidFill>
                            <a:srgbClr val="C98734"/>
                          </a:solidFill>
                          <a:latin typeface="Calibri"/>
                          <a:cs typeface="Calibri"/>
                        </a:rPr>
                        <a:t>nación</a:t>
                      </a:r>
                      <a:r>
                        <a:rPr sz="1100" b="1" spc="80" dirty="0">
                          <a:solidFill>
                            <a:srgbClr val="C98734"/>
                          </a:solidFill>
                          <a:latin typeface="Calibri"/>
                          <a:cs typeface="Calibri"/>
                        </a:rPr>
                        <a:t> </a:t>
                      </a:r>
                      <a:r>
                        <a:rPr sz="1100" b="1" spc="-25" dirty="0">
                          <a:solidFill>
                            <a:srgbClr val="C98734"/>
                          </a:solidFill>
                          <a:latin typeface="Calibri"/>
                          <a:cs typeface="Calibri"/>
                        </a:rPr>
                        <a:t>emprendedora</a:t>
                      </a:r>
                      <a:endParaRPr sz="1100" dirty="0">
                        <a:latin typeface="Calibri"/>
                        <a:cs typeface="Calibri"/>
                      </a:endParaRPr>
                    </a:p>
                  </a:txBody>
                  <a:tcPr marL="0" marR="0" marT="39369" marB="0">
                    <a:solidFill>
                      <a:srgbClr val="F2DFC9"/>
                    </a:solidFill>
                  </a:tcPr>
                </a:tc>
                <a:tc>
                  <a:txBody>
                    <a:bodyPr/>
                    <a:lstStyle/>
                    <a:p>
                      <a:pPr marR="106680" algn="r">
                        <a:lnSpc>
                          <a:spcPct val="100000"/>
                        </a:lnSpc>
                        <a:spcBef>
                          <a:spcPts val="1290"/>
                        </a:spcBef>
                      </a:pPr>
                      <a:r>
                        <a:rPr sz="1400" b="1" spc="-35" dirty="0">
                          <a:solidFill>
                            <a:srgbClr val="C98734"/>
                          </a:solidFill>
                          <a:latin typeface="Calibri"/>
                          <a:cs typeface="Calibri"/>
                        </a:rPr>
                        <a:t>16.075</a:t>
                      </a:r>
                      <a:r>
                        <a:rPr sz="1400" b="1" spc="30" dirty="0">
                          <a:solidFill>
                            <a:srgbClr val="C98734"/>
                          </a:solidFill>
                          <a:latin typeface="Calibri"/>
                          <a:cs typeface="Calibri"/>
                        </a:rPr>
                        <a:t> </a:t>
                      </a:r>
                      <a:r>
                        <a:rPr sz="1400" b="1" spc="-140" dirty="0">
                          <a:solidFill>
                            <a:srgbClr val="C98734"/>
                          </a:solidFill>
                          <a:latin typeface="Calibri"/>
                          <a:cs typeface="Calibri"/>
                        </a:rPr>
                        <a:t>M</a:t>
                      </a:r>
                      <a:r>
                        <a:rPr sz="1400" b="1" spc="-140" dirty="0">
                          <a:solidFill>
                            <a:srgbClr val="C98734"/>
                          </a:solidFill>
                          <a:latin typeface="Trebuchet MS"/>
                          <a:cs typeface="Trebuchet MS"/>
                        </a:rPr>
                        <a:t>€</a:t>
                      </a:r>
                      <a:endParaRPr sz="1400" dirty="0">
                        <a:latin typeface="Trebuchet MS"/>
                        <a:cs typeface="Trebuchet MS"/>
                      </a:endParaRPr>
                    </a:p>
                  </a:txBody>
                  <a:tcPr marL="0" marR="0" marT="163830" marB="0">
                    <a:solidFill>
                      <a:srgbClr val="F2DFC9"/>
                    </a:solidFill>
                  </a:tcPr>
                </a:tc>
                <a:extLst>
                  <a:ext uri="{0D108BD9-81ED-4DB2-BD59-A6C34878D82A}">
                    <a16:rowId xmlns:a16="http://schemas.microsoft.com/office/drawing/2014/main" val="10003"/>
                  </a:ext>
                </a:extLst>
              </a:tr>
            </a:tbl>
          </a:graphicData>
        </a:graphic>
      </p:graphicFrame>
      <p:grpSp>
        <p:nvGrpSpPr>
          <p:cNvPr id="2" name="Grupo 1">
            <a:extLst>
              <a:ext uri="{FF2B5EF4-FFF2-40B4-BE49-F238E27FC236}">
                <a16:creationId xmlns:a16="http://schemas.microsoft.com/office/drawing/2014/main" id="{A06B99F6-0DA6-44F2-83DB-06C57CEAD8B1}"/>
              </a:ext>
            </a:extLst>
          </p:cNvPr>
          <p:cNvGrpSpPr/>
          <p:nvPr/>
        </p:nvGrpSpPr>
        <p:grpSpPr>
          <a:xfrm>
            <a:off x="4720359" y="2250182"/>
            <a:ext cx="2805470" cy="2749170"/>
            <a:chOff x="4852265" y="1902813"/>
            <a:chExt cx="3030172" cy="2936374"/>
          </a:xfrm>
        </p:grpSpPr>
        <p:grpSp>
          <p:nvGrpSpPr>
            <p:cNvPr id="25" name="object 21">
              <a:extLst>
                <a:ext uri="{FF2B5EF4-FFF2-40B4-BE49-F238E27FC236}">
                  <a16:creationId xmlns:a16="http://schemas.microsoft.com/office/drawing/2014/main" id="{A94437B6-243C-4D9E-ACF0-36C9FC9593A0}"/>
                </a:ext>
              </a:extLst>
            </p:cNvPr>
            <p:cNvGrpSpPr/>
            <p:nvPr/>
          </p:nvGrpSpPr>
          <p:grpSpPr>
            <a:xfrm>
              <a:off x="4852265" y="1902813"/>
              <a:ext cx="3030172" cy="2936374"/>
              <a:chOff x="5724461" y="2843039"/>
              <a:chExt cx="2952115" cy="2952750"/>
            </a:xfrm>
          </p:grpSpPr>
          <p:sp>
            <p:nvSpPr>
              <p:cNvPr id="26" name="object 22">
                <a:extLst>
                  <a:ext uri="{FF2B5EF4-FFF2-40B4-BE49-F238E27FC236}">
                    <a16:creationId xmlns:a16="http://schemas.microsoft.com/office/drawing/2014/main" id="{CA48F4BE-941C-4F0D-8C67-D9CFFEF9030B}"/>
                  </a:ext>
                </a:extLst>
              </p:cNvPr>
              <p:cNvSpPr/>
              <p:nvPr/>
            </p:nvSpPr>
            <p:spPr>
              <a:xfrm>
                <a:off x="6075324" y="2859415"/>
                <a:ext cx="1695450" cy="530225"/>
              </a:xfrm>
              <a:custGeom>
                <a:avLst/>
                <a:gdLst/>
                <a:ahLst/>
                <a:cxnLst/>
                <a:rect l="l" t="t" r="r" b="b"/>
                <a:pathLst>
                  <a:path w="1695450" h="530225">
                    <a:moveTo>
                      <a:pt x="0" y="529716"/>
                    </a:moveTo>
                    <a:lnTo>
                      <a:pt x="31364" y="492994"/>
                    </a:lnTo>
                    <a:lnTo>
                      <a:pt x="63818" y="457464"/>
                    </a:lnTo>
                    <a:lnTo>
                      <a:pt x="97325" y="423142"/>
                    </a:lnTo>
                    <a:lnTo>
                      <a:pt x="131846" y="390040"/>
                    </a:lnTo>
                    <a:lnTo>
                      <a:pt x="167348" y="358176"/>
                    </a:lnTo>
                    <a:lnTo>
                      <a:pt x="203792" y="327562"/>
                    </a:lnTo>
                    <a:lnTo>
                      <a:pt x="241141" y="298215"/>
                    </a:lnTo>
                    <a:lnTo>
                      <a:pt x="279359" y="270149"/>
                    </a:lnTo>
                    <a:lnTo>
                      <a:pt x="318410" y="243378"/>
                    </a:lnTo>
                    <a:lnTo>
                      <a:pt x="358256" y="217919"/>
                    </a:lnTo>
                    <a:lnTo>
                      <a:pt x="398861" y="193785"/>
                    </a:lnTo>
                    <a:lnTo>
                      <a:pt x="440189" y="170991"/>
                    </a:lnTo>
                    <a:lnTo>
                      <a:pt x="482203" y="149552"/>
                    </a:lnTo>
                    <a:lnTo>
                      <a:pt x="524864" y="129483"/>
                    </a:lnTo>
                    <a:lnTo>
                      <a:pt x="568139" y="110800"/>
                    </a:lnTo>
                    <a:lnTo>
                      <a:pt x="611989" y="93515"/>
                    </a:lnTo>
                    <a:lnTo>
                      <a:pt x="656377" y="77645"/>
                    </a:lnTo>
                    <a:lnTo>
                      <a:pt x="701267" y="63204"/>
                    </a:lnTo>
                    <a:lnTo>
                      <a:pt x="746624" y="50208"/>
                    </a:lnTo>
                    <a:lnTo>
                      <a:pt x="792409" y="38670"/>
                    </a:lnTo>
                    <a:lnTo>
                      <a:pt x="838586" y="28606"/>
                    </a:lnTo>
                    <a:lnTo>
                      <a:pt x="885118" y="20030"/>
                    </a:lnTo>
                    <a:lnTo>
                      <a:pt x="931970" y="12958"/>
                    </a:lnTo>
                    <a:lnTo>
                      <a:pt x="979104" y="7404"/>
                    </a:lnTo>
                    <a:lnTo>
                      <a:pt x="1026482" y="3383"/>
                    </a:lnTo>
                    <a:lnTo>
                      <a:pt x="1074069" y="910"/>
                    </a:lnTo>
                    <a:lnTo>
                      <a:pt x="1121829" y="0"/>
                    </a:lnTo>
                    <a:lnTo>
                      <a:pt x="1169724" y="666"/>
                    </a:lnTo>
                    <a:lnTo>
                      <a:pt x="1217717" y="2925"/>
                    </a:lnTo>
                    <a:lnTo>
                      <a:pt x="1265772" y="6791"/>
                    </a:lnTo>
                    <a:lnTo>
                      <a:pt x="1313853" y="12279"/>
                    </a:lnTo>
                    <a:lnTo>
                      <a:pt x="1361922" y="19404"/>
                    </a:lnTo>
                    <a:lnTo>
                      <a:pt x="1409943" y="28180"/>
                    </a:lnTo>
                    <a:lnTo>
                      <a:pt x="1457879" y="38623"/>
                    </a:lnTo>
                    <a:lnTo>
                      <a:pt x="1505693" y="50748"/>
                    </a:lnTo>
                    <a:lnTo>
                      <a:pt x="1553350" y="64568"/>
                    </a:lnTo>
                    <a:lnTo>
                      <a:pt x="1600812" y="80098"/>
                    </a:lnTo>
                    <a:lnTo>
                      <a:pt x="1648043" y="97355"/>
                    </a:lnTo>
                    <a:lnTo>
                      <a:pt x="1695005" y="116351"/>
                    </a:lnTo>
                  </a:path>
                </a:pathLst>
              </a:custGeom>
              <a:ln w="32751">
                <a:solidFill>
                  <a:srgbClr val="24ACDF"/>
                </a:solidFill>
              </a:ln>
            </p:spPr>
            <p:txBody>
              <a:bodyPr wrap="square" lIns="0" tIns="0" rIns="0" bIns="0" rtlCol="0"/>
              <a:lstStyle/>
              <a:p>
                <a:endParaRPr dirty="0"/>
              </a:p>
            </p:txBody>
          </p:sp>
          <p:sp>
            <p:nvSpPr>
              <p:cNvPr id="27" name="object 23">
                <a:extLst>
                  <a:ext uri="{FF2B5EF4-FFF2-40B4-BE49-F238E27FC236}">
                    <a16:creationId xmlns:a16="http://schemas.microsoft.com/office/drawing/2014/main" id="{3B90CE5B-47D4-4316-AB77-182F0A6F02AD}"/>
                  </a:ext>
                </a:extLst>
              </p:cNvPr>
              <p:cNvSpPr/>
              <p:nvPr/>
            </p:nvSpPr>
            <p:spPr>
              <a:xfrm>
                <a:off x="5740836" y="3389405"/>
                <a:ext cx="334645" cy="1310005"/>
              </a:xfrm>
              <a:custGeom>
                <a:avLst/>
                <a:gdLst/>
                <a:ahLst/>
                <a:cxnLst/>
                <a:rect l="l" t="t" r="r" b="b"/>
                <a:pathLst>
                  <a:path w="334645" h="1310004">
                    <a:moveTo>
                      <a:pt x="50579" y="1309591"/>
                    </a:moveTo>
                    <a:lnTo>
                      <a:pt x="38397" y="1261313"/>
                    </a:lnTo>
                    <a:lnTo>
                      <a:pt x="27854" y="1212600"/>
                    </a:lnTo>
                    <a:lnTo>
                      <a:pt x="18969" y="1163494"/>
                    </a:lnTo>
                    <a:lnTo>
                      <a:pt x="11758" y="1114039"/>
                    </a:lnTo>
                    <a:lnTo>
                      <a:pt x="6237" y="1064278"/>
                    </a:lnTo>
                    <a:lnTo>
                      <a:pt x="2426" y="1014254"/>
                    </a:lnTo>
                    <a:lnTo>
                      <a:pt x="340" y="964008"/>
                    </a:lnTo>
                    <a:lnTo>
                      <a:pt x="0" y="913586"/>
                    </a:lnTo>
                    <a:lnTo>
                      <a:pt x="1418" y="863030"/>
                    </a:lnTo>
                    <a:lnTo>
                      <a:pt x="4616" y="812383"/>
                    </a:lnTo>
                    <a:lnTo>
                      <a:pt x="9609" y="761687"/>
                    </a:lnTo>
                    <a:lnTo>
                      <a:pt x="16415" y="710986"/>
                    </a:lnTo>
                    <a:lnTo>
                      <a:pt x="25052" y="660324"/>
                    </a:lnTo>
                    <a:lnTo>
                      <a:pt x="35535" y="609743"/>
                    </a:lnTo>
                    <a:lnTo>
                      <a:pt x="47885" y="559285"/>
                    </a:lnTo>
                    <a:lnTo>
                      <a:pt x="62117" y="508994"/>
                    </a:lnTo>
                    <a:lnTo>
                      <a:pt x="78248" y="458914"/>
                    </a:lnTo>
                    <a:lnTo>
                      <a:pt x="96296" y="409087"/>
                    </a:lnTo>
                    <a:lnTo>
                      <a:pt x="116280" y="359556"/>
                    </a:lnTo>
                    <a:lnTo>
                      <a:pt x="138277" y="310241"/>
                    </a:lnTo>
                    <a:lnTo>
                      <a:pt x="161865" y="262139"/>
                    </a:lnTo>
                    <a:lnTo>
                      <a:pt x="187000" y="215267"/>
                    </a:lnTo>
                    <a:lnTo>
                      <a:pt x="213636" y="169643"/>
                    </a:lnTo>
                    <a:lnTo>
                      <a:pt x="241730" y="125287"/>
                    </a:lnTo>
                    <a:lnTo>
                      <a:pt x="271238" y="82215"/>
                    </a:lnTo>
                    <a:lnTo>
                      <a:pt x="302115" y="40446"/>
                    </a:lnTo>
                    <a:lnTo>
                      <a:pt x="334317" y="0"/>
                    </a:lnTo>
                  </a:path>
                </a:pathLst>
              </a:custGeom>
              <a:ln w="32751">
                <a:solidFill>
                  <a:srgbClr val="25919A"/>
                </a:solidFill>
              </a:ln>
            </p:spPr>
            <p:txBody>
              <a:bodyPr wrap="square" lIns="0" tIns="0" rIns="0" bIns="0" rtlCol="0"/>
              <a:lstStyle/>
              <a:p>
                <a:endParaRPr dirty="0"/>
              </a:p>
            </p:txBody>
          </p:sp>
          <p:sp>
            <p:nvSpPr>
              <p:cNvPr id="28" name="object 24">
                <a:extLst>
                  <a:ext uri="{FF2B5EF4-FFF2-40B4-BE49-F238E27FC236}">
                    <a16:creationId xmlns:a16="http://schemas.microsoft.com/office/drawing/2014/main" id="{7CF8D09F-B5D0-4D7E-AE9D-083B981AC1C4}"/>
                  </a:ext>
                </a:extLst>
              </p:cNvPr>
              <p:cNvSpPr/>
              <p:nvPr/>
            </p:nvSpPr>
            <p:spPr>
              <a:xfrm>
                <a:off x="5791444" y="4699669"/>
                <a:ext cx="436880" cy="709295"/>
              </a:xfrm>
              <a:custGeom>
                <a:avLst/>
                <a:gdLst/>
                <a:ahLst/>
                <a:cxnLst/>
                <a:rect l="l" t="t" r="r" b="b"/>
                <a:pathLst>
                  <a:path w="436879" h="709295">
                    <a:moveTo>
                      <a:pt x="436835" y="708717"/>
                    </a:moveTo>
                    <a:lnTo>
                      <a:pt x="399831" y="674517"/>
                    </a:lnTo>
                    <a:lnTo>
                      <a:pt x="364157" y="639170"/>
                    </a:lnTo>
                    <a:lnTo>
                      <a:pt x="329826" y="602718"/>
                    </a:lnTo>
                    <a:lnTo>
                      <a:pt x="296859" y="565203"/>
                    </a:lnTo>
                    <a:lnTo>
                      <a:pt x="265270" y="526668"/>
                    </a:lnTo>
                    <a:lnTo>
                      <a:pt x="235078" y="487154"/>
                    </a:lnTo>
                    <a:lnTo>
                      <a:pt x="206299" y="446704"/>
                    </a:lnTo>
                    <a:lnTo>
                      <a:pt x="178951" y="405360"/>
                    </a:lnTo>
                    <a:lnTo>
                      <a:pt x="153050" y="363163"/>
                    </a:lnTo>
                    <a:lnTo>
                      <a:pt x="128613" y="320158"/>
                    </a:lnTo>
                    <a:lnTo>
                      <a:pt x="105659" y="276385"/>
                    </a:lnTo>
                    <a:lnTo>
                      <a:pt x="84203" y="231887"/>
                    </a:lnTo>
                    <a:lnTo>
                      <a:pt x="64262" y="186706"/>
                    </a:lnTo>
                    <a:lnTo>
                      <a:pt x="45854" y="140885"/>
                    </a:lnTo>
                    <a:lnTo>
                      <a:pt x="28997" y="94465"/>
                    </a:lnTo>
                    <a:lnTo>
                      <a:pt x="13706" y="47489"/>
                    </a:lnTo>
                    <a:lnTo>
                      <a:pt x="0" y="0"/>
                    </a:lnTo>
                  </a:path>
                </a:pathLst>
              </a:custGeom>
              <a:ln w="32751">
                <a:solidFill>
                  <a:srgbClr val="8AB848"/>
                </a:solidFill>
              </a:ln>
            </p:spPr>
            <p:txBody>
              <a:bodyPr wrap="square" lIns="0" tIns="0" rIns="0" bIns="0" rtlCol="0"/>
              <a:lstStyle/>
              <a:p>
                <a:endParaRPr dirty="0"/>
              </a:p>
            </p:txBody>
          </p:sp>
          <p:sp>
            <p:nvSpPr>
              <p:cNvPr id="29" name="object 25">
                <a:extLst>
                  <a:ext uri="{FF2B5EF4-FFF2-40B4-BE49-F238E27FC236}">
                    <a16:creationId xmlns:a16="http://schemas.microsoft.com/office/drawing/2014/main" id="{31703102-AF8D-4F31-BE22-5663F96F6B67}"/>
                  </a:ext>
                </a:extLst>
              </p:cNvPr>
              <p:cNvSpPr/>
              <p:nvPr/>
            </p:nvSpPr>
            <p:spPr>
              <a:xfrm>
                <a:off x="6228498" y="5408744"/>
                <a:ext cx="467359" cy="280670"/>
              </a:xfrm>
              <a:custGeom>
                <a:avLst/>
                <a:gdLst/>
                <a:ahLst/>
                <a:cxnLst/>
                <a:rect l="l" t="t" r="r" b="b"/>
                <a:pathLst>
                  <a:path w="467359" h="280670">
                    <a:moveTo>
                      <a:pt x="467260" y="280272"/>
                    </a:moveTo>
                    <a:lnTo>
                      <a:pt x="418104" y="261102"/>
                    </a:lnTo>
                    <a:lnTo>
                      <a:pt x="352035" y="232087"/>
                    </a:lnTo>
                    <a:lnTo>
                      <a:pt x="303516" y="208265"/>
                    </a:lnTo>
                    <a:lnTo>
                      <a:pt x="256250" y="182869"/>
                    </a:lnTo>
                    <a:lnTo>
                      <a:pt x="210256" y="155945"/>
                    </a:lnTo>
                    <a:lnTo>
                      <a:pt x="165551" y="127537"/>
                    </a:lnTo>
                    <a:lnTo>
                      <a:pt x="122154" y="97694"/>
                    </a:lnTo>
                    <a:lnTo>
                      <a:pt x="80085" y="66459"/>
                    </a:lnTo>
                    <a:lnTo>
                      <a:pt x="39360" y="33878"/>
                    </a:lnTo>
                    <a:lnTo>
                      <a:pt x="0" y="0"/>
                    </a:lnTo>
                  </a:path>
                </a:pathLst>
              </a:custGeom>
              <a:ln w="32751">
                <a:solidFill>
                  <a:srgbClr val="918227"/>
                </a:solidFill>
              </a:ln>
            </p:spPr>
            <p:txBody>
              <a:bodyPr wrap="square" lIns="0" tIns="0" rIns="0" bIns="0" rtlCol="0"/>
              <a:lstStyle/>
              <a:p>
                <a:endParaRPr dirty="0"/>
              </a:p>
            </p:txBody>
          </p:sp>
          <p:sp>
            <p:nvSpPr>
              <p:cNvPr id="30" name="object 26">
                <a:extLst>
                  <a:ext uri="{FF2B5EF4-FFF2-40B4-BE49-F238E27FC236}">
                    <a16:creationId xmlns:a16="http://schemas.microsoft.com/office/drawing/2014/main" id="{4EB5AB9A-4CE5-4F64-91C7-3DBA0E70D879}"/>
                  </a:ext>
                </a:extLst>
              </p:cNvPr>
              <p:cNvSpPr/>
              <p:nvPr/>
            </p:nvSpPr>
            <p:spPr>
              <a:xfrm>
                <a:off x="6695996" y="4949775"/>
                <a:ext cx="1821180" cy="829944"/>
              </a:xfrm>
              <a:custGeom>
                <a:avLst/>
                <a:gdLst/>
                <a:ahLst/>
                <a:cxnLst/>
                <a:rect l="l" t="t" r="r" b="b"/>
                <a:pathLst>
                  <a:path w="1821179" h="829945">
                    <a:moveTo>
                      <a:pt x="1820567" y="0"/>
                    </a:moveTo>
                    <a:lnTo>
                      <a:pt x="1798751" y="43779"/>
                    </a:lnTo>
                    <a:lnTo>
                      <a:pt x="1775647" y="86529"/>
                    </a:lnTo>
                    <a:lnTo>
                      <a:pt x="1751289" y="128235"/>
                    </a:lnTo>
                    <a:lnTo>
                      <a:pt x="1725711" y="168882"/>
                    </a:lnTo>
                    <a:lnTo>
                      <a:pt x="1698948" y="208459"/>
                    </a:lnTo>
                    <a:lnTo>
                      <a:pt x="1671033" y="246949"/>
                    </a:lnTo>
                    <a:lnTo>
                      <a:pt x="1642001" y="284341"/>
                    </a:lnTo>
                    <a:lnTo>
                      <a:pt x="1611884" y="320621"/>
                    </a:lnTo>
                    <a:lnTo>
                      <a:pt x="1580718" y="355773"/>
                    </a:lnTo>
                    <a:lnTo>
                      <a:pt x="1548535" y="389784"/>
                    </a:lnTo>
                    <a:lnTo>
                      <a:pt x="1515371" y="422642"/>
                    </a:lnTo>
                    <a:lnTo>
                      <a:pt x="1481259" y="454333"/>
                    </a:lnTo>
                    <a:lnTo>
                      <a:pt x="1446234" y="484842"/>
                    </a:lnTo>
                    <a:lnTo>
                      <a:pt x="1410327" y="514156"/>
                    </a:lnTo>
                    <a:lnTo>
                      <a:pt x="1373576" y="542260"/>
                    </a:lnTo>
                    <a:lnTo>
                      <a:pt x="1336011" y="569142"/>
                    </a:lnTo>
                    <a:lnTo>
                      <a:pt x="1297669" y="594788"/>
                    </a:lnTo>
                    <a:lnTo>
                      <a:pt x="1258583" y="619184"/>
                    </a:lnTo>
                    <a:lnTo>
                      <a:pt x="1218787" y="642316"/>
                    </a:lnTo>
                    <a:lnTo>
                      <a:pt x="1178314" y="664171"/>
                    </a:lnTo>
                    <a:lnTo>
                      <a:pt x="1137199" y="684733"/>
                    </a:lnTo>
                    <a:lnTo>
                      <a:pt x="1095477" y="703991"/>
                    </a:lnTo>
                    <a:lnTo>
                      <a:pt x="1053180" y="721931"/>
                    </a:lnTo>
                    <a:lnTo>
                      <a:pt x="1010342" y="738538"/>
                    </a:lnTo>
                    <a:lnTo>
                      <a:pt x="967000" y="753799"/>
                    </a:lnTo>
                    <a:lnTo>
                      <a:pt x="923183" y="767700"/>
                    </a:lnTo>
                    <a:lnTo>
                      <a:pt x="878930" y="780228"/>
                    </a:lnTo>
                    <a:lnTo>
                      <a:pt x="834270" y="791368"/>
                    </a:lnTo>
                    <a:lnTo>
                      <a:pt x="789241" y="801106"/>
                    </a:lnTo>
                    <a:lnTo>
                      <a:pt x="743877" y="809431"/>
                    </a:lnTo>
                    <a:lnTo>
                      <a:pt x="698209" y="816326"/>
                    </a:lnTo>
                    <a:lnTo>
                      <a:pt x="652272" y="821779"/>
                    </a:lnTo>
                    <a:lnTo>
                      <a:pt x="606101" y="825776"/>
                    </a:lnTo>
                    <a:lnTo>
                      <a:pt x="559730" y="828304"/>
                    </a:lnTo>
                    <a:lnTo>
                      <a:pt x="513192" y="829348"/>
                    </a:lnTo>
                    <a:lnTo>
                      <a:pt x="466521" y="828896"/>
                    </a:lnTo>
                    <a:lnTo>
                      <a:pt x="419752" y="826932"/>
                    </a:lnTo>
                    <a:lnTo>
                      <a:pt x="372919" y="823443"/>
                    </a:lnTo>
                    <a:lnTo>
                      <a:pt x="326055" y="818416"/>
                    </a:lnTo>
                    <a:lnTo>
                      <a:pt x="279194" y="811837"/>
                    </a:lnTo>
                    <a:lnTo>
                      <a:pt x="232370" y="803692"/>
                    </a:lnTo>
                    <a:lnTo>
                      <a:pt x="185617" y="793969"/>
                    </a:lnTo>
                    <a:lnTo>
                      <a:pt x="138969" y="782651"/>
                    </a:lnTo>
                    <a:lnTo>
                      <a:pt x="92461" y="769727"/>
                    </a:lnTo>
                    <a:lnTo>
                      <a:pt x="46127" y="755182"/>
                    </a:lnTo>
                    <a:lnTo>
                      <a:pt x="0" y="739003"/>
                    </a:lnTo>
                  </a:path>
                </a:pathLst>
              </a:custGeom>
              <a:ln w="32751">
                <a:solidFill>
                  <a:srgbClr val="C98734"/>
                </a:solidFill>
              </a:ln>
            </p:spPr>
            <p:txBody>
              <a:bodyPr wrap="square" lIns="0" tIns="0" rIns="0" bIns="0" rtlCol="0"/>
              <a:lstStyle/>
              <a:p>
                <a:endParaRPr dirty="0"/>
              </a:p>
            </p:txBody>
          </p:sp>
          <p:sp>
            <p:nvSpPr>
              <p:cNvPr id="31" name="object 27">
                <a:extLst>
                  <a:ext uri="{FF2B5EF4-FFF2-40B4-BE49-F238E27FC236}">
                    <a16:creationId xmlns:a16="http://schemas.microsoft.com/office/drawing/2014/main" id="{693107EC-BD6E-4CBC-8C69-7B4ECD0D6E9A}"/>
                  </a:ext>
                </a:extLst>
              </p:cNvPr>
              <p:cNvSpPr/>
              <p:nvPr/>
            </p:nvSpPr>
            <p:spPr>
              <a:xfrm>
                <a:off x="7771112" y="2975551"/>
                <a:ext cx="522605" cy="375920"/>
              </a:xfrm>
              <a:custGeom>
                <a:avLst/>
                <a:gdLst/>
                <a:ahLst/>
                <a:cxnLst/>
                <a:rect l="l" t="t" r="r" b="b"/>
                <a:pathLst>
                  <a:path w="522604" h="375920">
                    <a:moveTo>
                      <a:pt x="522464" y="375843"/>
                    </a:moveTo>
                    <a:lnTo>
                      <a:pt x="490465" y="340812"/>
                    </a:lnTo>
                    <a:lnTo>
                      <a:pt x="457231" y="306745"/>
                    </a:lnTo>
                    <a:lnTo>
                      <a:pt x="422777" y="273678"/>
                    </a:lnTo>
                    <a:lnTo>
                      <a:pt x="387115" y="241648"/>
                    </a:lnTo>
                    <a:lnTo>
                      <a:pt x="350257" y="210690"/>
                    </a:lnTo>
                    <a:lnTo>
                      <a:pt x="312217" y="180841"/>
                    </a:lnTo>
                    <a:lnTo>
                      <a:pt x="273007" y="152137"/>
                    </a:lnTo>
                    <a:lnTo>
                      <a:pt x="232640" y="124614"/>
                    </a:lnTo>
                    <a:lnTo>
                      <a:pt x="191130" y="98310"/>
                    </a:lnTo>
                    <a:lnTo>
                      <a:pt x="148488" y="73258"/>
                    </a:lnTo>
                    <a:lnTo>
                      <a:pt x="104727" y="49496"/>
                    </a:lnTo>
                    <a:lnTo>
                      <a:pt x="59862" y="27062"/>
                    </a:lnTo>
                    <a:lnTo>
                      <a:pt x="15022" y="6489"/>
                    </a:lnTo>
                    <a:lnTo>
                      <a:pt x="0" y="0"/>
                    </a:lnTo>
                  </a:path>
                </a:pathLst>
              </a:custGeom>
              <a:ln w="32751">
                <a:solidFill>
                  <a:srgbClr val="C6692A"/>
                </a:solidFill>
              </a:ln>
            </p:spPr>
            <p:txBody>
              <a:bodyPr wrap="square" lIns="0" tIns="0" rIns="0" bIns="0" rtlCol="0"/>
              <a:lstStyle/>
              <a:p>
                <a:endParaRPr dirty="0"/>
              </a:p>
            </p:txBody>
          </p:sp>
          <p:sp>
            <p:nvSpPr>
              <p:cNvPr id="32" name="object 28">
                <a:extLst>
                  <a:ext uri="{FF2B5EF4-FFF2-40B4-BE49-F238E27FC236}">
                    <a16:creationId xmlns:a16="http://schemas.microsoft.com/office/drawing/2014/main" id="{A56E3CD9-5417-45F1-9E67-52C0B7E6A253}"/>
                  </a:ext>
                </a:extLst>
              </p:cNvPr>
              <p:cNvSpPr/>
              <p:nvPr/>
            </p:nvSpPr>
            <p:spPr>
              <a:xfrm>
                <a:off x="8293843" y="3351588"/>
                <a:ext cx="361950" cy="850265"/>
              </a:xfrm>
              <a:custGeom>
                <a:avLst/>
                <a:gdLst/>
                <a:ahLst/>
                <a:cxnLst/>
                <a:rect l="l" t="t" r="r" b="b"/>
                <a:pathLst>
                  <a:path w="361950" h="850264">
                    <a:moveTo>
                      <a:pt x="361498" y="849932"/>
                    </a:moveTo>
                    <a:lnTo>
                      <a:pt x="356639" y="800626"/>
                    </a:lnTo>
                    <a:lnTo>
                      <a:pt x="350121" y="751587"/>
                    </a:lnTo>
                    <a:lnTo>
                      <a:pt x="341958" y="702857"/>
                    </a:lnTo>
                    <a:lnTo>
                      <a:pt x="332167" y="654480"/>
                    </a:lnTo>
                    <a:lnTo>
                      <a:pt x="320762" y="606495"/>
                    </a:lnTo>
                    <a:lnTo>
                      <a:pt x="307757" y="558948"/>
                    </a:lnTo>
                    <a:lnTo>
                      <a:pt x="293169" y="511881"/>
                    </a:lnTo>
                    <a:lnTo>
                      <a:pt x="277011" y="465336"/>
                    </a:lnTo>
                    <a:lnTo>
                      <a:pt x="259299" y="419356"/>
                    </a:lnTo>
                    <a:lnTo>
                      <a:pt x="240048" y="373983"/>
                    </a:lnTo>
                    <a:lnTo>
                      <a:pt x="219273" y="329261"/>
                    </a:lnTo>
                    <a:lnTo>
                      <a:pt x="196988" y="285230"/>
                    </a:lnTo>
                    <a:lnTo>
                      <a:pt x="173209" y="241936"/>
                    </a:lnTo>
                    <a:lnTo>
                      <a:pt x="147951" y="199420"/>
                    </a:lnTo>
                    <a:lnTo>
                      <a:pt x="121230" y="157724"/>
                    </a:lnTo>
                    <a:lnTo>
                      <a:pt x="93058" y="116891"/>
                    </a:lnTo>
                    <a:lnTo>
                      <a:pt x="63453" y="76964"/>
                    </a:lnTo>
                    <a:lnTo>
                      <a:pt x="32428" y="37986"/>
                    </a:lnTo>
                    <a:lnTo>
                      <a:pt x="0" y="0"/>
                    </a:lnTo>
                  </a:path>
                </a:pathLst>
              </a:custGeom>
              <a:ln w="32751">
                <a:solidFill>
                  <a:srgbClr val="BE3632"/>
                </a:solidFill>
              </a:ln>
            </p:spPr>
            <p:txBody>
              <a:bodyPr wrap="square" lIns="0" tIns="0" rIns="0" bIns="0" rtlCol="0"/>
              <a:lstStyle/>
              <a:p>
                <a:endParaRPr dirty="0"/>
              </a:p>
            </p:txBody>
          </p:sp>
          <p:sp>
            <p:nvSpPr>
              <p:cNvPr id="33" name="object 29">
                <a:extLst>
                  <a:ext uri="{FF2B5EF4-FFF2-40B4-BE49-F238E27FC236}">
                    <a16:creationId xmlns:a16="http://schemas.microsoft.com/office/drawing/2014/main" id="{BBE1DD20-986C-40B1-8816-9BDA3970362C}"/>
                  </a:ext>
                </a:extLst>
              </p:cNvPr>
              <p:cNvSpPr/>
              <p:nvPr/>
            </p:nvSpPr>
            <p:spPr>
              <a:xfrm>
                <a:off x="8569021" y="4201958"/>
                <a:ext cx="91440" cy="624840"/>
              </a:xfrm>
              <a:custGeom>
                <a:avLst/>
                <a:gdLst/>
                <a:ahLst/>
                <a:cxnLst/>
                <a:rect l="l" t="t" r="r" b="b"/>
                <a:pathLst>
                  <a:path w="91440" h="624839">
                    <a:moveTo>
                      <a:pt x="0" y="624293"/>
                    </a:moveTo>
                    <a:lnTo>
                      <a:pt x="16702" y="576937"/>
                    </a:lnTo>
                    <a:lnTo>
                      <a:pt x="31679" y="529329"/>
                    </a:lnTo>
                    <a:lnTo>
                      <a:pt x="44946" y="481509"/>
                    </a:lnTo>
                    <a:lnTo>
                      <a:pt x="56514" y="433512"/>
                    </a:lnTo>
                    <a:lnTo>
                      <a:pt x="66398" y="385379"/>
                    </a:lnTo>
                    <a:lnTo>
                      <a:pt x="74610" y="337148"/>
                    </a:lnTo>
                    <a:lnTo>
                      <a:pt x="81166" y="288857"/>
                    </a:lnTo>
                    <a:lnTo>
                      <a:pt x="86078" y="240544"/>
                    </a:lnTo>
                    <a:lnTo>
                      <a:pt x="89359" y="192248"/>
                    </a:lnTo>
                    <a:lnTo>
                      <a:pt x="91024" y="144007"/>
                    </a:lnTo>
                    <a:lnTo>
                      <a:pt x="91086" y="95860"/>
                    </a:lnTo>
                    <a:lnTo>
                      <a:pt x="89558" y="47844"/>
                    </a:lnTo>
                    <a:lnTo>
                      <a:pt x="86454" y="0"/>
                    </a:lnTo>
                  </a:path>
                </a:pathLst>
              </a:custGeom>
              <a:ln w="32751">
                <a:solidFill>
                  <a:srgbClr val="933F80"/>
                </a:solidFill>
              </a:ln>
            </p:spPr>
            <p:txBody>
              <a:bodyPr wrap="square" lIns="0" tIns="0" rIns="0" bIns="0" rtlCol="0"/>
              <a:lstStyle/>
              <a:p>
                <a:endParaRPr dirty="0"/>
              </a:p>
            </p:txBody>
          </p:sp>
          <p:sp>
            <p:nvSpPr>
              <p:cNvPr id="34" name="object 30">
                <a:extLst>
                  <a:ext uri="{FF2B5EF4-FFF2-40B4-BE49-F238E27FC236}">
                    <a16:creationId xmlns:a16="http://schemas.microsoft.com/office/drawing/2014/main" id="{8BC87E04-3380-420B-8284-F3B930478F89}"/>
                  </a:ext>
                </a:extLst>
              </p:cNvPr>
              <p:cNvSpPr/>
              <p:nvPr/>
            </p:nvSpPr>
            <p:spPr>
              <a:xfrm>
                <a:off x="8516467" y="4826563"/>
                <a:ext cx="52705" cy="125730"/>
              </a:xfrm>
              <a:custGeom>
                <a:avLst/>
                <a:gdLst/>
                <a:ahLst/>
                <a:cxnLst/>
                <a:rect l="l" t="t" r="r" b="b"/>
                <a:pathLst>
                  <a:path w="52704" h="125729">
                    <a:moveTo>
                      <a:pt x="0" y="125324"/>
                    </a:moveTo>
                    <a:lnTo>
                      <a:pt x="14254" y="94424"/>
                    </a:lnTo>
                    <a:lnTo>
                      <a:pt x="27786" y="62956"/>
                    </a:lnTo>
                    <a:lnTo>
                      <a:pt x="40556" y="31341"/>
                    </a:lnTo>
                    <a:lnTo>
                      <a:pt x="52526" y="0"/>
                    </a:lnTo>
                  </a:path>
                </a:pathLst>
              </a:custGeom>
              <a:ln w="32751">
                <a:solidFill>
                  <a:srgbClr val="4D4D8C"/>
                </a:solidFill>
              </a:ln>
            </p:spPr>
            <p:txBody>
              <a:bodyPr wrap="square" lIns="0" tIns="0" rIns="0" bIns="0" rtlCol="0"/>
              <a:lstStyle/>
              <a:p>
                <a:endParaRPr dirty="0"/>
              </a:p>
            </p:txBody>
          </p:sp>
        </p:grpSp>
        <p:sp>
          <p:nvSpPr>
            <p:cNvPr id="35" name="object 31">
              <a:extLst>
                <a:ext uri="{FF2B5EF4-FFF2-40B4-BE49-F238E27FC236}">
                  <a16:creationId xmlns:a16="http://schemas.microsoft.com/office/drawing/2014/main" id="{3F9F898C-7B93-4125-95D0-ACC5CAA8596E}"/>
                </a:ext>
              </a:extLst>
            </p:cNvPr>
            <p:cNvSpPr txBox="1"/>
            <p:nvPr/>
          </p:nvSpPr>
          <p:spPr>
            <a:xfrm>
              <a:off x="5742724" y="2115581"/>
              <a:ext cx="461467" cy="210938"/>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0A9DC6"/>
                  </a:solidFill>
                  <a:latin typeface="Calibri"/>
                  <a:cs typeface="Calibri"/>
                </a:rPr>
                <a:t>20</a:t>
              </a:r>
              <a:r>
                <a:rPr sz="1200" b="1" spc="-5" dirty="0">
                  <a:solidFill>
                    <a:srgbClr val="0A9DC6"/>
                  </a:solidFill>
                  <a:latin typeface="Calibri"/>
                  <a:cs typeface="Calibri"/>
                </a:rPr>
                <a:t>,</a:t>
              </a:r>
              <a:r>
                <a:rPr sz="1200" b="1" spc="-40" dirty="0">
                  <a:solidFill>
                    <a:srgbClr val="0A9DC6"/>
                  </a:solidFill>
                  <a:latin typeface="Calibri"/>
                  <a:cs typeface="Calibri"/>
                </a:rPr>
                <a:t>7</a:t>
              </a:r>
              <a:r>
                <a:rPr sz="1100" b="1" spc="35" dirty="0">
                  <a:solidFill>
                    <a:srgbClr val="0A9DC6"/>
                  </a:solidFill>
                  <a:latin typeface="Calibri"/>
                  <a:cs typeface="Calibri"/>
                </a:rPr>
                <a:t>%</a:t>
              </a:r>
              <a:endParaRPr sz="1100" dirty="0">
                <a:latin typeface="Calibri"/>
                <a:cs typeface="Calibri"/>
              </a:endParaRPr>
            </a:p>
          </p:txBody>
        </p:sp>
        <p:sp>
          <p:nvSpPr>
            <p:cNvPr id="36" name="object 32">
              <a:extLst>
                <a:ext uri="{FF2B5EF4-FFF2-40B4-BE49-F238E27FC236}">
                  <a16:creationId xmlns:a16="http://schemas.microsoft.com/office/drawing/2014/main" id="{2D9390F2-74D0-43B1-9040-383EC83CA529}"/>
                </a:ext>
              </a:extLst>
            </p:cNvPr>
            <p:cNvSpPr txBox="1"/>
            <p:nvPr/>
          </p:nvSpPr>
          <p:spPr>
            <a:xfrm>
              <a:off x="5053323" y="2883678"/>
              <a:ext cx="461467" cy="210938"/>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1B95A0"/>
                  </a:solidFill>
                  <a:latin typeface="Calibri"/>
                  <a:cs typeface="Calibri"/>
                </a:rPr>
                <a:t>15</a:t>
              </a:r>
              <a:r>
                <a:rPr sz="1200" b="1" spc="-5" dirty="0">
                  <a:solidFill>
                    <a:srgbClr val="1B95A0"/>
                  </a:solidFill>
                  <a:latin typeface="Calibri"/>
                  <a:cs typeface="Calibri"/>
                </a:rPr>
                <a:t>,</a:t>
              </a:r>
              <a:r>
                <a:rPr sz="1200" b="1" spc="-40" dirty="0">
                  <a:solidFill>
                    <a:srgbClr val="1B95A0"/>
                  </a:solidFill>
                  <a:latin typeface="Calibri"/>
                  <a:cs typeface="Calibri"/>
                </a:rPr>
                <a:t>0</a:t>
              </a:r>
              <a:r>
                <a:rPr sz="1100" b="1" spc="35" dirty="0">
                  <a:solidFill>
                    <a:srgbClr val="1B95A0"/>
                  </a:solidFill>
                  <a:latin typeface="Calibri"/>
                  <a:cs typeface="Calibri"/>
                </a:rPr>
                <a:t>%</a:t>
              </a:r>
              <a:endParaRPr sz="1100" dirty="0">
                <a:latin typeface="Calibri"/>
                <a:cs typeface="Calibri"/>
              </a:endParaRPr>
            </a:p>
          </p:txBody>
        </p:sp>
        <p:sp>
          <p:nvSpPr>
            <p:cNvPr id="37" name="object 33">
              <a:extLst>
                <a:ext uri="{FF2B5EF4-FFF2-40B4-BE49-F238E27FC236}">
                  <a16:creationId xmlns:a16="http://schemas.microsoft.com/office/drawing/2014/main" id="{8C79E1AA-DF26-4740-94CC-E3CA4A107976}"/>
                </a:ext>
              </a:extLst>
            </p:cNvPr>
            <p:cNvSpPr txBox="1"/>
            <p:nvPr/>
          </p:nvSpPr>
          <p:spPr>
            <a:xfrm>
              <a:off x="5591443" y="3115915"/>
              <a:ext cx="1497162" cy="408179"/>
            </a:xfrm>
            <a:prstGeom prst="rect">
              <a:avLst/>
            </a:prstGeom>
          </p:spPr>
          <p:txBody>
            <a:bodyPr vert="horz" wrap="square" lIns="0" tIns="12700" rIns="0" bIns="0" rtlCol="0">
              <a:spAutoFit/>
            </a:bodyPr>
            <a:lstStyle/>
            <a:p>
              <a:pPr marL="12700">
                <a:lnSpc>
                  <a:spcPct val="100000"/>
                </a:lnSpc>
                <a:spcBef>
                  <a:spcPts val="100"/>
                </a:spcBef>
              </a:pPr>
              <a:r>
                <a:rPr sz="2400" b="1" spc="-70" dirty="0">
                  <a:solidFill>
                    <a:srgbClr val="4C4D4F"/>
                  </a:solidFill>
                  <a:latin typeface="Calibri"/>
                  <a:cs typeface="Calibri"/>
                </a:rPr>
                <a:t>69.528</a:t>
              </a:r>
              <a:r>
                <a:rPr sz="2400" b="1" spc="15" dirty="0">
                  <a:solidFill>
                    <a:srgbClr val="4C4D4F"/>
                  </a:solidFill>
                  <a:latin typeface="Calibri"/>
                  <a:cs typeface="Calibri"/>
                </a:rPr>
                <a:t> </a:t>
              </a:r>
              <a:r>
                <a:rPr sz="2400" b="1" spc="-265" dirty="0">
                  <a:solidFill>
                    <a:srgbClr val="4C4D4F"/>
                  </a:solidFill>
                  <a:latin typeface="Calibri"/>
                  <a:cs typeface="Calibri"/>
                </a:rPr>
                <a:t>M</a:t>
              </a:r>
              <a:r>
                <a:rPr lang="es-ES" sz="2400" b="1" spc="-265" dirty="0">
                  <a:solidFill>
                    <a:srgbClr val="4C4D4F"/>
                  </a:solidFill>
                  <a:latin typeface="Calibri"/>
                  <a:cs typeface="Calibri"/>
                </a:rPr>
                <a:t> €</a:t>
              </a:r>
              <a:endParaRPr sz="2400" dirty="0">
                <a:latin typeface="Trebuchet MS"/>
                <a:cs typeface="Trebuchet MS"/>
              </a:endParaRPr>
            </a:p>
          </p:txBody>
        </p:sp>
        <p:sp>
          <p:nvSpPr>
            <p:cNvPr id="38" name="object 34">
              <a:extLst>
                <a:ext uri="{FF2B5EF4-FFF2-40B4-BE49-F238E27FC236}">
                  <a16:creationId xmlns:a16="http://schemas.microsoft.com/office/drawing/2014/main" id="{80D4C12B-D2C5-401A-8769-0B6B25CD47A2}"/>
                </a:ext>
              </a:extLst>
            </p:cNvPr>
            <p:cNvSpPr txBox="1"/>
            <p:nvPr/>
          </p:nvSpPr>
          <p:spPr>
            <a:xfrm>
              <a:off x="5266981" y="3929143"/>
              <a:ext cx="373476" cy="210938"/>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6FA14B"/>
                  </a:solidFill>
                  <a:latin typeface="Calibri"/>
                  <a:cs typeface="Calibri"/>
                </a:rPr>
                <a:t>9</a:t>
              </a:r>
              <a:r>
                <a:rPr sz="1200" b="1" spc="5" dirty="0">
                  <a:solidFill>
                    <a:srgbClr val="6FA14B"/>
                  </a:solidFill>
                  <a:latin typeface="Calibri"/>
                  <a:cs typeface="Calibri"/>
                </a:rPr>
                <a:t>,</a:t>
              </a:r>
              <a:r>
                <a:rPr sz="1200" b="1" spc="-40" dirty="0">
                  <a:solidFill>
                    <a:srgbClr val="6FA14B"/>
                  </a:solidFill>
                  <a:latin typeface="Calibri"/>
                  <a:cs typeface="Calibri"/>
                </a:rPr>
                <a:t>2</a:t>
              </a:r>
              <a:r>
                <a:rPr sz="1200" b="1" spc="35" dirty="0">
                  <a:solidFill>
                    <a:srgbClr val="6FA14B"/>
                  </a:solidFill>
                  <a:latin typeface="Calibri"/>
                  <a:cs typeface="Calibri"/>
                </a:rPr>
                <a:t>%</a:t>
              </a:r>
              <a:endParaRPr sz="1200" dirty="0">
                <a:latin typeface="Calibri"/>
                <a:cs typeface="Calibri"/>
              </a:endParaRPr>
            </a:p>
          </p:txBody>
        </p:sp>
        <p:sp>
          <p:nvSpPr>
            <p:cNvPr id="39" name="object 35">
              <a:extLst>
                <a:ext uri="{FF2B5EF4-FFF2-40B4-BE49-F238E27FC236}">
                  <a16:creationId xmlns:a16="http://schemas.microsoft.com/office/drawing/2014/main" id="{145DDB93-A44A-4F1F-88ED-9BFA225B4021}"/>
                </a:ext>
              </a:extLst>
            </p:cNvPr>
            <p:cNvSpPr txBox="1"/>
            <p:nvPr/>
          </p:nvSpPr>
          <p:spPr>
            <a:xfrm>
              <a:off x="5632383" y="4282710"/>
              <a:ext cx="373476" cy="210938"/>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918227"/>
                  </a:solidFill>
                  <a:latin typeface="Calibri"/>
                  <a:cs typeface="Calibri"/>
                </a:rPr>
                <a:t>6</a:t>
              </a:r>
              <a:r>
                <a:rPr sz="1200" b="1" spc="5" dirty="0">
                  <a:solidFill>
                    <a:srgbClr val="918227"/>
                  </a:solidFill>
                  <a:latin typeface="Calibri"/>
                  <a:cs typeface="Calibri"/>
                </a:rPr>
                <a:t>,</a:t>
              </a:r>
              <a:r>
                <a:rPr sz="1200" b="1" spc="-40" dirty="0">
                  <a:solidFill>
                    <a:srgbClr val="918227"/>
                  </a:solidFill>
                  <a:latin typeface="Calibri"/>
                  <a:cs typeface="Calibri"/>
                </a:rPr>
                <a:t>2</a:t>
              </a:r>
              <a:r>
                <a:rPr sz="1200" b="1" spc="35" dirty="0">
                  <a:solidFill>
                    <a:srgbClr val="918227"/>
                  </a:solidFill>
                  <a:latin typeface="Calibri"/>
                  <a:cs typeface="Calibri"/>
                </a:rPr>
                <a:t>%</a:t>
              </a:r>
              <a:endParaRPr sz="1200" dirty="0">
                <a:latin typeface="Calibri"/>
                <a:cs typeface="Calibri"/>
              </a:endParaRPr>
            </a:p>
          </p:txBody>
        </p:sp>
        <p:sp>
          <p:nvSpPr>
            <p:cNvPr id="40" name="object 36">
              <a:extLst>
                <a:ext uri="{FF2B5EF4-FFF2-40B4-BE49-F238E27FC236}">
                  <a16:creationId xmlns:a16="http://schemas.microsoft.com/office/drawing/2014/main" id="{291F77A5-160D-48C0-B5AF-3EB947D8BF3C}"/>
                </a:ext>
              </a:extLst>
            </p:cNvPr>
            <p:cNvSpPr txBox="1"/>
            <p:nvPr/>
          </p:nvSpPr>
          <p:spPr>
            <a:xfrm>
              <a:off x="6577924" y="4294901"/>
              <a:ext cx="461467" cy="210938"/>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C98734"/>
                  </a:solidFill>
                  <a:latin typeface="Calibri"/>
                  <a:cs typeface="Calibri"/>
                </a:rPr>
                <a:t>23</a:t>
              </a:r>
              <a:r>
                <a:rPr sz="1200" b="1" spc="-5" dirty="0">
                  <a:solidFill>
                    <a:srgbClr val="C98734"/>
                  </a:solidFill>
                  <a:latin typeface="Calibri"/>
                  <a:cs typeface="Calibri"/>
                </a:rPr>
                <a:t>,</a:t>
              </a:r>
              <a:r>
                <a:rPr sz="1200" b="1" spc="-40" dirty="0">
                  <a:solidFill>
                    <a:srgbClr val="C98734"/>
                  </a:solidFill>
                  <a:latin typeface="Calibri"/>
                  <a:cs typeface="Calibri"/>
                </a:rPr>
                <a:t>1</a:t>
              </a:r>
              <a:r>
                <a:rPr sz="1200" b="1" spc="35" dirty="0">
                  <a:solidFill>
                    <a:srgbClr val="C98734"/>
                  </a:solidFill>
                  <a:latin typeface="Calibri"/>
                  <a:cs typeface="Calibri"/>
                </a:rPr>
                <a:t>%</a:t>
              </a:r>
              <a:endParaRPr sz="1200" dirty="0">
                <a:latin typeface="Calibri"/>
                <a:cs typeface="Calibri"/>
              </a:endParaRPr>
            </a:p>
          </p:txBody>
        </p:sp>
        <p:sp>
          <p:nvSpPr>
            <p:cNvPr id="41" name="object 37">
              <a:extLst>
                <a:ext uri="{FF2B5EF4-FFF2-40B4-BE49-F238E27FC236}">
                  <a16:creationId xmlns:a16="http://schemas.microsoft.com/office/drawing/2014/main" id="{A0DFE623-E528-4C00-B40E-F8EDF81E58F1}"/>
                </a:ext>
              </a:extLst>
            </p:cNvPr>
            <p:cNvSpPr txBox="1"/>
            <p:nvPr/>
          </p:nvSpPr>
          <p:spPr>
            <a:xfrm>
              <a:off x="6728582" y="2200925"/>
              <a:ext cx="373476" cy="210938"/>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C6692A"/>
                  </a:solidFill>
                  <a:latin typeface="Calibri"/>
                  <a:cs typeface="Calibri"/>
                </a:rPr>
                <a:t>7</a:t>
              </a:r>
              <a:r>
                <a:rPr sz="1200" b="1" spc="5" dirty="0">
                  <a:solidFill>
                    <a:srgbClr val="C6692A"/>
                  </a:solidFill>
                  <a:latin typeface="Calibri"/>
                  <a:cs typeface="Calibri"/>
                </a:rPr>
                <a:t>,</a:t>
              </a:r>
              <a:r>
                <a:rPr sz="1200" b="1" spc="-40" dirty="0">
                  <a:solidFill>
                    <a:srgbClr val="C6692A"/>
                  </a:solidFill>
                  <a:latin typeface="Calibri"/>
                  <a:cs typeface="Calibri"/>
                </a:rPr>
                <a:t>1</a:t>
              </a:r>
              <a:r>
                <a:rPr sz="1200" b="1" spc="35" dirty="0">
                  <a:solidFill>
                    <a:srgbClr val="C6692A"/>
                  </a:solidFill>
                  <a:latin typeface="Calibri"/>
                  <a:cs typeface="Calibri"/>
                </a:rPr>
                <a:t>%</a:t>
              </a:r>
              <a:endParaRPr sz="1200" dirty="0">
                <a:latin typeface="Calibri"/>
                <a:cs typeface="Calibri"/>
              </a:endParaRPr>
            </a:p>
          </p:txBody>
        </p:sp>
        <p:sp>
          <p:nvSpPr>
            <p:cNvPr id="42" name="object 38">
              <a:extLst>
                <a:ext uri="{FF2B5EF4-FFF2-40B4-BE49-F238E27FC236}">
                  <a16:creationId xmlns:a16="http://schemas.microsoft.com/office/drawing/2014/main" id="{E1675878-0F24-4159-875F-3231AE80F97A}"/>
                </a:ext>
              </a:extLst>
            </p:cNvPr>
            <p:cNvSpPr txBox="1"/>
            <p:nvPr/>
          </p:nvSpPr>
          <p:spPr>
            <a:xfrm>
              <a:off x="7107124" y="2767854"/>
              <a:ext cx="461467" cy="210938"/>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BE3632"/>
                  </a:solidFill>
                  <a:latin typeface="Calibri"/>
                  <a:cs typeface="Calibri"/>
                </a:rPr>
                <a:t>10</a:t>
              </a:r>
              <a:r>
                <a:rPr sz="1200" b="1" spc="-5" dirty="0">
                  <a:solidFill>
                    <a:srgbClr val="BE3632"/>
                  </a:solidFill>
                  <a:latin typeface="Calibri"/>
                  <a:cs typeface="Calibri"/>
                </a:rPr>
                <a:t>,</a:t>
              </a:r>
              <a:r>
                <a:rPr sz="1200" b="1" spc="-40" dirty="0">
                  <a:solidFill>
                    <a:srgbClr val="BE3632"/>
                  </a:solidFill>
                  <a:latin typeface="Calibri"/>
                  <a:cs typeface="Calibri"/>
                </a:rPr>
                <a:t>5</a:t>
              </a:r>
              <a:r>
                <a:rPr sz="1200" b="1" spc="35" dirty="0">
                  <a:solidFill>
                    <a:srgbClr val="BE3632"/>
                  </a:solidFill>
                  <a:latin typeface="Calibri"/>
                  <a:cs typeface="Calibri"/>
                </a:rPr>
                <a:t>%</a:t>
              </a:r>
              <a:endParaRPr sz="1200" dirty="0">
                <a:latin typeface="Calibri"/>
                <a:cs typeface="Calibri"/>
              </a:endParaRPr>
            </a:p>
          </p:txBody>
        </p:sp>
        <p:sp>
          <p:nvSpPr>
            <p:cNvPr id="43" name="object 39">
              <a:extLst>
                <a:ext uri="{FF2B5EF4-FFF2-40B4-BE49-F238E27FC236}">
                  <a16:creationId xmlns:a16="http://schemas.microsoft.com/office/drawing/2014/main" id="{CAC7F940-416B-4C70-82D1-F475DF3E74A1}"/>
                </a:ext>
              </a:extLst>
            </p:cNvPr>
            <p:cNvSpPr txBox="1"/>
            <p:nvPr/>
          </p:nvSpPr>
          <p:spPr>
            <a:xfrm>
              <a:off x="7185782" y="3285301"/>
              <a:ext cx="473199" cy="656106"/>
            </a:xfrm>
            <a:prstGeom prst="rect">
              <a:avLst/>
            </a:prstGeom>
          </p:spPr>
          <p:txBody>
            <a:bodyPr vert="horz" wrap="square" lIns="0" tIns="116205" rIns="0" bIns="0" rtlCol="0">
              <a:spAutoFit/>
            </a:bodyPr>
            <a:lstStyle/>
            <a:p>
              <a:pPr marL="109220">
                <a:lnSpc>
                  <a:spcPct val="100000"/>
                </a:lnSpc>
                <a:spcBef>
                  <a:spcPts val="915"/>
                </a:spcBef>
              </a:pPr>
              <a:r>
                <a:rPr sz="1200" b="1" spc="-5" dirty="0">
                  <a:solidFill>
                    <a:srgbClr val="933F80"/>
                  </a:solidFill>
                  <a:latin typeface="Calibri"/>
                  <a:cs typeface="Calibri"/>
                </a:rPr>
                <a:t>7</a:t>
              </a:r>
              <a:r>
                <a:rPr sz="1200" b="1" spc="5" dirty="0">
                  <a:solidFill>
                    <a:srgbClr val="933F80"/>
                  </a:solidFill>
                  <a:latin typeface="Calibri"/>
                  <a:cs typeface="Calibri"/>
                </a:rPr>
                <a:t>,</a:t>
              </a:r>
              <a:r>
                <a:rPr sz="1200" b="1" spc="-40" dirty="0">
                  <a:solidFill>
                    <a:srgbClr val="933F80"/>
                  </a:solidFill>
                  <a:latin typeface="Calibri"/>
                  <a:cs typeface="Calibri"/>
                </a:rPr>
                <a:t>0</a:t>
              </a:r>
              <a:r>
                <a:rPr sz="1200" b="1" spc="35" dirty="0">
                  <a:solidFill>
                    <a:srgbClr val="933F80"/>
                  </a:solidFill>
                  <a:latin typeface="Calibri"/>
                  <a:cs typeface="Calibri"/>
                </a:rPr>
                <a:t>%</a:t>
              </a:r>
              <a:endParaRPr sz="1200" dirty="0">
                <a:latin typeface="Calibri"/>
                <a:cs typeface="Calibri"/>
              </a:endParaRPr>
            </a:p>
            <a:p>
              <a:pPr marL="12700">
                <a:lnSpc>
                  <a:spcPct val="100000"/>
                </a:lnSpc>
                <a:spcBef>
                  <a:spcPts val="815"/>
                </a:spcBef>
              </a:pPr>
              <a:r>
                <a:rPr sz="1400" b="1" spc="-10" dirty="0">
                  <a:solidFill>
                    <a:srgbClr val="4B4D8C"/>
                  </a:solidFill>
                  <a:latin typeface="Calibri"/>
                  <a:cs typeface="Calibri"/>
                </a:rPr>
                <a:t>1,2</a:t>
              </a:r>
              <a:r>
                <a:rPr sz="1200" b="1" spc="-10" dirty="0">
                  <a:solidFill>
                    <a:srgbClr val="4B4D8C"/>
                  </a:solidFill>
                  <a:latin typeface="Calibri"/>
                  <a:cs typeface="Calibri"/>
                </a:rPr>
                <a:t>%</a:t>
              </a:r>
              <a:endParaRPr sz="1200" dirty="0">
                <a:latin typeface="Calibri"/>
                <a:cs typeface="Calibri"/>
              </a:endParaRPr>
            </a:p>
          </p:txBody>
        </p:sp>
      </p:grpSp>
      <p:pic>
        <p:nvPicPr>
          <p:cNvPr id="44" name="object 40">
            <a:extLst>
              <a:ext uri="{FF2B5EF4-FFF2-40B4-BE49-F238E27FC236}">
                <a16:creationId xmlns:a16="http://schemas.microsoft.com/office/drawing/2014/main" id="{80BAB726-CEE6-4DA8-899B-B99E420AC247}"/>
              </a:ext>
            </a:extLst>
          </p:cNvPr>
          <p:cNvPicPr/>
          <p:nvPr/>
        </p:nvPicPr>
        <p:blipFill>
          <a:blip r:embed="rId2" cstate="print"/>
          <a:stretch>
            <a:fillRect/>
          </a:stretch>
        </p:blipFill>
        <p:spPr>
          <a:xfrm>
            <a:off x="11569966" y="2314606"/>
            <a:ext cx="579119" cy="2883408"/>
          </a:xfrm>
          <a:prstGeom prst="rect">
            <a:avLst/>
          </a:prstGeom>
        </p:spPr>
      </p:pic>
      <p:pic>
        <p:nvPicPr>
          <p:cNvPr id="45" name="object 41">
            <a:extLst>
              <a:ext uri="{FF2B5EF4-FFF2-40B4-BE49-F238E27FC236}">
                <a16:creationId xmlns:a16="http://schemas.microsoft.com/office/drawing/2014/main" id="{65B3A079-988B-42E0-A95D-2E2E25611AB8}"/>
              </a:ext>
            </a:extLst>
          </p:cNvPr>
          <p:cNvPicPr/>
          <p:nvPr/>
        </p:nvPicPr>
        <p:blipFill>
          <a:blip r:embed="rId3" cstate="print"/>
          <a:stretch>
            <a:fillRect/>
          </a:stretch>
        </p:blipFill>
        <p:spPr>
          <a:xfrm>
            <a:off x="58143" y="2314606"/>
            <a:ext cx="579120" cy="2883408"/>
          </a:xfrm>
          <a:prstGeom prst="rect">
            <a:avLst/>
          </a:prstGeom>
        </p:spPr>
      </p:pic>
      <p:sp>
        <p:nvSpPr>
          <p:cNvPr id="46" name="object 42">
            <a:extLst>
              <a:ext uri="{FF2B5EF4-FFF2-40B4-BE49-F238E27FC236}">
                <a16:creationId xmlns:a16="http://schemas.microsoft.com/office/drawing/2014/main" id="{427CC7C1-F48F-4170-B4AE-3D1170872F02}"/>
              </a:ext>
            </a:extLst>
          </p:cNvPr>
          <p:cNvSpPr txBox="1"/>
          <p:nvPr/>
        </p:nvSpPr>
        <p:spPr>
          <a:xfrm>
            <a:off x="4797806" y="5917303"/>
            <a:ext cx="1533525" cy="288290"/>
          </a:xfrm>
          <a:prstGeom prst="rect">
            <a:avLst/>
          </a:prstGeom>
          <a:solidFill>
            <a:srgbClr val="6FA14B"/>
          </a:solidFill>
        </p:spPr>
        <p:txBody>
          <a:bodyPr vert="horz" wrap="square" lIns="0" tIns="20320" rIns="0" bIns="0" rtlCol="0">
            <a:spAutoFit/>
          </a:bodyPr>
          <a:lstStyle/>
          <a:p>
            <a:pPr marL="537210">
              <a:lnSpc>
                <a:spcPct val="100000"/>
              </a:lnSpc>
              <a:spcBef>
                <a:spcPts val="160"/>
              </a:spcBef>
            </a:pPr>
            <a:r>
              <a:rPr sz="1400" b="1" spc="-10" dirty="0">
                <a:solidFill>
                  <a:srgbClr val="FFFFFF"/>
                </a:solidFill>
                <a:latin typeface="Calibri"/>
                <a:cs typeface="Calibri"/>
              </a:rPr>
              <a:t>40,29%</a:t>
            </a:r>
            <a:endParaRPr sz="1400" dirty="0">
              <a:latin typeface="Calibri"/>
              <a:cs typeface="Calibri"/>
            </a:endParaRPr>
          </a:p>
        </p:txBody>
      </p:sp>
      <p:sp>
        <p:nvSpPr>
          <p:cNvPr id="47" name="object 43">
            <a:extLst>
              <a:ext uri="{FF2B5EF4-FFF2-40B4-BE49-F238E27FC236}">
                <a16:creationId xmlns:a16="http://schemas.microsoft.com/office/drawing/2014/main" id="{8631A1FD-CB98-4CFC-8BB8-95B54D29AC84}"/>
              </a:ext>
            </a:extLst>
          </p:cNvPr>
          <p:cNvSpPr txBox="1"/>
          <p:nvPr/>
        </p:nvSpPr>
        <p:spPr>
          <a:xfrm>
            <a:off x="5351764" y="5622195"/>
            <a:ext cx="498475" cy="269240"/>
          </a:xfrm>
          <a:prstGeom prst="rect">
            <a:avLst/>
          </a:prstGeom>
        </p:spPr>
        <p:txBody>
          <a:bodyPr vert="horz" wrap="square" lIns="0" tIns="12700" rIns="0" bIns="0" rtlCol="0">
            <a:spAutoFit/>
          </a:bodyPr>
          <a:lstStyle/>
          <a:p>
            <a:pPr marL="12700">
              <a:lnSpc>
                <a:spcPct val="100000"/>
              </a:lnSpc>
              <a:spcBef>
                <a:spcPts val="100"/>
              </a:spcBef>
            </a:pPr>
            <a:r>
              <a:rPr sz="1600" b="1" spc="-125" dirty="0">
                <a:solidFill>
                  <a:srgbClr val="698B35"/>
                </a:solidFill>
                <a:latin typeface="Calibri"/>
                <a:cs typeface="Calibri"/>
              </a:rPr>
              <a:t>V</a:t>
            </a:r>
            <a:r>
              <a:rPr sz="1600" b="1" spc="-30" dirty="0">
                <a:solidFill>
                  <a:srgbClr val="698B35"/>
                </a:solidFill>
                <a:latin typeface="Calibri"/>
                <a:cs typeface="Calibri"/>
              </a:rPr>
              <a:t>e</a:t>
            </a:r>
            <a:r>
              <a:rPr sz="1600" b="1" spc="-20" dirty="0">
                <a:solidFill>
                  <a:srgbClr val="698B35"/>
                </a:solidFill>
                <a:latin typeface="Calibri"/>
                <a:cs typeface="Calibri"/>
              </a:rPr>
              <a:t>r</a:t>
            </a:r>
            <a:r>
              <a:rPr sz="1600" b="1" spc="-30" dirty="0">
                <a:solidFill>
                  <a:srgbClr val="698B35"/>
                </a:solidFill>
                <a:latin typeface="Calibri"/>
                <a:cs typeface="Calibri"/>
              </a:rPr>
              <a:t>d</a:t>
            </a:r>
            <a:r>
              <a:rPr sz="1600" b="1" spc="-70" dirty="0">
                <a:solidFill>
                  <a:srgbClr val="698B35"/>
                </a:solidFill>
                <a:latin typeface="Calibri"/>
                <a:cs typeface="Calibri"/>
              </a:rPr>
              <a:t>e</a:t>
            </a:r>
            <a:endParaRPr sz="1600" dirty="0">
              <a:latin typeface="Calibri"/>
              <a:cs typeface="Calibri"/>
            </a:endParaRPr>
          </a:p>
        </p:txBody>
      </p:sp>
      <p:sp>
        <p:nvSpPr>
          <p:cNvPr id="48" name="object 44">
            <a:extLst>
              <a:ext uri="{FF2B5EF4-FFF2-40B4-BE49-F238E27FC236}">
                <a16:creationId xmlns:a16="http://schemas.microsoft.com/office/drawing/2014/main" id="{7A606C6D-C1B5-44F7-8BC0-A2518162A0E7}"/>
              </a:ext>
            </a:extLst>
          </p:cNvPr>
          <p:cNvSpPr txBox="1"/>
          <p:nvPr/>
        </p:nvSpPr>
        <p:spPr>
          <a:xfrm>
            <a:off x="6324321" y="5917303"/>
            <a:ext cx="1533525" cy="288290"/>
          </a:xfrm>
          <a:prstGeom prst="rect">
            <a:avLst/>
          </a:prstGeom>
          <a:solidFill>
            <a:srgbClr val="001D4D"/>
          </a:solidFill>
        </p:spPr>
        <p:txBody>
          <a:bodyPr vert="horz" wrap="square" lIns="0" tIns="20320" rIns="0" bIns="0" rtlCol="0">
            <a:spAutoFit/>
          </a:bodyPr>
          <a:lstStyle/>
          <a:p>
            <a:pPr marL="537210">
              <a:lnSpc>
                <a:spcPct val="100000"/>
              </a:lnSpc>
              <a:spcBef>
                <a:spcPts val="160"/>
              </a:spcBef>
            </a:pPr>
            <a:r>
              <a:rPr sz="1400" b="1" spc="-10" dirty="0">
                <a:solidFill>
                  <a:srgbClr val="FFFFFF"/>
                </a:solidFill>
                <a:latin typeface="Calibri"/>
                <a:cs typeface="Calibri"/>
              </a:rPr>
              <a:t>29,58%</a:t>
            </a:r>
            <a:endParaRPr sz="1400" dirty="0">
              <a:latin typeface="Calibri"/>
              <a:cs typeface="Calibri"/>
            </a:endParaRPr>
          </a:p>
        </p:txBody>
      </p:sp>
      <p:sp>
        <p:nvSpPr>
          <p:cNvPr id="49" name="object 45">
            <a:extLst>
              <a:ext uri="{FF2B5EF4-FFF2-40B4-BE49-F238E27FC236}">
                <a16:creationId xmlns:a16="http://schemas.microsoft.com/office/drawing/2014/main" id="{047BD6DF-8B5C-4F5B-BEC8-A76CF04787F8}"/>
              </a:ext>
            </a:extLst>
          </p:cNvPr>
          <p:cNvSpPr txBox="1"/>
          <p:nvPr/>
        </p:nvSpPr>
        <p:spPr>
          <a:xfrm>
            <a:off x="6845194" y="5622195"/>
            <a:ext cx="563245" cy="269240"/>
          </a:xfrm>
          <a:prstGeom prst="rect">
            <a:avLst/>
          </a:prstGeom>
        </p:spPr>
        <p:txBody>
          <a:bodyPr vert="horz" wrap="square" lIns="0" tIns="12700" rIns="0" bIns="0" rtlCol="0">
            <a:spAutoFit/>
          </a:bodyPr>
          <a:lstStyle/>
          <a:p>
            <a:pPr marL="12700">
              <a:lnSpc>
                <a:spcPct val="100000"/>
              </a:lnSpc>
              <a:spcBef>
                <a:spcPts val="100"/>
              </a:spcBef>
            </a:pPr>
            <a:r>
              <a:rPr sz="1600" b="1" spc="-15" dirty="0">
                <a:solidFill>
                  <a:srgbClr val="001D4D"/>
                </a:solidFill>
                <a:latin typeface="Calibri"/>
                <a:cs typeface="Calibri"/>
              </a:rPr>
              <a:t>Digital</a:t>
            </a:r>
            <a:endParaRPr sz="1600" dirty="0">
              <a:latin typeface="Calibri"/>
              <a:cs typeface="Calibri"/>
            </a:endParaRPr>
          </a:p>
        </p:txBody>
      </p:sp>
      <p:pic>
        <p:nvPicPr>
          <p:cNvPr id="50" name="Imagen 49">
            <a:extLst>
              <a:ext uri="{FF2B5EF4-FFF2-40B4-BE49-F238E27FC236}">
                <a16:creationId xmlns:a16="http://schemas.microsoft.com/office/drawing/2014/main" id="{E608486A-A8D0-42CB-A40E-090B9E35C6CC}"/>
              </a:ext>
            </a:extLst>
          </p:cNvPr>
          <p:cNvPicPr>
            <a:picLocks noChangeAspect="1"/>
          </p:cNvPicPr>
          <p:nvPr/>
        </p:nvPicPr>
        <p:blipFill rotWithShape="1">
          <a:blip r:embed="rId4"/>
          <a:srcRect b="62782"/>
          <a:stretch/>
        </p:blipFill>
        <p:spPr>
          <a:xfrm>
            <a:off x="2513569" y="806419"/>
            <a:ext cx="6203896" cy="1416162"/>
          </a:xfrm>
          <a:prstGeom prst="rect">
            <a:avLst/>
          </a:prstGeom>
        </p:spPr>
      </p:pic>
    </p:spTree>
    <p:extLst>
      <p:ext uri="{BB962C8B-B14F-4D97-AF65-F5344CB8AC3E}">
        <p14:creationId xmlns:p14="http://schemas.microsoft.com/office/powerpoint/2010/main" val="1658050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a:extLst>
              <a:ext uri="{FF2B5EF4-FFF2-40B4-BE49-F238E27FC236}">
                <a16:creationId xmlns:a16="http://schemas.microsoft.com/office/drawing/2014/main" id="{9CBC6AA1-0D07-4E1E-8AF6-C9A6CB8A76A1}"/>
              </a:ext>
            </a:extLst>
          </p:cNvPr>
          <p:cNvGraphicFramePr>
            <a:graphicFrameLocks noGrp="1"/>
          </p:cNvGraphicFramePr>
          <p:nvPr/>
        </p:nvGraphicFramePr>
        <p:xfrm>
          <a:off x="32621" y="3189105"/>
          <a:ext cx="12147306" cy="3104261"/>
        </p:xfrm>
        <a:graphic>
          <a:graphicData uri="http://schemas.openxmlformats.org/drawingml/2006/table">
            <a:tbl>
              <a:tblPr firstRow="1" bandRow="1">
                <a:tableStyleId>{2D5ABB26-0587-4C30-8999-92F81FD0307C}</a:tableStyleId>
              </a:tblPr>
              <a:tblGrid>
                <a:gridCol w="1218379">
                  <a:extLst>
                    <a:ext uri="{9D8B030D-6E8A-4147-A177-3AD203B41FA5}">
                      <a16:colId xmlns:a16="http://schemas.microsoft.com/office/drawing/2014/main" val="20000"/>
                    </a:ext>
                  </a:extLst>
                </a:gridCol>
                <a:gridCol w="1212587">
                  <a:extLst>
                    <a:ext uri="{9D8B030D-6E8A-4147-A177-3AD203B41FA5}">
                      <a16:colId xmlns:a16="http://schemas.microsoft.com/office/drawing/2014/main" val="20001"/>
                    </a:ext>
                  </a:extLst>
                </a:gridCol>
                <a:gridCol w="1213167">
                  <a:extLst>
                    <a:ext uri="{9D8B030D-6E8A-4147-A177-3AD203B41FA5}">
                      <a16:colId xmlns:a16="http://schemas.microsoft.com/office/drawing/2014/main" val="20002"/>
                    </a:ext>
                  </a:extLst>
                </a:gridCol>
                <a:gridCol w="1216643">
                  <a:extLst>
                    <a:ext uri="{9D8B030D-6E8A-4147-A177-3AD203B41FA5}">
                      <a16:colId xmlns:a16="http://schemas.microsoft.com/office/drawing/2014/main" val="20003"/>
                    </a:ext>
                  </a:extLst>
                </a:gridCol>
                <a:gridCol w="1213167">
                  <a:extLst>
                    <a:ext uri="{9D8B030D-6E8A-4147-A177-3AD203B41FA5}">
                      <a16:colId xmlns:a16="http://schemas.microsoft.com/office/drawing/2014/main" val="20004"/>
                    </a:ext>
                  </a:extLst>
                </a:gridCol>
                <a:gridCol w="1213167">
                  <a:extLst>
                    <a:ext uri="{9D8B030D-6E8A-4147-A177-3AD203B41FA5}">
                      <a16:colId xmlns:a16="http://schemas.microsoft.com/office/drawing/2014/main" val="20005"/>
                    </a:ext>
                  </a:extLst>
                </a:gridCol>
                <a:gridCol w="1216642">
                  <a:extLst>
                    <a:ext uri="{9D8B030D-6E8A-4147-A177-3AD203B41FA5}">
                      <a16:colId xmlns:a16="http://schemas.microsoft.com/office/drawing/2014/main" val="20006"/>
                    </a:ext>
                  </a:extLst>
                </a:gridCol>
                <a:gridCol w="1213167">
                  <a:extLst>
                    <a:ext uri="{9D8B030D-6E8A-4147-A177-3AD203B41FA5}">
                      <a16:colId xmlns:a16="http://schemas.microsoft.com/office/drawing/2014/main" val="20007"/>
                    </a:ext>
                  </a:extLst>
                </a:gridCol>
                <a:gridCol w="1213745">
                  <a:extLst>
                    <a:ext uri="{9D8B030D-6E8A-4147-A177-3AD203B41FA5}">
                      <a16:colId xmlns:a16="http://schemas.microsoft.com/office/drawing/2014/main" val="20008"/>
                    </a:ext>
                  </a:extLst>
                </a:gridCol>
                <a:gridCol w="1216642">
                  <a:extLst>
                    <a:ext uri="{9D8B030D-6E8A-4147-A177-3AD203B41FA5}">
                      <a16:colId xmlns:a16="http://schemas.microsoft.com/office/drawing/2014/main" val="20009"/>
                    </a:ext>
                  </a:extLst>
                </a:gridCol>
              </a:tblGrid>
              <a:tr h="2916319">
                <a:tc>
                  <a:txBody>
                    <a:bodyPr/>
                    <a:lstStyle/>
                    <a:p>
                      <a:pPr marL="196850" marR="65405" indent="-144145">
                        <a:lnSpc>
                          <a:spcPct val="92800"/>
                        </a:lnSpc>
                        <a:spcBef>
                          <a:spcPts val="455"/>
                        </a:spcBef>
                      </a:pPr>
                      <a:r>
                        <a:rPr sz="900" b="1" dirty="0">
                          <a:solidFill>
                            <a:srgbClr val="1F86B1"/>
                          </a:solidFill>
                          <a:latin typeface="Trebuchet MS"/>
                          <a:cs typeface="Trebuchet MS"/>
                        </a:rPr>
                        <a:t>C1</a:t>
                      </a:r>
                      <a:r>
                        <a:rPr sz="900" b="1" spc="-30" dirty="0">
                          <a:solidFill>
                            <a:srgbClr val="1F86B1"/>
                          </a:solidFill>
                          <a:latin typeface="Trebuchet MS"/>
                          <a:cs typeface="Trebuchet MS"/>
                        </a:rPr>
                        <a:t>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a:t>
                      </a:r>
                      <a:r>
                        <a:rPr sz="900" spc="5" dirty="0">
                          <a:solidFill>
                            <a:srgbClr val="4C4D4F"/>
                          </a:solidFill>
                          <a:latin typeface="Calibri"/>
                          <a:cs typeface="Calibri"/>
                        </a:rPr>
                        <a:t> </a:t>
                      </a:r>
                      <a:r>
                        <a:rPr sz="900" dirty="0">
                          <a:solidFill>
                            <a:srgbClr val="4C4D4F"/>
                          </a:solidFill>
                          <a:latin typeface="Calibri"/>
                          <a:cs typeface="Calibri"/>
                        </a:rPr>
                        <a:t>de </a:t>
                      </a:r>
                      <a:r>
                        <a:rPr sz="900" spc="-10" dirty="0">
                          <a:solidFill>
                            <a:srgbClr val="4C4D4F"/>
                          </a:solidFill>
                          <a:latin typeface="Calibri"/>
                          <a:cs typeface="Calibri"/>
                        </a:rPr>
                        <a:t>c</a:t>
                      </a:r>
                      <a:r>
                        <a:rPr sz="900" dirty="0">
                          <a:solidFill>
                            <a:srgbClr val="4C4D4F"/>
                          </a:solidFill>
                          <a:latin typeface="Calibri"/>
                          <a:cs typeface="Calibri"/>
                        </a:rPr>
                        <a:t>hoque</a:t>
                      </a:r>
                      <a:r>
                        <a:rPr sz="900" spc="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movilidad</a:t>
                      </a:r>
                      <a:r>
                        <a:rPr sz="900" spc="35" dirty="0">
                          <a:solidFill>
                            <a:srgbClr val="4C4D4F"/>
                          </a:solidFill>
                          <a:latin typeface="Calibri"/>
                          <a:cs typeface="Calibri"/>
                        </a:rPr>
                        <a:t> </a:t>
                      </a:r>
                      <a:r>
                        <a:rPr sz="900" spc="5" dirty="0">
                          <a:solidFill>
                            <a:srgbClr val="4C4D4F"/>
                          </a:solidFill>
                          <a:latin typeface="Calibri"/>
                          <a:cs typeface="Calibri"/>
                        </a:rPr>
                        <a:t>sostenible, </a:t>
                      </a:r>
                      <a:r>
                        <a:rPr sz="900" spc="10" dirty="0">
                          <a:solidFill>
                            <a:srgbClr val="4C4D4F"/>
                          </a:solidFill>
                          <a:latin typeface="Calibri"/>
                          <a:cs typeface="Calibri"/>
                        </a:rPr>
                        <a:t> </a:t>
                      </a:r>
                      <a:r>
                        <a:rPr sz="900" spc="5" dirty="0">
                          <a:solidFill>
                            <a:srgbClr val="4C4D4F"/>
                          </a:solidFill>
                          <a:latin typeface="Calibri"/>
                          <a:cs typeface="Calibri"/>
                        </a:rPr>
                        <a:t>segura</a:t>
                      </a:r>
                      <a:r>
                        <a:rPr sz="900" spc="10" dirty="0">
                          <a:solidFill>
                            <a:srgbClr val="4C4D4F"/>
                          </a:solidFill>
                          <a:latin typeface="Calibri"/>
                          <a:cs typeface="Calibri"/>
                        </a:rPr>
                        <a:t> </a:t>
                      </a:r>
                      <a:r>
                        <a:rPr sz="900" dirty="0">
                          <a:solidFill>
                            <a:srgbClr val="4C4D4F"/>
                          </a:solidFill>
                          <a:latin typeface="Calibri"/>
                          <a:cs typeface="Calibri"/>
                        </a:rPr>
                        <a:t>y</a:t>
                      </a:r>
                      <a:r>
                        <a:rPr sz="900" spc="170" dirty="0">
                          <a:solidFill>
                            <a:srgbClr val="4C4D4F"/>
                          </a:solidFill>
                          <a:latin typeface="Calibri"/>
                          <a:cs typeface="Calibri"/>
                        </a:rPr>
                        <a:t> </a:t>
                      </a:r>
                      <a:r>
                        <a:rPr sz="900" spc="-10" dirty="0">
                          <a:solidFill>
                            <a:srgbClr val="4C4D4F"/>
                          </a:solidFill>
                          <a:latin typeface="Calibri"/>
                          <a:cs typeface="Calibri"/>
                        </a:rPr>
                        <a:t>conectada</a:t>
                      </a:r>
                      <a:r>
                        <a:rPr sz="900" spc="-35" dirty="0">
                          <a:solidFill>
                            <a:srgbClr val="4C4D4F"/>
                          </a:solidFill>
                          <a:latin typeface="Calibri"/>
                          <a:cs typeface="Calibri"/>
                        </a:rPr>
                        <a:t> </a:t>
                      </a:r>
                      <a:r>
                        <a:rPr sz="900" spc="-5" dirty="0">
                          <a:solidFill>
                            <a:srgbClr val="4C4D4F"/>
                          </a:solidFill>
                          <a:latin typeface="Calibri"/>
                          <a:cs typeface="Calibri"/>
                        </a:rPr>
                        <a:t>en </a:t>
                      </a:r>
                      <a:r>
                        <a:rPr sz="900" spc="-190" dirty="0">
                          <a:solidFill>
                            <a:srgbClr val="4C4D4F"/>
                          </a:solidFill>
                          <a:latin typeface="Calibri"/>
                          <a:cs typeface="Calibri"/>
                        </a:rPr>
                        <a:t> </a:t>
                      </a:r>
                      <a:r>
                        <a:rPr sz="900" spc="-10" dirty="0">
                          <a:solidFill>
                            <a:srgbClr val="4C4D4F"/>
                          </a:solidFill>
                          <a:latin typeface="Calibri"/>
                          <a:cs typeface="Calibri"/>
                        </a:rPr>
                        <a:t>entornos</a:t>
                      </a:r>
                      <a:r>
                        <a:rPr sz="900" spc="-5" dirty="0">
                          <a:solidFill>
                            <a:srgbClr val="4C4D4F"/>
                          </a:solidFill>
                          <a:latin typeface="Calibri"/>
                          <a:cs typeface="Calibri"/>
                        </a:rPr>
                        <a:t> urbanos </a:t>
                      </a:r>
                      <a:r>
                        <a:rPr sz="900" dirty="0">
                          <a:solidFill>
                            <a:srgbClr val="4C4D4F"/>
                          </a:solidFill>
                          <a:latin typeface="Calibri"/>
                          <a:cs typeface="Calibri"/>
                        </a:rPr>
                        <a:t>y </a:t>
                      </a:r>
                      <a:r>
                        <a:rPr sz="900" spc="5" dirty="0">
                          <a:solidFill>
                            <a:srgbClr val="4C4D4F"/>
                          </a:solidFill>
                          <a:latin typeface="Calibri"/>
                          <a:cs typeface="Calibri"/>
                        </a:rPr>
                        <a:t> </a:t>
                      </a:r>
                      <a:r>
                        <a:rPr sz="900" spc="-10" dirty="0">
                          <a:solidFill>
                            <a:srgbClr val="4C4D4F"/>
                          </a:solidFill>
                          <a:latin typeface="Calibri"/>
                          <a:cs typeface="Calibri"/>
                        </a:rPr>
                        <a:t>metropolitanos</a:t>
                      </a:r>
                      <a:endParaRPr sz="900" dirty="0">
                        <a:latin typeface="Calibri"/>
                        <a:cs typeface="Calibri"/>
                      </a:endParaRPr>
                    </a:p>
                    <a:p>
                      <a:pPr marL="196850" marR="124460" indent="-143510">
                        <a:lnSpc>
                          <a:spcPct val="97800"/>
                        </a:lnSpc>
                        <a:spcBef>
                          <a:spcPts val="145"/>
                        </a:spcBef>
                      </a:pPr>
                      <a:r>
                        <a:rPr sz="900" b="1" dirty="0">
                          <a:solidFill>
                            <a:srgbClr val="1F86B1"/>
                          </a:solidFill>
                          <a:latin typeface="Trebuchet MS"/>
                          <a:cs typeface="Trebuchet MS"/>
                        </a:rPr>
                        <a:t>C2</a:t>
                      </a:r>
                      <a:r>
                        <a:rPr sz="900" b="1" spc="60" dirty="0">
                          <a:solidFill>
                            <a:srgbClr val="1F86B1"/>
                          </a:solidFill>
                          <a:latin typeface="Trebuchet MS"/>
                          <a:cs typeface="Trebuchet MS"/>
                        </a:rPr>
                        <a:t> </a:t>
                      </a:r>
                      <a:r>
                        <a:rPr sz="900" spc="-10" dirty="0">
                          <a:solidFill>
                            <a:srgbClr val="4C4D4F"/>
                          </a:solidFill>
                          <a:latin typeface="Calibri"/>
                          <a:cs typeface="Calibri"/>
                        </a:rPr>
                        <a:t>P</a:t>
                      </a:r>
                      <a:r>
                        <a:rPr sz="900" dirty="0">
                          <a:solidFill>
                            <a:srgbClr val="4C4D4F"/>
                          </a:solidFill>
                          <a:latin typeface="Calibri"/>
                          <a:cs typeface="Calibri"/>
                        </a:rPr>
                        <a:t>l</a:t>
                      </a:r>
                      <a:r>
                        <a:rPr sz="900" spc="-15" dirty="0">
                          <a:solidFill>
                            <a:srgbClr val="4C4D4F"/>
                          </a:solidFill>
                          <a:latin typeface="Calibri"/>
                          <a:cs typeface="Calibri"/>
                        </a:rPr>
                        <a:t>a</a:t>
                      </a:r>
                      <a:r>
                        <a:rPr sz="900" dirty="0">
                          <a:solidFill>
                            <a:srgbClr val="4C4D4F"/>
                          </a:solidFill>
                          <a:latin typeface="Calibri"/>
                          <a:cs typeface="Calibri"/>
                        </a:rPr>
                        <a:t>n</a:t>
                      </a:r>
                      <a:r>
                        <a:rPr sz="900" spc="-25" dirty="0">
                          <a:solidFill>
                            <a:srgbClr val="4C4D4F"/>
                          </a:solidFill>
                          <a:latin typeface="Calibri"/>
                          <a:cs typeface="Calibri"/>
                        </a:rPr>
                        <a:t> </a:t>
                      </a:r>
                      <a:r>
                        <a:rPr sz="900" spc="-5" dirty="0">
                          <a:solidFill>
                            <a:srgbClr val="4C4D4F"/>
                          </a:solidFill>
                          <a:latin typeface="Calibri"/>
                          <a:cs typeface="Calibri"/>
                        </a:rPr>
                        <a:t>d</a:t>
                      </a:r>
                      <a:r>
                        <a:rPr sz="900" dirty="0">
                          <a:solidFill>
                            <a:srgbClr val="4C4D4F"/>
                          </a:solidFill>
                          <a:latin typeface="Calibri"/>
                          <a:cs typeface="Calibri"/>
                        </a:rPr>
                        <a:t>e</a:t>
                      </a:r>
                      <a:r>
                        <a:rPr sz="900" spc="-20" dirty="0">
                          <a:solidFill>
                            <a:srgbClr val="4C4D4F"/>
                          </a:solidFill>
                          <a:latin typeface="Calibri"/>
                          <a:cs typeface="Calibri"/>
                        </a:rPr>
                        <a:t> </a:t>
                      </a:r>
                      <a:r>
                        <a:rPr sz="900" spc="-5" dirty="0">
                          <a:solidFill>
                            <a:srgbClr val="4C4D4F"/>
                          </a:solidFill>
                          <a:latin typeface="Calibri"/>
                          <a:cs typeface="Calibri"/>
                        </a:rPr>
                        <a:t>r</a:t>
                      </a:r>
                      <a:r>
                        <a:rPr sz="900" dirty="0">
                          <a:solidFill>
                            <a:srgbClr val="4C4D4F"/>
                          </a:solidFill>
                          <a:latin typeface="Calibri"/>
                          <a:cs typeface="Calibri"/>
                        </a:rPr>
                        <a:t>eh</a:t>
                      </a:r>
                      <a:r>
                        <a:rPr sz="900" spc="-10" dirty="0">
                          <a:solidFill>
                            <a:srgbClr val="4C4D4F"/>
                          </a:solidFill>
                          <a:latin typeface="Calibri"/>
                          <a:cs typeface="Calibri"/>
                        </a:rPr>
                        <a:t>a</a:t>
                      </a:r>
                      <a:r>
                        <a:rPr sz="900" dirty="0">
                          <a:solidFill>
                            <a:srgbClr val="4C4D4F"/>
                          </a:solidFill>
                          <a:latin typeface="Calibri"/>
                          <a:cs typeface="Calibri"/>
                        </a:rPr>
                        <a:t>b</a:t>
                      </a:r>
                      <a:r>
                        <a:rPr sz="900" spc="5" dirty="0">
                          <a:solidFill>
                            <a:srgbClr val="4C4D4F"/>
                          </a:solidFill>
                          <a:latin typeface="Calibri"/>
                          <a:cs typeface="Calibri"/>
                        </a:rPr>
                        <a:t>ili</a:t>
                      </a:r>
                      <a:r>
                        <a:rPr sz="900" spc="-5" dirty="0">
                          <a:solidFill>
                            <a:srgbClr val="4C4D4F"/>
                          </a:solidFill>
                          <a:latin typeface="Calibri"/>
                          <a:cs typeface="Calibri"/>
                        </a:rPr>
                        <a:t>t</a:t>
                      </a:r>
                      <a:r>
                        <a:rPr sz="900" spc="-10" dirty="0">
                          <a:solidFill>
                            <a:srgbClr val="4C4D4F"/>
                          </a:solidFill>
                          <a:latin typeface="Calibri"/>
                          <a:cs typeface="Calibri"/>
                        </a:rPr>
                        <a:t>ac</a:t>
                      </a:r>
                      <a:r>
                        <a:rPr sz="900" spc="5" dirty="0">
                          <a:solidFill>
                            <a:srgbClr val="4C4D4F"/>
                          </a:solidFill>
                          <a:latin typeface="Calibri"/>
                          <a:cs typeface="Calibri"/>
                        </a:rPr>
                        <a:t>i</a:t>
                      </a:r>
                      <a:r>
                        <a:rPr sz="900" dirty="0">
                          <a:solidFill>
                            <a:srgbClr val="4C4D4F"/>
                          </a:solidFill>
                          <a:latin typeface="Calibri"/>
                          <a:cs typeface="Calibri"/>
                        </a:rPr>
                        <a:t>ón  </a:t>
                      </a:r>
                      <a:r>
                        <a:rPr sz="900" spc="-5" dirty="0">
                          <a:solidFill>
                            <a:srgbClr val="4C4D4F"/>
                          </a:solidFill>
                          <a:latin typeface="Calibri"/>
                          <a:cs typeface="Calibri"/>
                        </a:rPr>
                        <a:t>de </a:t>
                      </a:r>
                      <a:r>
                        <a:rPr sz="900" dirty="0">
                          <a:solidFill>
                            <a:srgbClr val="4C4D4F"/>
                          </a:solidFill>
                          <a:latin typeface="Calibri"/>
                          <a:cs typeface="Calibri"/>
                        </a:rPr>
                        <a:t>vivienda y </a:t>
                      </a:r>
                      <a:r>
                        <a:rPr sz="900" spc="5" dirty="0">
                          <a:solidFill>
                            <a:srgbClr val="4C4D4F"/>
                          </a:solidFill>
                          <a:latin typeface="Calibri"/>
                          <a:cs typeface="Calibri"/>
                        </a:rPr>
                        <a:t> </a:t>
                      </a:r>
                      <a:r>
                        <a:rPr sz="900" spc="-10" dirty="0">
                          <a:solidFill>
                            <a:srgbClr val="4C4D4F"/>
                          </a:solidFill>
                          <a:latin typeface="Calibri"/>
                          <a:cs typeface="Calibri"/>
                        </a:rPr>
                        <a:t>regeneración</a:t>
                      </a:r>
                      <a:r>
                        <a:rPr sz="900" spc="10" dirty="0">
                          <a:solidFill>
                            <a:srgbClr val="4C4D4F"/>
                          </a:solidFill>
                          <a:latin typeface="Calibri"/>
                          <a:cs typeface="Calibri"/>
                        </a:rPr>
                        <a:t> </a:t>
                      </a:r>
                      <a:r>
                        <a:rPr sz="900" spc="-5" dirty="0">
                          <a:solidFill>
                            <a:srgbClr val="4C4D4F"/>
                          </a:solidFill>
                          <a:latin typeface="Calibri"/>
                          <a:cs typeface="Calibri"/>
                        </a:rPr>
                        <a:t>urbana</a:t>
                      </a:r>
                      <a:endParaRPr sz="900" dirty="0">
                        <a:latin typeface="Calibri"/>
                        <a:cs typeface="Calibri"/>
                      </a:endParaRPr>
                    </a:p>
                    <a:p>
                      <a:pPr marL="196850" marR="250825" indent="-144145">
                        <a:lnSpc>
                          <a:spcPct val="92200"/>
                        </a:lnSpc>
                        <a:spcBef>
                          <a:spcPts val="300"/>
                        </a:spcBef>
                      </a:pPr>
                      <a:r>
                        <a:rPr sz="900" b="1" spc="10" dirty="0">
                          <a:solidFill>
                            <a:srgbClr val="1F86B1"/>
                          </a:solidFill>
                          <a:latin typeface="Trebuchet MS"/>
                          <a:cs typeface="Trebuchet MS"/>
                        </a:rPr>
                        <a:t>C</a:t>
                      </a:r>
                      <a:r>
                        <a:rPr sz="900" b="1" dirty="0">
                          <a:solidFill>
                            <a:srgbClr val="1F86B1"/>
                          </a:solidFill>
                          <a:latin typeface="Trebuchet MS"/>
                          <a:cs typeface="Trebuchet MS"/>
                        </a:rPr>
                        <a:t>3</a:t>
                      </a:r>
                      <a:r>
                        <a:rPr sz="900" b="1" spc="-95" dirty="0">
                          <a:solidFill>
                            <a:srgbClr val="1F86B1"/>
                          </a:solidFill>
                          <a:latin typeface="Trebuchet MS"/>
                          <a:cs typeface="Trebuchet MS"/>
                        </a:rPr>
                        <a:t> </a:t>
                      </a:r>
                      <a:r>
                        <a:rPr sz="900" spc="-10" dirty="0">
                          <a:solidFill>
                            <a:srgbClr val="4C4D4F"/>
                          </a:solidFill>
                          <a:latin typeface="Calibri"/>
                          <a:cs typeface="Calibri"/>
                        </a:rPr>
                        <a:t>Tr</a:t>
                      </a:r>
                      <a:r>
                        <a:rPr sz="900" spc="-15" dirty="0">
                          <a:solidFill>
                            <a:srgbClr val="4C4D4F"/>
                          </a:solidFill>
                          <a:latin typeface="Calibri"/>
                          <a:cs typeface="Calibri"/>
                        </a:rPr>
                        <a:t>a</a:t>
                      </a:r>
                      <a:r>
                        <a:rPr sz="900" spc="-5" dirty="0">
                          <a:solidFill>
                            <a:srgbClr val="4C4D4F"/>
                          </a:solidFill>
                          <a:latin typeface="Calibri"/>
                          <a:cs typeface="Calibri"/>
                        </a:rPr>
                        <a:t>n</a:t>
                      </a:r>
                      <a:r>
                        <a:rPr sz="900" spc="-10" dirty="0">
                          <a:solidFill>
                            <a:srgbClr val="4C4D4F"/>
                          </a:solidFill>
                          <a:latin typeface="Calibri"/>
                          <a:cs typeface="Calibri"/>
                        </a:rPr>
                        <a:t>s</a:t>
                      </a:r>
                      <a:r>
                        <a:rPr sz="900" spc="-5" dirty="0">
                          <a:solidFill>
                            <a:srgbClr val="4C4D4F"/>
                          </a:solidFill>
                          <a:latin typeface="Calibri"/>
                          <a:cs typeface="Calibri"/>
                        </a:rPr>
                        <a:t>fo</a:t>
                      </a:r>
                      <a:r>
                        <a:rPr sz="900" spc="-10" dirty="0">
                          <a:solidFill>
                            <a:srgbClr val="4C4D4F"/>
                          </a:solidFill>
                          <a:latin typeface="Calibri"/>
                          <a:cs typeface="Calibri"/>
                        </a:rPr>
                        <a:t>r</a:t>
                      </a:r>
                      <a:r>
                        <a:rPr sz="900" dirty="0">
                          <a:solidFill>
                            <a:srgbClr val="4C4D4F"/>
                          </a:solidFill>
                          <a:latin typeface="Calibri"/>
                          <a:cs typeface="Calibri"/>
                        </a:rPr>
                        <a:t>m</a:t>
                      </a:r>
                      <a:r>
                        <a:rPr sz="900" spc="-15" dirty="0">
                          <a:solidFill>
                            <a:srgbClr val="4C4D4F"/>
                          </a:solidFill>
                          <a:latin typeface="Calibri"/>
                          <a:cs typeface="Calibri"/>
                        </a:rPr>
                        <a:t>ac</a:t>
                      </a:r>
                      <a:r>
                        <a:rPr sz="900" dirty="0">
                          <a:solidFill>
                            <a:srgbClr val="4C4D4F"/>
                          </a:solidFill>
                          <a:latin typeface="Calibri"/>
                          <a:cs typeface="Calibri"/>
                        </a:rPr>
                        <a:t>i</a:t>
                      </a:r>
                      <a:r>
                        <a:rPr sz="900" spc="-5" dirty="0">
                          <a:solidFill>
                            <a:srgbClr val="4C4D4F"/>
                          </a:solidFill>
                          <a:latin typeface="Calibri"/>
                          <a:cs typeface="Calibri"/>
                        </a:rPr>
                        <a:t>ó</a:t>
                      </a:r>
                      <a:r>
                        <a:rPr sz="900" dirty="0">
                          <a:solidFill>
                            <a:srgbClr val="4C4D4F"/>
                          </a:solidFill>
                          <a:latin typeface="Calibri"/>
                          <a:cs typeface="Calibri"/>
                        </a:rPr>
                        <a:t>n  </a:t>
                      </a:r>
                      <a:r>
                        <a:rPr sz="900" spc="-5" dirty="0">
                          <a:solidFill>
                            <a:srgbClr val="4C4D4F"/>
                          </a:solidFill>
                          <a:latin typeface="Calibri"/>
                          <a:cs typeface="Calibri"/>
                        </a:rPr>
                        <a:t>ambiental</a:t>
                      </a:r>
                      <a:r>
                        <a:rPr sz="900" spc="155" dirty="0">
                          <a:solidFill>
                            <a:srgbClr val="4C4D4F"/>
                          </a:solidFill>
                          <a:latin typeface="Calibri"/>
                          <a:cs typeface="Calibri"/>
                        </a:rPr>
                        <a:t> </a:t>
                      </a:r>
                      <a:r>
                        <a:rPr sz="900" dirty="0">
                          <a:solidFill>
                            <a:srgbClr val="4C4D4F"/>
                          </a:solidFill>
                          <a:latin typeface="Calibri"/>
                          <a:cs typeface="Calibri"/>
                        </a:rPr>
                        <a:t>y</a:t>
                      </a:r>
                      <a:r>
                        <a:rPr sz="900" spc="-35" dirty="0">
                          <a:solidFill>
                            <a:srgbClr val="4C4D4F"/>
                          </a:solidFill>
                          <a:latin typeface="Calibri"/>
                          <a:cs typeface="Calibri"/>
                        </a:rPr>
                        <a:t> </a:t>
                      </a:r>
                      <a:r>
                        <a:rPr sz="900" spc="-5" dirty="0">
                          <a:solidFill>
                            <a:srgbClr val="4C4D4F"/>
                          </a:solidFill>
                          <a:latin typeface="Calibri"/>
                          <a:cs typeface="Calibri"/>
                        </a:rPr>
                        <a:t>digital </a:t>
                      </a:r>
                      <a:r>
                        <a:rPr sz="900" spc="-185" dirty="0">
                          <a:solidFill>
                            <a:srgbClr val="4C4D4F"/>
                          </a:solidFill>
                          <a:latin typeface="Calibri"/>
                          <a:cs typeface="Calibri"/>
                        </a:rPr>
                        <a:t> </a:t>
                      </a:r>
                      <a:r>
                        <a:rPr sz="900" spc="-5" dirty="0">
                          <a:solidFill>
                            <a:srgbClr val="4C4D4F"/>
                          </a:solidFill>
                          <a:latin typeface="Calibri"/>
                          <a:cs typeface="Calibri"/>
                        </a:rPr>
                        <a:t>del sistema </a:t>
                      </a:r>
                      <a:r>
                        <a:rPr sz="900" dirty="0">
                          <a:solidFill>
                            <a:srgbClr val="4C4D4F"/>
                          </a:solidFill>
                          <a:latin typeface="Calibri"/>
                          <a:cs typeface="Calibri"/>
                        </a:rPr>
                        <a:t> </a:t>
                      </a:r>
                      <a:r>
                        <a:rPr sz="900" spc="-5" dirty="0">
                          <a:solidFill>
                            <a:srgbClr val="4C4D4F"/>
                          </a:solidFill>
                          <a:latin typeface="Calibri"/>
                          <a:cs typeface="Calibri"/>
                        </a:rPr>
                        <a:t>agroalimentario </a:t>
                      </a:r>
                      <a:r>
                        <a:rPr sz="900" dirty="0">
                          <a:solidFill>
                            <a:srgbClr val="4C4D4F"/>
                          </a:solidFill>
                          <a:latin typeface="Calibri"/>
                          <a:cs typeface="Calibri"/>
                        </a:rPr>
                        <a:t>y </a:t>
                      </a:r>
                      <a:r>
                        <a:rPr sz="900" spc="5" dirty="0">
                          <a:solidFill>
                            <a:srgbClr val="4C4D4F"/>
                          </a:solidFill>
                          <a:latin typeface="Calibri"/>
                          <a:cs typeface="Calibri"/>
                        </a:rPr>
                        <a:t> </a:t>
                      </a:r>
                      <a:r>
                        <a:rPr sz="900" spc="-5" dirty="0">
                          <a:solidFill>
                            <a:srgbClr val="4C4D4F"/>
                          </a:solidFill>
                          <a:latin typeface="Calibri"/>
                          <a:cs typeface="Calibri"/>
                        </a:rPr>
                        <a:t>pesquero</a:t>
                      </a:r>
                      <a:endParaRPr sz="900" dirty="0">
                        <a:latin typeface="Calibri"/>
                        <a:cs typeface="Calibri"/>
                      </a:endParaRPr>
                    </a:p>
                  </a:txBody>
                  <a:tcPr marL="0" marR="0" marT="57785" marB="0">
                    <a:lnB w="57150">
                      <a:solidFill>
                        <a:srgbClr val="FFFFFF"/>
                      </a:solidFill>
                      <a:prstDash val="solid"/>
                    </a:lnB>
                    <a:solidFill>
                      <a:srgbClr val="CFE3EF"/>
                    </a:solidFill>
                  </a:tcPr>
                </a:tc>
                <a:tc>
                  <a:txBody>
                    <a:bodyPr/>
                    <a:lstStyle/>
                    <a:p>
                      <a:pPr marL="196850" marR="354965" indent="-144145">
                        <a:lnSpc>
                          <a:spcPct val="92600"/>
                        </a:lnSpc>
                        <a:spcBef>
                          <a:spcPts val="459"/>
                        </a:spcBef>
                      </a:pPr>
                      <a:r>
                        <a:rPr sz="900" b="1" spc="-5" dirty="0">
                          <a:solidFill>
                            <a:srgbClr val="25919A"/>
                          </a:solidFill>
                          <a:latin typeface="Trebuchet MS"/>
                          <a:cs typeface="Trebuchet MS"/>
                        </a:rPr>
                        <a:t>C</a:t>
                      </a:r>
                      <a:r>
                        <a:rPr sz="900" b="1" dirty="0">
                          <a:solidFill>
                            <a:srgbClr val="25919A"/>
                          </a:solidFill>
                          <a:latin typeface="Trebuchet MS"/>
                          <a:cs typeface="Trebuchet MS"/>
                        </a:rPr>
                        <a:t>4</a:t>
                      </a:r>
                      <a:r>
                        <a:rPr sz="900" b="1" spc="-70" dirty="0">
                          <a:solidFill>
                            <a:srgbClr val="25919A"/>
                          </a:solidFill>
                          <a:latin typeface="Trebuchet MS"/>
                          <a:cs typeface="Trebuchet MS"/>
                        </a:rPr>
                        <a:t> </a:t>
                      </a:r>
                      <a:r>
                        <a:rPr sz="900" spc="-5" dirty="0">
                          <a:solidFill>
                            <a:srgbClr val="4C4D4F"/>
                          </a:solidFill>
                          <a:latin typeface="Calibri"/>
                          <a:cs typeface="Calibri"/>
                        </a:rPr>
                        <a:t>C</a:t>
                      </a:r>
                      <a:r>
                        <a:rPr sz="900" dirty="0">
                          <a:solidFill>
                            <a:srgbClr val="4C4D4F"/>
                          </a:solidFill>
                          <a:latin typeface="Calibri"/>
                          <a:cs typeface="Calibri"/>
                        </a:rPr>
                        <a:t>on</a:t>
                      </a:r>
                      <a:r>
                        <a:rPr sz="900" spc="-5" dirty="0">
                          <a:solidFill>
                            <a:srgbClr val="4C4D4F"/>
                          </a:solidFill>
                          <a:latin typeface="Calibri"/>
                          <a:cs typeface="Calibri"/>
                        </a:rPr>
                        <a:t>s</a:t>
                      </a:r>
                      <a:r>
                        <a:rPr sz="900" dirty="0">
                          <a:solidFill>
                            <a:srgbClr val="4C4D4F"/>
                          </a:solidFill>
                          <a:latin typeface="Calibri"/>
                          <a:cs typeface="Calibri"/>
                        </a:rPr>
                        <a:t>e</a:t>
                      </a:r>
                      <a:r>
                        <a:rPr sz="900" spc="-5" dirty="0">
                          <a:solidFill>
                            <a:srgbClr val="4C4D4F"/>
                          </a:solidFill>
                          <a:latin typeface="Calibri"/>
                          <a:cs typeface="Calibri"/>
                        </a:rPr>
                        <a:t>r</a:t>
                      </a:r>
                      <a:r>
                        <a:rPr sz="900" spc="5" dirty="0">
                          <a:solidFill>
                            <a:srgbClr val="4C4D4F"/>
                          </a:solidFill>
                          <a:latin typeface="Calibri"/>
                          <a:cs typeface="Calibri"/>
                        </a:rPr>
                        <a:t>v</a:t>
                      </a:r>
                      <a:r>
                        <a:rPr sz="900" spc="-10" dirty="0">
                          <a:solidFill>
                            <a:srgbClr val="4C4D4F"/>
                          </a:solidFill>
                          <a:latin typeface="Calibri"/>
                          <a:cs typeface="Calibri"/>
                        </a:rPr>
                        <a:t>ac</a:t>
                      </a:r>
                      <a:r>
                        <a:rPr sz="900" spc="5" dirty="0">
                          <a:solidFill>
                            <a:srgbClr val="4C4D4F"/>
                          </a:solidFill>
                          <a:latin typeface="Calibri"/>
                          <a:cs typeface="Calibri"/>
                        </a:rPr>
                        <a:t>i</a:t>
                      </a:r>
                      <a:r>
                        <a:rPr sz="900" dirty="0">
                          <a:solidFill>
                            <a:srgbClr val="4C4D4F"/>
                          </a:solidFill>
                          <a:latin typeface="Calibri"/>
                          <a:cs typeface="Calibri"/>
                        </a:rPr>
                        <a:t>ón</a:t>
                      </a:r>
                      <a:r>
                        <a:rPr sz="900" spc="-30" dirty="0">
                          <a:solidFill>
                            <a:srgbClr val="4C4D4F"/>
                          </a:solidFill>
                          <a:latin typeface="Calibri"/>
                          <a:cs typeface="Calibri"/>
                        </a:rPr>
                        <a:t> </a:t>
                      </a:r>
                      <a:r>
                        <a:rPr sz="900" dirty="0">
                          <a:solidFill>
                            <a:srgbClr val="4C4D4F"/>
                          </a:solidFill>
                          <a:latin typeface="Calibri"/>
                          <a:cs typeface="Calibri"/>
                        </a:rPr>
                        <a:t>y  </a:t>
                      </a:r>
                      <a:r>
                        <a:rPr sz="900" spc="-5" dirty="0">
                          <a:solidFill>
                            <a:srgbClr val="4C4D4F"/>
                          </a:solidFill>
                          <a:latin typeface="Calibri"/>
                          <a:cs typeface="Calibri"/>
                        </a:rPr>
                        <a:t>restauración</a:t>
                      </a:r>
                      <a:r>
                        <a:rPr sz="900" spc="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 </a:t>
                      </a:r>
                      <a:r>
                        <a:rPr sz="900" spc="-5" dirty="0">
                          <a:solidFill>
                            <a:srgbClr val="4C4D4F"/>
                          </a:solidFill>
                          <a:latin typeface="Calibri"/>
                          <a:cs typeface="Calibri"/>
                        </a:rPr>
                        <a:t>ecosistemas</a:t>
                      </a:r>
                      <a:r>
                        <a:rPr sz="900" spc="225" dirty="0">
                          <a:solidFill>
                            <a:srgbClr val="4C4D4F"/>
                          </a:solidFill>
                          <a:latin typeface="Calibri"/>
                          <a:cs typeface="Calibri"/>
                        </a:rPr>
                        <a:t> </a:t>
                      </a:r>
                      <a:r>
                        <a:rPr sz="900" dirty="0">
                          <a:solidFill>
                            <a:srgbClr val="4C4D4F"/>
                          </a:solidFill>
                          <a:latin typeface="Calibri"/>
                          <a:cs typeface="Calibri"/>
                        </a:rPr>
                        <a:t>y </a:t>
                      </a:r>
                      <a:r>
                        <a:rPr sz="900" spc="5" dirty="0">
                          <a:solidFill>
                            <a:srgbClr val="4C4D4F"/>
                          </a:solidFill>
                          <a:latin typeface="Calibri"/>
                          <a:cs typeface="Calibri"/>
                        </a:rPr>
                        <a:t> </a:t>
                      </a:r>
                      <a:r>
                        <a:rPr sz="900" dirty="0">
                          <a:solidFill>
                            <a:srgbClr val="4C4D4F"/>
                          </a:solidFill>
                          <a:latin typeface="Calibri"/>
                          <a:cs typeface="Calibri"/>
                        </a:rPr>
                        <a:t>su</a:t>
                      </a:r>
                      <a:r>
                        <a:rPr sz="900" spc="-30" dirty="0">
                          <a:solidFill>
                            <a:srgbClr val="4C4D4F"/>
                          </a:solidFill>
                          <a:latin typeface="Calibri"/>
                          <a:cs typeface="Calibri"/>
                        </a:rPr>
                        <a:t> </a:t>
                      </a:r>
                      <a:r>
                        <a:rPr sz="900" dirty="0">
                          <a:solidFill>
                            <a:srgbClr val="4C4D4F"/>
                          </a:solidFill>
                          <a:latin typeface="Calibri"/>
                          <a:cs typeface="Calibri"/>
                        </a:rPr>
                        <a:t>biodiversidad</a:t>
                      </a:r>
                      <a:endParaRPr sz="900" dirty="0">
                        <a:latin typeface="Calibri"/>
                        <a:cs typeface="Calibri"/>
                      </a:endParaRPr>
                    </a:p>
                    <a:p>
                      <a:pPr marL="196850" marR="207010" indent="-144145">
                        <a:lnSpc>
                          <a:spcPct val="92200"/>
                        </a:lnSpc>
                        <a:spcBef>
                          <a:spcPts val="325"/>
                        </a:spcBef>
                      </a:pPr>
                      <a:r>
                        <a:rPr sz="900" b="1" spc="-5" dirty="0">
                          <a:solidFill>
                            <a:srgbClr val="25919A"/>
                          </a:solidFill>
                          <a:latin typeface="Trebuchet MS"/>
                          <a:cs typeface="Trebuchet MS"/>
                        </a:rPr>
                        <a:t>C</a:t>
                      </a:r>
                      <a:r>
                        <a:rPr sz="900" b="1" dirty="0">
                          <a:solidFill>
                            <a:srgbClr val="25919A"/>
                          </a:solidFill>
                          <a:latin typeface="Trebuchet MS"/>
                          <a:cs typeface="Trebuchet MS"/>
                        </a:rPr>
                        <a:t>5</a:t>
                      </a:r>
                      <a:r>
                        <a:rPr sz="900" b="1" spc="5" dirty="0">
                          <a:solidFill>
                            <a:srgbClr val="25919A"/>
                          </a:solidFill>
                          <a:latin typeface="Trebuchet MS"/>
                          <a:cs typeface="Trebuchet MS"/>
                        </a:rPr>
                        <a:t> </a:t>
                      </a:r>
                      <a:r>
                        <a:rPr sz="900" spc="-5" dirty="0">
                          <a:solidFill>
                            <a:srgbClr val="4C4D4F"/>
                          </a:solidFill>
                          <a:latin typeface="Calibri"/>
                          <a:cs typeface="Calibri"/>
                        </a:rPr>
                        <a:t>Pr</a:t>
                      </a:r>
                      <a:r>
                        <a:rPr sz="900" dirty="0">
                          <a:solidFill>
                            <a:srgbClr val="4C4D4F"/>
                          </a:solidFill>
                          <a:latin typeface="Calibri"/>
                          <a:cs typeface="Calibri"/>
                        </a:rPr>
                        <a:t>e</a:t>
                      </a:r>
                      <a:r>
                        <a:rPr sz="900" spc="-5" dirty="0">
                          <a:solidFill>
                            <a:srgbClr val="4C4D4F"/>
                          </a:solidFill>
                          <a:latin typeface="Calibri"/>
                          <a:cs typeface="Calibri"/>
                        </a:rPr>
                        <a:t>s</a:t>
                      </a:r>
                      <a:r>
                        <a:rPr sz="900" dirty="0">
                          <a:solidFill>
                            <a:srgbClr val="4C4D4F"/>
                          </a:solidFill>
                          <a:latin typeface="Calibri"/>
                          <a:cs typeface="Calibri"/>
                        </a:rPr>
                        <a:t>e</a:t>
                      </a:r>
                      <a:r>
                        <a:rPr sz="900" spc="-5" dirty="0">
                          <a:solidFill>
                            <a:srgbClr val="4C4D4F"/>
                          </a:solidFill>
                          <a:latin typeface="Calibri"/>
                          <a:cs typeface="Calibri"/>
                        </a:rPr>
                        <a:t>r</a:t>
                      </a:r>
                      <a:r>
                        <a:rPr sz="900" spc="5" dirty="0">
                          <a:solidFill>
                            <a:srgbClr val="4C4D4F"/>
                          </a:solidFill>
                          <a:latin typeface="Calibri"/>
                          <a:cs typeface="Calibri"/>
                        </a:rPr>
                        <a:t>v</a:t>
                      </a:r>
                      <a:r>
                        <a:rPr sz="900" spc="-10" dirty="0">
                          <a:solidFill>
                            <a:srgbClr val="4C4D4F"/>
                          </a:solidFill>
                          <a:latin typeface="Calibri"/>
                          <a:cs typeface="Calibri"/>
                        </a:rPr>
                        <a:t>ac</a:t>
                      </a:r>
                      <a:r>
                        <a:rPr sz="900" spc="5" dirty="0">
                          <a:solidFill>
                            <a:srgbClr val="4C4D4F"/>
                          </a:solidFill>
                          <a:latin typeface="Calibri"/>
                          <a:cs typeface="Calibri"/>
                        </a:rPr>
                        <a:t>i</a:t>
                      </a:r>
                      <a:r>
                        <a:rPr sz="900" dirty="0">
                          <a:solidFill>
                            <a:srgbClr val="4C4D4F"/>
                          </a:solidFill>
                          <a:latin typeface="Calibri"/>
                          <a:cs typeface="Calibri"/>
                        </a:rPr>
                        <a:t>ón</a:t>
                      </a:r>
                      <a:r>
                        <a:rPr sz="900" spc="5" dirty="0">
                          <a:solidFill>
                            <a:srgbClr val="4C4D4F"/>
                          </a:solidFill>
                          <a:latin typeface="Calibri"/>
                          <a:cs typeface="Calibri"/>
                        </a:rPr>
                        <a:t> </a:t>
                      </a:r>
                      <a:r>
                        <a:rPr sz="900" dirty="0">
                          <a:solidFill>
                            <a:srgbClr val="4C4D4F"/>
                          </a:solidFill>
                          <a:latin typeface="Calibri"/>
                          <a:cs typeface="Calibri"/>
                        </a:rPr>
                        <a:t>del  espacio</a:t>
                      </a:r>
                      <a:r>
                        <a:rPr sz="900" spc="5" dirty="0">
                          <a:solidFill>
                            <a:srgbClr val="4C4D4F"/>
                          </a:solidFill>
                          <a:latin typeface="Calibri"/>
                          <a:cs typeface="Calibri"/>
                        </a:rPr>
                        <a:t> </a:t>
                      </a:r>
                      <a:r>
                        <a:rPr sz="900" spc="-5" dirty="0">
                          <a:solidFill>
                            <a:srgbClr val="4C4D4F"/>
                          </a:solidFill>
                          <a:latin typeface="Calibri"/>
                          <a:cs typeface="Calibri"/>
                        </a:rPr>
                        <a:t>litoral </a:t>
                      </a:r>
                      <a:r>
                        <a:rPr sz="900" dirty="0">
                          <a:solidFill>
                            <a:srgbClr val="4C4D4F"/>
                          </a:solidFill>
                          <a:latin typeface="Calibri"/>
                          <a:cs typeface="Calibri"/>
                        </a:rPr>
                        <a:t>y los </a:t>
                      </a:r>
                      <a:r>
                        <a:rPr sz="900" spc="-190" dirty="0">
                          <a:solidFill>
                            <a:srgbClr val="4C4D4F"/>
                          </a:solidFill>
                          <a:latin typeface="Calibri"/>
                          <a:cs typeface="Calibri"/>
                        </a:rPr>
                        <a:t> </a:t>
                      </a:r>
                      <a:r>
                        <a:rPr sz="900" spc="-5" dirty="0">
                          <a:solidFill>
                            <a:srgbClr val="4C4D4F"/>
                          </a:solidFill>
                          <a:latin typeface="Calibri"/>
                          <a:cs typeface="Calibri"/>
                        </a:rPr>
                        <a:t>recursos</a:t>
                      </a:r>
                      <a:r>
                        <a:rPr sz="900" spc="-10" dirty="0">
                          <a:solidFill>
                            <a:srgbClr val="4C4D4F"/>
                          </a:solidFill>
                          <a:latin typeface="Calibri"/>
                          <a:cs typeface="Calibri"/>
                        </a:rPr>
                        <a:t> </a:t>
                      </a:r>
                      <a:r>
                        <a:rPr sz="900" dirty="0">
                          <a:solidFill>
                            <a:srgbClr val="4C4D4F"/>
                          </a:solidFill>
                          <a:latin typeface="Calibri"/>
                          <a:cs typeface="Calibri"/>
                        </a:rPr>
                        <a:t>hídricos</a:t>
                      </a:r>
                      <a:endParaRPr sz="900" dirty="0">
                        <a:latin typeface="Calibri"/>
                        <a:cs typeface="Calibri"/>
                      </a:endParaRPr>
                    </a:p>
                    <a:p>
                      <a:pPr marL="196850" marR="614045" indent="-144780">
                        <a:lnSpc>
                          <a:spcPct val="92600"/>
                        </a:lnSpc>
                        <a:spcBef>
                          <a:spcPts val="295"/>
                        </a:spcBef>
                      </a:pPr>
                      <a:r>
                        <a:rPr sz="900" b="1" spc="-5" dirty="0">
                          <a:solidFill>
                            <a:srgbClr val="25919A"/>
                          </a:solidFill>
                          <a:latin typeface="Trebuchet MS"/>
                          <a:cs typeface="Trebuchet MS"/>
                        </a:rPr>
                        <a:t>C</a:t>
                      </a:r>
                      <a:r>
                        <a:rPr sz="900" b="1" dirty="0">
                          <a:solidFill>
                            <a:srgbClr val="25919A"/>
                          </a:solidFill>
                          <a:latin typeface="Trebuchet MS"/>
                          <a:cs typeface="Trebuchet MS"/>
                        </a:rPr>
                        <a:t>6</a:t>
                      </a:r>
                      <a:r>
                        <a:rPr sz="900" b="1" spc="-20" dirty="0">
                          <a:solidFill>
                            <a:srgbClr val="25919A"/>
                          </a:solidFill>
                          <a:latin typeface="Trebuchet MS"/>
                          <a:cs typeface="Trebuchet MS"/>
                        </a:rPr>
                        <a:t> </a:t>
                      </a:r>
                      <a:r>
                        <a:rPr sz="900" spc="5" dirty="0">
                          <a:solidFill>
                            <a:srgbClr val="4C4D4F"/>
                          </a:solidFill>
                          <a:latin typeface="Calibri"/>
                          <a:cs typeface="Calibri"/>
                        </a:rPr>
                        <a:t>M</a:t>
                      </a:r>
                      <a:r>
                        <a:rPr sz="900" dirty="0">
                          <a:solidFill>
                            <a:srgbClr val="4C4D4F"/>
                          </a:solidFill>
                          <a:latin typeface="Calibri"/>
                          <a:cs typeface="Calibri"/>
                        </a:rPr>
                        <a:t>o</a:t>
                      </a:r>
                      <a:r>
                        <a:rPr sz="900" spc="5" dirty="0">
                          <a:solidFill>
                            <a:srgbClr val="4C4D4F"/>
                          </a:solidFill>
                          <a:latin typeface="Calibri"/>
                          <a:cs typeface="Calibri"/>
                        </a:rPr>
                        <a:t>vili</a:t>
                      </a:r>
                      <a:r>
                        <a:rPr sz="900" dirty="0">
                          <a:solidFill>
                            <a:srgbClr val="4C4D4F"/>
                          </a:solidFill>
                          <a:latin typeface="Calibri"/>
                          <a:cs typeface="Calibri"/>
                        </a:rPr>
                        <a:t>d</a:t>
                      </a:r>
                      <a:r>
                        <a:rPr sz="900" spc="-10" dirty="0">
                          <a:solidFill>
                            <a:srgbClr val="4C4D4F"/>
                          </a:solidFill>
                          <a:latin typeface="Calibri"/>
                          <a:cs typeface="Calibri"/>
                        </a:rPr>
                        <a:t>a</a:t>
                      </a:r>
                      <a:r>
                        <a:rPr sz="900" dirty="0">
                          <a:solidFill>
                            <a:srgbClr val="4C4D4F"/>
                          </a:solidFill>
                          <a:latin typeface="Calibri"/>
                          <a:cs typeface="Calibri"/>
                        </a:rPr>
                        <a:t>d  s</a:t>
                      </a:r>
                      <a:r>
                        <a:rPr sz="900" spc="5" dirty="0">
                          <a:solidFill>
                            <a:srgbClr val="4C4D4F"/>
                          </a:solidFill>
                          <a:latin typeface="Calibri"/>
                          <a:cs typeface="Calibri"/>
                        </a:rPr>
                        <a:t>o</a:t>
                      </a:r>
                      <a:r>
                        <a:rPr sz="900" dirty="0">
                          <a:solidFill>
                            <a:srgbClr val="4C4D4F"/>
                          </a:solidFill>
                          <a:latin typeface="Calibri"/>
                          <a:cs typeface="Calibri"/>
                        </a:rPr>
                        <a:t>st</a:t>
                      </a:r>
                      <a:r>
                        <a:rPr sz="900" spc="5" dirty="0">
                          <a:solidFill>
                            <a:srgbClr val="4C4D4F"/>
                          </a:solidFill>
                          <a:latin typeface="Calibri"/>
                          <a:cs typeface="Calibri"/>
                        </a:rPr>
                        <a:t>en</a:t>
                      </a:r>
                      <a:r>
                        <a:rPr sz="900" spc="10" dirty="0">
                          <a:solidFill>
                            <a:srgbClr val="4C4D4F"/>
                          </a:solidFill>
                          <a:latin typeface="Calibri"/>
                          <a:cs typeface="Calibri"/>
                        </a:rPr>
                        <a:t>i</a:t>
                      </a:r>
                      <a:r>
                        <a:rPr sz="900" spc="5" dirty="0">
                          <a:solidFill>
                            <a:srgbClr val="4C4D4F"/>
                          </a:solidFill>
                          <a:latin typeface="Calibri"/>
                          <a:cs typeface="Calibri"/>
                        </a:rPr>
                        <a:t>b</a:t>
                      </a:r>
                      <a:r>
                        <a:rPr sz="900" spc="10" dirty="0">
                          <a:solidFill>
                            <a:srgbClr val="4C4D4F"/>
                          </a:solidFill>
                          <a:latin typeface="Calibri"/>
                          <a:cs typeface="Calibri"/>
                        </a:rPr>
                        <a:t>l</a:t>
                      </a:r>
                      <a:r>
                        <a:rPr sz="900" spc="5" dirty="0">
                          <a:solidFill>
                            <a:srgbClr val="4C4D4F"/>
                          </a:solidFill>
                          <a:latin typeface="Calibri"/>
                          <a:cs typeface="Calibri"/>
                        </a:rPr>
                        <a:t>e</a:t>
                      </a:r>
                      <a:r>
                        <a:rPr sz="900" dirty="0">
                          <a:solidFill>
                            <a:srgbClr val="4C4D4F"/>
                          </a:solidFill>
                          <a:latin typeface="Calibri"/>
                          <a:cs typeface="Calibri"/>
                        </a:rPr>
                        <a:t>,  </a:t>
                      </a:r>
                      <a:r>
                        <a:rPr sz="900" spc="-5" dirty="0">
                          <a:solidFill>
                            <a:srgbClr val="4C4D4F"/>
                          </a:solidFill>
                          <a:latin typeface="Calibri"/>
                          <a:cs typeface="Calibri"/>
                        </a:rPr>
                        <a:t>segura </a:t>
                      </a:r>
                      <a:r>
                        <a:rPr sz="900" dirty="0">
                          <a:solidFill>
                            <a:srgbClr val="4C4D4F"/>
                          </a:solidFill>
                          <a:latin typeface="Calibri"/>
                          <a:cs typeface="Calibri"/>
                        </a:rPr>
                        <a:t>y </a:t>
                      </a:r>
                      <a:r>
                        <a:rPr sz="900" spc="5" dirty="0">
                          <a:solidFill>
                            <a:srgbClr val="4C4D4F"/>
                          </a:solidFill>
                          <a:latin typeface="Calibri"/>
                          <a:cs typeface="Calibri"/>
                        </a:rPr>
                        <a:t> </a:t>
                      </a:r>
                      <a:r>
                        <a:rPr sz="900" dirty="0">
                          <a:solidFill>
                            <a:srgbClr val="4C4D4F"/>
                          </a:solidFill>
                          <a:latin typeface="Calibri"/>
                          <a:cs typeface="Calibri"/>
                        </a:rPr>
                        <a:t>conectada</a:t>
                      </a:r>
                      <a:endParaRPr sz="900" dirty="0">
                        <a:latin typeface="Calibri"/>
                        <a:cs typeface="Calibri"/>
                      </a:endParaRPr>
                    </a:p>
                  </a:txBody>
                  <a:tcPr marL="0" marR="0" marT="58419" marB="0">
                    <a:lnB w="57150">
                      <a:solidFill>
                        <a:srgbClr val="FFFFFF"/>
                      </a:solidFill>
                      <a:prstDash val="solid"/>
                    </a:lnB>
                    <a:solidFill>
                      <a:srgbClr val="CDE0E3"/>
                    </a:solidFill>
                  </a:tcPr>
                </a:tc>
                <a:tc>
                  <a:txBody>
                    <a:bodyPr/>
                    <a:lstStyle/>
                    <a:p>
                      <a:pPr marL="196850" marR="186055" indent="-144145">
                        <a:lnSpc>
                          <a:spcPts val="1010"/>
                        </a:lnSpc>
                        <a:spcBef>
                          <a:spcPts val="470"/>
                        </a:spcBef>
                      </a:pPr>
                      <a:r>
                        <a:rPr sz="900" b="1" spc="-5" dirty="0">
                          <a:solidFill>
                            <a:srgbClr val="698B35"/>
                          </a:solidFill>
                          <a:latin typeface="Trebuchet MS"/>
                          <a:cs typeface="Trebuchet MS"/>
                        </a:rPr>
                        <a:t>C</a:t>
                      </a:r>
                      <a:r>
                        <a:rPr sz="900" b="1" dirty="0">
                          <a:solidFill>
                            <a:srgbClr val="698B35"/>
                          </a:solidFill>
                          <a:latin typeface="Trebuchet MS"/>
                          <a:cs typeface="Trebuchet MS"/>
                        </a:rPr>
                        <a:t>7</a:t>
                      </a:r>
                      <a:r>
                        <a:rPr sz="900" b="1" spc="-10" dirty="0">
                          <a:solidFill>
                            <a:srgbClr val="698B35"/>
                          </a:solidFill>
                          <a:latin typeface="Trebuchet MS"/>
                          <a:cs typeface="Trebuchet MS"/>
                        </a:rPr>
                        <a:t> </a:t>
                      </a:r>
                      <a:r>
                        <a:rPr sz="900" spc="-5" dirty="0">
                          <a:solidFill>
                            <a:srgbClr val="4C4D4F"/>
                          </a:solidFill>
                          <a:latin typeface="Calibri"/>
                          <a:cs typeface="Calibri"/>
                        </a:rPr>
                        <a:t>D</a:t>
                      </a:r>
                      <a:r>
                        <a:rPr sz="900" dirty="0">
                          <a:solidFill>
                            <a:srgbClr val="4C4D4F"/>
                          </a:solidFill>
                          <a:latin typeface="Calibri"/>
                          <a:cs typeface="Calibri"/>
                        </a:rPr>
                        <a:t>e</a:t>
                      </a:r>
                      <a:r>
                        <a:rPr sz="900" spc="-5" dirty="0">
                          <a:solidFill>
                            <a:srgbClr val="4C4D4F"/>
                          </a:solidFill>
                          <a:latin typeface="Calibri"/>
                          <a:cs typeface="Calibri"/>
                        </a:rPr>
                        <a:t>s</a:t>
                      </a:r>
                      <a:r>
                        <a:rPr sz="900" dirty="0">
                          <a:solidFill>
                            <a:srgbClr val="4C4D4F"/>
                          </a:solidFill>
                          <a:latin typeface="Calibri"/>
                          <a:cs typeface="Calibri"/>
                        </a:rPr>
                        <a:t>p</a:t>
                      </a:r>
                      <a:r>
                        <a:rPr sz="900" spc="5" dirty="0">
                          <a:solidFill>
                            <a:srgbClr val="4C4D4F"/>
                          </a:solidFill>
                          <a:latin typeface="Calibri"/>
                          <a:cs typeface="Calibri"/>
                        </a:rPr>
                        <a:t>li</a:t>
                      </a:r>
                      <a:r>
                        <a:rPr sz="900" dirty="0">
                          <a:solidFill>
                            <a:srgbClr val="4C4D4F"/>
                          </a:solidFill>
                          <a:latin typeface="Calibri"/>
                          <a:cs typeface="Calibri"/>
                        </a:rPr>
                        <a:t>egue</a:t>
                      </a:r>
                      <a:r>
                        <a:rPr sz="900" spc="-5" dirty="0">
                          <a:solidFill>
                            <a:srgbClr val="4C4D4F"/>
                          </a:solidFill>
                          <a:latin typeface="Calibri"/>
                          <a:cs typeface="Calibri"/>
                        </a:rPr>
                        <a:t> </a:t>
                      </a:r>
                      <a:r>
                        <a:rPr sz="900" dirty="0">
                          <a:solidFill>
                            <a:srgbClr val="4C4D4F"/>
                          </a:solidFill>
                          <a:latin typeface="Calibri"/>
                          <a:cs typeface="Calibri"/>
                        </a:rPr>
                        <a:t>e  integración</a:t>
                      </a:r>
                      <a:r>
                        <a:rPr sz="900" spc="40"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 </a:t>
                      </a:r>
                      <a:r>
                        <a:rPr sz="900" spc="-5" dirty="0">
                          <a:solidFill>
                            <a:srgbClr val="4C4D4F"/>
                          </a:solidFill>
                          <a:latin typeface="Calibri"/>
                          <a:cs typeface="Calibri"/>
                        </a:rPr>
                        <a:t>energías</a:t>
                      </a:r>
                      <a:r>
                        <a:rPr sz="900" spc="-30" dirty="0">
                          <a:solidFill>
                            <a:srgbClr val="4C4D4F"/>
                          </a:solidFill>
                          <a:latin typeface="Calibri"/>
                          <a:cs typeface="Calibri"/>
                        </a:rPr>
                        <a:t> </a:t>
                      </a:r>
                      <a:r>
                        <a:rPr sz="900" dirty="0">
                          <a:solidFill>
                            <a:srgbClr val="4C4D4F"/>
                          </a:solidFill>
                          <a:latin typeface="Calibri"/>
                          <a:cs typeface="Calibri"/>
                        </a:rPr>
                        <a:t>renovables</a:t>
                      </a:r>
                      <a:endParaRPr sz="900" dirty="0">
                        <a:latin typeface="Calibri"/>
                        <a:cs typeface="Calibri"/>
                      </a:endParaRPr>
                    </a:p>
                    <a:p>
                      <a:pPr marL="196850" marR="184150" indent="-144145">
                        <a:lnSpc>
                          <a:spcPct val="92400"/>
                        </a:lnSpc>
                        <a:spcBef>
                          <a:spcPts val="275"/>
                        </a:spcBef>
                      </a:pPr>
                      <a:r>
                        <a:rPr sz="900" b="1" spc="-5" dirty="0">
                          <a:solidFill>
                            <a:srgbClr val="698B35"/>
                          </a:solidFill>
                          <a:latin typeface="Trebuchet MS"/>
                          <a:cs typeface="Trebuchet MS"/>
                        </a:rPr>
                        <a:t>C</a:t>
                      </a:r>
                      <a:r>
                        <a:rPr sz="900" b="1" dirty="0">
                          <a:solidFill>
                            <a:srgbClr val="698B35"/>
                          </a:solidFill>
                          <a:latin typeface="Trebuchet MS"/>
                          <a:cs typeface="Trebuchet MS"/>
                        </a:rPr>
                        <a:t>8 </a:t>
                      </a:r>
                      <a:r>
                        <a:rPr sz="900" spc="-5" dirty="0">
                          <a:solidFill>
                            <a:srgbClr val="4C4D4F"/>
                          </a:solidFill>
                          <a:latin typeface="Calibri"/>
                          <a:cs typeface="Calibri"/>
                        </a:rPr>
                        <a:t>I</a:t>
                      </a:r>
                      <a:r>
                        <a:rPr sz="900" dirty="0">
                          <a:solidFill>
                            <a:srgbClr val="4C4D4F"/>
                          </a:solidFill>
                          <a:latin typeface="Calibri"/>
                          <a:cs typeface="Calibri"/>
                        </a:rPr>
                        <a:t>nf</a:t>
                      </a:r>
                      <a:r>
                        <a:rPr sz="900" spc="-5" dirty="0">
                          <a:solidFill>
                            <a:srgbClr val="4C4D4F"/>
                          </a:solidFill>
                          <a:latin typeface="Calibri"/>
                          <a:cs typeface="Calibri"/>
                        </a:rPr>
                        <a:t>r</a:t>
                      </a:r>
                      <a:r>
                        <a:rPr sz="900" spc="-10" dirty="0">
                          <a:solidFill>
                            <a:srgbClr val="4C4D4F"/>
                          </a:solidFill>
                          <a:latin typeface="Calibri"/>
                          <a:cs typeface="Calibri"/>
                        </a:rPr>
                        <a:t>a</a:t>
                      </a:r>
                      <a:r>
                        <a:rPr sz="900" dirty="0">
                          <a:solidFill>
                            <a:srgbClr val="4C4D4F"/>
                          </a:solidFill>
                          <a:latin typeface="Calibri"/>
                          <a:cs typeface="Calibri"/>
                        </a:rPr>
                        <a:t>e</a:t>
                      </a:r>
                      <a:r>
                        <a:rPr sz="900" spc="-5" dirty="0">
                          <a:solidFill>
                            <a:srgbClr val="4C4D4F"/>
                          </a:solidFill>
                          <a:latin typeface="Calibri"/>
                          <a:cs typeface="Calibri"/>
                        </a:rPr>
                        <a:t>str</a:t>
                      </a:r>
                      <a:r>
                        <a:rPr sz="900" dirty="0">
                          <a:solidFill>
                            <a:srgbClr val="4C4D4F"/>
                          </a:solidFill>
                          <a:latin typeface="Calibri"/>
                          <a:cs typeface="Calibri"/>
                        </a:rPr>
                        <a:t>u</a:t>
                      </a:r>
                      <a:r>
                        <a:rPr sz="900" spc="-10" dirty="0">
                          <a:solidFill>
                            <a:srgbClr val="4C4D4F"/>
                          </a:solidFill>
                          <a:latin typeface="Calibri"/>
                          <a:cs typeface="Calibri"/>
                        </a:rPr>
                        <a:t>c</a:t>
                      </a:r>
                      <a:r>
                        <a:rPr sz="900" spc="-5" dirty="0">
                          <a:solidFill>
                            <a:srgbClr val="4C4D4F"/>
                          </a:solidFill>
                          <a:latin typeface="Calibri"/>
                          <a:cs typeface="Calibri"/>
                        </a:rPr>
                        <a:t>t</a:t>
                      </a:r>
                      <a:r>
                        <a:rPr sz="900" dirty="0">
                          <a:solidFill>
                            <a:srgbClr val="4C4D4F"/>
                          </a:solidFill>
                          <a:latin typeface="Calibri"/>
                          <a:cs typeface="Calibri"/>
                        </a:rPr>
                        <a:t>u</a:t>
                      </a:r>
                      <a:r>
                        <a:rPr sz="900" spc="-5" dirty="0">
                          <a:solidFill>
                            <a:srgbClr val="4C4D4F"/>
                          </a:solidFill>
                          <a:latin typeface="Calibri"/>
                          <a:cs typeface="Calibri"/>
                        </a:rPr>
                        <a:t>r</a:t>
                      </a:r>
                      <a:r>
                        <a:rPr sz="900" spc="-10" dirty="0">
                          <a:solidFill>
                            <a:srgbClr val="4C4D4F"/>
                          </a:solidFill>
                          <a:latin typeface="Calibri"/>
                          <a:cs typeface="Calibri"/>
                        </a:rPr>
                        <a:t>a</a:t>
                      </a:r>
                      <a:r>
                        <a:rPr sz="900" dirty="0">
                          <a:solidFill>
                            <a:srgbClr val="4C4D4F"/>
                          </a:solidFill>
                          <a:latin typeface="Calibri"/>
                          <a:cs typeface="Calibri"/>
                        </a:rPr>
                        <a:t>s  eléctricas, </a:t>
                      </a:r>
                      <a:r>
                        <a:rPr sz="900" spc="5" dirty="0">
                          <a:solidFill>
                            <a:srgbClr val="4C4D4F"/>
                          </a:solidFill>
                          <a:latin typeface="Calibri"/>
                          <a:cs typeface="Calibri"/>
                        </a:rPr>
                        <a:t> </a:t>
                      </a:r>
                      <a:r>
                        <a:rPr sz="900" spc="-5" dirty="0">
                          <a:solidFill>
                            <a:srgbClr val="4C4D4F"/>
                          </a:solidFill>
                          <a:latin typeface="Calibri"/>
                          <a:cs typeface="Calibri"/>
                        </a:rPr>
                        <a:t>promoción </a:t>
                      </a:r>
                      <a:r>
                        <a:rPr sz="900" dirty="0">
                          <a:solidFill>
                            <a:srgbClr val="4C4D4F"/>
                          </a:solidFill>
                          <a:latin typeface="Calibri"/>
                          <a:cs typeface="Calibri"/>
                        </a:rPr>
                        <a:t>de redes </a:t>
                      </a:r>
                      <a:r>
                        <a:rPr sz="900" spc="-190" dirty="0">
                          <a:solidFill>
                            <a:srgbClr val="4C4D4F"/>
                          </a:solidFill>
                          <a:latin typeface="Calibri"/>
                          <a:cs typeface="Calibri"/>
                        </a:rPr>
                        <a:t> </a:t>
                      </a:r>
                      <a:r>
                        <a:rPr sz="900" dirty="0">
                          <a:solidFill>
                            <a:srgbClr val="4C4D4F"/>
                          </a:solidFill>
                          <a:latin typeface="Calibri"/>
                          <a:cs typeface="Calibri"/>
                        </a:rPr>
                        <a:t>inteligentes y </a:t>
                      </a:r>
                      <a:r>
                        <a:rPr sz="900" spc="5" dirty="0">
                          <a:solidFill>
                            <a:srgbClr val="4C4D4F"/>
                          </a:solidFill>
                          <a:latin typeface="Calibri"/>
                          <a:cs typeface="Calibri"/>
                        </a:rPr>
                        <a:t> despliegue</a:t>
                      </a:r>
                      <a:r>
                        <a:rPr sz="900" spc="10"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la </a:t>
                      </a:r>
                      <a:r>
                        <a:rPr sz="900" spc="10" dirty="0">
                          <a:solidFill>
                            <a:srgbClr val="4C4D4F"/>
                          </a:solidFill>
                          <a:latin typeface="Calibri"/>
                          <a:cs typeface="Calibri"/>
                        </a:rPr>
                        <a:t> </a:t>
                      </a:r>
                      <a:r>
                        <a:rPr sz="900" dirty="0">
                          <a:solidFill>
                            <a:srgbClr val="4C4D4F"/>
                          </a:solidFill>
                          <a:latin typeface="Calibri"/>
                          <a:cs typeface="Calibri"/>
                        </a:rPr>
                        <a:t>flexibilidad</a:t>
                      </a:r>
                      <a:r>
                        <a:rPr sz="900" spc="-5" dirty="0">
                          <a:solidFill>
                            <a:srgbClr val="4C4D4F"/>
                          </a:solidFill>
                          <a:latin typeface="Calibri"/>
                          <a:cs typeface="Calibri"/>
                        </a:rPr>
                        <a:t> </a:t>
                      </a:r>
                      <a:r>
                        <a:rPr sz="900" dirty="0">
                          <a:solidFill>
                            <a:srgbClr val="4C4D4F"/>
                          </a:solidFill>
                          <a:latin typeface="Calibri"/>
                          <a:cs typeface="Calibri"/>
                        </a:rPr>
                        <a:t>y</a:t>
                      </a:r>
                      <a:endParaRPr sz="900" dirty="0">
                        <a:latin typeface="Calibri"/>
                        <a:cs typeface="Calibri"/>
                      </a:endParaRPr>
                    </a:p>
                    <a:p>
                      <a:pPr marL="196850">
                        <a:lnSpc>
                          <a:spcPts val="1010"/>
                        </a:lnSpc>
                      </a:pPr>
                      <a:r>
                        <a:rPr sz="900" dirty="0">
                          <a:solidFill>
                            <a:srgbClr val="4C4D4F"/>
                          </a:solidFill>
                          <a:latin typeface="Calibri"/>
                          <a:cs typeface="Calibri"/>
                        </a:rPr>
                        <a:t>el</a:t>
                      </a:r>
                      <a:r>
                        <a:rPr sz="900" spc="-30" dirty="0">
                          <a:solidFill>
                            <a:srgbClr val="4C4D4F"/>
                          </a:solidFill>
                          <a:latin typeface="Calibri"/>
                          <a:cs typeface="Calibri"/>
                        </a:rPr>
                        <a:t> </a:t>
                      </a:r>
                      <a:r>
                        <a:rPr sz="900" dirty="0">
                          <a:solidFill>
                            <a:srgbClr val="4C4D4F"/>
                          </a:solidFill>
                          <a:latin typeface="Calibri"/>
                          <a:cs typeface="Calibri"/>
                        </a:rPr>
                        <a:t>almacenamiento</a:t>
                      </a:r>
                      <a:endParaRPr sz="900" dirty="0">
                        <a:latin typeface="Calibri"/>
                        <a:cs typeface="Calibri"/>
                      </a:endParaRPr>
                    </a:p>
                    <a:p>
                      <a:pPr marL="196850" marR="118745" indent="-144145">
                        <a:lnSpc>
                          <a:spcPct val="92600"/>
                        </a:lnSpc>
                        <a:spcBef>
                          <a:spcPts val="295"/>
                        </a:spcBef>
                      </a:pPr>
                      <a:r>
                        <a:rPr sz="900" b="1" spc="-5" dirty="0">
                          <a:solidFill>
                            <a:srgbClr val="698B35"/>
                          </a:solidFill>
                          <a:latin typeface="Trebuchet MS"/>
                          <a:cs typeface="Trebuchet MS"/>
                        </a:rPr>
                        <a:t>C</a:t>
                      </a:r>
                      <a:r>
                        <a:rPr sz="900" b="1" dirty="0">
                          <a:solidFill>
                            <a:srgbClr val="698B35"/>
                          </a:solidFill>
                          <a:latin typeface="Trebuchet MS"/>
                          <a:cs typeface="Trebuchet MS"/>
                        </a:rPr>
                        <a:t>9</a:t>
                      </a:r>
                      <a:r>
                        <a:rPr sz="900" b="1" spc="-55" dirty="0">
                          <a:solidFill>
                            <a:srgbClr val="698B35"/>
                          </a:solidFill>
                          <a:latin typeface="Trebuchet MS"/>
                          <a:cs typeface="Trebuchet MS"/>
                        </a:rPr>
                        <a:t> </a:t>
                      </a:r>
                      <a:r>
                        <a:rPr sz="900" dirty="0">
                          <a:solidFill>
                            <a:srgbClr val="4C4D4F"/>
                          </a:solidFill>
                          <a:latin typeface="Calibri"/>
                          <a:cs typeface="Calibri"/>
                        </a:rPr>
                        <a:t>Ho</a:t>
                      </a:r>
                      <a:r>
                        <a:rPr sz="900" spc="-5" dirty="0">
                          <a:solidFill>
                            <a:srgbClr val="4C4D4F"/>
                          </a:solidFill>
                          <a:latin typeface="Calibri"/>
                          <a:cs typeface="Calibri"/>
                        </a:rPr>
                        <a:t>j</a:t>
                      </a:r>
                      <a:r>
                        <a:rPr sz="900" dirty="0">
                          <a:solidFill>
                            <a:srgbClr val="4C4D4F"/>
                          </a:solidFill>
                          <a:latin typeface="Calibri"/>
                          <a:cs typeface="Calibri"/>
                        </a:rPr>
                        <a:t>a</a:t>
                      </a:r>
                      <a:r>
                        <a:rPr sz="900" spc="-10" dirty="0">
                          <a:solidFill>
                            <a:srgbClr val="4C4D4F"/>
                          </a:solidFill>
                          <a:latin typeface="Calibri"/>
                          <a:cs typeface="Calibri"/>
                        </a:rPr>
                        <a:t> </a:t>
                      </a:r>
                      <a:r>
                        <a:rPr sz="900" dirty="0">
                          <a:solidFill>
                            <a:srgbClr val="4C4D4F"/>
                          </a:solidFill>
                          <a:latin typeface="Calibri"/>
                          <a:cs typeface="Calibri"/>
                        </a:rPr>
                        <a:t>de</a:t>
                      </a:r>
                      <a:r>
                        <a:rPr sz="900" spc="-5" dirty="0">
                          <a:solidFill>
                            <a:srgbClr val="4C4D4F"/>
                          </a:solidFill>
                          <a:latin typeface="Calibri"/>
                          <a:cs typeface="Calibri"/>
                        </a:rPr>
                        <a:t> r</a:t>
                      </a:r>
                      <a:r>
                        <a:rPr sz="900" dirty="0">
                          <a:solidFill>
                            <a:srgbClr val="4C4D4F"/>
                          </a:solidFill>
                          <a:latin typeface="Calibri"/>
                          <a:cs typeface="Calibri"/>
                        </a:rPr>
                        <a:t>u</a:t>
                      </a:r>
                      <a:r>
                        <a:rPr sz="900" spc="-5" dirty="0">
                          <a:solidFill>
                            <a:srgbClr val="4C4D4F"/>
                          </a:solidFill>
                          <a:latin typeface="Calibri"/>
                          <a:cs typeface="Calibri"/>
                        </a:rPr>
                        <a:t>t</a:t>
                      </a:r>
                      <a:r>
                        <a:rPr sz="900" dirty="0">
                          <a:solidFill>
                            <a:srgbClr val="4C4D4F"/>
                          </a:solidFill>
                          <a:latin typeface="Calibri"/>
                          <a:cs typeface="Calibri"/>
                        </a:rPr>
                        <a:t>a</a:t>
                      </a:r>
                      <a:r>
                        <a:rPr sz="900" spc="-10" dirty="0">
                          <a:solidFill>
                            <a:srgbClr val="4C4D4F"/>
                          </a:solidFill>
                          <a:latin typeface="Calibri"/>
                          <a:cs typeface="Calibri"/>
                        </a:rPr>
                        <a:t> </a:t>
                      </a:r>
                      <a:r>
                        <a:rPr sz="900" dirty="0">
                          <a:solidFill>
                            <a:srgbClr val="4C4D4F"/>
                          </a:solidFill>
                          <a:latin typeface="Calibri"/>
                          <a:cs typeface="Calibri"/>
                        </a:rPr>
                        <a:t>del  hidrógeno</a:t>
                      </a:r>
                      <a:r>
                        <a:rPr sz="900" spc="5" dirty="0">
                          <a:solidFill>
                            <a:srgbClr val="4C4D4F"/>
                          </a:solidFill>
                          <a:latin typeface="Calibri"/>
                          <a:cs typeface="Calibri"/>
                        </a:rPr>
                        <a:t> </a:t>
                      </a:r>
                      <a:r>
                        <a:rPr sz="900" spc="-5" dirty="0">
                          <a:solidFill>
                            <a:srgbClr val="4C4D4F"/>
                          </a:solidFill>
                          <a:latin typeface="Calibri"/>
                          <a:cs typeface="Calibri"/>
                        </a:rPr>
                        <a:t>renovable </a:t>
                      </a:r>
                      <a:r>
                        <a:rPr sz="900" spc="-190" dirty="0">
                          <a:solidFill>
                            <a:srgbClr val="4C4D4F"/>
                          </a:solidFill>
                          <a:latin typeface="Calibri"/>
                          <a:cs typeface="Calibri"/>
                        </a:rPr>
                        <a:t> </a:t>
                      </a:r>
                      <a:r>
                        <a:rPr sz="900" dirty="0">
                          <a:solidFill>
                            <a:srgbClr val="4C4D4F"/>
                          </a:solidFill>
                          <a:latin typeface="Calibri"/>
                          <a:cs typeface="Calibri"/>
                        </a:rPr>
                        <a:t>y </a:t>
                      </a:r>
                      <a:r>
                        <a:rPr sz="900" spc="-5" dirty="0">
                          <a:solidFill>
                            <a:srgbClr val="4C4D4F"/>
                          </a:solidFill>
                          <a:latin typeface="Calibri"/>
                          <a:cs typeface="Calibri"/>
                        </a:rPr>
                        <a:t>su </a:t>
                      </a:r>
                      <a:r>
                        <a:rPr sz="900" dirty="0">
                          <a:solidFill>
                            <a:srgbClr val="4C4D4F"/>
                          </a:solidFill>
                          <a:latin typeface="Calibri"/>
                          <a:cs typeface="Calibri"/>
                        </a:rPr>
                        <a:t>integración </a:t>
                      </a:r>
                      <a:r>
                        <a:rPr sz="900" spc="5" dirty="0">
                          <a:solidFill>
                            <a:srgbClr val="4C4D4F"/>
                          </a:solidFill>
                          <a:latin typeface="Calibri"/>
                          <a:cs typeface="Calibri"/>
                        </a:rPr>
                        <a:t> </a:t>
                      </a:r>
                      <a:r>
                        <a:rPr sz="900" dirty="0">
                          <a:solidFill>
                            <a:srgbClr val="4C4D4F"/>
                          </a:solidFill>
                          <a:latin typeface="Calibri"/>
                          <a:cs typeface="Calibri"/>
                        </a:rPr>
                        <a:t>sectorial</a:t>
                      </a:r>
                      <a:endParaRPr sz="900" dirty="0">
                        <a:latin typeface="Calibri"/>
                        <a:cs typeface="Calibri"/>
                      </a:endParaRPr>
                    </a:p>
                    <a:p>
                      <a:pPr marL="250825" marR="299085" indent="-198120">
                        <a:lnSpc>
                          <a:spcPts val="1010"/>
                        </a:lnSpc>
                        <a:spcBef>
                          <a:spcPts val="309"/>
                        </a:spcBef>
                      </a:pPr>
                      <a:r>
                        <a:rPr sz="900" b="1" spc="-35" dirty="0">
                          <a:solidFill>
                            <a:srgbClr val="698B35"/>
                          </a:solidFill>
                          <a:latin typeface="Trebuchet MS"/>
                          <a:cs typeface="Trebuchet MS"/>
                        </a:rPr>
                        <a:t>C10</a:t>
                      </a:r>
                      <a:r>
                        <a:rPr sz="900" spc="-35" dirty="0">
                          <a:solidFill>
                            <a:srgbClr val="4C4D4F"/>
                          </a:solidFill>
                          <a:latin typeface="Calibri"/>
                          <a:cs typeface="Calibri"/>
                        </a:rPr>
                        <a:t>Estrategia</a:t>
                      </a:r>
                      <a:r>
                        <a:rPr sz="900" spc="-1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 </a:t>
                      </a:r>
                      <a:r>
                        <a:rPr sz="900" dirty="0">
                          <a:solidFill>
                            <a:srgbClr val="4C4D4F"/>
                          </a:solidFill>
                          <a:latin typeface="Calibri"/>
                          <a:cs typeface="Calibri"/>
                        </a:rPr>
                        <a:t>Transición</a:t>
                      </a:r>
                      <a:r>
                        <a:rPr sz="900" spc="155" dirty="0">
                          <a:solidFill>
                            <a:srgbClr val="4C4D4F"/>
                          </a:solidFill>
                          <a:latin typeface="Calibri"/>
                          <a:cs typeface="Calibri"/>
                        </a:rPr>
                        <a:t> </a:t>
                      </a:r>
                      <a:r>
                        <a:rPr sz="900" dirty="0">
                          <a:solidFill>
                            <a:srgbClr val="4C4D4F"/>
                          </a:solidFill>
                          <a:latin typeface="Calibri"/>
                          <a:cs typeface="Calibri"/>
                        </a:rPr>
                        <a:t>Justa</a:t>
                      </a:r>
                      <a:endParaRPr sz="900" dirty="0">
                        <a:latin typeface="Calibri"/>
                        <a:cs typeface="Calibri"/>
                      </a:endParaRPr>
                    </a:p>
                  </a:txBody>
                  <a:tcPr marL="0" marR="0" marT="59690" marB="0">
                    <a:lnB w="57150">
                      <a:solidFill>
                        <a:srgbClr val="FFFFFF"/>
                      </a:solidFill>
                      <a:prstDash val="solid"/>
                    </a:lnB>
                    <a:solidFill>
                      <a:srgbClr val="DAE5D0"/>
                    </a:solidFill>
                  </a:tcPr>
                </a:tc>
                <a:tc>
                  <a:txBody>
                    <a:bodyPr/>
                    <a:lstStyle/>
                    <a:p>
                      <a:pPr marL="250825" marR="84455" indent="-198120">
                        <a:lnSpc>
                          <a:spcPts val="1010"/>
                        </a:lnSpc>
                        <a:spcBef>
                          <a:spcPts val="470"/>
                        </a:spcBef>
                      </a:pPr>
                      <a:r>
                        <a:rPr sz="900" b="1" spc="-5" dirty="0">
                          <a:solidFill>
                            <a:srgbClr val="A27D25"/>
                          </a:solidFill>
                          <a:latin typeface="Trebuchet MS"/>
                          <a:cs typeface="Trebuchet MS"/>
                        </a:rPr>
                        <a:t>C1</a:t>
                      </a:r>
                      <a:r>
                        <a:rPr sz="900" b="1" dirty="0">
                          <a:solidFill>
                            <a:srgbClr val="A27D25"/>
                          </a:solidFill>
                          <a:latin typeface="Trebuchet MS"/>
                          <a:cs typeface="Trebuchet MS"/>
                        </a:rPr>
                        <a:t>1</a:t>
                      </a:r>
                      <a:r>
                        <a:rPr sz="900" b="1" spc="5" dirty="0">
                          <a:solidFill>
                            <a:srgbClr val="A27D25"/>
                          </a:solidFill>
                          <a:latin typeface="Trebuchet MS"/>
                          <a:cs typeface="Trebuchet MS"/>
                        </a:rPr>
                        <a:t> </a:t>
                      </a:r>
                      <a:r>
                        <a:rPr sz="900" spc="5" dirty="0">
                          <a:solidFill>
                            <a:srgbClr val="4C4D4F"/>
                          </a:solidFill>
                          <a:latin typeface="Calibri"/>
                          <a:cs typeface="Calibri"/>
                        </a:rPr>
                        <a:t>M</a:t>
                      </a:r>
                      <a:r>
                        <a:rPr sz="900" dirty="0">
                          <a:solidFill>
                            <a:srgbClr val="4C4D4F"/>
                          </a:solidFill>
                          <a:latin typeface="Calibri"/>
                          <a:cs typeface="Calibri"/>
                        </a:rPr>
                        <a:t>ode</a:t>
                      </a:r>
                      <a:r>
                        <a:rPr sz="900" spc="-5" dirty="0">
                          <a:solidFill>
                            <a:srgbClr val="4C4D4F"/>
                          </a:solidFill>
                          <a:latin typeface="Calibri"/>
                          <a:cs typeface="Calibri"/>
                        </a:rPr>
                        <a:t>r</a:t>
                      </a:r>
                      <a:r>
                        <a:rPr sz="900" dirty="0">
                          <a:solidFill>
                            <a:srgbClr val="4C4D4F"/>
                          </a:solidFill>
                          <a:latin typeface="Calibri"/>
                          <a:cs typeface="Calibri"/>
                        </a:rPr>
                        <a:t>n</a:t>
                      </a:r>
                      <a:r>
                        <a:rPr sz="900" spc="5" dirty="0">
                          <a:solidFill>
                            <a:srgbClr val="4C4D4F"/>
                          </a:solidFill>
                          <a:latin typeface="Calibri"/>
                          <a:cs typeface="Calibri"/>
                        </a:rPr>
                        <a:t>i</a:t>
                      </a:r>
                      <a:r>
                        <a:rPr sz="900" spc="-10" dirty="0">
                          <a:solidFill>
                            <a:srgbClr val="4C4D4F"/>
                          </a:solidFill>
                          <a:latin typeface="Calibri"/>
                          <a:cs typeface="Calibri"/>
                        </a:rPr>
                        <a:t>zac</a:t>
                      </a:r>
                      <a:r>
                        <a:rPr sz="900" spc="5" dirty="0">
                          <a:solidFill>
                            <a:srgbClr val="4C4D4F"/>
                          </a:solidFill>
                          <a:latin typeface="Calibri"/>
                          <a:cs typeface="Calibri"/>
                        </a:rPr>
                        <a:t>i</a:t>
                      </a:r>
                      <a:r>
                        <a:rPr sz="900" dirty="0">
                          <a:solidFill>
                            <a:srgbClr val="4C4D4F"/>
                          </a:solidFill>
                          <a:latin typeface="Calibri"/>
                          <a:cs typeface="Calibri"/>
                        </a:rPr>
                        <a:t>ón</a:t>
                      </a:r>
                      <a:r>
                        <a:rPr sz="900" spc="5" dirty="0">
                          <a:solidFill>
                            <a:srgbClr val="4C4D4F"/>
                          </a:solidFill>
                          <a:latin typeface="Calibri"/>
                          <a:cs typeface="Calibri"/>
                        </a:rPr>
                        <a:t> </a:t>
                      </a:r>
                      <a:r>
                        <a:rPr sz="900" dirty="0">
                          <a:solidFill>
                            <a:srgbClr val="4C4D4F"/>
                          </a:solidFill>
                          <a:latin typeface="Calibri"/>
                          <a:cs typeface="Calibri"/>
                        </a:rPr>
                        <a:t>de</a:t>
                      </a:r>
                      <a:r>
                        <a:rPr sz="900" spc="10" dirty="0">
                          <a:solidFill>
                            <a:srgbClr val="4C4D4F"/>
                          </a:solidFill>
                          <a:latin typeface="Calibri"/>
                          <a:cs typeface="Calibri"/>
                        </a:rPr>
                        <a:t> l</a:t>
                      </a:r>
                      <a:r>
                        <a:rPr sz="900" spc="-5" dirty="0">
                          <a:solidFill>
                            <a:srgbClr val="4C4D4F"/>
                          </a:solidFill>
                          <a:latin typeface="Calibri"/>
                          <a:cs typeface="Calibri"/>
                        </a:rPr>
                        <a:t>a</a:t>
                      </a:r>
                      <a:r>
                        <a:rPr sz="900" dirty="0">
                          <a:solidFill>
                            <a:srgbClr val="4C4D4F"/>
                          </a:solidFill>
                          <a:latin typeface="Calibri"/>
                          <a:cs typeface="Calibri"/>
                        </a:rPr>
                        <a:t>s  </a:t>
                      </a:r>
                      <a:r>
                        <a:rPr sz="900" spc="-5" dirty="0">
                          <a:solidFill>
                            <a:srgbClr val="4C4D4F"/>
                          </a:solidFill>
                          <a:latin typeface="Calibri"/>
                          <a:cs typeface="Calibri"/>
                        </a:rPr>
                        <a:t>Administraciones </a:t>
                      </a:r>
                      <a:r>
                        <a:rPr sz="900" dirty="0">
                          <a:solidFill>
                            <a:srgbClr val="4C4D4F"/>
                          </a:solidFill>
                          <a:latin typeface="Calibri"/>
                          <a:cs typeface="Calibri"/>
                        </a:rPr>
                        <a:t> públicas</a:t>
                      </a:r>
                      <a:endParaRPr sz="900" dirty="0">
                        <a:latin typeface="Calibri"/>
                        <a:cs typeface="Calibri"/>
                      </a:endParaRPr>
                    </a:p>
                  </a:txBody>
                  <a:tcPr marL="0" marR="0" marT="59690" marB="0">
                    <a:lnB w="57150">
                      <a:solidFill>
                        <a:srgbClr val="FFFFFF"/>
                      </a:solidFill>
                      <a:prstDash val="solid"/>
                    </a:lnB>
                    <a:solidFill>
                      <a:srgbClr val="E2DCC5"/>
                    </a:solidFill>
                  </a:tcPr>
                </a:tc>
                <a:tc>
                  <a:txBody>
                    <a:bodyPr/>
                    <a:lstStyle/>
                    <a:p>
                      <a:pPr marL="53340">
                        <a:lnSpc>
                          <a:spcPts val="1045"/>
                        </a:lnSpc>
                        <a:spcBef>
                          <a:spcPts val="620"/>
                        </a:spcBef>
                      </a:pPr>
                      <a:r>
                        <a:rPr sz="900" b="1" spc="-5" dirty="0">
                          <a:solidFill>
                            <a:srgbClr val="C98734"/>
                          </a:solidFill>
                          <a:latin typeface="Trebuchet MS"/>
                          <a:cs typeface="Trebuchet MS"/>
                        </a:rPr>
                        <a:t>C1</a:t>
                      </a:r>
                      <a:r>
                        <a:rPr sz="900" b="1" dirty="0">
                          <a:solidFill>
                            <a:srgbClr val="C98734"/>
                          </a:solidFill>
                          <a:latin typeface="Trebuchet MS"/>
                          <a:cs typeface="Trebuchet MS"/>
                        </a:rPr>
                        <a:t>2</a:t>
                      </a:r>
                      <a:r>
                        <a:rPr sz="900" b="1" spc="-55" dirty="0">
                          <a:solidFill>
                            <a:srgbClr val="C98734"/>
                          </a:solidFill>
                          <a:latin typeface="Trebuchet MS"/>
                          <a:cs typeface="Trebuchet MS"/>
                        </a:rPr>
                        <a:t> </a:t>
                      </a:r>
                      <a:r>
                        <a:rPr sz="900" spc="-5" dirty="0">
                          <a:solidFill>
                            <a:srgbClr val="4C4D4F"/>
                          </a:solidFill>
                          <a:latin typeface="Calibri"/>
                          <a:cs typeface="Calibri"/>
                        </a:rPr>
                        <a:t>P</a:t>
                      </a:r>
                      <a:r>
                        <a:rPr sz="900" dirty="0">
                          <a:solidFill>
                            <a:srgbClr val="4C4D4F"/>
                          </a:solidFill>
                          <a:latin typeface="Calibri"/>
                          <a:cs typeface="Calibri"/>
                        </a:rPr>
                        <a:t>o</a:t>
                      </a:r>
                      <a:r>
                        <a:rPr sz="900" spc="5" dirty="0">
                          <a:solidFill>
                            <a:srgbClr val="4C4D4F"/>
                          </a:solidFill>
                          <a:latin typeface="Calibri"/>
                          <a:cs typeface="Calibri"/>
                        </a:rPr>
                        <a:t>lí</a:t>
                      </a:r>
                      <a:r>
                        <a:rPr sz="900" spc="-5" dirty="0">
                          <a:solidFill>
                            <a:srgbClr val="4C4D4F"/>
                          </a:solidFill>
                          <a:latin typeface="Calibri"/>
                          <a:cs typeface="Calibri"/>
                        </a:rPr>
                        <a:t>t</a:t>
                      </a:r>
                      <a:r>
                        <a:rPr sz="900" spc="5" dirty="0">
                          <a:solidFill>
                            <a:srgbClr val="4C4D4F"/>
                          </a:solidFill>
                          <a:latin typeface="Calibri"/>
                          <a:cs typeface="Calibri"/>
                        </a:rPr>
                        <a:t>i</a:t>
                      </a:r>
                      <a:r>
                        <a:rPr sz="900" spc="-10" dirty="0">
                          <a:solidFill>
                            <a:srgbClr val="4C4D4F"/>
                          </a:solidFill>
                          <a:latin typeface="Calibri"/>
                          <a:cs typeface="Calibri"/>
                        </a:rPr>
                        <a:t>c</a:t>
                      </a:r>
                      <a:r>
                        <a:rPr sz="900" dirty="0">
                          <a:solidFill>
                            <a:srgbClr val="4C4D4F"/>
                          </a:solidFill>
                          <a:latin typeface="Calibri"/>
                          <a:cs typeface="Calibri"/>
                        </a:rPr>
                        <a:t>a</a:t>
                      </a:r>
                      <a:endParaRPr sz="900" dirty="0">
                        <a:latin typeface="Calibri"/>
                        <a:cs typeface="Calibri"/>
                      </a:endParaRPr>
                    </a:p>
                    <a:p>
                      <a:pPr marL="250825" marR="485140">
                        <a:lnSpc>
                          <a:spcPts val="980"/>
                        </a:lnSpc>
                        <a:spcBef>
                          <a:spcPts val="80"/>
                        </a:spcBef>
                      </a:pPr>
                      <a:r>
                        <a:rPr sz="900" dirty="0">
                          <a:solidFill>
                            <a:srgbClr val="4C4D4F"/>
                          </a:solidFill>
                          <a:latin typeface="Calibri"/>
                          <a:cs typeface="Calibri"/>
                        </a:rPr>
                        <a:t>Industrial </a:t>
                      </a:r>
                      <a:r>
                        <a:rPr sz="900" spc="5" dirty="0">
                          <a:solidFill>
                            <a:srgbClr val="4C4D4F"/>
                          </a:solidFill>
                          <a:latin typeface="Calibri"/>
                          <a:cs typeface="Calibri"/>
                        </a:rPr>
                        <a:t> </a:t>
                      </a:r>
                      <a:r>
                        <a:rPr sz="900" spc="-5" dirty="0">
                          <a:solidFill>
                            <a:srgbClr val="4C4D4F"/>
                          </a:solidFill>
                          <a:latin typeface="Calibri"/>
                          <a:cs typeface="Calibri"/>
                        </a:rPr>
                        <a:t>Es</a:t>
                      </a:r>
                      <a:r>
                        <a:rPr sz="900" dirty="0">
                          <a:solidFill>
                            <a:srgbClr val="4C4D4F"/>
                          </a:solidFill>
                          <a:latin typeface="Calibri"/>
                          <a:cs typeface="Calibri"/>
                        </a:rPr>
                        <a:t>p</a:t>
                      </a:r>
                      <a:r>
                        <a:rPr sz="900" spc="-10" dirty="0">
                          <a:solidFill>
                            <a:srgbClr val="4C4D4F"/>
                          </a:solidFill>
                          <a:latin typeface="Calibri"/>
                          <a:cs typeface="Calibri"/>
                        </a:rPr>
                        <a:t>a</a:t>
                      </a:r>
                      <a:r>
                        <a:rPr sz="900" dirty="0">
                          <a:solidFill>
                            <a:srgbClr val="4C4D4F"/>
                          </a:solidFill>
                          <a:latin typeface="Calibri"/>
                          <a:cs typeface="Calibri"/>
                        </a:rPr>
                        <a:t>ña</a:t>
                      </a:r>
                      <a:r>
                        <a:rPr sz="900" spc="-5" dirty="0">
                          <a:solidFill>
                            <a:srgbClr val="4C4D4F"/>
                          </a:solidFill>
                          <a:latin typeface="Calibri"/>
                          <a:cs typeface="Calibri"/>
                        </a:rPr>
                        <a:t> 2030</a:t>
                      </a:r>
                      <a:endParaRPr sz="900" dirty="0">
                        <a:latin typeface="Calibri"/>
                        <a:cs typeface="Calibri"/>
                      </a:endParaRPr>
                    </a:p>
                    <a:p>
                      <a:pPr marL="53975">
                        <a:lnSpc>
                          <a:spcPct val="100000"/>
                        </a:lnSpc>
                        <a:spcBef>
                          <a:spcPts val="105"/>
                        </a:spcBef>
                      </a:pPr>
                      <a:r>
                        <a:rPr sz="900" b="1" spc="-5" dirty="0">
                          <a:solidFill>
                            <a:srgbClr val="C98734"/>
                          </a:solidFill>
                          <a:latin typeface="Trebuchet MS"/>
                          <a:cs typeface="Trebuchet MS"/>
                        </a:rPr>
                        <a:t>C1</a:t>
                      </a:r>
                      <a:r>
                        <a:rPr sz="900" b="1" dirty="0">
                          <a:solidFill>
                            <a:srgbClr val="C98734"/>
                          </a:solidFill>
                          <a:latin typeface="Trebuchet MS"/>
                          <a:cs typeface="Trebuchet MS"/>
                        </a:rPr>
                        <a:t>3 </a:t>
                      </a:r>
                      <a:r>
                        <a:rPr sz="900" spc="-5" dirty="0">
                          <a:solidFill>
                            <a:srgbClr val="4C4D4F"/>
                          </a:solidFill>
                          <a:latin typeface="Calibri"/>
                          <a:cs typeface="Calibri"/>
                        </a:rPr>
                        <a:t>I</a:t>
                      </a:r>
                      <a:r>
                        <a:rPr sz="900" spc="5" dirty="0">
                          <a:solidFill>
                            <a:srgbClr val="4C4D4F"/>
                          </a:solidFill>
                          <a:latin typeface="Calibri"/>
                          <a:cs typeface="Calibri"/>
                        </a:rPr>
                        <a:t>m</a:t>
                      </a:r>
                      <a:r>
                        <a:rPr sz="900" dirty="0">
                          <a:solidFill>
                            <a:srgbClr val="4C4D4F"/>
                          </a:solidFill>
                          <a:latin typeface="Calibri"/>
                          <a:cs typeface="Calibri"/>
                        </a:rPr>
                        <a:t>pu</a:t>
                      </a:r>
                      <a:r>
                        <a:rPr sz="900" spc="5" dirty="0">
                          <a:solidFill>
                            <a:srgbClr val="4C4D4F"/>
                          </a:solidFill>
                          <a:latin typeface="Calibri"/>
                          <a:cs typeface="Calibri"/>
                        </a:rPr>
                        <a:t>l</a:t>
                      </a:r>
                      <a:r>
                        <a:rPr sz="900" spc="-5" dirty="0">
                          <a:solidFill>
                            <a:srgbClr val="4C4D4F"/>
                          </a:solidFill>
                          <a:latin typeface="Calibri"/>
                          <a:cs typeface="Calibri"/>
                        </a:rPr>
                        <a:t>s</a:t>
                      </a:r>
                      <a:r>
                        <a:rPr sz="900" dirty="0">
                          <a:solidFill>
                            <a:srgbClr val="4C4D4F"/>
                          </a:solidFill>
                          <a:latin typeface="Calibri"/>
                          <a:cs typeface="Calibri"/>
                        </a:rPr>
                        <a:t>o</a:t>
                      </a:r>
                      <a:r>
                        <a:rPr sz="900" spc="5" dirty="0">
                          <a:solidFill>
                            <a:srgbClr val="4C4D4F"/>
                          </a:solidFill>
                          <a:latin typeface="Calibri"/>
                          <a:cs typeface="Calibri"/>
                        </a:rPr>
                        <a:t> </a:t>
                      </a:r>
                      <a:r>
                        <a:rPr sz="900" dirty="0">
                          <a:solidFill>
                            <a:srgbClr val="4C4D4F"/>
                          </a:solidFill>
                          <a:latin typeface="Calibri"/>
                          <a:cs typeface="Calibri"/>
                        </a:rPr>
                        <a:t>a</a:t>
                      </a:r>
                      <a:r>
                        <a:rPr sz="900" spc="-5" dirty="0">
                          <a:solidFill>
                            <a:srgbClr val="4C4D4F"/>
                          </a:solidFill>
                          <a:latin typeface="Calibri"/>
                          <a:cs typeface="Calibri"/>
                        </a:rPr>
                        <a:t> </a:t>
                      </a:r>
                      <a:r>
                        <a:rPr sz="900" spc="5" dirty="0">
                          <a:solidFill>
                            <a:srgbClr val="4C4D4F"/>
                          </a:solidFill>
                          <a:latin typeface="Calibri"/>
                          <a:cs typeface="Calibri"/>
                        </a:rPr>
                        <a:t>l</a:t>
                      </a:r>
                      <a:r>
                        <a:rPr sz="900" dirty="0">
                          <a:solidFill>
                            <a:srgbClr val="4C4D4F"/>
                          </a:solidFill>
                          <a:latin typeface="Calibri"/>
                          <a:cs typeface="Calibri"/>
                        </a:rPr>
                        <a:t>a </a:t>
                      </a:r>
                      <a:r>
                        <a:rPr sz="900" spc="5" dirty="0">
                          <a:solidFill>
                            <a:srgbClr val="4C4D4F"/>
                          </a:solidFill>
                          <a:latin typeface="Calibri"/>
                          <a:cs typeface="Calibri"/>
                        </a:rPr>
                        <a:t>py</a:t>
                      </a:r>
                      <a:r>
                        <a:rPr sz="900" spc="10" dirty="0">
                          <a:solidFill>
                            <a:srgbClr val="4C4D4F"/>
                          </a:solidFill>
                          <a:latin typeface="Calibri"/>
                          <a:cs typeface="Calibri"/>
                        </a:rPr>
                        <a:t>m</a:t>
                      </a:r>
                      <a:r>
                        <a:rPr sz="900" dirty="0">
                          <a:solidFill>
                            <a:srgbClr val="4C4D4F"/>
                          </a:solidFill>
                          <a:latin typeface="Calibri"/>
                          <a:cs typeface="Calibri"/>
                        </a:rPr>
                        <a:t>e</a:t>
                      </a:r>
                      <a:endParaRPr sz="900" dirty="0">
                        <a:latin typeface="Calibri"/>
                        <a:cs typeface="Calibri"/>
                      </a:endParaRPr>
                    </a:p>
                    <a:p>
                      <a:pPr marL="53340">
                        <a:lnSpc>
                          <a:spcPts val="1045"/>
                        </a:lnSpc>
                        <a:spcBef>
                          <a:spcPts val="219"/>
                        </a:spcBef>
                      </a:pPr>
                      <a:r>
                        <a:rPr sz="900" b="1" spc="-5" dirty="0">
                          <a:solidFill>
                            <a:srgbClr val="C98734"/>
                          </a:solidFill>
                          <a:latin typeface="Trebuchet MS"/>
                          <a:cs typeface="Trebuchet MS"/>
                        </a:rPr>
                        <a:t>C1</a:t>
                      </a:r>
                      <a:r>
                        <a:rPr sz="900" b="1" dirty="0">
                          <a:solidFill>
                            <a:srgbClr val="C98734"/>
                          </a:solidFill>
                          <a:latin typeface="Trebuchet MS"/>
                          <a:cs typeface="Trebuchet MS"/>
                        </a:rPr>
                        <a:t>4</a:t>
                      </a:r>
                      <a:r>
                        <a:rPr sz="900" b="1" spc="-55" dirty="0">
                          <a:solidFill>
                            <a:srgbClr val="C98734"/>
                          </a:solidFill>
                          <a:latin typeface="Trebuchet MS"/>
                          <a:cs typeface="Trebuchet MS"/>
                        </a:rPr>
                        <a:t>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a:t>
                      </a:r>
                      <a:r>
                        <a:rPr sz="900" spc="-5" dirty="0">
                          <a:solidFill>
                            <a:srgbClr val="4C4D4F"/>
                          </a:solidFill>
                          <a:latin typeface="Calibri"/>
                          <a:cs typeface="Calibri"/>
                        </a:rPr>
                        <a:t> </a:t>
                      </a:r>
                      <a:r>
                        <a:rPr sz="900" dirty="0">
                          <a:solidFill>
                            <a:srgbClr val="4C4D4F"/>
                          </a:solidFill>
                          <a:latin typeface="Calibri"/>
                          <a:cs typeface="Calibri"/>
                        </a:rPr>
                        <a:t>de</a:t>
                      </a:r>
                      <a:endParaRPr sz="900" dirty="0">
                        <a:latin typeface="Calibri"/>
                        <a:cs typeface="Calibri"/>
                      </a:endParaRPr>
                    </a:p>
                    <a:p>
                      <a:pPr marL="250825" marR="200025">
                        <a:lnSpc>
                          <a:spcPct val="92200"/>
                        </a:lnSpc>
                        <a:spcBef>
                          <a:spcPts val="45"/>
                        </a:spcBef>
                      </a:pPr>
                      <a:r>
                        <a:rPr sz="900" spc="-5" dirty="0">
                          <a:solidFill>
                            <a:srgbClr val="4C4D4F"/>
                          </a:solidFill>
                          <a:latin typeface="Calibri"/>
                          <a:cs typeface="Calibri"/>
                        </a:rPr>
                        <a:t>modernización </a:t>
                      </a:r>
                      <a:r>
                        <a:rPr sz="900" dirty="0">
                          <a:solidFill>
                            <a:srgbClr val="4C4D4F"/>
                          </a:solidFill>
                          <a:latin typeface="Calibri"/>
                          <a:cs typeface="Calibri"/>
                        </a:rPr>
                        <a:t>y </a:t>
                      </a:r>
                      <a:r>
                        <a:rPr sz="900" spc="5" dirty="0">
                          <a:solidFill>
                            <a:srgbClr val="4C4D4F"/>
                          </a:solidFill>
                          <a:latin typeface="Calibri"/>
                          <a:cs typeface="Calibri"/>
                        </a:rPr>
                        <a:t> </a:t>
                      </a:r>
                      <a:r>
                        <a:rPr sz="900" spc="-5" dirty="0">
                          <a:solidFill>
                            <a:srgbClr val="4C4D4F"/>
                          </a:solidFill>
                          <a:latin typeface="Calibri"/>
                          <a:cs typeface="Calibri"/>
                        </a:rPr>
                        <a:t>competitividad </a:t>
                      </a:r>
                      <a:r>
                        <a:rPr sz="900" dirty="0">
                          <a:solidFill>
                            <a:srgbClr val="4C4D4F"/>
                          </a:solidFill>
                          <a:latin typeface="Calibri"/>
                          <a:cs typeface="Calibri"/>
                        </a:rPr>
                        <a:t>del </a:t>
                      </a:r>
                      <a:r>
                        <a:rPr sz="900" spc="-190" dirty="0">
                          <a:solidFill>
                            <a:srgbClr val="4C4D4F"/>
                          </a:solidFill>
                          <a:latin typeface="Calibri"/>
                          <a:cs typeface="Calibri"/>
                        </a:rPr>
                        <a:t> </a:t>
                      </a:r>
                      <a:r>
                        <a:rPr sz="900" dirty="0">
                          <a:solidFill>
                            <a:srgbClr val="4C4D4F"/>
                          </a:solidFill>
                          <a:latin typeface="Calibri"/>
                          <a:cs typeface="Calibri"/>
                        </a:rPr>
                        <a:t>sector</a:t>
                      </a:r>
                      <a:r>
                        <a:rPr sz="900" spc="35" dirty="0">
                          <a:solidFill>
                            <a:srgbClr val="4C4D4F"/>
                          </a:solidFill>
                          <a:latin typeface="Calibri"/>
                          <a:cs typeface="Calibri"/>
                        </a:rPr>
                        <a:t> </a:t>
                      </a:r>
                      <a:r>
                        <a:rPr sz="900" dirty="0">
                          <a:solidFill>
                            <a:srgbClr val="4C4D4F"/>
                          </a:solidFill>
                          <a:latin typeface="Calibri"/>
                          <a:cs typeface="Calibri"/>
                        </a:rPr>
                        <a:t>turístico</a:t>
                      </a:r>
                      <a:endParaRPr sz="900" dirty="0">
                        <a:latin typeface="Calibri"/>
                        <a:cs typeface="Calibri"/>
                      </a:endParaRPr>
                    </a:p>
                    <a:p>
                      <a:pPr marL="250825" marR="478790" indent="-198120">
                        <a:lnSpc>
                          <a:spcPts val="980"/>
                        </a:lnSpc>
                        <a:spcBef>
                          <a:spcPts val="359"/>
                        </a:spcBef>
                      </a:pPr>
                      <a:r>
                        <a:rPr sz="900" b="1" spc="-5" dirty="0">
                          <a:solidFill>
                            <a:srgbClr val="C98734"/>
                          </a:solidFill>
                          <a:latin typeface="Trebuchet MS"/>
                          <a:cs typeface="Trebuchet MS"/>
                        </a:rPr>
                        <a:t>C1</a:t>
                      </a:r>
                      <a:r>
                        <a:rPr sz="900" b="1" dirty="0">
                          <a:solidFill>
                            <a:srgbClr val="C98734"/>
                          </a:solidFill>
                          <a:latin typeface="Trebuchet MS"/>
                          <a:cs typeface="Trebuchet MS"/>
                        </a:rPr>
                        <a:t>5</a:t>
                      </a:r>
                      <a:r>
                        <a:rPr sz="900" b="1" spc="-55" dirty="0">
                          <a:solidFill>
                            <a:srgbClr val="C98734"/>
                          </a:solidFill>
                          <a:latin typeface="Trebuchet MS"/>
                          <a:cs typeface="Trebuchet MS"/>
                        </a:rPr>
                        <a:t> </a:t>
                      </a:r>
                      <a:r>
                        <a:rPr sz="900" spc="-5" dirty="0">
                          <a:solidFill>
                            <a:srgbClr val="4C4D4F"/>
                          </a:solidFill>
                          <a:latin typeface="Calibri"/>
                          <a:cs typeface="Calibri"/>
                        </a:rPr>
                        <a:t>C</a:t>
                      </a:r>
                      <a:r>
                        <a:rPr sz="900" dirty="0">
                          <a:solidFill>
                            <a:srgbClr val="4C4D4F"/>
                          </a:solidFill>
                          <a:latin typeface="Calibri"/>
                          <a:cs typeface="Calibri"/>
                        </a:rPr>
                        <a:t>one</a:t>
                      </a:r>
                      <a:r>
                        <a:rPr sz="900" spc="-10" dirty="0">
                          <a:solidFill>
                            <a:srgbClr val="4C4D4F"/>
                          </a:solidFill>
                          <a:latin typeface="Calibri"/>
                          <a:cs typeface="Calibri"/>
                        </a:rPr>
                        <a:t>c</a:t>
                      </a:r>
                      <a:r>
                        <a:rPr sz="900" spc="-5" dirty="0">
                          <a:solidFill>
                            <a:srgbClr val="4C4D4F"/>
                          </a:solidFill>
                          <a:latin typeface="Calibri"/>
                          <a:cs typeface="Calibri"/>
                        </a:rPr>
                        <a:t>t</a:t>
                      </a:r>
                      <a:r>
                        <a:rPr sz="900" spc="5" dirty="0">
                          <a:solidFill>
                            <a:srgbClr val="4C4D4F"/>
                          </a:solidFill>
                          <a:latin typeface="Calibri"/>
                          <a:cs typeface="Calibri"/>
                        </a:rPr>
                        <a:t>ivi</a:t>
                      </a:r>
                      <a:r>
                        <a:rPr sz="900" dirty="0">
                          <a:solidFill>
                            <a:srgbClr val="4C4D4F"/>
                          </a:solidFill>
                          <a:latin typeface="Calibri"/>
                          <a:cs typeface="Calibri"/>
                        </a:rPr>
                        <a:t>d</a:t>
                      </a:r>
                      <a:r>
                        <a:rPr sz="900" spc="-10" dirty="0">
                          <a:solidFill>
                            <a:srgbClr val="4C4D4F"/>
                          </a:solidFill>
                          <a:latin typeface="Calibri"/>
                          <a:cs typeface="Calibri"/>
                        </a:rPr>
                        <a:t>a</a:t>
                      </a:r>
                      <a:r>
                        <a:rPr sz="900" dirty="0">
                          <a:solidFill>
                            <a:srgbClr val="4C4D4F"/>
                          </a:solidFill>
                          <a:latin typeface="Calibri"/>
                          <a:cs typeface="Calibri"/>
                        </a:rPr>
                        <a:t>d  Digital,</a:t>
                      </a:r>
                      <a:endParaRPr sz="900" dirty="0">
                        <a:latin typeface="Calibri"/>
                        <a:cs typeface="Calibri"/>
                      </a:endParaRPr>
                    </a:p>
                    <a:p>
                      <a:pPr marL="250825" marR="304800" indent="4445">
                        <a:lnSpc>
                          <a:spcPct val="92600"/>
                        </a:lnSpc>
                        <a:spcBef>
                          <a:spcPts val="280"/>
                        </a:spcBef>
                      </a:pPr>
                      <a:r>
                        <a:rPr sz="900" dirty="0">
                          <a:solidFill>
                            <a:srgbClr val="4C4D4F"/>
                          </a:solidFill>
                          <a:latin typeface="Calibri"/>
                          <a:cs typeface="Calibri"/>
                        </a:rPr>
                        <a:t>impulso de </a:t>
                      </a:r>
                      <a:r>
                        <a:rPr sz="900" spc="-5" dirty="0">
                          <a:solidFill>
                            <a:srgbClr val="4C4D4F"/>
                          </a:solidFill>
                          <a:latin typeface="Calibri"/>
                          <a:cs typeface="Calibri"/>
                        </a:rPr>
                        <a:t>La </a:t>
                      </a:r>
                      <a:r>
                        <a:rPr sz="900" dirty="0">
                          <a:solidFill>
                            <a:srgbClr val="4C4D4F"/>
                          </a:solidFill>
                          <a:latin typeface="Calibri"/>
                          <a:cs typeface="Calibri"/>
                        </a:rPr>
                        <a:t> </a:t>
                      </a:r>
                      <a:r>
                        <a:rPr sz="900" spc="-10" dirty="0">
                          <a:solidFill>
                            <a:srgbClr val="4C4D4F"/>
                          </a:solidFill>
                          <a:latin typeface="Calibri"/>
                          <a:cs typeface="Calibri"/>
                        </a:rPr>
                        <a:t>c</a:t>
                      </a:r>
                      <a:r>
                        <a:rPr sz="900" spc="5" dirty="0">
                          <a:solidFill>
                            <a:srgbClr val="4C4D4F"/>
                          </a:solidFill>
                          <a:latin typeface="Calibri"/>
                          <a:cs typeface="Calibri"/>
                        </a:rPr>
                        <a:t>i</a:t>
                      </a:r>
                      <a:r>
                        <a:rPr sz="900" dirty="0">
                          <a:solidFill>
                            <a:srgbClr val="4C4D4F"/>
                          </a:solidFill>
                          <a:latin typeface="Calibri"/>
                          <a:cs typeface="Calibri"/>
                        </a:rPr>
                        <a:t>be</a:t>
                      </a:r>
                      <a:r>
                        <a:rPr sz="900" spc="-5" dirty="0">
                          <a:solidFill>
                            <a:srgbClr val="4C4D4F"/>
                          </a:solidFill>
                          <a:latin typeface="Calibri"/>
                          <a:cs typeface="Calibri"/>
                        </a:rPr>
                        <a:t>rs</a:t>
                      </a:r>
                      <a:r>
                        <a:rPr sz="900" dirty="0">
                          <a:solidFill>
                            <a:srgbClr val="4C4D4F"/>
                          </a:solidFill>
                          <a:latin typeface="Calibri"/>
                          <a:cs typeface="Calibri"/>
                        </a:rPr>
                        <a:t>egu</a:t>
                      </a:r>
                      <a:r>
                        <a:rPr sz="900" spc="-5" dirty="0">
                          <a:solidFill>
                            <a:srgbClr val="4C4D4F"/>
                          </a:solidFill>
                          <a:latin typeface="Calibri"/>
                          <a:cs typeface="Calibri"/>
                        </a:rPr>
                        <a:t>r</a:t>
                      </a:r>
                      <a:r>
                        <a:rPr sz="900" spc="5" dirty="0">
                          <a:solidFill>
                            <a:srgbClr val="4C4D4F"/>
                          </a:solidFill>
                          <a:latin typeface="Calibri"/>
                          <a:cs typeface="Calibri"/>
                        </a:rPr>
                        <a:t>i</a:t>
                      </a:r>
                      <a:r>
                        <a:rPr sz="900" dirty="0">
                          <a:solidFill>
                            <a:srgbClr val="4C4D4F"/>
                          </a:solidFill>
                          <a:latin typeface="Calibri"/>
                          <a:cs typeface="Calibri"/>
                        </a:rPr>
                        <a:t>d</a:t>
                      </a:r>
                      <a:r>
                        <a:rPr sz="900" spc="-10" dirty="0">
                          <a:solidFill>
                            <a:srgbClr val="4C4D4F"/>
                          </a:solidFill>
                          <a:latin typeface="Calibri"/>
                          <a:cs typeface="Calibri"/>
                        </a:rPr>
                        <a:t>a</a:t>
                      </a:r>
                      <a:r>
                        <a:rPr sz="900" dirty="0">
                          <a:solidFill>
                            <a:srgbClr val="4C4D4F"/>
                          </a:solidFill>
                          <a:latin typeface="Calibri"/>
                          <a:cs typeface="Calibri"/>
                        </a:rPr>
                        <a:t>d</a:t>
                      </a:r>
                      <a:r>
                        <a:rPr sz="900" spc="-5" dirty="0">
                          <a:solidFill>
                            <a:srgbClr val="4C4D4F"/>
                          </a:solidFill>
                          <a:latin typeface="Calibri"/>
                          <a:cs typeface="Calibri"/>
                        </a:rPr>
                        <a:t> </a:t>
                      </a:r>
                      <a:r>
                        <a:rPr sz="900" dirty="0">
                          <a:solidFill>
                            <a:srgbClr val="4C4D4F"/>
                          </a:solidFill>
                          <a:latin typeface="Calibri"/>
                          <a:cs typeface="Calibri"/>
                        </a:rPr>
                        <a:t>y  despliegue del </a:t>
                      </a:r>
                      <a:r>
                        <a:rPr sz="900" spc="5" dirty="0">
                          <a:solidFill>
                            <a:srgbClr val="4C4D4F"/>
                          </a:solidFill>
                          <a:latin typeface="Calibri"/>
                          <a:cs typeface="Calibri"/>
                        </a:rPr>
                        <a:t> </a:t>
                      </a:r>
                      <a:r>
                        <a:rPr sz="900" spc="-5" dirty="0">
                          <a:solidFill>
                            <a:srgbClr val="4C4D4F"/>
                          </a:solidFill>
                          <a:latin typeface="Calibri"/>
                          <a:cs typeface="Calibri"/>
                        </a:rPr>
                        <a:t>5G</a:t>
                      </a:r>
                      <a:endParaRPr sz="900" dirty="0">
                        <a:latin typeface="Calibri"/>
                        <a:cs typeface="Calibri"/>
                      </a:endParaRPr>
                    </a:p>
                  </a:txBody>
                  <a:tcPr marL="0" marR="0" marT="78740" marB="0">
                    <a:lnB w="57150">
                      <a:solidFill>
                        <a:srgbClr val="FFFFFF"/>
                      </a:solidFill>
                      <a:prstDash val="solid"/>
                    </a:lnB>
                    <a:solidFill>
                      <a:srgbClr val="F2DFC9"/>
                    </a:solidFill>
                  </a:tcPr>
                </a:tc>
                <a:tc>
                  <a:txBody>
                    <a:bodyPr/>
                    <a:lstStyle/>
                    <a:p>
                      <a:pPr marL="250825" marR="180975" indent="-197485">
                        <a:lnSpc>
                          <a:spcPct val="92200"/>
                        </a:lnSpc>
                        <a:spcBef>
                          <a:spcPts val="610"/>
                        </a:spcBef>
                      </a:pPr>
                      <a:r>
                        <a:rPr sz="900" b="1" spc="-5" dirty="0">
                          <a:solidFill>
                            <a:srgbClr val="C6692A"/>
                          </a:solidFill>
                          <a:latin typeface="Trebuchet MS"/>
                          <a:cs typeface="Trebuchet MS"/>
                        </a:rPr>
                        <a:t>C1</a:t>
                      </a:r>
                      <a:r>
                        <a:rPr sz="900" b="1" dirty="0">
                          <a:solidFill>
                            <a:srgbClr val="C6692A"/>
                          </a:solidFill>
                          <a:latin typeface="Trebuchet MS"/>
                          <a:cs typeface="Trebuchet MS"/>
                        </a:rPr>
                        <a:t>6 </a:t>
                      </a:r>
                      <a:r>
                        <a:rPr sz="900" spc="-5" dirty="0">
                          <a:solidFill>
                            <a:srgbClr val="4C4D4F"/>
                          </a:solidFill>
                          <a:latin typeface="Calibri"/>
                          <a:cs typeface="Calibri"/>
                        </a:rPr>
                        <a:t>Estr</a:t>
                      </a:r>
                      <a:r>
                        <a:rPr sz="900" spc="-10" dirty="0">
                          <a:solidFill>
                            <a:srgbClr val="4C4D4F"/>
                          </a:solidFill>
                          <a:latin typeface="Calibri"/>
                          <a:cs typeface="Calibri"/>
                        </a:rPr>
                        <a:t>a</a:t>
                      </a:r>
                      <a:r>
                        <a:rPr sz="900" spc="-5" dirty="0">
                          <a:solidFill>
                            <a:srgbClr val="4C4D4F"/>
                          </a:solidFill>
                          <a:latin typeface="Calibri"/>
                          <a:cs typeface="Calibri"/>
                        </a:rPr>
                        <a:t>t</a:t>
                      </a:r>
                      <a:r>
                        <a:rPr sz="900" dirty="0">
                          <a:solidFill>
                            <a:srgbClr val="4C4D4F"/>
                          </a:solidFill>
                          <a:latin typeface="Calibri"/>
                          <a:cs typeface="Calibri"/>
                        </a:rPr>
                        <a:t>eg</a:t>
                      </a:r>
                      <a:r>
                        <a:rPr sz="900" spc="5" dirty="0">
                          <a:solidFill>
                            <a:srgbClr val="4C4D4F"/>
                          </a:solidFill>
                          <a:latin typeface="Calibri"/>
                          <a:cs typeface="Calibri"/>
                        </a:rPr>
                        <a:t>i</a:t>
                      </a:r>
                      <a:r>
                        <a:rPr sz="900" dirty="0">
                          <a:solidFill>
                            <a:srgbClr val="4C4D4F"/>
                          </a:solidFill>
                          <a:latin typeface="Calibri"/>
                          <a:cs typeface="Calibri"/>
                        </a:rPr>
                        <a:t>a</a:t>
                      </a:r>
                      <a:r>
                        <a:rPr sz="900" spc="-5" dirty="0">
                          <a:solidFill>
                            <a:srgbClr val="4C4D4F"/>
                          </a:solidFill>
                          <a:latin typeface="Calibri"/>
                          <a:cs typeface="Calibri"/>
                        </a:rPr>
                        <a:t> Nac</a:t>
                      </a:r>
                      <a:r>
                        <a:rPr sz="900" spc="10" dirty="0">
                          <a:solidFill>
                            <a:srgbClr val="4C4D4F"/>
                          </a:solidFill>
                          <a:latin typeface="Calibri"/>
                          <a:cs typeface="Calibri"/>
                        </a:rPr>
                        <a:t>i</a:t>
                      </a:r>
                      <a:r>
                        <a:rPr sz="900" spc="5" dirty="0">
                          <a:solidFill>
                            <a:srgbClr val="4C4D4F"/>
                          </a:solidFill>
                          <a:latin typeface="Calibri"/>
                          <a:cs typeface="Calibri"/>
                        </a:rPr>
                        <a:t>on</a:t>
                      </a:r>
                      <a:r>
                        <a:rPr sz="900" spc="-5" dirty="0">
                          <a:solidFill>
                            <a:srgbClr val="4C4D4F"/>
                          </a:solidFill>
                          <a:latin typeface="Calibri"/>
                          <a:cs typeface="Calibri"/>
                        </a:rPr>
                        <a:t>al  </a:t>
                      </a:r>
                      <a:r>
                        <a:rPr sz="900" dirty="0">
                          <a:solidFill>
                            <a:srgbClr val="4C4D4F"/>
                          </a:solidFill>
                          <a:latin typeface="Calibri"/>
                          <a:cs typeface="Calibri"/>
                        </a:rPr>
                        <a:t>de </a:t>
                      </a:r>
                      <a:r>
                        <a:rPr sz="900" spc="-5" dirty="0">
                          <a:solidFill>
                            <a:srgbClr val="4C4D4F"/>
                          </a:solidFill>
                          <a:latin typeface="Calibri"/>
                          <a:cs typeface="Calibri"/>
                        </a:rPr>
                        <a:t>Inteligencia </a:t>
                      </a:r>
                      <a:r>
                        <a:rPr sz="900" dirty="0">
                          <a:solidFill>
                            <a:srgbClr val="4C4D4F"/>
                          </a:solidFill>
                          <a:latin typeface="Calibri"/>
                          <a:cs typeface="Calibri"/>
                        </a:rPr>
                        <a:t> </a:t>
                      </a:r>
                      <a:r>
                        <a:rPr sz="900" spc="-5" dirty="0">
                          <a:solidFill>
                            <a:srgbClr val="4C4D4F"/>
                          </a:solidFill>
                          <a:latin typeface="Calibri"/>
                          <a:cs typeface="Calibri"/>
                        </a:rPr>
                        <a:t>Artificial</a:t>
                      </a:r>
                      <a:endParaRPr sz="900" dirty="0">
                        <a:latin typeface="Calibri"/>
                        <a:cs typeface="Calibri"/>
                      </a:endParaRPr>
                    </a:p>
                    <a:p>
                      <a:pPr marL="52705">
                        <a:lnSpc>
                          <a:spcPts val="1045"/>
                        </a:lnSpc>
                        <a:spcBef>
                          <a:spcPts val="215"/>
                        </a:spcBef>
                      </a:pPr>
                      <a:r>
                        <a:rPr sz="900" b="1" spc="-5" dirty="0">
                          <a:solidFill>
                            <a:srgbClr val="C6692A"/>
                          </a:solidFill>
                          <a:latin typeface="Trebuchet MS"/>
                          <a:cs typeface="Trebuchet MS"/>
                        </a:rPr>
                        <a:t>C1</a:t>
                      </a:r>
                      <a:r>
                        <a:rPr sz="900" b="1" dirty="0">
                          <a:solidFill>
                            <a:srgbClr val="C6692A"/>
                          </a:solidFill>
                          <a:latin typeface="Trebuchet MS"/>
                          <a:cs typeface="Trebuchet MS"/>
                        </a:rPr>
                        <a:t>7</a:t>
                      </a:r>
                      <a:r>
                        <a:rPr sz="900" b="1" spc="10" dirty="0">
                          <a:solidFill>
                            <a:srgbClr val="C6692A"/>
                          </a:solidFill>
                          <a:latin typeface="Trebuchet MS"/>
                          <a:cs typeface="Trebuchet MS"/>
                        </a:rPr>
                        <a:t> </a:t>
                      </a:r>
                      <a:r>
                        <a:rPr sz="900" spc="-5" dirty="0">
                          <a:solidFill>
                            <a:srgbClr val="4C4D4F"/>
                          </a:solidFill>
                          <a:latin typeface="Calibri"/>
                          <a:cs typeface="Calibri"/>
                        </a:rPr>
                        <a:t>R</a:t>
                      </a:r>
                      <a:r>
                        <a:rPr sz="900" dirty="0">
                          <a:solidFill>
                            <a:srgbClr val="4C4D4F"/>
                          </a:solidFill>
                          <a:latin typeface="Calibri"/>
                          <a:cs typeface="Calibri"/>
                        </a:rPr>
                        <a:t>efo</a:t>
                      </a:r>
                      <a:r>
                        <a:rPr sz="900" spc="-5" dirty="0">
                          <a:solidFill>
                            <a:srgbClr val="4C4D4F"/>
                          </a:solidFill>
                          <a:latin typeface="Calibri"/>
                          <a:cs typeface="Calibri"/>
                        </a:rPr>
                        <a:t>r</a:t>
                      </a:r>
                      <a:r>
                        <a:rPr sz="900" spc="5" dirty="0">
                          <a:solidFill>
                            <a:srgbClr val="4C4D4F"/>
                          </a:solidFill>
                          <a:latin typeface="Calibri"/>
                          <a:cs typeface="Calibri"/>
                        </a:rPr>
                        <a:t>m</a:t>
                      </a:r>
                      <a:r>
                        <a:rPr sz="900" dirty="0">
                          <a:solidFill>
                            <a:srgbClr val="4C4D4F"/>
                          </a:solidFill>
                          <a:latin typeface="Calibri"/>
                          <a:cs typeface="Calibri"/>
                        </a:rPr>
                        <a:t>a</a:t>
                      </a:r>
                      <a:endParaRPr sz="900" dirty="0">
                        <a:latin typeface="Calibri"/>
                        <a:cs typeface="Calibri"/>
                      </a:endParaRPr>
                    </a:p>
                    <a:p>
                      <a:pPr marL="250825" marR="95250">
                        <a:lnSpc>
                          <a:spcPct val="92400"/>
                        </a:lnSpc>
                        <a:spcBef>
                          <a:spcPts val="45"/>
                        </a:spcBef>
                      </a:pPr>
                      <a:r>
                        <a:rPr sz="900" spc="-5" dirty="0">
                          <a:solidFill>
                            <a:srgbClr val="4C4D4F"/>
                          </a:solidFill>
                          <a:latin typeface="Calibri"/>
                          <a:cs typeface="Calibri"/>
                        </a:rPr>
                        <a:t>institucional</a:t>
                      </a:r>
                      <a:r>
                        <a:rPr sz="900" spc="10" dirty="0">
                          <a:solidFill>
                            <a:srgbClr val="4C4D4F"/>
                          </a:solidFill>
                          <a:latin typeface="Calibri"/>
                          <a:cs typeface="Calibri"/>
                        </a:rPr>
                        <a:t> </a:t>
                      </a:r>
                      <a:r>
                        <a:rPr sz="900" dirty="0">
                          <a:solidFill>
                            <a:srgbClr val="4C4D4F"/>
                          </a:solidFill>
                          <a:latin typeface="Calibri"/>
                          <a:cs typeface="Calibri"/>
                        </a:rPr>
                        <a:t>y </a:t>
                      </a:r>
                      <a:r>
                        <a:rPr sz="900" spc="5" dirty="0">
                          <a:solidFill>
                            <a:srgbClr val="4C4D4F"/>
                          </a:solidFill>
                          <a:latin typeface="Calibri"/>
                          <a:cs typeface="Calibri"/>
                        </a:rPr>
                        <a:t> </a:t>
                      </a:r>
                      <a:r>
                        <a:rPr sz="900" spc="-5" dirty="0">
                          <a:solidFill>
                            <a:srgbClr val="4C4D4F"/>
                          </a:solidFill>
                          <a:latin typeface="Calibri"/>
                          <a:cs typeface="Calibri"/>
                        </a:rPr>
                        <a:t>fortalecimiento</a:t>
                      </a:r>
                      <a:r>
                        <a:rPr sz="900" spc="5" dirty="0">
                          <a:solidFill>
                            <a:srgbClr val="4C4D4F"/>
                          </a:solidFill>
                          <a:latin typeface="Calibri"/>
                          <a:cs typeface="Calibri"/>
                        </a:rPr>
                        <a:t> de </a:t>
                      </a:r>
                      <a:r>
                        <a:rPr sz="900" spc="10" dirty="0">
                          <a:solidFill>
                            <a:srgbClr val="4C4D4F"/>
                          </a:solidFill>
                          <a:latin typeface="Calibri"/>
                          <a:cs typeface="Calibri"/>
                        </a:rPr>
                        <a:t> </a:t>
                      </a:r>
                      <a:r>
                        <a:rPr sz="900" spc="-5" dirty="0">
                          <a:solidFill>
                            <a:srgbClr val="4C4D4F"/>
                          </a:solidFill>
                          <a:latin typeface="Calibri"/>
                          <a:cs typeface="Calibri"/>
                        </a:rPr>
                        <a:t>las capacidades </a:t>
                      </a:r>
                      <a:r>
                        <a:rPr sz="900" dirty="0">
                          <a:solidFill>
                            <a:srgbClr val="4C4D4F"/>
                          </a:solidFill>
                          <a:latin typeface="Calibri"/>
                          <a:cs typeface="Calibri"/>
                        </a:rPr>
                        <a:t>del </a:t>
                      </a:r>
                      <a:r>
                        <a:rPr sz="900" spc="5" dirty="0">
                          <a:solidFill>
                            <a:srgbClr val="4C4D4F"/>
                          </a:solidFill>
                          <a:latin typeface="Calibri"/>
                          <a:cs typeface="Calibri"/>
                        </a:rPr>
                        <a:t> </a:t>
                      </a:r>
                      <a:r>
                        <a:rPr sz="900" dirty="0">
                          <a:solidFill>
                            <a:srgbClr val="4C4D4F"/>
                          </a:solidFill>
                          <a:latin typeface="Calibri"/>
                          <a:cs typeface="Calibri"/>
                        </a:rPr>
                        <a:t>sistema</a:t>
                      </a:r>
                      <a:r>
                        <a:rPr sz="900" spc="25" dirty="0">
                          <a:solidFill>
                            <a:srgbClr val="4C4D4F"/>
                          </a:solidFill>
                          <a:latin typeface="Calibri"/>
                          <a:cs typeface="Calibri"/>
                        </a:rPr>
                        <a:t> </a:t>
                      </a:r>
                      <a:r>
                        <a:rPr sz="900" spc="-5" dirty="0">
                          <a:solidFill>
                            <a:srgbClr val="4C4D4F"/>
                          </a:solidFill>
                          <a:latin typeface="Calibri"/>
                          <a:cs typeface="Calibri"/>
                        </a:rPr>
                        <a:t>nacional </a:t>
                      </a:r>
                      <a:r>
                        <a:rPr sz="900" dirty="0">
                          <a:solidFill>
                            <a:srgbClr val="4C4D4F"/>
                          </a:solidFill>
                          <a:latin typeface="Calibri"/>
                          <a:cs typeface="Calibri"/>
                        </a:rPr>
                        <a:t>de </a:t>
                      </a:r>
                      <a:r>
                        <a:rPr sz="900" spc="5" dirty="0">
                          <a:solidFill>
                            <a:srgbClr val="4C4D4F"/>
                          </a:solidFill>
                          <a:latin typeface="Calibri"/>
                          <a:cs typeface="Calibri"/>
                        </a:rPr>
                        <a:t> </a:t>
                      </a:r>
                      <a:r>
                        <a:rPr sz="900" dirty="0">
                          <a:solidFill>
                            <a:srgbClr val="4C4D4F"/>
                          </a:solidFill>
                          <a:latin typeface="Calibri"/>
                          <a:cs typeface="Calibri"/>
                        </a:rPr>
                        <a:t>ciencia,</a:t>
                      </a:r>
                      <a:r>
                        <a:rPr sz="900" spc="5" dirty="0">
                          <a:solidFill>
                            <a:srgbClr val="4C4D4F"/>
                          </a:solidFill>
                          <a:latin typeface="Calibri"/>
                          <a:cs typeface="Calibri"/>
                        </a:rPr>
                        <a:t> </a:t>
                      </a:r>
                      <a:r>
                        <a:rPr sz="900" spc="-5" dirty="0">
                          <a:solidFill>
                            <a:srgbClr val="4C4D4F"/>
                          </a:solidFill>
                          <a:latin typeface="Calibri"/>
                          <a:cs typeface="Calibri"/>
                        </a:rPr>
                        <a:t>tecnología </a:t>
                      </a:r>
                      <a:r>
                        <a:rPr sz="900" dirty="0">
                          <a:solidFill>
                            <a:srgbClr val="4C4D4F"/>
                          </a:solidFill>
                          <a:latin typeface="Calibri"/>
                          <a:cs typeface="Calibri"/>
                        </a:rPr>
                        <a:t>e </a:t>
                      </a:r>
                      <a:r>
                        <a:rPr sz="900" spc="-190" dirty="0">
                          <a:solidFill>
                            <a:srgbClr val="4C4D4F"/>
                          </a:solidFill>
                          <a:latin typeface="Calibri"/>
                          <a:cs typeface="Calibri"/>
                        </a:rPr>
                        <a:t> </a:t>
                      </a:r>
                      <a:r>
                        <a:rPr sz="900" dirty="0">
                          <a:solidFill>
                            <a:srgbClr val="4C4D4F"/>
                          </a:solidFill>
                          <a:latin typeface="Calibri"/>
                          <a:cs typeface="Calibri"/>
                        </a:rPr>
                        <a:t>innovación</a:t>
                      </a:r>
                      <a:endParaRPr sz="900" dirty="0">
                        <a:latin typeface="Calibri"/>
                        <a:cs typeface="Calibri"/>
                      </a:endParaRPr>
                    </a:p>
                    <a:p>
                      <a:pPr marL="251460" marR="132715" indent="-198755">
                        <a:lnSpc>
                          <a:spcPct val="92800"/>
                        </a:lnSpc>
                        <a:spcBef>
                          <a:spcPts val="295"/>
                        </a:spcBef>
                      </a:pPr>
                      <a:r>
                        <a:rPr sz="900" b="1" spc="-5" dirty="0">
                          <a:solidFill>
                            <a:srgbClr val="C6692A"/>
                          </a:solidFill>
                          <a:latin typeface="Trebuchet MS"/>
                          <a:cs typeface="Trebuchet MS"/>
                        </a:rPr>
                        <a:t>C1</a:t>
                      </a:r>
                      <a:r>
                        <a:rPr sz="900" b="1" dirty="0">
                          <a:solidFill>
                            <a:srgbClr val="C6692A"/>
                          </a:solidFill>
                          <a:latin typeface="Trebuchet MS"/>
                          <a:cs typeface="Trebuchet MS"/>
                        </a:rPr>
                        <a:t>8</a:t>
                      </a:r>
                      <a:r>
                        <a:rPr sz="900" b="1" spc="5" dirty="0">
                          <a:solidFill>
                            <a:srgbClr val="C6692A"/>
                          </a:solidFill>
                          <a:latin typeface="Trebuchet MS"/>
                          <a:cs typeface="Trebuchet MS"/>
                        </a:rPr>
                        <a:t> </a:t>
                      </a:r>
                      <a:r>
                        <a:rPr sz="900" spc="-5" dirty="0">
                          <a:solidFill>
                            <a:srgbClr val="4C4D4F"/>
                          </a:solidFill>
                          <a:latin typeface="Calibri"/>
                          <a:cs typeface="Calibri"/>
                        </a:rPr>
                        <a:t>R</a:t>
                      </a:r>
                      <a:r>
                        <a:rPr sz="900" dirty="0">
                          <a:solidFill>
                            <a:srgbClr val="4C4D4F"/>
                          </a:solidFill>
                          <a:latin typeface="Calibri"/>
                          <a:cs typeface="Calibri"/>
                        </a:rPr>
                        <a:t>eno</a:t>
                      </a:r>
                      <a:r>
                        <a:rPr sz="900" spc="5" dirty="0">
                          <a:solidFill>
                            <a:srgbClr val="4C4D4F"/>
                          </a:solidFill>
                          <a:latin typeface="Calibri"/>
                          <a:cs typeface="Calibri"/>
                        </a:rPr>
                        <a:t>v</a:t>
                      </a:r>
                      <a:r>
                        <a:rPr sz="900" spc="-10" dirty="0">
                          <a:solidFill>
                            <a:srgbClr val="4C4D4F"/>
                          </a:solidFill>
                          <a:latin typeface="Calibri"/>
                          <a:cs typeface="Calibri"/>
                        </a:rPr>
                        <a:t>ac</a:t>
                      </a:r>
                      <a:r>
                        <a:rPr sz="900" spc="5" dirty="0">
                          <a:solidFill>
                            <a:srgbClr val="4C4D4F"/>
                          </a:solidFill>
                          <a:latin typeface="Calibri"/>
                          <a:cs typeface="Calibri"/>
                        </a:rPr>
                        <a:t>i</a:t>
                      </a:r>
                      <a:r>
                        <a:rPr sz="900" dirty="0">
                          <a:solidFill>
                            <a:srgbClr val="4C4D4F"/>
                          </a:solidFill>
                          <a:latin typeface="Calibri"/>
                          <a:cs typeface="Calibri"/>
                        </a:rPr>
                        <a:t>ón</a:t>
                      </a:r>
                      <a:r>
                        <a:rPr sz="900" spc="20" dirty="0">
                          <a:solidFill>
                            <a:srgbClr val="4C4D4F"/>
                          </a:solidFill>
                          <a:latin typeface="Calibri"/>
                          <a:cs typeface="Calibri"/>
                        </a:rPr>
                        <a:t> </a:t>
                      </a:r>
                      <a:r>
                        <a:rPr sz="900" dirty="0">
                          <a:solidFill>
                            <a:srgbClr val="4C4D4F"/>
                          </a:solidFill>
                          <a:latin typeface="Calibri"/>
                          <a:cs typeface="Calibri"/>
                        </a:rPr>
                        <a:t>y  ampliación</a:t>
                      </a:r>
                      <a:r>
                        <a:rPr sz="900" spc="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las </a:t>
                      </a:r>
                      <a:r>
                        <a:rPr sz="900" dirty="0">
                          <a:solidFill>
                            <a:srgbClr val="4C4D4F"/>
                          </a:solidFill>
                          <a:latin typeface="Calibri"/>
                          <a:cs typeface="Calibri"/>
                        </a:rPr>
                        <a:t> </a:t>
                      </a:r>
                      <a:r>
                        <a:rPr sz="900" spc="-5" dirty="0">
                          <a:solidFill>
                            <a:srgbClr val="4C4D4F"/>
                          </a:solidFill>
                          <a:latin typeface="Calibri"/>
                          <a:cs typeface="Calibri"/>
                        </a:rPr>
                        <a:t>capacidades </a:t>
                      </a:r>
                      <a:r>
                        <a:rPr sz="900" dirty="0">
                          <a:solidFill>
                            <a:srgbClr val="4C4D4F"/>
                          </a:solidFill>
                          <a:latin typeface="Calibri"/>
                          <a:cs typeface="Calibri"/>
                        </a:rPr>
                        <a:t>del </a:t>
                      </a:r>
                      <a:r>
                        <a:rPr sz="900" spc="5" dirty="0">
                          <a:solidFill>
                            <a:srgbClr val="4C4D4F"/>
                          </a:solidFill>
                          <a:latin typeface="Calibri"/>
                          <a:cs typeface="Calibri"/>
                        </a:rPr>
                        <a:t> </a:t>
                      </a:r>
                      <a:r>
                        <a:rPr sz="900" spc="-5" dirty="0">
                          <a:solidFill>
                            <a:srgbClr val="4C4D4F"/>
                          </a:solidFill>
                          <a:latin typeface="Calibri"/>
                          <a:cs typeface="Calibri"/>
                        </a:rPr>
                        <a:t>Sistema</a:t>
                      </a:r>
                      <a:r>
                        <a:rPr sz="900" spc="-40" dirty="0">
                          <a:solidFill>
                            <a:srgbClr val="4C4D4F"/>
                          </a:solidFill>
                          <a:latin typeface="Calibri"/>
                          <a:cs typeface="Calibri"/>
                        </a:rPr>
                        <a:t> </a:t>
                      </a:r>
                      <a:r>
                        <a:rPr sz="900" spc="-5" dirty="0">
                          <a:solidFill>
                            <a:srgbClr val="4C4D4F"/>
                          </a:solidFill>
                          <a:latin typeface="Calibri"/>
                          <a:cs typeface="Calibri"/>
                        </a:rPr>
                        <a:t>Nacional</a:t>
                      </a:r>
                      <a:r>
                        <a:rPr sz="900" spc="-20" dirty="0">
                          <a:solidFill>
                            <a:srgbClr val="4C4D4F"/>
                          </a:solidFill>
                          <a:latin typeface="Calibri"/>
                          <a:cs typeface="Calibri"/>
                        </a:rPr>
                        <a:t> </a:t>
                      </a:r>
                      <a:r>
                        <a:rPr sz="900" dirty="0">
                          <a:solidFill>
                            <a:srgbClr val="4C4D4F"/>
                          </a:solidFill>
                          <a:latin typeface="Calibri"/>
                          <a:cs typeface="Calibri"/>
                        </a:rPr>
                        <a:t>de </a:t>
                      </a:r>
                      <a:r>
                        <a:rPr sz="900" spc="-190" dirty="0">
                          <a:solidFill>
                            <a:srgbClr val="4C4D4F"/>
                          </a:solidFill>
                          <a:latin typeface="Calibri"/>
                          <a:cs typeface="Calibri"/>
                        </a:rPr>
                        <a:t> </a:t>
                      </a:r>
                      <a:r>
                        <a:rPr sz="900" dirty="0">
                          <a:solidFill>
                            <a:srgbClr val="4C4D4F"/>
                          </a:solidFill>
                          <a:latin typeface="Calibri"/>
                          <a:cs typeface="Calibri"/>
                        </a:rPr>
                        <a:t>Salud</a:t>
                      </a:r>
                      <a:endParaRPr sz="900" dirty="0">
                        <a:latin typeface="Calibri"/>
                        <a:cs typeface="Calibri"/>
                      </a:endParaRPr>
                    </a:p>
                  </a:txBody>
                  <a:tcPr marL="0" marR="0" marT="77470" marB="0">
                    <a:lnB w="57150">
                      <a:solidFill>
                        <a:srgbClr val="FFFFFF"/>
                      </a:solidFill>
                      <a:prstDash val="solid"/>
                    </a:lnB>
                    <a:solidFill>
                      <a:srgbClr val="F1D7C4"/>
                    </a:solidFill>
                  </a:tcPr>
                </a:tc>
                <a:tc>
                  <a:txBody>
                    <a:bodyPr/>
                    <a:lstStyle/>
                    <a:p>
                      <a:pPr marL="53975">
                        <a:lnSpc>
                          <a:spcPts val="1030"/>
                        </a:lnSpc>
                        <a:spcBef>
                          <a:spcPts val="525"/>
                        </a:spcBef>
                      </a:pPr>
                      <a:r>
                        <a:rPr sz="900" b="1" spc="-5" dirty="0">
                          <a:solidFill>
                            <a:srgbClr val="BE3631"/>
                          </a:solidFill>
                          <a:latin typeface="Trebuchet MS"/>
                          <a:cs typeface="Trebuchet MS"/>
                        </a:rPr>
                        <a:t>C1</a:t>
                      </a:r>
                      <a:r>
                        <a:rPr sz="900" b="1" dirty="0">
                          <a:solidFill>
                            <a:srgbClr val="BE3631"/>
                          </a:solidFill>
                          <a:latin typeface="Trebuchet MS"/>
                          <a:cs typeface="Trebuchet MS"/>
                        </a:rPr>
                        <a:t>9</a:t>
                      </a:r>
                      <a:r>
                        <a:rPr sz="900" b="1" spc="-10" dirty="0">
                          <a:solidFill>
                            <a:srgbClr val="BE3631"/>
                          </a:solidFill>
                          <a:latin typeface="Trebuchet MS"/>
                          <a:cs typeface="Trebuchet MS"/>
                        </a:rPr>
                        <a:t>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 </a:t>
                      </a:r>
                      <a:r>
                        <a:rPr sz="900" spc="-5" dirty="0">
                          <a:solidFill>
                            <a:srgbClr val="4C4D4F"/>
                          </a:solidFill>
                          <a:latin typeface="Calibri"/>
                          <a:cs typeface="Calibri"/>
                        </a:rPr>
                        <a:t>Nac</a:t>
                      </a:r>
                      <a:r>
                        <a:rPr sz="900" spc="10" dirty="0">
                          <a:solidFill>
                            <a:srgbClr val="4C4D4F"/>
                          </a:solidFill>
                          <a:latin typeface="Calibri"/>
                          <a:cs typeface="Calibri"/>
                        </a:rPr>
                        <a:t>i</a:t>
                      </a:r>
                      <a:r>
                        <a:rPr sz="900" spc="5" dirty="0">
                          <a:solidFill>
                            <a:srgbClr val="4C4D4F"/>
                          </a:solidFill>
                          <a:latin typeface="Calibri"/>
                          <a:cs typeface="Calibri"/>
                        </a:rPr>
                        <a:t>on</a:t>
                      </a:r>
                      <a:r>
                        <a:rPr sz="900" spc="-5" dirty="0">
                          <a:solidFill>
                            <a:srgbClr val="4C4D4F"/>
                          </a:solidFill>
                          <a:latin typeface="Calibri"/>
                          <a:cs typeface="Calibri"/>
                        </a:rPr>
                        <a:t>al</a:t>
                      </a:r>
                      <a:endParaRPr sz="900" dirty="0">
                        <a:latin typeface="Calibri"/>
                        <a:cs typeface="Calibri"/>
                      </a:endParaRPr>
                    </a:p>
                    <a:p>
                      <a:pPr marL="251460" marR="271780">
                        <a:lnSpc>
                          <a:spcPts val="1010"/>
                        </a:lnSpc>
                        <a:spcBef>
                          <a:spcPts val="40"/>
                        </a:spcBef>
                      </a:pPr>
                      <a:r>
                        <a:rPr sz="900" dirty="0">
                          <a:solidFill>
                            <a:srgbClr val="4C4D4F"/>
                          </a:solidFill>
                          <a:latin typeface="Calibri"/>
                          <a:cs typeface="Calibri"/>
                        </a:rPr>
                        <a:t>de</a:t>
                      </a:r>
                      <a:r>
                        <a:rPr sz="900" spc="-50" dirty="0">
                          <a:solidFill>
                            <a:srgbClr val="4C4D4F"/>
                          </a:solidFill>
                          <a:latin typeface="Calibri"/>
                          <a:cs typeface="Calibri"/>
                        </a:rPr>
                        <a:t> </a:t>
                      </a:r>
                      <a:r>
                        <a:rPr sz="900" spc="-5" dirty="0">
                          <a:solidFill>
                            <a:srgbClr val="4C4D4F"/>
                          </a:solidFill>
                          <a:latin typeface="Calibri"/>
                          <a:cs typeface="Calibri"/>
                        </a:rPr>
                        <a:t>Competencias </a:t>
                      </a:r>
                      <a:r>
                        <a:rPr sz="900" spc="-190" dirty="0">
                          <a:solidFill>
                            <a:srgbClr val="4C4D4F"/>
                          </a:solidFill>
                          <a:latin typeface="Calibri"/>
                          <a:cs typeface="Calibri"/>
                        </a:rPr>
                        <a:t> </a:t>
                      </a:r>
                      <a:r>
                        <a:rPr sz="900" dirty="0">
                          <a:solidFill>
                            <a:srgbClr val="4C4D4F"/>
                          </a:solidFill>
                          <a:latin typeface="Calibri"/>
                          <a:cs typeface="Calibri"/>
                        </a:rPr>
                        <a:t>Digitales</a:t>
                      </a:r>
                      <a:endParaRPr sz="900" dirty="0">
                        <a:latin typeface="Calibri"/>
                        <a:cs typeface="Calibri"/>
                      </a:endParaRPr>
                    </a:p>
                    <a:p>
                      <a:pPr marL="251460">
                        <a:lnSpc>
                          <a:spcPts val="985"/>
                        </a:lnSpc>
                      </a:pPr>
                      <a:r>
                        <a:rPr sz="900" spc="-5" dirty="0">
                          <a:solidFill>
                            <a:srgbClr val="4C4D4F"/>
                          </a:solidFill>
                          <a:latin typeface="Calibri"/>
                          <a:cs typeface="Calibri"/>
                        </a:rPr>
                        <a:t>(digital</a:t>
                      </a:r>
                      <a:r>
                        <a:rPr sz="900" spc="-30" dirty="0">
                          <a:solidFill>
                            <a:srgbClr val="4C4D4F"/>
                          </a:solidFill>
                          <a:latin typeface="Calibri"/>
                          <a:cs typeface="Calibri"/>
                        </a:rPr>
                        <a:t> </a:t>
                      </a:r>
                      <a:r>
                        <a:rPr sz="900" spc="5" dirty="0">
                          <a:solidFill>
                            <a:srgbClr val="4C4D4F"/>
                          </a:solidFill>
                          <a:latin typeface="Calibri"/>
                          <a:cs typeface="Calibri"/>
                        </a:rPr>
                        <a:t>skills)</a:t>
                      </a:r>
                      <a:endParaRPr sz="900" dirty="0">
                        <a:latin typeface="Calibri"/>
                        <a:cs typeface="Calibri"/>
                      </a:endParaRPr>
                    </a:p>
                    <a:p>
                      <a:pPr marL="250825" marR="26034" indent="-198120">
                        <a:lnSpc>
                          <a:spcPct val="92200"/>
                        </a:lnSpc>
                        <a:spcBef>
                          <a:spcPts val="305"/>
                        </a:spcBef>
                      </a:pPr>
                      <a:r>
                        <a:rPr sz="900" b="1" spc="-5" dirty="0">
                          <a:solidFill>
                            <a:srgbClr val="BE3631"/>
                          </a:solidFill>
                          <a:latin typeface="Trebuchet MS"/>
                          <a:cs typeface="Trebuchet MS"/>
                        </a:rPr>
                        <a:t>C2</a:t>
                      </a:r>
                      <a:r>
                        <a:rPr sz="900" b="1" dirty="0">
                          <a:solidFill>
                            <a:srgbClr val="BE3631"/>
                          </a:solidFill>
                          <a:latin typeface="Trebuchet MS"/>
                          <a:cs typeface="Trebuchet MS"/>
                        </a:rPr>
                        <a:t>0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a:t>
                      </a:r>
                      <a:r>
                        <a:rPr sz="900" spc="10" dirty="0">
                          <a:solidFill>
                            <a:srgbClr val="4C4D4F"/>
                          </a:solidFill>
                          <a:latin typeface="Calibri"/>
                          <a:cs typeface="Calibri"/>
                        </a:rPr>
                        <a:t> </a:t>
                      </a:r>
                      <a:r>
                        <a:rPr sz="900" dirty="0">
                          <a:solidFill>
                            <a:srgbClr val="4C4D4F"/>
                          </a:solidFill>
                          <a:latin typeface="Calibri"/>
                          <a:cs typeface="Calibri"/>
                        </a:rPr>
                        <a:t>e</a:t>
                      </a:r>
                      <a:r>
                        <a:rPr sz="900" spc="-5" dirty="0">
                          <a:solidFill>
                            <a:srgbClr val="4C4D4F"/>
                          </a:solidFill>
                          <a:latin typeface="Calibri"/>
                          <a:cs typeface="Calibri"/>
                        </a:rPr>
                        <a:t>str</a:t>
                      </a:r>
                      <a:r>
                        <a:rPr sz="900" spc="-10" dirty="0">
                          <a:solidFill>
                            <a:srgbClr val="4C4D4F"/>
                          </a:solidFill>
                          <a:latin typeface="Calibri"/>
                          <a:cs typeface="Calibri"/>
                        </a:rPr>
                        <a:t>a</a:t>
                      </a:r>
                      <a:r>
                        <a:rPr sz="900" spc="-5" dirty="0">
                          <a:solidFill>
                            <a:srgbClr val="4C4D4F"/>
                          </a:solidFill>
                          <a:latin typeface="Calibri"/>
                          <a:cs typeface="Calibri"/>
                        </a:rPr>
                        <a:t>t</a:t>
                      </a:r>
                      <a:r>
                        <a:rPr sz="900" dirty="0">
                          <a:solidFill>
                            <a:srgbClr val="4C4D4F"/>
                          </a:solidFill>
                          <a:latin typeface="Calibri"/>
                          <a:cs typeface="Calibri"/>
                        </a:rPr>
                        <a:t>ég</a:t>
                      </a:r>
                      <a:r>
                        <a:rPr sz="900" spc="5" dirty="0">
                          <a:solidFill>
                            <a:srgbClr val="4C4D4F"/>
                          </a:solidFill>
                          <a:latin typeface="Calibri"/>
                          <a:cs typeface="Calibri"/>
                        </a:rPr>
                        <a:t>i</a:t>
                      </a:r>
                      <a:r>
                        <a:rPr sz="900" spc="-10" dirty="0">
                          <a:solidFill>
                            <a:srgbClr val="4C4D4F"/>
                          </a:solidFill>
                          <a:latin typeface="Calibri"/>
                          <a:cs typeface="Calibri"/>
                        </a:rPr>
                        <a:t>c</a:t>
                      </a:r>
                      <a:r>
                        <a:rPr sz="900" dirty="0">
                          <a:solidFill>
                            <a:srgbClr val="4C4D4F"/>
                          </a:solidFill>
                          <a:latin typeface="Calibri"/>
                          <a:cs typeface="Calibri"/>
                        </a:rPr>
                        <a:t>o</a:t>
                      </a:r>
                      <a:r>
                        <a:rPr sz="900" spc="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impulso</a:t>
                      </a:r>
                      <a:r>
                        <a:rPr sz="900" spc="10" dirty="0">
                          <a:solidFill>
                            <a:srgbClr val="4C4D4F"/>
                          </a:solidFill>
                          <a:latin typeface="Calibri"/>
                          <a:cs typeface="Calibri"/>
                        </a:rPr>
                        <a:t> </a:t>
                      </a:r>
                      <a:r>
                        <a:rPr sz="900" dirty="0">
                          <a:solidFill>
                            <a:srgbClr val="4C4D4F"/>
                          </a:solidFill>
                          <a:latin typeface="Calibri"/>
                          <a:cs typeface="Calibri"/>
                        </a:rPr>
                        <a:t>de la </a:t>
                      </a:r>
                      <a:r>
                        <a:rPr sz="900" spc="5" dirty="0">
                          <a:solidFill>
                            <a:srgbClr val="4C4D4F"/>
                          </a:solidFill>
                          <a:latin typeface="Calibri"/>
                          <a:cs typeface="Calibri"/>
                        </a:rPr>
                        <a:t> </a:t>
                      </a:r>
                      <a:r>
                        <a:rPr sz="900" spc="-5" dirty="0">
                          <a:solidFill>
                            <a:srgbClr val="4C4D4F"/>
                          </a:solidFill>
                          <a:latin typeface="Calibri"/>
                          <a:cs typeface="Calibri"/>
                        </a:rPr>
                        <a:t>Formación</a:t>
                      </a:r>
                      <a:r>
                        <a:rPr sz="900" spc="-40" dirty="0">
                          <a:solidFill>
                            <a:srgbClr val="4C4D4F"/>
                          </a:solidFill>
                          <a:latin typeface="Calibri"/>
                          <a:cs typeface="Calibri"/>
                        </a:rPr>
                        <a:t> </a:t>
                      </a:r>
                      <a:r>
                        <a:rPr sz="900" dirty="0">
                          <a:solidFill>
                            <a:srgbClr val="4C4D4F"/>
                          </a:solidFill>
                          <a:latin typeface="Calibri"/>
                          <a:cs typeface="Calibri"/>
                        </a:rPr>
                        <a:t>Profesional</a:t>
                      </a:r>
                      <a:endParaRPr sz="900" dirty="0">
                        <a:latin typeface="Calibri"/>
                        <a:cs typeface="Calibri"/>
                      </a:endParaRPr>
                    </a:p>
                    <a:p>
                      <a:pPr marL="251460" marR="195580" indent="-198755">
                        <a:lnSpc>
                          <a:spcPct val="92600"/>
                        </a:lnSpc>
                        <a:spcBef>
                          <a:spcPts val="295"/>
                        </a:spcBef>
                      </a:pPr>
                      <a:r>
                        <a:rPr sz="900" b="1" spc="-5" dirty="0">
                          <a:solidFill>
                            <a:srgbClr val="BE3631"/>
                          </a:solidFill>
                          <a:latin typeface="Trebuchet MS"/>
                          <a:cs typeface="Trebuchet MS"/>
                        </a:rPr>
                        <a:t>C2</a:t>
                      </a:r>
                      <a:r>
                        <a:rPr sz="900" b="1" dirty="0">
                          <a:solidFill>
                            <a:srgbClr val="BE3631"/>
                          </a:solidFill>
                          <a:latin typeface="Trebuchet MS"/>
                          <a:cs typeface="Trebuchet MS"/>
                        </a:rPr>
                        <a:t>1</a:t>
                      </a:r>
                      <a:r>
                        <a:rPr sz="900" b="1" spc="5" dirty="0">
                          <a:solidFill>
                            <a:srgbClr val="BE3631"/>
                          </a:solidFill>
                          <a:latin typeface="Trebuchet MS"/>
                          <a:cs typeface="Trebuchet MS"/>
                        </a:rPr>
                        <a:t> </a:t>
                      </a:r>
                      <a:r>
                        <a:rPr sz="900" spc="5" dirty="0">
                          <a:solidFill>
                            <a:srgbClr val="4C4D4F"/>
                          </a:solidFill>
                          <a:latin typeface="Calibri"/>
                          <a:cs typeface="Calibri"/>
                        </a:rPr>
                        <a:t>M</a:t>
                      </a:r>
                      <a:r>
                        <a:rPr sz="900" dirty="0">
                          <a:solidFill>
                            <a:srgbClr val="4C4D4F"/>
                          </a:solidFill>
                          <a:latin typeface="Calibri"/>
                          <a:cs typeface="Calibri"/>
                        </a:rPr>
                        <a:t>ode</a:t>
                      </a:r>
                      <a:r>
                        <a:rPr sz="900" spc="-5" dirty="0">
                          <a:solidFill>
                            <a:srgbClr val="4C4D4F"/>
                          </a:solidFill>
                          <a:latin typeface="Calibri"/>
                          <a:cs typeface="Calibri"/>
                        </a:rPr>
                        <a:t>r</a:t>
                      </a:r>
                      <a:r>
                        <a:rPr sz="900" dirty="0">
                          <a:solidFill>
                            <a:srgbClr val="4C4D4F"/>
                          </a:solidFill>
                          <a:latin typeface="Calibri"/>
                          <a:cs typeface="Calibri"/>
                        </a:rPr>
                        <a:t>n</a:t>
                      </a:r>
                      <a:r>
                        <a:rPr sz="900" spc="5" dirty="0">
                          <a:solidFill>
                            <a:srgbClr val="4C4D4F"/>
                          </a:solidFill>
                          <a:latin typeface="Calibri"/>
                          <a:cs typeface="Calibri"/>
                        </a:rPr>
                        <a:t>i</a:t>
                      </a:r>
                      <a:r>
                        <a:rPr sz="900" spc="-10" dirty="0">
                          <a:solidFill>
                            <a:srgbClr val="4C4D4F"/>
                          </a:solidFill>
                          <a:latin typeface="Calibri"/>
                          <a:cs typeface="Calibri"/>
                        </a:rPr>
                        <a:t>zac</a:t>
                      </a:r>
                      <a:r>
                        <a:rPr sz="900" spc="5" dirty="0">
                          <a:solidFill>
                            <a:srgbClr val="4C4D4F"/>
                          </a:solidFill>
                          <a:latin typeface="Calibri"/>
                          <a:cs typeface="Calibri"/>
                        </a:rPr>
                        <a:t>i</a:t>
                      </a:r>
                      <a:r>
                        <a:rPr sz="900" dirty="0">
                          <a:solidFill>
                            <a:srgbClr val="4C4D4F"/>
                          </a:solidFill>
                          <a:latin typeface="Calibri"/>
                          <a:cs typeface="Calibri"/>
                        </a:rPr>
                        <a:t>ón</a:t>
                      </a:r>
                      <a:r>
                        <a:rPr sz="900" spc="10" dirty="0">
                          <a:solidFill>
                            <a:srgbClr val="4C4D4F"/>
                          </a:solidFill>
                          <a:latin typeface="Calibri"/>
                          <a:cs typeface="Calibri"/>
                        </a:rPr>
                        <a:t> </a:t>
                      </a:r>
                      <a:r>
                        <a:rPr sz="900" dirty="0">
                          <a:solidFill>
                            <a:srgbClr val="4C4D4F"/>
                          </a:solidFill>
                          <a:latin typeface="Calibri"/>
                          <a:cs typeface="Calibri"/>
                        </a:rPr>
                        <a:t>y  </a:t>
                      </a:r>
                      <a:r>
                        <a:rPr sz="900" spc="-5" dirty="0">
                          <a:solidFill>
                            <a:srgbClr val="4C4D4F"/>
                          </a:solidFill>
                          <a:latin typeface="Calibri"/>
                          <a:cs typeface="Calibri"/>
                        </a:rPr>
                        <a:t>digitalización </a:t>
                      </a:r>
                      <a:r>
                        <a:rPr sz="900" dirty="0">
                          <a:solidFill>
                            <a:srgbClr val="4C4D4F"/>
                          </a:solidFill>
                          <a:latin typeface="Calibri"/>
                          <a:cs typeface="Calibri"/>
                        </a:rPr>
                        <a:t>del </a:t>
                      </a:r>
                      <a:r>
                        <a:rPr sz="900" spc="5" dirty="0">
                          <a:solidFill>
                            <a:srgbClr val="4C4D4F"/>
                          </a:solidFill>
                          <a:latin typeface="Calibri"/>
                          <a:cs typeface="Calibri"/>
                        </a:rPr>
                        <a:t> </a:t>
                      </a:r>
                      <a:r>
                        <a:rPr sz="900" dirty="0">
                          <a:solidFill>
                            <a:srgbClr val="4C4D4F"/>
                          </a:solidFill>
                          <a:latin typeface="Calibri"/>
                          <a:cs typeface="Calibri"/>
                        </a:rPr>
                        <a:t>sistema</a:t>
                      </a:r>
                      <a:r>
                        <a:rPr sz="900" spc="10" dirty="0">
                          <a:solidFill>
                            <a:srgbClr val="4C4D4F"/>
                          </a:solidFill>
                          <a:latin typeface="Calibri"/>
                          <a:cs typeface="Calibri"/>
                        </a:rPr>
                        <a:t> </a:t>
                      </a:r>
                      <a:r>
                        <a:rPr sz="900" spc="-5" dirty="0">
                          <a:solidFill>
                            <a:srgbClr val="4C4D4F"/>
                          </a:solidFill>
                          <a:latin typeface="Calibri"/>
                          <a:cs typeface="Calibri"/>
                        </a:rPr>
                        <a:t>educativo, </a:t>
                      </a:r>
                      <a:r>
                        <a:rPr sz="900" spc="-190" dirty="0">
                          <a:solidFill>
                            <a:srgbClr val="4C4D4F"/>
                          </a:solidFill>
                          <a:latin typeface="Calibri"/>
                          <a:cs typeface="Calibri"/>
                        </a:rPr>
                        <a:t> </a:t>
                      </a:r>
                      <a:r>
                        <a:rPr sz="900" spc="5" dirty="0">
                          <a:solidFill>
                            <a:srgbClr val="4C4D4F"/>
                          </a:solidFill>
                          <a:latin typeface="Calibri"/>
                          <a:cs typeface="Calibri"/>
                        </a:rPr>
                        <a:t>incluida</a:t>
                      </a:r>
                      <a:endParaRPr sz="900" dirty="0">
                        <a:latin typeface="Calibri"/>
                        <a:cs typeface="Calibri"/>
                      </a:endParaRPr>
                    </a:p>
                    <a:p>
                      <a:pPr marL="251460" marR="215900">
                        <a:lnSpc>
                          <a:spcPct val="92200"/>
                        </a:lnSpc>
                        <a:spcBef>
                          <a:spcPts val="10"/>
                        </a:spcBef>
                      </a:pPr>
                      <a:r>
                        <a:rPr sz="900" dirty="0">
                          <a:solidFill>
                            <a:srgbClr val="4C4D4F"/>
                          </a:solidFill>
                          <a:latin typeface="Calibri"/>
                          <a:cs typeface="Calibri"/>
                        </a:rPr>
                        <a:t>la </a:t>
                      </a:r>
                      <a:r>
                        <a:rPr sz="900" spc="-5" dirty="0">
                          <a:solidFill>
                            <a:srgbClr val="4C4D4F"/>
                          </a:solidFill>
                          <a:latin typeface="Calibri"/>
                          <a:cs typeface="Calibri"/>
                        </a:rPr>
                        <a:t>educación </a:t>
                      </a:r>
                      <a:r>
                        <a:rPr sz="900" dirty="0">
                          <a:solidFill>
                            <a:srgbClr val="4C4D4F"/>
                          </a:solidFill>
                          <a:latin typeface="Calibri"/>
                          <a:cs typeface="Calibri"/>
                        </a:rPr>
                        <a:t> temprana</a:t>
                      </a:r>
                      <a:r>
                        <a:rPr sz="900" spc="20" dirty="0">
                          <a:solidFill>
                            <a:srgbClr val="4C4D4F"/>
                          </a:solidFill>
                          <a:latin typeface="Calibri"/>
                          <a:cs typeface="Calibri"/>
                        </a:rPr>
                        <a:t> </a:t>
                      </a:r>
                      <a:r>
                        <a:rPr sz="900" dirty="0">
                          <a:solidFill>
                            <a:srgbClr val="4C4D4F"/>
                          </a:solidFill>
                          <a:latin typeface="Calibri"/>
                          <a:cs typeface="Calibri"/>
                        </a:rPr>
                        <a:t>de</a:t>
                      </a:r>
                      <a:r>
                        <a:rPr sz="900" spc="-15" dirty="0">
                          <a:solidFill>
                            <a:srgbClr val="4C4D4F"/>
                          </a:solidFill>
                          <a:latin typeface="Calibri"/>
                          <a:cs typeface="Calibri"/>
                        </a:rPr>
                        <a:t> </a:t>
                      </a:r>
                      <a:r>
                        <a:rPr sz="900" dirty="0">
                          <a:solidFill>
                            <a:srgbClr val="4C4D4F"/>
                          </a:solidFill>
                          <a:latin typeface="Calibri"/>
                          <a:cs typeface="Calibri"/>
                        </a:rPr>
                        <a:t>0</a:t>
                      </a:r>
                      <a:r>
                        <a:rPr sz="900" spc="-15" dirty="0">
                          <a:solidFill>
                            <a:srgbClr val="4C4D4F"/>
                          </a:solidFill>
                          <a:latin typeface="Calibri"/>
                          <a:cs typeface="Calibri"/>
                        </a:rPr>
                        <a:t> </a:t>
                      </a:r>
                      <a:r>
                        <a:rPr sz="900" dirty="0">
                          <a:solidFill>
                            <a:srgbClr val="4C4D4F"/>
                          </a:solidFill>
                          <a:latin typeface="Calibri"/>
                          <a:cs typeface="Calibri"/>
                        </a:rPr>
                        <a:t>a</a:t>
                      </a:r>
                      <a:r>
                        <a:rPr sz="900" spc="-20" dirty="0">
                          <a:solidFill>
                            <a:srgbClr val="4C4D4F"/>
                          </a:solidFill>
                          <a:latin typeface="Calibri"/>
                          <a:cs typeface="Calibri"/>
                        </a:rPr>
                        <a:t> </a:t>
                      </a:r>
                      <a:r>
                        <a:rPr sz="900" dirty="0">
                          <a:solidFill>
                            <a:srgbClr val="4C4D4F"/>
                          </a:solidFill>
                          <a:latin typeface="Calibri"/>
                          <a:cs typeface="Calibri"/>
                        </a:rPr>
                        <a:t>3 </a:t>
                      </a:r>
                      <a:r>
                        <a:rPr sz="900" spc="-190" dirty="0">
                          <a:solidFill>
                            <a:srgbClr val="4C4D4F"/>
                          </a:solidFill>
                          <a:latin typeface="Calibri"/>
                          <a:cs typeface="Calibri"/>
                        </a:rPr>
                        <a:t> </a:t>
                      </a:r>
                      <a:r>
                        <a:rPr sz="900" dirty="0">
                          <a:solidFill>
                            <a:srgbClr val="4C4D4F"/>
                          </a:solidFill>
                          <a:latin typeface="Calibri"/>
                          <a:cs typeface="Calibri"/>
                        </a:rPr>
                        <a:t>años</a:t>
                      </a:r>
                      <a:endParaRPr sz="900" dirty="0">
                        <a:latin typeface="Calibri"/>
                        <a:cs typeface="Calibri"/>
                      </a:endParaRPr>
                    </a:p>
                  </a:txBody>
                  <a:tcPr marL="0" marR="0" marT="66675" marB="0">
                    <a:lnB w="57150">
                      <a:solidFill>
                        <a:srgbClr val="FFFFFF"/>
                      </a:solidFill>
                      <a:prstDash val="solid"/>
                    </a:lnB>
                    <a:solidFill>
                      <a:srgbClr val="EECDC1"/>
                    </a:solidFill>
                  </a:tcPr>
                </a:tc>
                <a:tc>
                  <a:txBody>
                    <a:bodyPr/>
                    <a:lstStyle/>
                    <a:p>
                      <a:pPr marL="251460" marR="123189" indent="-198755">
                        <a:lnSpc>
                          <a:spcPct val="92600"/>
                        </a:lnSpc>
                        <a:spcBef>
                          <a:spcPts val="700"/>
                        </a:spcBef>
                      </a:pPr>
                      <a:r>
                        <a:rPr sz="900" b="1" spc="-5" dirty="0">
                          <a:solidFill>
                            <a:srgbClr val="933F80"/>
                          </a:solidFill>
                          <a:latin typeface="Trebuchet MS"/>
                          <a:cs typeface="Trebuchet MS"/>
                        </a:rPr>
                        <a:t>C2</a:t>
                      </a:r>
                      <a:r>
                        <a:rPr sz="900" b="1" dirty="0">
                          <a:solidFill>
                            <a:srgbClr val="933F80"/>
                          </a:solidFill>
                          <a:latin typeface="Trebuchet MS"/>
                          <a:cs typeface="Trebuchet MS"/>
                        </a:rPr>
                        <a:t>2</a:t>
                      </a:r>
                      <a:r>
                        <a:rPr sz="900" b="1" spc="5" dirty="0">
                          <a:solidFill>
                            <a:srgbClr val="933F80"/>
                          </a:solidFill>
                          <a:latin typeface="Trebuchet MS"/>
                          <a:cs typeface="Trebuchet MS"/>
                        </a:rPr>
                        <a:t>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a:t>
                      </a:r>
                      <a:r>
                        <a:rPr sz="900" spc="5" dirty="0">
                          <a:solidFill>
                            <a:srgbClr val="4C4D4F"/>
                          </a:solidFill>
                          <a:latin typeface="Calibri"/>
                          <a:cs typeface="Calibri"/>
                        </a:rPr>
                        <a:t> </a:t>
                      </a:r>
                      <a:r>
                        <a:rPr sz="900" dirty="0">
                          <a:solidFill>
                            <a:srgbClr val="4C4D4F"/>
                          </a:solidFill>
                          <a:latin typeface="Calibri"/>
                          <a:cs typeface="Calibri"/>
                        </a:rPr>
                        <a:t>de</a:t>
                      </a:r>
                      <a:r>
                        <a:rPr sz="900" spc="10" dirty="0">
                          <a:solidFill>
                            <a:srgbClr val="4C4D4F"/>
                          </a:solidFill>
                          <a:latin typeface="Calibri"/>
                          <a:cs typeface="Calibri"/>
                        </a:rPr>
                        <a:t> </a:t>
                      </a:r>
                      <a:r>
                        <a:rPr sz="900" spc="-10" dirty="0">
                          <a:solidFill>
                            <a:srgbClr val="4C4D4F"/>
                          </a:solidFill>
                          <a:latin typeface="Calibri"/>
                          <a:cs typeface="Calibri"/>
                        </a:rPr>
                        <a:t>c</a:t>
                      </a:r>
                      <a:r>
                        <a:rPr sz="900" dirty="0">
                          <a:solidFill>
                            <a:srgbClr val="4C4D4F"/>
                          </a:solidFill>
                          <a:latin typeface="Calibri"/>
                          <a:cs typeface="Calibri"/>
                        </a:rPr>
                        <a:t>hoque</a:t>
                      </a:r>
                      <a:r>
                        <a:rPr sz="900" spc="5" dirty="0">
                          <a:solidFill>
                            <a:srgbClr val="4C4D4F"/>
                          </a:solidFill>
                          <a:latin typeface="Calibri"/>
                          <a:cs typeface="Calibri"/>
                        </a:rPr>
                        <a:t> </a:t>
                      </a:r>
                      <a:r>
                        <a:rPr sz="900" dirty="0">
                          <a:solidFill>
                            <a:srgbClr val="4C4D4F"/>
                          </a:solidFill>
                          <a:latin typeface="Calibri"/>
                          <a:cs typeface="Calibri"/>
                        </a:rPr>
                        <a:t>p</a:t>
                      </a:r>
                      <a:r>
                        <a:rPr sz="900" spc="-10" dirty="0">
                          <a:solidFill>
                            <a:srgbClr val="4C4D4F"/>
                          </a:solidFill>
                          <a:latin typeface="Calibri"/>
                          <a:cs typeface="Calibri"/>
                        </a:rPr>
                        <a:t>a</a:t>
                      </a:r>
                      <a:r>
                        <a:rPr sz="900" spc="-5" dirty="0">
                          <a:solidFill>
                            <a:srgbClr val="4C4D4F"/>
                          </a:solidFill>
                          <a:latin typeface="Calibri"/>
                          <a:cs typeface="Calibri"/>
                        </a:rPr>
                        <a:t>r</a:t>
                      </a:r>
                      <a:r>
                        <a:rPr sz="900" dirty="0">
                          <a:solidFill>
                            <a:srgbClr val="4C4D4F"/>
                          </a:solidFill>
                          <a:latin typeface="Calibri"/>
                          <a:cs typeface="Calibri"/>
                        </a:rPr>
                        <a:t>a  </a:t>
                      </a:r>
                      <a:r>
                        <a:rPr sz="900" spc="5" dirty="0">
                          <a:solidFill>
                            <a:srgbClr val="4C4D4F"/>
                          </a:solidFill>
                          <a:latin typeface="Calibri"/>
                          <a:cs typeface="Calibri"/>
                        </a:rPr>
                        <a:t>la</a:t>
                      </a:r>
                      <a:r>
                        <a:rPr sz="900" spc="10" dirty="0">
                          <a:solidFill>
                            <a:srgbClr val="4C4D4F"/>
                          </a:solidFill>
                          <a:latin typeface="Calibri"/>
                          <a:cs typeface="Calibri"/>
                        </a:rPr>
                        <a:t> </a:t>
                      </a:r>
                      <a:r>
                        <a:rPr sz="900" dirty="0">
                          <a:solidFill>
                            <a:srgbClr val="4C4D4F"/>
                          </a:solidFill>
                          <a:latin typeface="Calibri"/>
                          <a:cs typeface="Calibri"/>
                        </a:rPr>
                        <a:t>economía de los </a:t>
                      </a:r>
                      <a:r>
                        <a:rPr sz="900" spc="5" dirty="0">
                          <a:solidFill>
                            <a:srgbClr val="4C4D4F"/>
                          </a:solidFill>
                          <a:latin typeface="Calibri"/>
                          <a:cs typeface="Calibri"/>
                        </a:rPr>
                        <a:t> </a:t>
                      </a:r>
                      <a:r>
                        <a:rPr sz="900" spc="-5" dirty="0">
                          <a:solidFill>
                            <a:srgbClr val="4C4D4F"/>
                          </a:solidFill>
                          <a:latin typeface="Calibri"/>
                          <a:cs typeface="Calibri"/>
                        </a:rPr>
                        <a:t>cuidados</a:t>
                      </a:r>
                      <a:r>
                        <a:rPr sz="900" spc="-15" dirty="0">
                          <a:solidFill>
                            <a:srgbClr val="4C4D4F"/>
                          </a:solidFill>
                          <a:latin typeface="Calibri"/>
                          <a:cs typeface="Calibri"/>
                        </a:rPr>
                        <a:t> </a:t>
                      </a:r>
                      <a:r>
                        <a:rPr sz="900" dirty="0">
                          <a:solidFill>
                            <a:srgbClr val="4C4D4F"/>
                          </a:solidFill>
                          <a:latin typeface="Calibri"/>
                          <a:cs typeface="Calibri"/>
                        </a:rPr>
                        <a:t>y</a:t>
                      </a:r>
                      <a:r>
                        <a:rPr sz="900" spc="25" dirty="0">
                          <a:solidFill>
                            <a:srgbClr val="4C4D4F"/>
                          </a:solidFill>
                          <a:latin typeface="Calibri"/>
                          <a:cs typeface="Calibri"/>
                        </a:rPr>
                        <a:t> </a:t>
                      </a:r>
                      <a:r>
                        <a:rPr sz="900" spc="-5" dirty="0">
                          <a:solidFill>
                            <a:srgbClr val="4C4D4F"/>
                          </a:solidFill>
                          <a:latin typeface="Calibri"/>
                          <a:cs typeface="Calibri"/>
                        </a:rPr>
                        <a:t>refuerzo </a:t>
                      </a:r>
                      <a:r>
                        <a:rPr sz="900" dirty="0">
                          <a:solidFill>
                            <a:srgbClr val="4C4D4F"/>
                          </a:solidFill>
                          <a:latin typeface="Calibri"/>
                          <a:cs typeface="Calibri"/>
                        </a:rPr>
                        <a:t> de </a:t>
                      </a:r>
                      <a:r>
                        <a:rPr sz="900" spc="-5" dirty="0">
                          <a:solidFill>
                            <a:srgbClr val="4C4D4F"/>
                          </a:solidFill>
                          <a:latin typeface="Calibri"/>
                          <a:cs typeface="Calibri"/>
                        </a:rPr>
                        <a:t>las </a:t>
                      </a:r>
                      <a:r>
                        <a:rPr sz="900" dirty="0">
                          <a:solidFill>
                            <a:srgbClr val="4C4D4F"/>
                          </a:solidFill>
                          <a:latin typeface="Calibri"/>
                          <a:cs typeface="Calibri"/>
                        </a:rPr>
                        <a:t>políticas</a:t>
                      </a:r>
                      <a:endParaRPr sz="900" dirty="0">
                        <a:latin typeface="Calibri"/>
                        <a:cs typeface="Calibri"/>
                      </a:endParaRPr>
                    </a:p>
                    <a:p>
                      <a:pPr marL="251460">
                        <a:lnSpc>
                          <a:spcPts val="1010"/>
                        </a:lnSpc>
                      </a:pPr>
                      <a:r>
                        <a:rPr sz="900" dirty="0">
                          <a:solidFill>
                            <a:srgbClr val="4C4D4F"/>
                          </a:solidFill>
                          <a:latin typeface="Calibri"/>
                          <a:cs typeface="Calibri"/>
                        </a:rPr>
                        <a:t>de</a:t>
                      </a:r>
                      <a:r>
                        <a:rPr sz="900" spc="-35" dirty="0">
                          <a:solidFill>
                            <a:srgbClr val="4C4D4F"/>
                          </a:solidFill>
                          <a:latin typeface="Calibri"/>
                          <a:cs typeface="Calibri"/>
                        </a:rPr>
                        <a:t> </a:t>
                      </a:r>
                      <a:r>
                        <a:rPr sz="900" dirty="0">
                          <a:solidFill>
                            <a:srgbClr val="4C4D4F"/>
                          </a:solidFill>
                          <a:latin typeface="Calibri"/>
                          <a:cs typeface="Calibri"/>
                        </a:rPr>
                        <a:t>inclusión</a:t>
                      </a:r>
                      <a:endParaRPr sz="900" dirty="0">
                        <a:latin typeface="Calibri"/>
                        <a:cs typeface="Calibri"/>
                      </a:endParaRPr>
                    </a:p>
                    <a:p>
                      <a:pPr marL="250825" marR="67945" indent="-198120">
                        <a:lnSpc>
                          <a:spcPct val="92200"/>
                        </a:lnSpc>
                        <a:spcBef>
                          <a:spcPts val="300"/>
                        </a:spcBef>
                      </a:pPr>
                      <a:r>
                        <a:rPr sz="900" b="1" spc="-5" dirty="0">
                          <a:solidFill>
                            <a:srgbClr val="933F80"/>
                          </a:solidFill>
                          <a:latin typeface="Trebuchet MS"/>
                          <a:cs typeface="Trebuchet MS"/>
                        </a:rPr>
                        <a:t>C2</a:t>
                      </a:r>
                      <a:r>
                        <a:rPr sz="900" b="1" dirty="0">
                          <a:solidFill>
                            <a:srgbClr val="933F80"/>
                          </a:solidFill>
                          <a:latin typeface="Trebuchet MS"/>
                          <a:cs typeface="Trebuchet MS"/>
                        </a:rPr>
                        <a:t>3</a:t>
                      </a:r>
                      <a:r>
                        <a:rPr sz="900" b="1" spc="5" dirty="0">
                          <a:solidFill>
                            <a:srgbClr val="933F80"/>
                          </a:solidFill>
                          <a:latin typeface="Trebuchet MS"/>
                          <a:cs typeface="Trebuchet MS"/>
                        </a:rPr>
                        <a:t> </a:t>
                      </a:r>
                      <a:r>
                        <a:rPr sz="900" spc="-10" dirty="0">
                          <a:solidFill>
                            <a:srgbClr val="4C4D4F"/>
                          </a:solidFill>
                          <a:latin typeface="Calibri"/>
                          <a:cs typeface="Calibri"/>
                        </a:rPr>
                        <a:t>N</a:t>
                      </a:r>
                      <a:r>
                        <a:rPr sz="900" dirty="0">
                          <a:solidFill>
                            <a:srgbClr val="4C4D4F"/>
                          </a:solidFill>
                          <a:latin typeface="Calibri"/>
                          <a:cs typeface="Calibri"/>
                        </a:rPr>
                        <a:t>ue</a:t>
                      </a:r>
                      <a:r>
                        <a:rPr sz="900" spc="5" dirty="0">
                          <a:solidFill>
                            <a:srgbClr val="4C4D4F"/>
                          </a:solidFill>
                          <a:latin typeface="Calibri"/>
                          <a:cs typeface="Calibri"/>
                        </a:rPr>
                        <a:t>v</a:t>
                      </a:r>
                      <a:r>
                        <a:rPr sz="900" spc="-10" dirty="0">
                          <a:solidFill>
                            <a:srgbClr val="4C4D4F"/>
                          </a:solidFill>
                          <a:latin typeface="Calibri"/>
                          <a:cs typeface="Calibri"/>
                        </a:rPr>
                        <a:t>a</a:t>
                      </a:r>
                      <a:r>
                        <a:rPr sz="900" dirty="0">
                          <a:solidFill>
                            <a:srgbClr val="4C4D4F"/>
                          </a:solidFill>
                          <a:latin typeface="Calibri"/>
                          <a:cs typeface="Calibri"/>
                        </a:rPr>
                        <a:t>s po</a:t>
                      </a:r>
                      <a:r>
                        <a:rPr sz="900" spc="5" dirty="0">
                          <a:solidFill>
                            <a:srgbClr val="4C4D4F"/>
                          </a:solidFill>
                          <a:latin typeface="Calibri"/>
                          <a:cs typeface="Calibri"/>
                        </a:rPr>
                        <a:t>lí</a:t>
                      </a:r>
                      <a:r>
                        <a:rPr sz="900" spc="-5" dirty="0">
                          <a:solidFill>
                            <a:srgbClr val="4C4D4F"/>
                          </a:solidFill>
                          <a:latin typeface="Calibri"/>
                          <a:cs typeface="Calibri"/>
                        </a:rPr>
                        <a:t>t</a:t>
                      </a:r>
                      <a:r>
                        <a:rPr sz="900" spc="5" dirty="0">
                          <a:solidFill>
                            <a:srgbClr val="4C4D4F"/>
                          </a:solidFill>
                          <a:latin typeface="Calibri"/>
                          <a:cs typeface="Calibri"/>
                        </a:rPr>
                        <a:t>i</a:t>
                      </a:r>
                      <a:r>
                        <a:rPr sz="900" spc="-10" dirty="0">
                          <a:solidFill>
                            <a:srgbClr val="4C4D4F"/>
                          </a:solidFill>
                          <a:latin typeface="Calibri"/>
                          <a:cs typeface="Calibri"/>
                        </a:rPr>
                        <a:t>ca</a:t>
                      </a:r>
                      <a:r>
                        <a:rPr sz="900" dirty="0">
                          <a:solidFill>
                            <a:srgbClr val="4C4D4F"/>
                          </a:solidFill>
                          <a:latin typeface="Calibri"/>
                          <a:cs typeface="Calibri"/>
                        </a:rPr>
                        <a:t>s  públicas</a:t>
                      </a:r>
                      <a:r>
                        <a:rPr sz="900" spc="5" dirty="0">
                          <a:solidFill>
                            <a:srgbClr val="4C4D4F"/>
                          </a:solidFill>
                          <a:latin typeface="Calibri"/>
                          <a:cs typeface="Calibri"/>
                        </a:rPr>
                        <a:t> </a:t>
                      </a:r>
                      <a:r>
                        <a:rPr sz="900" spc="-5" dirty="0">
                          <a:solidFill>
                            <a:srgbClr val="4C4D4F"/>
                          </a:solidFill>
                          <a:latin typeface="Calibri"/>
                          <a:cs typeface="Calibri"/>
                        </a:rPr>
                        <a:t>para </a:t>
                      </a:r>
                      <a:r>
                        <a:rPr sz="900" dirty="0">
                          <a:solidFill>
                            <a:srgbClr val="4C4D4F"/>
                          </a:solidFill>
                          <a:latin typeface="Calibri"/>
                          <a:cs typeface="Calibri"/>
                        </a:rPr>
                        <a:t>un </a:t>
                      </a:r>
                      <a:r>
                        <a:rPr sz="900" spc="5" dirty="0">
                          <a:solidFill>
                            <a:srgbClr val="4C4D4F"/>
                          </a:solidFill>
                          <a:latin typeface="Calibri"/>
                          <a:cs typeface="Calibri"/>
                        </a:rPr>
                        <a:t> </a:t>
                      </a:r>
                      <a:r>
                        <a:rPr sz="900" spc="-5" dirty="0">
                          <a:solidFill>
                            <a:srgbClr val="4C4D4F"/>
                          </a:solidFill>
                          <a:latin typeface="Calibri"/>
                          <a:cs typeface="Calibri"/>
                        </a:rPr>
                        <a:t>mercado </a:t>
                      </a:r>
                      <a:r>
                        <a:rPr sz="900" dirty="0">
                          <a:solidFill>
                            <a:srgbClr val="4C4D4F"/>
                          </a:solidFill>
                          <a:latin typeface="Calibri"/>
                          <a:cs typeface="Calibri"/>
                        </a:rPr>
                        <a:t>de </a:t>
                      </a:r>
                      <a:r>
                        <a:rPr sz="900" spc="-5" dirty="0">
                          <a:solidFill>
                            <a:srgbClr val="4C4D4F"/>
                          </a:solidFill>
                          <a:latin typeface="Calibri"/>
                          <a:cs typeface="Calibri"/>
                        </a:rPr>
                        <a:t>trabajo </a:t>
                      </a:r>
                      <a:r>
                        <a:rPr sz="900" dirty="0">
                          <a:solidFill>
                            <a:srgbClr val="4C4D4F"/>
                          </a:solidFill>
                          <a:latin typeface="Calibri"/>
                          <a:cs typeface="Calibri"/>
                        </a:rPr>
                        <a:t> </a:t>
                      </a:r>
                      <a:r>
                        <a:rPr sz="900" spc="-5" dirty="0">
                          <a:solidFill>
                            <a:srgbClr val="4C4D4F"/>
                          </a:solidFill>
                          <a:latin typeface="Calibri"/>
                          <a:cs typeface="Calibri"/>
                        </a:rPr>
                        <a:t>dinámico, </a:t>
                      </a:r>
                      <a:r>
                        <a:rPr sz="900" dirty="0">
                          <a:solidFill>
                            <a:srgbClr val="4C4D4F"/>
                          </a:solidFill>
                          <a:latin typeface="Calibri"/>
                          <a:cs typeface="Calibri"/>
                        </a:rPr>
                        <a:t>resiliente e </a:t>
                      </a:r>
                      <a:r>
                        <a:rPr sz="900" spc="-190" dirty="0">
                          <a:solidFill>
                            <a:srgbClr val="4C4D4F"/>
                          </a:solidFill>
                          <a:latin typeface="Calibri"/>
                          <a:cs typeface="Calibri"/>
                        </a:rPr>
                        <a:t> </a:t>
                      </a:r>
                      <a:r>
                        <a:rPr sz="900" spc="5" dirty="0">
                          <a:solidFill>
                            <a:srgbClr val="4C4D4F"/>
                          </a:solidFill>
                          <a:latin typeface="Calibri"/>
                          <a:cs typeface="Calibri"/>
                        </a:rPr>
                        <a:t>inclusivo</a:t>
                      </a:r>
                      <a:endParaRPr sz="900" dirty="0">
                        <a:latin typeface="Calibri"/>
                        <a:cs typeface="Calibri"/>
                      </a:endParaRPr>
                    </a:p>
                  </a:txBody>
                  <a:tcPr marL="0" marR="0" marT="88900" marB="0">
                    <a:lnB w="57150">
                      <a:solidFill>
                        <a:srgbClr val="FFFFFF"/>
                      </a:solidFill>
                      <a:prstDash val="solid"/>
                    </a:lnB>
                    <a:solidFill>
                      <a:srgbClr val="DECCDD"/>
                    </a:solidFill>
                  </a:tcPr>
                </a:tc>
                <a:tc>
                  <a:txBody>
                    <a:bodyPr/>
                    <a:lstStyle/>
                    <a:p>
                      <a:pPr marL="254000" marR="396875" indent="-200660" algn="just">
                        <a:lnSpc>
                          <a:spcPct val="92200"/>
                        </a:lnSpc>
                        <a:spcBef>
                          <a:spcPts val="610"/>
                        </a:spcBef>
                      </a:pPr>
                      <a:r>
                        <a:rPr sz="900" b="1" spc="-5" dirty="0">
                          <a:solidFill>
                            <a:srgbClr val="4D4D8C"/>
                          </a:solidFill>
                          <a:latin typeface="Trebuchet MS"/>
                          <a:cs typeface="Trebuchet MS"/>
                        </a:rPr>
                        <a:t>C2</a:t>
                      </a:r>
                      <a:r>
                        <a:rPr sz="900" b="1" dirty="0">
                          <a:solidFill>
                            <a:srgbClr val="4D4D8C"/>
                          </a:solidFill>
                          <a:latin typeface="Trebuchet MS"/>
                          <a:cs typeface="Trebuchet MS"/>
                        </a:rPr>
                        <a:t>4</a:t>
                      </a:r>
                      <a:r>
                        <a:rPr sz="900" b="1" spc="-15" dirty="0">
                          <a:solidFill>
                            <a:srgbClr val="4D4D8C"/>
                          </a:solidFill>
                          <a:latin typeface="Trebuchet MS"/>
                          <a:cs typeface="Trebuchet MS"/>
                        </a:rPr>
                        <a:t> </a:t>
                      </a:r>
                      <a:r>
                        <a:rPr sz="900" dirty="0">
                          <a:solidFill>
                            <a:srgbClr val="4C4D4F"/>
                          </a:solidFill>
                          <a:latin typeface="Calibri"/>
                          <a:cs typeface="Calibri"/>
                        </a:rPr>
                        <a:t>R</a:t>
                      </a:r>
                      <a:r>
                        <a:rPr sz="900" spc="5" dirty="0">
                          <a:solidFill>
                            <a:srgbClr val="4C4D4F"/>
                          </a:solidFill>
                          <a:latin typeface="Calibri"/>
                          <a:cs typeface="Calibri"/>
                        </a:rPr>
                        <a:t>e</a:t>
                      </a:r>
                      <a:r>
                        <a:rPr sz="900" spc="10" dirty="0">
                          <a:solidFill>
                            <a:srgbClr val="4C4D4F"/>
                          </a:solidFill>
                          <a:latin typeface="Calibri"/>
                          <a:cs typeface="Calibri"/>
                        </a:rPr>
                        <a:t>v</a:t>
                      </a:r>
                      <a:r>
                        <a:rPr sz="900" spc="-5" dirty="0">
                          <a:solidFill>
                            <a:srgbClr val="4C4D4F"/>
                          </a:solidFill>
                          <a:latin typeface="Calibri"/>
                          <a:cs typeface="Calibri"/>
                        </a:rPr>
                        <a:t>a</a:t>
                      </a:r>
                      <a:r>
                        <a:rPr sz="900" spc="10" dirty="0">
                          <a:solidFill>
                            <a:srgbClr val="4C4D4F"/>
                          </a:solidFill>
                          <a:latin typeface="Calibri"/>
                          <a:cs typeface="Calibri"/>
                        </a:rPr>
                        <a:t>l</a:t>
                      </a:r>
                      <a:r>
                        <a:rPr sz="900" spc="5" dirty="0">
                          <a:solidFill>
                            <a:srgbClr val="4C4D4F"/>
                          </a:solidFill>
                          <a:latin typeface="Calibri"/>
                          <a:cs typeface="Calibri"/>
                        </a:rPr>
                        <a:t>o</a:t>
                      </a:r>
                      <a:r>
                        <a:rPr sz="900" dirty="0">
                          <a:solidFill>
                            <a:srgbClr val="4C4D4F"/>
                          </a:solidFill>
                          <a:latin typeface="Calibri"/>
                          <a:cs typeface="Calibri"/>
                        </a:rPr>
                        <a:t>r</a:t>
                      </a:r>
                      <a:r>
                        <a:rPr sz="900" spc="10" dirty="0">
                          <a:solidFill>
                            <a:srgbClr val="4C4D4F"/>
                          </a:solidFill>
                          <a:latin typeface="Calibri"/>
                          <a:cs typeface="Calibri"/>
                        </a:rPr>
                        <a:t>i</a:t>
                      </a:r>
                      <a:r>
                        <a:rPr sz="900" spc="-5" dirty="0">
                          <a:solidFill>
                            <a:srgbClr val="4C4D4F"/>
                          </a:solidFill>
                          <a:latin typeface="Calibri"/>
                          <a:cs typeface="Calibri"/>
                        </a:rPr>
                        <a:t>zac</a:t>
                      </a:r>
                      <a:r>
                        <a:rPr sz="900" spc="10" dirty="0">
                          <a:solidFill>
                            <a:srgbClr val="4C4D4F"/>
                          </a:solidFill>
                          <a:latin typeface="Calibri"/>
                          <a:cs typeface="Calibri"/>
                        </a:rPr>
                        <a:t>i</a:t>
                      </a:r>
                      <a:r>
                        <a:rPr sz="900" spc="5" dirty="0">
                          <a:solidFill>
                            <a:srgbClr val="4C4D4F"/>
                          </a:solidFill>
                          <a:latin typeface="Calibri"/>
                          <a:cs typeface="Calibri"/>
                        </a:rPr>
                        <a:t>ó</a:t>
                      </a:r>
                      <a:r>
                        <a:rPr sz="900" dirty="0">
                          <a:solidFill>
                            <a:srgbClr val="4C4D4F"/>
                          </a:solidFill>
                          <a:latin typeface="Calibri"/>
                          <a:cs typeface="Calibri"/>
                        </a:rPr>
                        <a:t>n  de la industria </a:t>
                      </a:r>
                      <a:r>
                        <a:rPr sz="900" spc="-195" dirty="0">
                          <a:solidFill>
                            <a:srgbClr val="4C4D4F"/>
                          </a:solidFill>
                          <a:latin typeface="Calibri"/>
                          <a:cs typeface="Calibri"/>
                        </a:rPr>
                        <a:t> </a:t>
                      </a:r>
                      <a:r>
                        <a:rPr sz="900" dirty="0">
                          <a:solidFill>
                            <a:srgbClr val="4C4D4F"/>
                          </a:solidFill>
                          <a:latin typeface="Calibri"/>
                          <a:cs typeface="Calibri"/>
                        </a:rPr>
                        <a:t>cultural</a:t>
                      </a:r>
                      <a:endParaRPr sz="900" dirty="0">
                        <a:latin typeface="Calibri"/>
                        <a:cs typeface="Calibri"/>
                      </a:endParaRPr>
                    </a:p>
                    <a:p>
                      <a:pPr>
                        <a:lnSpc>
                          <a:spcPct val="100000"/>
                        </a:lnSpc>
                        <a:spcBef>
                          <a:spcPts val="25"/>
                        </a:spcBef>
                      </a:pPr>
                      <a:endParaRPr sz="850" dirty="0">
                        <a:latin typeface="Times New Roman"/>
                        <a:cs typeface="Times New Roman"/>
                      </a:endParaRPr>
                    </a:p>
                    <a:p>
                      <a:pPr marL="259715" marR="384810" indent="-203200">
                        <a:lnSpc>
                          <a:spcPts val="1010"/>
                        </a:lnSpc>
                      </a:pPr>
                      <a:r>
                        <a:rPr sz="900" b="1" spc="-5" dirty="0">
                          <a:solidFill>
                            <a:srgbClr val="4D4D8C"/>
                          </a:solidFill>
                          <a:latin typeface="Trebuchet MS"/>
                          <a:cs typeface="Trebuchet MS"/>
                        </a:rPr>
                        <a:t>C2</a:t>
                      </a:r>
                      <a:r>
                        <a:rPr sz="900" b="1" dirty="0">
                          <a:solidFill>
                            <a:srgbClr val="4D4D8C"/>
                          </a:solidFill>
                          <a:latin typeface="Trebuchet MS"/>
                          <a:cs typeface="Trebuchet MS"/>
                        </a:rPr>
                        <a:t>5</a:t>
                      </a:r>
                      <a:r>
                        <a:rPr sz="900" b="1" spc="-5" dirty="0">
                          <a:solidFill>
                            <a:srgbClr val="4D4D8C"/>
                          </a:solidFill>
                          <a:latin typeface="Trebuchet MS"/>
                          <a:cs typeface="Trebuchet MS"/>
                        </a:rPr>
                        <a:t> </a:t>
                      </a:r>
                      <a:r>
                        <a:rPr sz="900" spc="-5" dirty="0">
                          <a:solidFill>
                            <a:srgbClr val="4C4D4F"/>
                          </a:solidFill>
                          <a:latin typeface="Calibri"/>
                          <a:cs typeface="Calibri"/>
                        </a:rPr>
                        <a:t>Es</a:t>
                      </a:r>
                      <a:r>
                        <a:rPr sz="900" dirty="0">
                          <a:solidFill>
                            <a:srgbClr val="4C4D4F"/>
                          </a:solidFill>
                          <a:latin typeface="Calibri"/>
                          <a:cs typeface="Calibri"/>
                        </a:rPr>
                        <a:t>p</a:t>
                      </a:r>
                      <a:r>
                        <a:rPr sz="900" spc="-10" dirty="0">
                          <a:solidFill>
                            <a:srgbClr val="4C4D4F"/>
                          </a:solidFill>
                          <a:latin typeface="Calibri"/>
                          <a:cs typeface="Calibri"/>
                        </a:rPr>
                        <a:t>a</a:t>
                      </a:r>
                      <a:r>
                        <a:rPr sz="900" dirty="0">
                          <a:solidFill>
                            <a:srgbClr val="4C4D4F"/>
                          </a:solidFill>
                          <a:latin typeface="Calibri"/>
                          <a:cs typeface="Calibri"/>
                        </a:rPr>
                        <a:t>ña</a:t>
                      </a:r>
                      <a:r>
                        <a:rPr sz="900" spc="-5" dirty="0">
                          <a:solidFill>
                            <a:srgbClr val="4C4D4F"/>
                          </a:solidFill>
                          <a:latin typeface="Calibri"/>
                          <a:cs typeface="Calibri"/>
                        </a:rPr>
                        <a:t> </a:t>
                      </a:r>
                      <a:r>
                        <a:rPr sz="900" dirty="0">
                          <a:solidFill>
                            <a:srgbClr val="4C4D4F"/>
                          </a:solidFill>
                          <a:latin typeface="Calibri"/>
                          <a:cs typeface="Calibri"/>
                        </a:rPr>
                        <a:t>hub  audiovisual</a:t>
                      </a:r>
                      <a:r>
                        <a:rPr sz="900" spc="-45" dirty="0">
                          <a:solidFill>
                            <a:srgbClr val="4C4D4F"/>
                          </a:solidFill>
                          <a:latin typeface="Calibri"/>
                          <a:cs typeface="Calibri"/>
                        </a:rPr>
                        <a:t> </a:t>
                      </a:r>
                      <a:r>
                        <a:rPr sz="900" dirty="0">
                          <a:solidFill>
                            <a:srgbClr val="4C4D4F"/>
                          </a:solidFill>
                          <a:latin typeface="Calibri"/>
                          <a:cs typeface="Calibri"/>
                        </a:rPr>
                        <a:t>de </a:t>
                      </a:r>
                      <a:r>
                        <a:rPr sz="900" spc="-190" dirty="0">
                          <a:solidFill>
                            <a:srgbClr val="4C4D4F"/>
                          </a:solidFill>
                          <a:latin typeface="Calibri"/>
                          <a:cs typeface="Calibri"/>
                        </a:rPr>
                        <a:t> </a:t>
                      </a:r>
                      <a:r>
                        <a:rPr sz="900" spc="-5" dirty="0">
                          <a:solidFill>
                            <a:srgbClr val="4C4D4F"/>
                          </a:solidFill>
                          <a:latin typeface="Calibri"/>
                          <a:cs typeface="Calibri"/>
                        </a:rPr>
                        <a:t>Europa</a:t>
                      </a:r>
                      <a:endParaRPr sz="900" dirty="0">
                        <a:latin typeface="Calibri"/>
                        <a:cs typeface="Calibri"/>
                      </a:endParaRPr>
                    </a:p>
                    <a:p>
                      <a:pPr marL="266700">
                        <a:lnSpc>
                          <a:spcPts val="960"/>
                        </a:lnSpc>
                      </a:pPr>
                      <a:r>
                        <a:rPr sz="900" spc="-5" dirty="0">
                          <a:solidFill>
                            <a:srgbClr val="4C4D4F"/>
                          </a:solidFill>
                          <a:latin typeface="Calibri"/>
                          <a:cs typeface="Calibri"/>
                        </a:rPr>
                        <a:t>(Spain</a:t>
                      </a:r>
                      <a:r>
                        <a:rPr sz="900" spc="-30" dirty="0">
                          <a:solidFill>
                            <a:srgbClr val="4C4D4F"/>
                          </a:solidFill>
                          <a:latin typeface="Calibri"/>
                          <a:cs typeface="Calibri"/>
                        </a:rPr>
                        <a:t> </a:t>
                      </a:r>
                      <a:r>
                        <a:rPr sz="900" dirty="0">
                          <a:solidFill>
                            <a:srgbClr val="4C4D4F"/>
                          </a:solidFill>
                          <a:latin typeface="Calibri"/>
                          <a:cs typeface="Calibri"/>
                        </a:rPr>
                        <a:t>AVS</a:t>
                      </a:r>
                      <a:r>
                        <a:rPr sz="900" spc="-30" dirty="0">
                          <a:solidFill>
                            <a:srgbClr val="4C4D4F"/>
                          </a:solidFill>
                          <a:latin typeface="Calibri"/>
                          <a:cs typeface="Calibri"/>
                        </a:rPr>
                        <a:t> </a:t>
                      </a:r>
                      <a:r>
                        <a:rPr sz="900" dirty="0">
                          <a:solidFill>
                            <a:srgbClr val="4C4D4F"/>
                          </a:solidFill>
                          <a:latin typeface="Calibri"/>
                          <a:cs typeface="Calibri"/>
                        </a:rPr>
                        <a:t>Hub)</a:t>
                      </a:r>
                      <a:endParaRPr sz="900" dirty="0">
                        <a:latin typeface="Calibri"/>
                        <a:cs typeface="Calibri"/>
                      </a:endParaRPr>
                    </a:p>
                    <a:p>
                      <a:pPr>
                        <a:lnSpc>
                          <a:spcPct val="100000"/>
                        </a:lnSpc>
                        <a:spcBef>
                          <a:spcPts val="55"/>
                        </a:spcBef>
                      </a:pPr>
                      <a:endParaRPr sz="1100" dirty="0">
                        <a:latin typeface="Times New Roman"/>
                        <a:cs typeface="Times New Roman"/>
                      </a:endParaRPr>
                    </a:p>
                    <a:p>
                      <a:pPr marL="53975">
                        <a:lnSpc>
                          <a:spcPts val="1045"/>
                        </a:lnSpc>
                      </a:pPr>
                      <a:r>
                        <a:rPr sz="900" b="1" spc="-5" dirty="0">
                          <a:solidFill>
                            <a:srgbClr val="4D4D8C"/>
                          </a:solidFill>
                          <a:latin typeface="Trebuchet MS"/>
                          <a:cs typeface="Trebuchet MS"/>
                        </a:rPr>
                        <a:t>C2</a:t>
                      </a:r>
                      <a:r>
                        <a:rPr sz="900" b="1" dirty="0">
                          <a:solidFill>
                            <a:srgbClr val="4D4D8C"/>
                          </a:solidFill>
                          <a:latin typeface="Trebuchet MS"/>
                          <a:cs typeface="Trebuchet MS"/>
                        </a:rPr>
                        <a:t>6</a:t>
                      </a:r>
                      <a:r>
                        <a:rPr sz="900" b="1" spc="-5" dirty="0">
                          <a:solidFill>
                            <a:srgbClr val="4D4D8C"/>
                          </a:solidFill>
                          <a:latin typeface="Trebuchet MS"/>
                          <a:cs typeface="Trebuchet MS"/>
                        </a:rPr>
                        <a:t>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 de</a:t>
                      </a:r>
                      <a:r>
                        <a:rPr sz="900" spc="5" dirty="0">
                          <a:solidFill>
                            <a:srgbClr val="4C4D4F"/>
                          </a:solidFill>
                          <a:latin typeface="Calibri"/>
                          <a:cs typeface="Calibri"/>
                        </a:rPr>
                        <a:t> fo</a:t>
                      </a:r>
                      <a:r>
                        <a:rPr sz="900" spc="10" dirty="0">
                          <a:solidFill>
                            <a:srgbClr val="4C4D4F"/>
                          </a:solidFill>
                          <a:latin typeface="Calibri"/>
                          <a:cs typeface="Calibri"/>
                        </a:rPr>
                        <a:t>m</a:t>
                      </a:r>
                      <a:r>
                        <a:rPr sz="900" spc="5" dirty="0">
                          <a:solidFill>
                            <a:srgbClr val="4C4D4F"/>
                          </a:solidFill>
                          <a:latin typeface="Calibri"/>
                          <a:cs typeface="Calibri"/>
                        </a:rPr>
                        <a:t>en</a:t>
                      </a:r>
                      <a:r>
                        <a:rPr sz="900" dirty="0">
                          <a:solidFill>
                            <a:srgbClr val="4C4D4F"/>
                          </a:solidFill>
                          <a:latin typeface="Calibri"/>
                          <a:cs typeface="Calibri"/>
                        </a:rPr>
                        <a:t>to</a:t>
                      </a:r>
                      <a:endParaRPr sz="900" dirty="0">
                        <a:latin typeface="Calibri"/>
                        <a:cs typeface="Calibri"/>
                      </a:endParaRPr>
                    </a:p>
                    <a:p>
                      <a:pPr marL="250825">
                        <a:lnSpc>
                          <a:spcPts val="1045"/>
                        </a:lnSpc>
                      </a:pPr>
                      <a:r>
                        <a:rPr sz="900" dirty="0">
                          <a:solidFill>
                            <a:srgbClr val="4C4D4F"/>
                          </a:solidFill>
                          <a:latin typeface="Calibri"/>
                          <a:cs typeface="Calibri"/>
                        </a:rPr>
                        <a:t>del</a:t>
                      </a:r>
                      <a:r>
                        <a:rPr sz="900" spc="-15" dirty="0">
                          <a:solidFill>
                            <a:srgbClr val="4C4D4F"/>
                          </a:solidFill>
                          <a:latin typeface="Calibri"/>
                          <a:cs typeface="Calibri"/>
                        </a:rPr>
                        <a:t> </a:t>
                      </a:r>
                      <a:r>
                        <a:rPr sz="900" spc="-5" dirty="0">
                          <a:solidFill>
                            <a:srgbClr val="4C4D4F"/>
                          </a:solidFill>
                          <a:latin typeface="Calibri"/>
                          <a:cs typeface="Calibri"/>
                        </a:rPr>
                        <a:t>sector</a:t>
                      </a:r>
                      <a:r>
                        <a:rPr sz="900" spc="-10" dirty="0">
                          <a:solidFill>
                            <a:srgbClr val="4C4D4F"/>
                          </a:solidFill>
                          <a:latin typeface="Calibri"/>
                          <a:cs typeface="Calibri"/>
                        </a:rPr>
                        <a:t> </a:t>
                      </a:r>
                      <a:r>
                        <a:rPr sz="900" dirty="0">
                          <a:solidFill>
                            <a:srgbClr val="4C4D4F"/>
                          </a:solidFill>
                          <a:latin typeface="Calibri"/>
                          <a:cs typeface="Calibri"/>
                        </a:rPr>
                        <a:t>del</a:t>
                      </a:r>
                      <a:r>
                        <a:rPr sz="900" spc="-10" dirty="0">
                          <a:solidFill>
                            <a:srgbClr val="4C4D4F"/>
                          </a:solidFill>
                          <a:latin typeface="Calibri"/>
                          <a:cs typeface="Calibri"/>
                        </a:rPr>
                        <a:t> </a:t>
                      </a:r>
                      <a:r>
                        <a:rPr sz="900" dirty="0">
                          <a:solidFill>
                            <a:srgbClr val="4C4D4F"/>
                          </a:solidFill>
                          <a:latin typeface="Calibri"/>
                          <a:cs typeface="Calibri"/>
                        </a:rPr>
                        <a:t>deporte</a:t>
                      </a:r>
                      <a:endParaRPr sz="900" dirty="0">
                        <a:latin typeface="Calibri"/>
                        <a:cs typeface="Calibri"/>
                      </a:endParaRPr>
                    </a:p>
                  </a:txBody>
                  <a:tcPr marL="0" marR="0" marT="77470" marB="0">
                    <a:lnB w="57150">
                      <a:solidFill>
                        <a:srgbClr val="FFFFFF"/>
                      </a:solidFill>
                      <a:prstDash val="solid"/>
                    </a:lnB>
                    <a:solidFill>
                      <a:srgbClr val="CBCADE"/>
                    </a:solidFill>
                  </a:tcPr>
                </a:tc>
                <a:tc>
                  <a:txBody>
                    <a:bodyPr/>
                    <a:lstStyle/>
                    <a:p>
                      <a:pPr marL="53340">
                        <a:lnSpc>
                          <a:spcPts val="1045"/>
                        </a:lnSpc>
                        <a:spcBef>
                          <a:spcPts val="620"/>
                        </a:spcBef>
                      </a:pPr>
                      <a:r>
                        <a:rPr sz="900" b="1" spc="-5" dirty="0">
                          <a:solidFill>
                            <a:srgbClr val="186EA4"/>
                          </a:solidFill>
                          <a:latin typeface="Trebuchet MS"/>
                          <a:cs typeface="Trebuchet MS"/>
                        </a:rPr>
                        <a:t>C27</a:t>
                      </a:r>
                      <a:r>
                        <a:rPr sz="900" spc="5" dirty="0">
                          <a:solidFill>
                            <a:srgbClr val="4C4D4F"/>
                          </a:solidFill>
                          <a:latin typeface="Calibri"/>
                          <a:cs typeface="Calibri"/>
                        </a:rPr>
                        <a:t>M</a:t>
                      </a:r>
                      <a:r>
                        <a:rPr sz="900" dirty="0">
                          <a:solidFill>
                            <a:srgbClr val="4C4D4F"/>
                          </a:solidFill>
                          <a:latin typeface="Calibri"/>
                          <a:cs typeface="Calibri"/>
                        </a:rPr>
                        <a:t>ed</a:t>
                      </a:r>
                      <a:r>
                        <a:rPr sz="900" spc="5" dirty="0">
                          <a:solidFill>
                            <a:srgbClr val="4C4D4F"/>
                          </a:solidFill>
                          <a:latin typeface="Calibri"/>
                          <a:cs typeface="Calibri"/>
                        </a:rPr>
                        <a:t>i</a:t>
                      </a:r>
                      <a:r>
                        <a:rPr sz="900" dirty="0">
                          <a:solidFill>
                            <a:srgbClr val="4C4D4F"/>
                          </a:solidFill>
                          <a:latin typeface="Calibri"/>
                          <a:cs typeface="Calibri"/>
                        </a:rPr>
                        <a:t>d</a:t>
                      </a:r>
                      <a:r>
                        <a:rPr sz="900" spc="-10" dirty="0">
                          <a:solidFill>
                            <a:srgbClr val="4C4D4F"/>
                          </a:solidFill>
                          <a:latin typeface="Calibri"/>
                          <a:cs typeface="Calibri"/>
                        </a:rPr>
                        <a:t>a</a:t>
                      </a:r>
                      <a:r>
                        <a:rPr sz="900" dirty="0">
                          <a:solidFill>
                            <a:srgbClr val="4C4D4F"/>
                          </a:solidFill>
                          <a:latin typeface="Calibri"/>
                          <a:cs typeface="Calibri"/>
                        </a:rPr>
                        <a:t>s</a:t>
                      </a:r>
                      <a:r>
                        <a:rPr sz="900" spc="-10" dirty="0">
                          <a:solidFill>
                            <a:srgbClr val="4C4D4F"/>
                          </a:solidFill>
                          <a:latin typeface="Calibri"/>
                          <a:cs typeface="Calibri"/>
                        </a:rPr>
                        <a:t> </a:t>
                      </a:r>
                      <a:r>
                        <a:rPr sz="900" dirty="0">
                          <a:solidFill>
                            <a:srgbClr val="4C4D4F"/>
                          </a:solidFill>
                          <a:latin typeface="Calibri"/>
                          <a:cs typeface="Calibri"/>
                        </a:rPr>
                        <a:t>y</a:t>
                      </a:r>
                      <a:endParaRPr sz="900" dirty="0">
                        <a:latin typeface="Calibri"/>
                        <a:cs typeface="Calibri"/>
                      </a:endParaRPr>
                    </a:p>
                    <a:p>
                      <a:pPr marL="250825" marR="360045">
                        <a:lnSpc>
                          <a:spcPct val="92600"/>
                        </a:lnSpc>
                        <a:spcBef>
                          <a:spcPts val="45"/>
                        </a:spcBef>
                      </a:pPr>
                      <a:r>
                        <a:rPr sz="900" dirty="0">
                          <a:solidFill>
                            <a:srgbClr val="4C4D4F"/>
                          </a:solidFill>
                          <a:latin typeface="Calibri"/>
                          <a:cs typeface="Calibri"/>
                        </a:rPr>
                        <a:t>actuaciones de </a:t>
                      </a:r>
                      <a:r>
                        <a:rPr sz="900" spc="-190" dirty="0">
                          <a:solidFill>
                            <a:srgbClr val="4C4D4F"/>
                          </a:solidFill>
                          <a:latin typeface="Calibri"/>
                          <a:cs typeface="Calibri"/>
                        </a:rPr>
                        <a:t> </a:t>
                      </a:r>
                      <a:r>
                        <a:rPr sz="900" spc="-5" dirty="0">
                          <a:solidFill>
                            <a:srgbClr val="4C4D4F"/>
                          </a:solidFill>
                          <a:latin typeface="Calibri"/>
                          <a:cs typeface="Calibri"/>
                        </a:rPr>
                        <a:t>prevención </a:t>
                      </a:r>
                      <a:r>
                        <a:rPr sz="900" dirty="0">
                          <a:solidFill>
                            <a:srgbClr val="4C4D4F"/>
                          </a:solidFill>
                          <a:latin typeface="Calibri"/>
                          <a:cs typeface="Calibri"/>
                        </a:rPr>
                        <a:t>y </a:t>
                      </a:r>
                      <a:r>
                        <a:rPr sz="900" spc="5" dirty="0">
                          <a:solidFill>
                            <a:srgbClr val="4C4D4F"/>
                          </a:solidFill>
                          <a:latin typeface="Calibri"/>
                          <a:cs typeface="Calibri"/>
                        </a:rPr>
                        <a:t> </a:t>
                      </a:r>
                      <a:r>
                        <a:rPr sz="900" dirty="0">
                          <a:solidFill>
                            <a:srgbClr val="4C4D4F"/>
                          </a:solidFill>
                          <a:latin typeface="Calibri"/>
                          <a:cs typeface="Calibri"/>
                        </a:rPr>
                        <a:t>lucha</a:t>
                      </a:r>
                      <a:r>
                        <a:rPr sz="900" spc="160" dirty="0">
                          <a:solidFill>
                            <a:srgbClr val="4C4D4F"/>
                          </a:solidFill>
                          <a:latin typeface="Calibri"/>
                          <a:cs typeface="Calibri"/>
                        </a:rPr>
                        <a:t> </a:t>
                      </a:r>
                      <a:r>
                        <a:rPr sz="900" spc="-5" dirty="0">
                          <a:solidFill>
                            <a:srgbClr val="4C4D4F"/>
                          </a:solidFill>
                          <a:latin typeface="Calibri"/>
                          <a:cs typeface="Calibri"/>
                        </a:rPr>
                        <a:t>contra</a:t>
                      </a:r>
                      <a:r>
                        <a:rPr sz="900" spc="-35" dirty="0">
                          <a:solidFill>
                            <a:srgbClr val="4C4D4F"/>
                          </a:solidFill>
                          <a:latin typeface="Calibri"/>
                          <a:cs typeface="Calibri"/>
                        </a:rPr>
                        <a:t> </a:t>
                      </a:r>
                      <a:r>
                        <a:rPr sz="900" dirty="0">
                          <a:solidFill>
                            <a:srgbClr val="4C4D4F"/>
                          </a:solidFill>
                          <a:latin typeface="Calibri"/>
                          <a:cs typeface="Calibri"/>
                        </a:rPr>
                        <a:t>el </a:t>
                      </a:r>
                      <a:r>
                        <a:rPr sz="900" spc="-185" dirty="0">
                          <a:solidFill>
                            <a:srgbClr val="4C4D4F"/>
                          </a:solidFill>
                          <a:latin typeface="Calibri"/>
                          <a:cs typeface="Calibri"/>
                        </a:rPr>
                        <a:t> </a:t>
                      </a:r>
                      <a:r>
                        <a:rPr sz="900" spc="-5" dirty="0">
                          <a:solidFill>
                            <a:srgbClr val="4C4D4F"/>
                          </a:solidFill>
                          <a:latin typeface="Calibri"/>
                          <a:cs typeface="Calibri"/>
                        </a:rPr>
                        <a:t>fraude</a:t>
                      </a:r>
                      <a:r>
                        <a:rPr sz="900" spc="-15" dirty="0">
                          <a:solidFill>
                            <a:srgbClr val="4C4D4F"/>
                          </a:solidFill>
                          <a:latin typeface="Calibri"/>
                          <a:cs typeface="Calibri"/>
                        </a:rPr>
                        <a:t> </a:t>
                      </a:r>
                      <a:r>
                        <a:rPr sz="900" dirty="0">
                          <a:solidFill>
                            <a:srgbClr val="4C4D4F"/>
                          </a:solidFill>
                          <a:latin typeface="Calibri"/>
                          <a:cs typeface="Calibri"/>
                        </a:rPr>
                        <a:t>fiscal</a:t>
                      </a:r>
                      <a:endParaRPr sz="900" dirty="0">
                        <a:latin typeface="Calibri"/>
                        <a:cs typeface="Calibri"/>
                      </a:endParaRPr>
                    </a:p>
                    <a:p>
                      <a:pPr marL="250825" marR="274955" indent="-198120">
                        <a:lnSpc>
                          <a:spcPct val="92200"/>
                        </a:lnSpc>
                        <a:spcBef>
                          <a:spcPts val="300"/>
                        </a:spcBef>
                      </a:pPr>
                      <a:r>
                        <a:rPr sz="900" b="1" spc="-5" dirty="0">
                          <a:solidFill>
                            <a:srgbClr val="186EA4"/>
                          </a:solidFill>
                          <a:latin typeface="Trebuchet MS"/>
                          <a:cs typeface="Trebuchet MS"/>
                        </a:rPr>
                        <a:t>C2</a:t>
                      </a:r>
                      <a:r>
                        <a:rPr sz="900" b="1" dirty="0">
                          <a:solidFill>
                            <a:srgbClr val="186EA4"/>
                          </a:solidFill>
                          <a:latin typeface="Trebuchet MS"/>
                          <a:cs typeface="Trebuchet MS"/>
                        </a:rPr>
                        <a:t>8</a:t>
                      </a:r>
                      <a:r>
                        <a:rPr sz="900" b="1" spc="-55" dirty="0">
                          <a:solidFill>
                            <a:srgbClr val="186EA4"/>
                          </a:solidFill>
                          <a:latin typeface="Trebuchet MS"/>
                          <a:cs typeface="Trebuchet MS"/>
                        </a:rPr>
                        <a:t> </a:t>
                      </a:r>
                      <a:r>
                        <a:rPr sz="900" dirty="0">
                          <a:solidFill>
                            <a:srgbClr val="4C4D4F"/>
                          </a:solidFill>
                          <a:latin typeface="Calibri"/>
                          <a:cs typeface="Calibri"/>
                        </a:rPr>
                        <a:t>Ad</a:t>
                      </a:r>
                      <a:r>
                        <a:rPr sz="900" spc="-10" dirty="0">
                          <a:solidFill>
                            <a:srgbClr val="4C4D4F"/>
                          </a:solidFill>
                          <a:latin typeface="Calibri"/>
                          <a:cs typeface="Calibri"/>
                        </a:rPr>
                        <a:t>a</a:t>
                      </a:r>
                      <a:r>
                        <a:rPr sz="900" dirty="0">
                          <a:solidFill>
                            <a:srgbClr val="4C4D4F"/>
                          </a:solidFill>
                          <a:latin typeface="Calibri"/>
                          <a:cs typeface="Calibri"/>
                        </a:rPr>
                        <a:t>p</a:t>
                      </a:r>
                      <a:r>
                        <a:rPr sz="900" spc="-5" dirty="0">
                          <a:solidFill>
                            <a:srgbClr val="4C4D4F"/>
                          </a:solidFill>
                          <a:latin typeface="Calibri"/>
                          <a:cs typeface="Calibri"/>
                        </a:rPr>
                        <a:t>t</a:t>
                      </a:r>
                      <a:r>
                        <a:rPr sz="900" spc="-10" dirty="0">
                          <a:solidFill>
                            <a:srgbClr val="4C4D4F"/>
                          </a:solidFill>
                          <a:latin typeface="Calibri"/>
                          <a:cs typeface="Calibri"/>
                        </a:rPr>
                        <a:t>ac</a:t>
                      </a:r>
                      <a:r>
                        <a:rPr sz="900" spc="5" dirty="0">
                          <a:solidFill>
                            <a:srgbClr val="4C4D4F"/>
                          </a:solidFill>
                          <a:latin typeface="Calibri"/>
                          <a:cs typeface="Calibri"/>
                        </a:rPr>
                        <a:t>i</a:t>
                      </a:r>
                      <a:r>
                        <a:rPr sz="900" dirty="0">
                          <a:solidFill>
                            <a:srgbClr val="4C4D4F"/>
                          </a:solidFill>
                          <a:latin typeface="Calibri"/>
                          <a:cs typeface="Calibri"/>
                        </a:rPr>
                        <a:t>ón</a:t>
                      </a:r>
                      <a:r>
                        <a:rPr sz="900" spc="-5" dirty="0">
                          <a:solidFill>
                            <a:srgbClr val="4C4D4F"/>
                          </a:solidFill>
                          <a:latin typeface="Calibri"/>
                          <a:cs typeface="Calibri"/>
                        </a:rPr>
                        <a:t> </a:t>
                      </a:r>
                      <a:r>
                        <a:rPr sz="900" dirty="0">
                          <a:solidFill>
                            <a:srgbClr val="4C4D4F"/>
                          </a:solidFill>
                          <a:latin typeface="Calibri"/>
                          <a:cs typeface="Calibri"/>
                        </a:rPr>
                        <a:t>del  sistema </a:t>
                      </a:r>
                      <a:r>
                        <a:rPr sz="900" spc="5" dirty="0">
                          <a:solidFill>
                            <a:srgbClr val="4C4D4F"/>
                          </a:solidFill>
                          <a:latin typeface="Calibri"/>
                          <a:cs typeface="Calibri"/>
                        </a:rPr>
                        <a:t> </a:t>
                      </a:r>
                      <a:r>
                        <a:rPr sz="900" dirty="0">
                          <a:solidFill>
                            <a:srgbClr val="4C4D4F"/>
                          </a:solidFill>
                          <a:latin typeface="Calibri"/>
                          <a:cs typeface="Calibri"/>
                        </a:rPr>
                        <a:t>impositivo a </a:t>
                      </a:r>
                      <a:r>
                        <a:rPr sz="900" spc="5" dirty="0">
                          <a:solidFill>
                            <a:srgbClr val="4C4D4F"/>
                          </a:solidFill>
                          <a:latin typeface="Calibri"/>
                          <a:cs typeface="Calibri"/>
                        </a:rPr>
                        <a:t>la </a:t>
                      </a:r>
                      <a:r>
                        <a:rPr sz="900" spc="10" dirty="0">
                          <a:solidFill>
                            <a:srgbClr val="4C4D4F"/>
                          </a:solidFill>
                          <a:latin typeface="Calibri"/>
                          <a:cs typeface="Calibri"/>
                        </a:rPr>
                        <a:t> </a:t>
                      </a:r>
                      <a:r>
                        <a:rPr sz="900" dirty="0">
                          <a:solidFill>
                            <a:srgbClr val="4C4D4F"/>
                          </a:solidFill>
                          <a:latin typeface="Calibri"/>
                          <a:cs typeface="Calibri"/>
                        </a:rPr>
                        <a:t>realidad del siglo </a:t>
                      </a:r>
                      <a:r>
                        <a:rPr sz="900" spc="-190" dirty="0">
                          <a:solidFill>
                            <a:srgbClr val="4C4D4F"/>
                          </a:solidFill>
                          <a:latin typeface="Calibri"/>
                          <a:cs typeface="Calibri"/>
                        </a:rPr>
                        <a:t> </a:t>
                      </a:r>
                      <a:r>
                        <a:rPr sz="900" dirty="0">
                          <a:solidFill>
                            <a:srgbClr val="4C4D4F"/>
                          </a:solidFill>
                          <a:latin typeface="Calibri"/>
                          <a:cs typeface="Calibri"/>
                        </a:rPr>
                        <a:t>XXI</a:t>
                      </a:r>
                      <a:endParaRPr sz="900" dirty="0">
                        <a:latin typeface="Calibri"/>
                        <a:cs typeface="Calibri"/>
                      </a:endParaRPr>
                    </a:p>
                    <a:p>
                      <a:pPr marL="250825" marR="451484" indent="-198755">
                        <a:lnSpc>
                          <a:spcPct val="92200"/>
                        </a:lnSpc>
                        <a:spcBef>
                          <a:spcPts val="325"/>
                        </a:spcBef>
                      </a:pPr>
                      <a:r>
                        <a:rPr sz="900" b="1" spc="-5" dirty="0">
                          <a:solidFill>
                            <a:srgbClr val="186EA4"/>
                          </a:solidFill>
                          <a:latin typeface="Trebuchet MS"/>
                          <a:cs typeface="Trebuchet MS"/>
                        </a:rPr>
                        <a:t>C2</a:t>
                      </a:r>
                      <a:r>
                        <a:rPr sz="900" b="1" dirty="0">
                          <a:solidFill>
                            <a:srgbClr val="186EA4"/>
                          </a:solidFill>
                          <a:latin typeface="Trebuchet MS"/>
                          <a:cs typeface="Trebuchet MS"/>
                        </a:rPr>
                        <a:t>9</a:t>
                      </a:r>
                      <a:r>
                        <a:rPr sz="900" b="1" spc="-10" dirty="0">
                          <a:solidFill>
                            <a:srgbClr val="186EA4"/>
                          </a:solidFill>
                          <a:latin typeface="Trebuchet MS"/>
                          <a:cs typeface="Trebuchet MS"/>
                        </a:rPr>
                        <a:t> </a:t>
                      </a:r>
                      <a:r>
                        <a:rPr sz="900" spc="5" dirty="0">
                          <a:solidFill>
                            <a:srgbClr val="4C4D4F"/>
                          </a:solidFill>
                          <a:latin typeface="Calibri"/>
                          <a:cs typeface="Calibri"/>
                        </a:rPr>
                        <a:t>M</a:t>
                      </a:r>
                      <a:r>
                        <a:rPr sz="900" dirty="0">
                          <a:solidFill>
                            <a:srgbClr val="4C4D4F"/>
                          </a:solidFill>
                          <a:latin typeface="Calibri"/>
                          <a:cs typeface="Calibri"/>
                        </a:rPr>
                        <a:t>e</a:t>
                      </a:r>
                      <a:r>
                        <a:rPr sz="900" spc="-5" dirty="0">
                          <a:solidFill>
                            <a:srgbClr val="4C4D4F"/>
                          </a:solidFill>
                          <a:latin typeface="Calibri"/>
                          <a:cs typeface="Calibri"/>
                        </a:rPr>
                        <a:t>j</a:t>
                      </a:r>
                      <a:r>
                        <a:rPr sz="900" dirty="0">
                          <a:solidFill>
                            <a:srgbClr val="4C4D4F"/>
                          </a:solidFill>
                          <a:latin typeface="Calibri"/>
                          <a:cs typeface="Calibri"/>
                        </a:rPr>
                        <a:t>o</a:t>
                      </a:r>
                      <a:r>
                        <a:rPr sz="900" spc="-5" dirty="0">
                          <a:solidFill>
                            <a:srgbClr val="4C4D4F"/>
                          </a:solidFill>
                          <a:latin typeface="Calibri"/>
                          <a:cs typeface="Calibri"/>
                        </a:rPr>
                        <a:t>r</a:t>
                      </a:r>
                      <a:r>
                        <a:rPr sz="900" dirty="0">
                          <a:solidFill>
                            <a:srgbClr val="4C4D4F"/>
                          </a:solidFill>
                          <a:latin typeface="Calibri"/>
                          <a:cs typeface="Calibri"/>
                        </a:rPr>
                        <a:t>a</a:t>
                      </a:r>
                      <a:r>
                        <a:rPr sz="900" spc="-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la  </a:t>
                      </a:r>
                      <a:r>
                        <a:rPr sz="900" dirty="0">
                          <a:solidFill>
                            <a:srgbClr val="4C4D4F"/>
                          </a:solidFill>
                          <a:latin typeface="Calibri"/>
                          <a:cs typeface="Calibri"/>
                        </a:rPr>
                        <a:t>eficacia</a:t>
                      </a:r>
                      <a:r>
                        <a:rPr sz="900" spc="20" dirty="0">
                          <a:solidFill>
                            <a:srgbClr val="4C4D4F"/>
                          </a:solidFill>
                          <a:latin typeface="Calibri"/>
                          <a:cs typeface="Calibri"/>
                        </a:rPr>
                        <a:t> </a:t>
                      </a:r>
                      <a:r>
                        <a:rPr sz="900" dirty="0">
                          <a:solidFill>
                            <a:srgbClr val="4C4D4F"/>
                          </a:solidFill>
                          <a:latin typeface="Calibri"/>
                          <a:cs typeface="Calibri"/>
                        </a:rPr>
                        <a:t>del </a:t>
                      </a:r>
                      <a:r>
                        <a:rPr sz="900" spc="5" dirty="0">
                          <a:solidFill>
                            <a:srgbClr val="4C4D4F"/>
                          </a:solidFill>
                          <a:latin typeface="Calibri"/>
                          <a:cs typeface="Calibri"/>
                        </a:rPr>
                        <a:t> </a:t>
                      </a:r>
                      <a:r>
                        <a:rPr sz="900" dirty="0">
                          <a:solidFill>
                            <a:srgbClr val="4C4D4F"/>
                          </a:solidFill>
                          <a:latin typeface="Calibri"/>
                          <a:cs typeface="Calibri"/>
                        </a:rPr>
                        <a:t>g</a:t>
                      </a:r>
                      <a:r>
                        <a:rPr sz="900" spc="-10" dirty="0">
                          <a:solidFill>
                            <a:srgbClr val="4C4D4F"/>
                          </a:solidFill>
                          <a:latin typeface="Calibri"/>
                          <a:cs typeface="Calibri"/>
                        </a:rPr>
                        <a:t>a</a:t>
                      </a:r>
                      <a:r>
                        <a:rPr sz="900" spc="-5" dirty="0">
                          <a:solidFill>
                            <a:srgbClr val="4C4D4F"/>
                          </a:solidFill>
                          <a:latin typeface="Calibri"/>
                          <a:cs typeface="Calibri"/>
                        </a:rPr>
                        <a:t>st</a:t>
                      </a:r>
                      <a:r>
                        <a:rPr sz="900" dirty="0">
                          <a:solidFill>
                            <a:srgbClr val="4C4D4F"/>
                          </a:solidFill>
                          <a:latin typeface="Calibri"/>
                          <a:cs typeface="Calibri"/>
                        </a:rPr>
                        <a:t>o </a:t>
                      </a:r>
                      <a:r>
                        <a:rPr sz="900" spc="5" dirty="0">
                          <a:solidFill>
                            <a:srgbClr val="4C4D4F"/>
                          </a:solidFill>
                          <a:latin typeface="Calibri"/>
                          <a:cs typeface="Calibri"/>
                        </a:rPr>
                        <a:t>púb</a:t>
                      </a:r>
                      <a:r>
                        <a:rPr sz="900" spc="10" dirty="0">
                          <a:solidFill>
                            <a:srgbClr val="4C4D4F"/>
                          </a:solidFill>
                          <a:latin typeface="Calibri"/>
                          <a:cs typeface="Calibri"/>
                        </a:rPr>
                        <a:t>li</a:t>
                      </a:r>
                      <a:r>
                        <a:rPr sz="900" spc="-5" dirty="0">
                          <a:solidFill>
                            <a:srgbClr val="4C4D4F"/>
                          </a:solidFill>
                          <a:latin typeface="Calibri"/>
                          <a:cs typeface="Calibri"/>
                        </a:rPr>
                        <a:t>c</a:t>
                      </a:r>
                      <a:r>
                        <a:rPr sz="900" dirty="0">
                          <a:solidFill>
                            <a:srgbClr val="4C4D4F"/>
                          </a:solidFill>
                          <a:latin typeface="Calibri"/>
                          <a:cs typeface="Calibri"/>
                        </a:rPr>
                        <a:t>o</a:t>
                      </a:r>
                      <a:endParaRPr sz="900" dirty="0">
                        <a:latin typeface="Calibri"/>
                        <a:cs typeface="Calibri"/>
                      </a:endParaRPr>
                    </a:p>
                    <a:p>
                      <a:pPr marL="250825" marR="80645" indent="-198120">
                        <a:lnSpc>
                          <a:spcPct val="92200"/>
                        </a:lnSpc>
                        <a:spcBef>
                          <a:spcPts val="300"/>
                        </a:spcBef>
                      </a:pPr>
                      <a:r>
                        <a:rPr sz="900" b="1" spc="-5" dirty="0">
                          <a:solidFill>
                            <a:srgbClr val="186EA4"/>
                          </a:solidFill>
                          <a:latin typeface="Trebuchet MS"/>
                          <a:cs typeface="Trebuchet MS"/>
                        </a:rPr>
                        <a:t>C3</a:t>
                      </a:r>
                      <a:r>
                        <a:rPr sz="900" b="1" dirty="0">
                          <a:solidFill>
                            <a:srgbClr val="186EA4"/>
                          </a:solidFill>
                          <a:latin typeface="Trebuchet MS"/>
                          <a:cs typeface="Trebuchet MS"/>
                        </a:rPr>
                        <a:t>0</a:t>
                      </a:r>
                      <a:r>
                        <a:rPr sz="900" b="1" spc="10" dirty="0">
                          <a:solidFill>
                            <a:srgbClr val="186EA4"/>
                          </a:solidFill>
                          <a:latin typeface="Trebuchet MS"/>
                          <a:cs typeface="Trebuchet MS"/>
                        </a:rPr>
                        <a:t> </a:t>
                      </a:r>
                      <a:r>
                        <a:rPr sz="900" spc="-5" dirty="0">
                          <a:solidFill>
                            <a:srgbClr val="4C4D4F"/>
                          </a:solidFill>
                          <a:latin typeface="Calibri"/>
                          <a:cs typeface="Calibri"/>
                        </a:rPr>
                        <a:t>S</a:t>
                      </a:r>
                      <a:r>
                        <a:rPr sz="900" dirty="0">
                          <a:solidFill>
                            <a:srgbClr val="4C4D4F"/>
                          </a:solidFill>
                          <a:latin typeface="Calibri"/>
                          <a:cs typeface="Calibri"/>
                        </a:rPr>
                        <a:t>o</a:t>
                      </a:r>
                      <a:r>
                        <a:rPr sz="900" spc="-5" dirty="0">
                          <a:solidFill>
                            <a:srgbClr val="4C4D4F"/>
                          </a:solidFill>
                          <a:latin typeface="Calibri"/>
                          <a:cs typeface="Calibri"/>
                        </a:rPr>
                        <a:t>st</a:t>
                      </a:r>
                      <a:r>
                        <a:rPr sz="900" dirty="0">
                          <a:solidFill>
                            <a:srgbClr val="4C4D4F"/>
                          </a:solidFill>
                          <a:latin typeface="Calibri"/>
                          <a:cs typeface="Calibri"/>
                        </a:rPr>
                        <a:t>en</a:t>
                      </a:r>
                      <a:r>
                        <a:rPr sz="900" spc="5" dirty="0">
                          <a:solidFill>
                            <a:srgbClr val="4C4D4F"/>
                          </a:solidFill>
                          <a:latin typeface="Calibri"/>
                          <a:cs typeface="Calibri"/>
                        </a:rPr>
                        <a:t>i</a:t>
                      </a:r>
                      <a:r>
                        <a:rPr sz="900" dirty="0">
                          <a:solidFill>
                            <a:srgbClr val="4C4D4F"/>
                          </a:solidFill>
                          <a:latin typeface="Calibri"/>
                          <a:cs typeface="Calibri"/>
                        </a:rPr>
                        <a:t>b</a:t>
                      </a:r>
                      <a:r>
                        <a:rPr sz="900" spc="5" dirty="0">
                          <a:solidFill>
                            <a:srgbClr val="4C4D4F"/>
                          </a:solidFill>
                          <a:latin typeface="Calibri"/>
                          <a:cs typeface="Calibri"/>
                        </a:rPr>
                        <a:t>ili</a:t>
                      </a:r>
                      <a:r>
                        <a:rPr sz="900" dirty="0">
                          <a:solidFill>
                            <a:srgbClr val="4C4D4F"/>
                          </a:solidFill>
                          <a:latin typeface="Calibri"/>
                          <a:cs typeface="Calibri"/>
                        </a:rPr>
                        <a:t>d</a:t>
                      </a:r>
                      <a:r>
                        <a:rPr sz="900" spc="-10" dirty="0">
                          <a:solidFill>
                            <a:srgbClr val="4C4D4F"/>
                          </a:solidFill>
                          <a:latin typeface="Calibri"/>
                          <a:cs typeface="Calibri"/>
                        </a:rPr>
                        <a:t>a</a:t>
                      </a:r>
                      <a:r>
                        <a:rPr sz="900" dirty="0">
                          <a:solidFill>
                            <a:srgbClr val="4C4D4F"/>
                          </a:solidFill>
                          <a:latin typeface="Calibri"/>
                          <a:cs typeface="Calibri"/>
                        </a:rPr>
                        <a:t>d</a:t>
                      </a:r>
                      <a:r>
                        <a:rPr sz="900" spc="10" dirty="0">
                          <a:solidFill>
                            <a:srgbClr val="4C4D4F"/>
                          </a:solidFill>
                          <a:latin typeface="Calibri"/>
                          <a:cs typeface="Calibri"/>
                        </a:rPr>
                        <a:t> </a:t>
                      </a:r>
                      <a:r>
                        <a:rPr sz="900" dirty="0">
                          <a:solidFill>
                            <a:srgbClr val="4C4D4F"/>
                          </a:solidFill>
                          <a:latin typeface="Calibri"/>
                          <a:cs typeface="Calibri"/>
                        </a:rPr>
                        <a:t>a</a:t>
                      </a:r>
                      <a:r>
                        <a:rPr sz="900" spc="5" dirty="0">
                          <a:solidFill>
                            <a:srgbClr val="4C4D4F"/>
                          </a:solidFill>
                          <a:latin typeface="Calibri"/>
                          <a:cs typeface="Calibri"/>
                        </a:rPr>
                        <a:t> l</a:t>
                      </a:r>
                      <a:r>
                        <a:rPr sz="900" spc="-10" dirty="0">
                          <a:solidFill>
                            <a:srgbClr val="4C4D4F"/>
                          </a:solidFill>
                          <a:latin typeface="Calibri"/>
                          <a:cs typeface="Calibri"/>
                        </a:rPr>
                        <a:t>a</a:t>
                      </a:r>
                      <a:r>
                        <a:rPr sz="900" spc="-5" dirty="0">
                          <a:solidFill>
                            <a:srgbClr val="4C4D4F"/>
                          </a:solidFill>
                          <a:latin typeface="Calibri"/>
                          <a:cs typeface="Calibri"/>
                        </a:rPr>
                        <a:t>r</a:t>
                      </a:r>
                      <a:r>
                        <a:rPr sz="900" dirty="0">
                          <a:solidFill>
                            <a:srgbClr val="4C4D4F"/>
                          </a:solidFill>
                          <a:latin typeface="Calibri"/>
                          <a:cs typeface="Calibri"/>
                        </a:rPr>
                        <a:t>go  plazo</a:t>
                      </a:r>
                      <a:r>
                        <a:rPr sz="900" spc="40" dirty="0">
                          <a:solidFill>
                            <a:srgbClr val="4C4D4F"/>
                          </a:solidFill>
                          <a:latin typeface="Calibri"/>
                          <a:cs typeface="Calibri"/>
                        </a:rPr>
                        <a:t> </a:t>
                      </a:r>
                      <a:r>
                        <a:rPr sz="900" dirty="0">
                          <a:solidFill>
                            <a:srgbClr val="4C4D4F"/>
                          </a:solidFill>
                          <a:latin typeface="Calibri"/>
                          <a:cs typeface="Calibri"/>
                        </a:rPr>
                        <a:t>del </a:t>
                      </a:r>
                      <a:r>
                        <a:rPr sz="900" spc="-5" dirty="0">
                          <a:solidFill>
                            <a:srgbClr val="4C4D4F"/>
                          </a:solidFill>
                          <a:latin typeface="Calibri"/>
                          <a:cs typeface="Calibri"/>
                        </a:rPr>
                        <a:t>sistema </a:t>
                      </a:r>
                      <a:r>
                        <a:rPr sz="900" dirty="0">
                          <a:solidFill>
                            <a:srgbClr val="4C4D4F"/>
                          </a:solidFill>
                          <a:latin typeface="Calibri"/>
                          <a:cs typeface="Calibri"/>
                        </a:rPr>
                        <a:t> público</a:t>
                      </a:r>
                      <a:endParaRPr sz="900" dirty="0">
                        <a:latin typeface="Calibri"/>
                        <a:cs typeface="Calibri"/>
                      </a:endParaRPr>
                    </a:p>
                    <a:p>
                      <a:pPr marL="250825" marR="172085" indent="-1270">
                        <a:lnSpc>
                          <a:spcPct val="92200"/>
                        </a:lnSpc>
                        <a:spcBef>
                          <a:spcPts val="10"/>
                        </a:spcBef>
                      </a:pPr>
                      <a:r>
                        <a:rPr sz="900" dirty="0">
                          <a:solidFill>
                            <a:srgbClr val="4C4D4F"/>
                          </a:solidFill>
                          <a:latin typeface="Calibri"/>
                          <a:cs typeface="Calibri"/>
                        </a:rPr>
                        <a:t>de pensiones en el </a:t>
                      </a:r>
                      <a:r>
                        <a:rPr sz="900" spc="5" dirty="0">
                          <a:solidFill>
                            <a:srgbClr val="4C4D4F"/>
                          </a:solidFill>
                          <a:latin typeface="Calibri"/>
                          <a:cs typeface="Calibri"/>
                        </a:rPr>
                        <a:t> </a:t>
                      </a:r>
                      <a:r>
                        <a:rPr sz="900" dirty="0">
                          <a:solidFill>
                            <a:srgbClr val="4C4D4F"/>
                          </a:solidFill>
                          <a:latin typeface="Calibri"/>
                          <a:cs typeface="Calibri"/>
                        </a:rPr>
                        <a:t>marco</a:t>
                      </a:r>
                      <a:r>
                        <a:rPr sz="900" spc="20" dirty="0">
                          <a:solidFill>
                            <a:srgbClr val="4C4D4F"/>
                          </a:solidFill>
                          <a:latin typeface="Calibri"/>
                          <a:cs typeface="Calibri"/>
                        </a:rPr>
                        <a:t> </a:t>
                      </a:r>
                      <a:r>
                        <a:rPr sz="900" dirty="0">
                          <a:solidFill>
                            <a:srgbClr val="4C4D4F"/>
                          </a:solidFill>
                          <a:latin typeface="Calibri"/>
                          <a:cs typeface="Calibri"/>
                        </a:rPr>
                        <a:t>del</a:t>
                      </a:r>
                      <a:r>
                        <a:rPr sz="900" spc="-15" dirty="0">
                          <a:solidFill>
                            <a:srgbClr val="4C4D4F"/>
                          </a:solidFill>
                          <a:latin typeface="Calibri"/>
                          <a:cs typeface="Calibri"/>
                        </a:rPr>
                        <a:t> </a:t>
                      </a:r>
                      <a:r>
                        <a:rPr sz="900" spc="-10" dirty="0">
                          <a:solidFill>
                            <a:srgbClr val="4C4D4F"/>
                          </a:solidFill>
                          <a:latin typeface="Calibri"/>
                          <a:cs typeface="Calibri"/>
                        </a:rPr>
                        <a:t>Pacto</a:t>
                      </a:r>
                      <a:r>
                        <a:rPr sz="900" spc="-15" dirty="0">
                          <a:solidFill>
                            <a:srgbClr val="4C4D4F"/>
                          </a:solidFill>
                          <a:latin typeface="Calibri"/>
                          <a:cs typeface="Calibri"/>
                        </a:rPr>
                        <a:t> </a:t>
                      </a:r>
                      <a:r>
                        <a:rPr sz="900" dirty="0">
                          <a:solidFill>
                            <a:srgbClr val="4C4D4F"/>
                          </a:solidFill>
                          <a:latin typeface="Calibri"/>
                          <a:cs typeface="Calibri"/>
                        </a:rPr>
                        <a:t>de </a:t>
                      </a:r>
                      <a:r>
                        <a:rPr sz="900" spc="-190" dirty="0">
                          <a:solidFill>
                            <a:srgbClr val="4C4D4F"/>
                          </a:solidFill>
                          <a:latin typeface="Calibri"/>
                          <a:cs typeface="Calibri"/>
                        </a:rPr>
                        <a:t> </a:t>
                      </a:r>
                      <a:r>
                        <a:rPr sz="900" dirty="0">
                          <a:solidFill>
                            <a:srgbClr val="4C4D4F"/>
                          </a:solidFill>
                          <a:latin typeface="Calibri"/>
                          <a:cs typeface="Calibri"/>
                        </a:rPr>
                        <a:t>Toledo</a:t>
                      </a:r>
                      <a:endParaRPr sz="900" dirty="0">
                        <a:latin typeface="Calibri"/>
                        <a:cs typeface="Calibri"/>
                      </a:endParaRPr>
                    </a:p>
                  </a:txBody>
                  <a:tcPr marL="0" marR="0" marT="78740" marB="0">
                    <a:lnB w="57150">
                      <a:solidFill>
                        <a:srgbClr val="FFFFFF"/>
                      </a:solidFill>
                      <a:prstDash val="solid"/>
                    </a:lnB>
                    <a:solidFill>
                      <a:srgbClr val="C8D3E5"/>
                    </a:solidFill>
                  </a:tcPr>
                </a:tc>
                <a:extLst>
                  <a:ext uri="{0D108BD9-81ED-4DB2-BD59-A6C34878D82A}">
                    <a16:rowId xmlns:a16="http://schemas.microsoft.com/office/drawing/2014/main" val="10000"/>
                  </a:ext>
                </a:extLst>
              </a:tr>
            </a:tbl>
          </a:graphicData>
        </a:graphic>
      </p:graphicFrame>
      <p:sp>
        <p:nvSpPr>
          <p:cNvPr id="4" name="object 4">
            <a:extLst>
              <a:ext uri="{FF2B5EF4-FFF2-40B4-BE49-F238E27FC236}">
                <a16:creationId xmlns:a16="http://schemas.microsoft.com/office/drawing/2014/main" id="{39F9849E-5890-42C4-BBC4-5FEBBB0171FC}"/>
              </a:ext>
            </a:extLst>
          </p:cNvPr>
          <p:cNvSpPr txBox="1"/>
          <p:nvPr/>
        </p:nvSpPr>
        <p:spPr>
          <a:xfrm>
            <a:off x="236971" y="2834912"/>
            <a:ext cx="7837883" cy="1346522"/>
          </a:xfrm>
          <a:prstGeom prst="rect">
            <a:avLst/>
          </a:prstGeom>
        </p:spPr>
        <p:txBody>
          <a:bodyPr vert="horz" wrap="square" lIns="0" tIns="12700" rIns="0" bIns="0" rtlCol="0">
            <a:spAutoFit/>
          </a:bodyPr>
          <a:lstStyle/>
          <a:p>
            <a:pPr marL="12700">
              <a:spcBef>
                <a:spcPts val="2160"/>
              </a:spcBef>
            </a:pPr>
            <a:r>
              <a:rPr sz="1400" b="1" dirty="0">
                <a:latin typeface="Oxygen Bold" panose="02000803000000000000" pitchFamily="2" charset="0"/>
                <a:cs typeface="Helvetica" panose="020B0604020202020204" pitchFamily="34" charset="0"/>
              </a:rPr>
              <a:t>30 COMPONENTES</a:t>
            </a:r>
            <a:r>
              <a:rPr lang="es-ES" sz="1400" b="1" dirty="0">
                <a:latin typeface="Oxygen Bold" panose="02000803000000000000" pitchFamily="2" charset="0"/>
                <a:cs typeface="Helvetica" panose="020B0604020202020204" pitchFamily="34" charset="0"/>
              </a:rPr>
              <a:t> ( 110 INVERSIONES + 102 REFORMAS)</a:t>
            </a:r>
          </a:p>
          <a:p>
            <a:pPr marL="12700">
              <a:spcBef>
                <a:spcPts val="2160"/>
              </a:spcBef>
            </a:pPr>
            <a:endParaRPr lang="es-ES" b="1" dirty="0">
              <a:solidFill>
                <a:srgbClr val="BA514C"/>
              </a:solidFill>
              <a:latin typeface="Oxygen Bold" panose="02000803000000000000" pitchFamily="2" charset="0"/>
              <a:cs typeface="Helvetica" panose="020B0604020202020204" pitchFamily="34" charset="0"/>
            </a:endParaRPr>
          </a:p>
          <a:p>
            <a:pPr marL="12700">
              <a:spcBef>
                <a:spcPts val="2160"/>
              </a:spcBef>
            </a:pPr>
            <a:endParaRPr b="1" dirty="0">
              <a:solidFill>
                <a:srgbClr val="BA514C"/>
              </a:solidFill>
              <a:latin typeface="Oxygen Bold" panose="02000803000000000000" pitchFamily="2" charset="0"/>
              <a:cs typeface="Helvetica" panose="020B0604020202020204" pitchFamily="34" charset="0"/>
            </a:endParaRPr>
          </a:p>
        </p:txBody>
      </p:sp>
      <p:pic>
        <p:nvPicPr>
          <p:cNvPr id="5" name="object 5">
            <a:extLst>
              <a:ext uri="{FF2B5EF4-FFF2-40B4-BE49-F238E27FC236}">
                <a16:creationId xmlns:a16="http://schemas.microsoft.com/office/drawing/2014/main" id="{204799C5-1D33-4A93-AE61-00EAE4F3AADE}"/>
              </a:ext>
            </a:extLst>
          </p:cNvPr>
          <p:cNvPicPr/>
          <p:nvPr/>
        </p:nvPicPr>
        <p:blipFill>
          <a:blip r:embed="rId2" cstate="print"/>
          <a:stretch>
            <a:fillRect/>
          </a:stretch>
        </p:blipFill>
        <p:spPr>
          <a:xfrm>
            <a:off x="22347" y="1410577"/>
            <a:ext cx="12169653" cy="1299565"/>
          </a:xfrm>
          <a:prstGeom prst="rect">
            <a:avLst/>
          </a:prstGeom>
        </p:spPr>
      </p:pic>
      <p:sp>
        <p:nvSpPr>
          <p:cNvPr id="8" name="object 8">
            <a:extLst>
              <a:ext uri="{FF2B5EF4-FFF2-40B4-BE49-F238E27FC236}">
                <a16:creationId xmlns:a16="http://schemas.microsoft.com/office/drawing/2014/main" id="{0DC30B22-67C7-4FC3-B10D-CE4761C01DA6}"/>
              </a:ext>
            </a:extLst>
          </p:cNvPr>
          <p:cNvSpPr txBox="1"/>
          <p:nvPr/>
        </p:nvSpPr>
        <p:spPr>
          <a:xfrm>
            <a:off x="220533" y="1050286"/>
            <a:ext cx="2717243" cy="228268"/>
          </a:xfrm>
          <a:prstGeom prst="rect">
            <a:avLst/>
          </a:prstGeom>
        </p:spPr>
        <p:txBody>
          <a:bodyPr vert="horz" wrap="square" lIns="0" tIns="12700" rIns="0" bIns="0" rtlCol="0">
            <a:spAutoFit/>
          </a:bodyPr>
          <a:lstStyle/>
          <a:p>
            <a:pPr marL="12700">
              <a:lnSpc>
                <a:spcPct val="100000"/>
              </a:lnSpc>
              <a:spcBef>
                <a:spcPts val="2160"/>
              </a:spcBef>
            </a:pPr>
            <a:r>
              <a:rPr sz="1400" b="1" dirty="0">
                <a:latin typeface="Oxygen Bold" panose="02000803000000000000" pitchFamily="2" charset="0"/>
                <a:cs typeface="Helvetica" panose="020B0604020202020204" pitchFamily="34" charset="0"/>
              </a:rPr>
              <a:t>10 POLÍTICAS PALANCA</a:t>
            </a:r>
          </a:p>
        </p:txBody>
      </p:sp>
      <p:sp>
        <p:nvSpPr>
          <p:cNvPr id="12" name="Rectángulo 11">
            <a:extLst>
              <a:ext uri="{FF2B5EF4-FFF2-40B4-BE49-F238E27FC236}">
                <a16:creationId xmlns:a16="http://schemas.microsoft.com/office/drawing/2014/main" id="{0CD22425-59FA-481F-8B60-B103BB1765CE}"/>
              </a:ext>
            </a:extLst>
          </p:cNvPr>
          <p:cNvSpPr/>
          <p:nvPr/>
        </p:nvSpPr>
        <p:spPr>
          <a:xfrm>
            <a:off x="8490065" y="1410578"/>
            <a:ext cx="1271759" cy="3485514"/>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Rectángulo 12">
            <a:extLst>
              <a:ext uri="{FF2B5EF4-FFF2-40B4-BE49-F238E27FC236}">
                <a16:creationId xmlns:a16="http://schemas.microsoft.com/office/drawing/2014/main" id="{AFE384CC-996A-4153-B25F-39CF4EA75B50}"/>
              </a:ext>
            </a:extLst>
          </p:cNvPr>
          <p:cNvSpPr/>
          <p:nvPr/>
        </p:nvSpPr>
        <p:spPr>
          <a:xfrm>
            <a:off x="8490065" y="4002833"/>
            <a:ext cx="1271759" cy="892180"/>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 name="Título 2">
            <a:extLst>
              <a:ext uri="{FF2B5EF4-FFF2-40B4-BE49-F238E27FC236}">
                <a16:creationId xmlns:a16="http://schemas.microsoft.com/office/drawing/2014/main" id="{29AF946F-7871-4CE6-9EBC-C1FB55CFEF3D}"/>
              </a:ext>
            </a:extLst>
          </p:cNvPr>
          <p:cNvSpPr txBox="1">
            <a:spLocks/>
          </p:cNvSpPr>
          <p:nvPr/>
        </p:nvSpPr>
        <p:spPr>
          <a:xfrm>
            <a:off x="696675" y="301820"/>
            <a:ext cx="10800000" cy="533205"/>
          </a:xfrm>
          <a:prstGeom prst="rect">
            <a:avLst/>
          </a:prstGeom>
        </p:spPr>
        <p:txBody>
          <a:bodyPr vert="horz" lIns="72000" tIns="72000" rIns="72000" bIns="72000" rtlCol="0" anchor="b" anchorCtr="0">
            <a:spAutoFit/>
          </a:bodyPr>
          <a:lstStyle>
            <a:lvl1pPr algn="l" defTabSz="914400" rtl="0" eaLnBrk="1" latinLnBrk="0" hangingPunct="1">
              <a:lnSpc>
                <a:spcPct val="90000"/>
              </a:lnSpc>
              <a:spcBef>
                <a:spcPct val="0"/>
              </a:spcBef>
              <a:buNone/>
              <a:defRPr lang="es-ES" sz="2000" b="1" kern="1200" dirty="0">
                <a:solidFill>
                  <a:srgbClr val="013E77"/>
                </a:solidFill>
                <a:latin typeface="Verdana" panose="020B0604030504040204" pitchFamily="34" charset="0"/>
                <a:ea typeface="Verdana" panose="020B0604030504040204" pitchFamily="34" charset="0"/>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S" sz="2800" dirty="0">
                <a:solidFill>
                  <a:srgbClr val="BA514C"/>
                </a:solidFill>
                <a:latin typeface="Oxygen Bold" panose="02000803000000000000" pitchFamily="2" charset="0"/>
                <a:ea typeface="+mj-ea"/>
                <a:cs typeface="+mj-cs"/>
              </a:rPr>
              <a:t>Fondos Next Generation en España</a:t>
            </a:r>
          </a:p>
        </p:txBody>
      </p:sp>
      <p:sp>
        <p:nvSpPr>
          <p:cNvPr id="18" name="object 8">
            <a:extLst>
              <a:ext uri="{FF2B5EF4-FFF2-40B4-BE49-F238E27FC236}">
                <a16:creationId xmlns:a16="http://schemas.microsoft.com/office/drawing/2014/main" id="{27AEABB9-E50E-4E45-A491-FDE49054CCC4}"/>
              </a:ext>
            </a:extLst>
          </p:cNvPr>
          <p:cNvSpPr txBox="1"/>
          <p:nvPr/>
        </p:nvSpPr>
        <p:spPr>
          <a:xfrm>
            <a:off x="8737905" y="-118678"/>
            <a:ext cx="2405574" cy="1284967"/>
          </a:xfrm>
          <a:prstGeom prst="rect">
            <a:avLst/>
          </a:prstGeom>
        </p:spPr>
        <p:txBody>
          <a:bodyPr vert="horz" wrap="square" lIns="0" tIns="12700" rIns="0" bIns="0" rtlCol="0">
            <a:spAutoFit/>
          </a:bodyPr>
          <a:lstStyle/>
          <a:p>
            <a:pPr marL="12700">
              <a:lnSpc>
                <a:spcPct val="100000"/>
              </a:lnSpc>
              <a:spcBef>
                <a:spcPts val="100"/>
              </a:spcBef>
            </a:pPr>
            <a:endParaRPr lang="es-ES" sz="1400" b="1" dirty="0">
              <a:solidFill>
                <a:srgbClr val="BCBEC0"/>
              </a:solidFill>
              <a:latin typeface="Calibri"/>
              <a:cs typeface="Calibri"/>
            </a:endParaRPr>
          </a:p>
          <a:p>
            <a:pPr marL="12700">
              <a:lnSpc>
                <a:spcPct val="100000"/>
              </a:lnSpc>
              <a:spcBef>
                <a:spcPts val="2160"/>
              </a:spcBef>
            </a:pPr>
            <a:r>
              <a:rPr lang="es-ES" sz="1200" b="1" dirty="0">
                <a:latin typeface="Oxygen Bold" panose="02000803000000000000" pitchFamily="2" charset="0"/>
                <a:cs typeface="Helvetica" panose="020B0604020202020204" pitchFamily="34" charset="0"/>
              </a:rPr>
              <a:t>Amplía información en este Link</a:t>
            </a:r>
          </a:p>
          <a:p>
            <a:pPr marL="12700">
              <a:lnSpc>
                <a:spcPct val="100000"/>
              </a:lnSpc>
              <a:spcBef>
                <a:spcPts val="2160"/>
              </a:spcBef>
            </a:pPr>
            <a:endParaRPr b="1" dirty="0">
              <a:solidFill>
                <a:srgbClr val="BA514C"/>
              </a:solidFill>
              <a:latin typeface="Oxygen Bold" panose="02000803000000000000" pitchFamily="2" charset="0"/>
              <a:cs typeface="Helvetica" panose="020B0604020202020204" pitchFamily="34" charset="0"/>
            </a:endParaRPr>
          </a:p>
        </p:txBody>
      </p:sp>
      <p:cxnSp>
        <p:nvCxnSpPr>
          <p:cNvPr id="20" name="Conector recto de flecha 19">
            <a:extLst>
              <a:ext uri="{FF2B5EF4-FFF2-40B4-BE49-F238E27FC236}">
                <a16:creationId xmlns:a16="http://schemas.microsoft.com/office/drawing/2014/main" id="{CF1E98FB-7C3B-40BC-BB45-E3A94365D386}"/>
              </a:ext>
            </a:extLst>
          </p:cNvPr>
          <p:cNvCxnSpPr/>
          <p:nvPr/>
        </p:nvCxnSpPr>
        <p:spPr>
          <a:xfrm>
            <a:off x="10311618" y="659307"/>
            <a:ext cx="831861" cy="0"/>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pic>
        <p:nvPicPr>
          <p:cNvPr id="15" name="Imagen 14">
            <a:extLst>
              <a:ext uri="{FF2B5EF4-FFF2-40B4-BE49-F238E27FC236}">
                <a16:creationId xmlns:a16="http://schemas.microsoft.com/office/drawing/2014/main" id="{D572F839-257C-4E46-B1F5-CB96B2E1D65A}"/>
              </a:ext>
            </a:extLst>
          </p:cNvPr>
          <p:cNvPicPr>
            <a:picLocks noChangeAspect="1"/>
          </p:cNvPicPr>
          <p:nvPr/>
        </p:nvPicPr>
        <p:blipFill>
          <a:blip r:embed="rId3"/>
          <a:stretch>
            <a:fillRect/>
          </a:stretch>
        </p:blipFill>
        <p:spPr>
          <a:xfrm>
            <a:off x="11225225" y="199511"/>
            <a:ext cx="695634" cy="943490"/>
          </a:xfrm>
          <a:prstGeom prst="rect">
            <a:avLst/>
          </a:prstGeom>
        </p:spPr>
      </p:pic>
    </p:spTree>
    <p:extLst>
      <p:ext uri="{BB962C8B-B14F-4D97-AF65-F5344CB8AC3E}">
        <p14:creationId xmlns:p14="http://schemas.microsoft.com/office/powerpoint/2010/main" val="4167305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855116" cy="1325563"/>
          </a:xfrm>
        </p:spPr>
        <p:txBody>
          <a:bodyPr>
            <a:normAutofit/>
          </a:bodyPr>
          <a:lstStyle/>
          <a:p>
            <a:r>
              <a:rPr lang="es-ES" sz="2800" dirty="0"/>
              <a:t>COMPONENTE 23. </a:t>
            </a:r>
            <a:r>
              <a:rPr lang="es-ES" sz="2800" cap="small" dirty="0"/>
              <a:t>Nuevas políticas públicas para un mercado de trabajo dinámico, resiliente e inclusivo.</a:t>
            </a:r>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443563" y="1530417"/>
            <a:ext cx="9121323" cy="4379496"/>
          </a:xfrm>
        </p:spPr>
        <p:txBody>
          <a:bodyPr vert="horz" lIns="91440" tIns="45720" rIns="91440" bIns="45720" rtlCol="0">
            <a:normAutofit/>
          </a:bodyPr>
          <a:lstStyle/>
          <a:p>
            <a:pPr marL="0" indent="0">
              <a:lnSpc>
                <a:spcPct val="110000"/>
              </a:lnSpc>
              <a:spcBef>
                <a:spcPts val="1200"/>
              </a:spcBef>
              <a:buClr>
                <a:srgbClr val="BA514C"/>
              </a:buClr>
              <a:buNone/>
            </a:pPr>
            <a:r>
              <a:rPr lang="es-ES" sz="1800" b="1" dirty="0">
                <a:solidFill>
                  <a:srgbClr val="BA514C"/>
                </a:solidFill>
                <a:latin typeface="Oxygen Bold" panose="02000803000000000000" pitchFamily="2" charset="0"/>
              </a:rPr>
              <a:t>1</a:t>
            </a:r>
            <a:r>
              <a:rPr lang="es-ES" sz="2200" b="1" dirty="0">
                <a:solidFill>
                  <a:srgbClr val="BA514C"/>
                </a:solidFill>
                <a:latin typeface="Oxygen Bold" panose="02000803000000000000" pitchFamily="2" charset="0"/>
              </a:rPr>
              <a:t>. Descripción general del componente</a:t>
            </a:r>
          </a:p>
          <a:p>
            <a:pPr lvl="1">
              <a:lnSpc>
                <a:spcPct val="110000"/>
              </a:lnSpc>
              <a:spcBef>
                <a:spcPts val="1200"/>
              </a:spcBef>
              <a:buFont typeface="Arial" panose="020B0604020202020204" pitchFamily="34" charset="0"/>
              <a:buChar char="•"/>
            </a:pPr>
            <a:r>
              <a:rPr lang="es-ES" sz="1700" dirty="0">
                <a:solidFill>
                  <a:srgbClr val="343536"/>
                </a:solidFill>
              </a:rPr>
              <a:t>Inversión</a:t>
            </a:r>
          </a:p>
          <a:p>
            <a:pPr lvl="1">
              <a:lnSpc>
                <a:spcPct val="110000"/>
              </a:lnSpc>
              <a:spcBef>
                <a:spcPts val="1200"/>
              </a:spcBef>
              <a:buFont typeface="Arial" panose="020B0604020202020204" pitchFamily="34" charset="0"/>
              <a:buChar char="•"/>
            </a:pPr>
            <a:r>
              <a:rPr lang="es-ES" sz="1700" dirty="0">
                <a:solidFill>
                  <a:srgbClr val="343536"/>
                </a:solidFill>
              </a:rPr>
              <a:t>Periodificación</a:t>
            </a:r>
          </a:p>
          <a:p>
            <a:pPr lvl="1">
              <a:lnSpc>
                <a:spcPct val="110000"/>
              </a:lnSpc>
              <a:spcBef>
                <a:spcPts val="1200"/>
              </a:spcBef>
              <a:buFont typeface="Arial" panose="020B0604020202020204" pitchFamily="34" charset="0"/>
              <a:buChar char="•"/>
            </a:pPr>
            <a:r>
              <a:rPr lang="es-ES" sz="1700" dirty="0">
                <a:solidFill>
                  <a:srgbClr val="343536"/>
                </a:solidFill>
              </a:rPr>
              <a:t>Enumeración de inversiones</a:t>
            </a:r>
          </a:p>
          <a:p>
            <a:pPr lvl="1">
              <a:lnSpc>
                <a:spcPct val="110000"/>
              </a:lnSpc>
              <a:spcBef>
                <a:spcPts val="1200"/>
              </a:spcBef>
              <a:buFont typeface="Arial" panose="020B0604020202020204" pitchFamily="34" charset="0"/>
              <a:buChar char="•"/>
            </a:pPr>
            <a:r>
              <a:rPr lang="es-ES" sz="1700" dirty="0">
                <a:solidFill>
                  <a:srgbClr val="343536"/>
                </a:solidFill>
              </a:rPr>
              <a:t>Enumeración de actuaciones (vinculadas a las inversiones)</a:t>
            </a:r>
          </a:p>
          <a:p>
            <a:pPr marL="0" indent="0">
              <a:lnSpc>
                <a:spcPct val="110000"/>
              </a:lnSpc>
              <a:spcBef>
                <a:spcPts val="1200"/>
              </a:spcBef>
              <a:buClr>
                <a:srgbClr val="BA514C"/>
              </a:buClr>
              <a:buNone/>
            </a:pPr>
            <a:r>
              <a:rPr lang="es-ES" sz="2200" b="1" dirty="0">
                <a:solidFill>
                  <a:srgbClr val="BA514C"/>
                </a:solidFill>
                <a:latin typeface="Oxygen Bold" panose="02000803000000000000" pitchFamily="2" charset="0"/>
              </a:rPr>
              <a:t>2. Detalle de cada actuación</a:t>
            </a:r>
          </a:p>
          <a:p>
            <a:pPr lvl="1">
              <a:lnSpc>
                <a:spcPct val="110000"/>
              </a:lnSpc>
              <a:spcBef>
                <a:spcPts val="1200"/>
              </a:spcBef>
              <a:buFont typeface="Arial" panose="020B0604020202020204" pitchFamily="34" charset="0"/>
              <a:buChar char="•"/>
            </a:pPr>
            <a:r>
              <a:rPr lang="es-ES" sz="1700" dirty="0">
                <a:solidFill>
                  <a:srgbClr val="343536"/>
                </a:solidFill>
              </a:rPr>
              <a:t>Descripción de la actuación</a:t>
            </a:r>
          </a:p>
          <a:p>
            <a:pPr lvl="1">
              <a:lnSpc>
                <a:spcPct val="110000"/>
              </a:lnSpc>
              <a:spcBef>
                <a:spcPts val="1200"/>
              </a:spcBef>
              <a:buFont typeface="Arial" panose="020B0604020202020204" pitchFamily="34" charset="0"/>
              <a:buChar char="•"/>
            </a:pPr>
            <a:r>
              <a:rPr lang="es-ES" sz="1700" dirty="0">
                <a:solidFill>
                  <a:srgbClr val="343536"/>
                </a:solidFill>
              </a:rPr>
              <a:t>Descripción de la financiación </a:t>
            </a:r>
          </a:p>
          <a:p>
            <a:pPr marL="0" indent="0">
              <a:lnSpc>
                <a:spcPct val="110000"/>
              </a:lnSpc>
              <a:spcBef>
                <a:spcPts val="1200"/>
              </a:spcBef>
              <a:buClr>
                <a:srgbClr val="BA514C"/>
              </a:buClr>
              <a:buNone/>
            </a:pPr>
            <a:endParaRPr lang="es-ES" sz="2200" b="1" dirty="0">
              <a:solidFill>
                <a:srgbClr val="BA514C"/>
              </a:solidFill>
              <a:latin typeface="Oxygen Bold" panose="02000803000000000000" pitchFamily="2" charset="0"/>
            </a:endParaRPr>
          </a:p>
        </p:txBody>
      </p:sp>
      <p:grpSp>
        <p:nvGrpSpPr>
          <p:cNvPr id="12" name="Grupo 11">
            <a:extLst>
              <a:ext uri="{FF2B5EF4-FFF2-40B4-BE49-F238E27FC236}">
                <a16:creationId xmlns:a16="http://schemas.microsoft.com/office/drawing/2014/main" id="{DE708D38-5CF5-4E37-96B9-87085257E832}"/>
              </a:ext>
            </a:extLst>
          </p:cNvPr>
          <p:cNvGrpSpPr/>
          <p:nvPr/>
        </p:nvGrpSpPr>
        <p:grpSpPr>
          <a:xfrm>
            <a:off x="8468417" y="1325563"/>
            <a:ext cx="3500063" cy="4237724"/>
            <a:chOff x="8691937" y="1474904"/>
            <a:chExt cx="3500063" cy="4237724"/>
          </a:xfrm>
        </p:grpSpPr>
        <p:sp>
          <p:nvSpPr>
            <p:cNvPr id="13" name="Rectángulo 12">
              <a:extLst>
                <a:ext uri="{FF2B5EF4-FFF2-40B4-BE49-F238E27FC236}">
                  <a16:creationId xmlns:a16="http://schemas.microsoft.com/office/drawing/2014/main" id="{9989D77E-07C7-4BF3-AED0-500679D8CD24}"/>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 name="Rectángulo 13">
              <a:extLst>
                <a:ext uri="{FF2B5EF4-FFF2-40B4-BE49-F238E27FC236}">
                  <a16:creationId xmlns:a16="http://schemas.microsoft.com/office/drawing/2014/main" id="{CE925DEA-BBEE-4858-8E0F-65C32F1839F6}"/>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4" name="Imagen 3">
            <a:extLst>
              <a:ext uri="{FF2B5EF4-FFF2-40B4-BE49-F238E27FC236}">
                <a16:creationId xmlns:a16="http://schemas.microsoft.com/office/drawing/2014/main" id="{0D3188D1-8FBD-4F91-A17B-C157A84C0B6D}"/>
              </a:ext>
            </a:extLst>
          </p:cNvPr>
          <p:cNvPicPr>
            <a:picLocks noChangeAspect="1"/>
          </p:cNvPicPr>
          <p:nvPr/>
        </p:nvPicPr>
        <p:blipFill>
          <a:blip r:embed="rId2"/>
          <a:stretch>
            <a:fillRect/>
          </a:stretch>
        </p:blipFill>
        <p:spPr>
          <a:xfrm>
            <a:off x="8768233" y="1752593"/>
            <a:ext cx="2524568" cy="3295963"/>
          </a:xfrm>
          <a:prstGeom prst="rect">
            <a:avLst/>
          </a:prstGeom>
        </p:spPr>
      </p:pic>
      <p:grpSp>
        <p:nvGrpSpPr>
          <p:cNvPr id="17" name="Grupo 16">
            <a:extLst>
              <a:ext uri="{FF2B5EF4-FFF2-40B4-BE49-F238E27FC236}">
                <a16:creationId xmlns:a16="http://schemas.microsoft.com/office/drawing/2014/main" id="{8A6B7774-C964-4D71-B6DE-255FF41F50FD}"/>
              </a:ext>
            </a:extLst>
          </p:cNvPr>
          <p:cNvGrpSpPr/>
          <p:nvPr/>
        </p:nvGrpSpPr>
        <p:grpSpPr>
          <a:xfrm>
            <a:off x="8468417" y="1325563"/>
            <a:ext cx="3500063" cy="4237724"/>
            <a:chOff x="8691937" y="1474904"/>
            <a:chExt cx="3500063" cy="4237724"/>
          </a:xfrm>
        </p:grpSpPr>
        <p:sp>
          <p:nvSpPr>
            <p:cNvPr id="18" name="Rectángulo 17">
              <a:extLst>
                <a:ext uri="{FF2B5EF4-FFF2-40B4-BE49-F238E27FC236}">
                  <a16:creationId xmlns:a16="http://schemas.microsoft.com/office/drawing/2014/main" id="{D7098163-F1DE-41EE-89E7-8D8874F81DD3}"/>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9" name="Rectángulo 18">
              <a:extLst>
                <a:ext uri="{FF2B5EF4-FFF2-40B4-BE49-F238E27FC236}">
                  <a16:creationId xmlns:a16="http://schemas.microsoft.com/office/drawing/2014/main" id="{B40230EF-688C-4918-A964-588AF35F0A02}"/>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6" name="Imagen 15">
            <a:extLst>
              <a:ext uri="{FF2B5EF4-FFF2-40B4-BE49-F238E27FC236}">
                <a16:creationId xmlns:a16="http://schemas.microsoft.com/office/drawing/2014/main" id="{952E9E5E-E3E3-4E1F-9C92-E3D251904F49}"/>
              </a:ext>
            </a:extLst>
          </p:cNvPr>
          <p:cNvPicPr>
            <a:picLocks noChangeAspect="1"/>
          </p:cNvPicPr>
          <p:nvPr/>
        </p:nvPicPr>
        <p:blipFill rotWithShape="1">
          <a:blip r:embed="rId3"/>
          <a:srcRect l="15097" r="19062" b="42020"/>
          <a:stretch/>
        </p:blipFill>
        <p:spPr>
          <a:xfrm>
            <a:off x="8468417" y="1600789"/>
            <a:ext cx="3013788" cy="3599569"/>
          </a:xfrm>
          <a:prstGeom prst="rect">
            <a:avLst/>
          </a:prstGeom>
        </p:spPr>
      </p:pic>
    </p:spTree>
    <p:extLst>
      <p:ext uri="{BB962C8B-B14F-4D97-AF65-F5344CB8AC3E}">
        <p14:creationId xmlns:p14="http://schemas.microsoft.com/office/powerpoint/2010/main" val="3936828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3" y="0"/>
            <a:ext cx="12026011" cy="1325563"/>
          </a:xfrm>
        </p:spPr>
        <p:txBody>
          <a:bodyPr>
            <a:normAutofit/>
          </a:bodyPr>
          <a:lstStyle/>
          <a:p>
            <a:r>
              <a:rPr lang="es-ES" sz="2800" dirty="0"/>
              <a:t>COMPONENTE 23. </a:t>
            </a:r>
            <a:r>
              <a:rPr lang="es-ES" sz="2800" cap="small" dirty="0"/>
              <a:t>Nuevas políticas públicas para un mercado de trabajo dinámico, resiliente e inclusivo.</a:t>
            </a:r>
            <a:endParaRPr lang="es-ES" sz="2800" dirty="0"/>
          </a:p>
        </p:txBody>
      </p:sp>
      <p:grpSp>
        <p:nvGrpSpPr>
          <p:cNvPr id="12" name="Grupo 11">
            <a:extLst>
              <a:ext uri="{FF2B5EF4-FFF2-40B4-BE49-F238E27FC236}">
                <a16:creationId xmlns:a16="http://schemas.microsoft.com/office/drawing/2014/main" id="{582354B4-8810-4F6C-AB64-2106006A846E}"/>
              </a:ext>
            </a:extLst>
          </p:cNvPr>
          <p:cNvGrpSpPr/>
          <p:nvPr/>
        </p:nvGrpSpPr>
        <p:grpSpPr>
          <a:xfrm>
            <a:off x="10115551" y="1325564"/>
            <a:ext cx="1852930" cy="2203070"/>
            <a:chOff x="8691937" y="1474904"/>
            <a:chExt cx="3500063" cy="4237724"/>
          </a:xfrm>
        </p:grpSpPr>
        <p:sp>
          <p:nvSpPr>
            <p:cNvPr id="17" name="Rectángulo 16">
              <a:extLst>
                <a:ext uri="{FF2B5EF4-FFF2-40B4-BE49-F238E27FC236}">
                  <a16:creationId xmlns:a16="http://schemas.microsoft.com/office/drawing/2014/main" id="{31B39310-AD0C-46D3-B952-F4C2E119228D}"/>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Rectángulo 20">
              <a:extLst>
                <a:ext uri="{FF2B5EF4-FFF2-40B4-BE49-F238E27FC236}">
                  <a16:creationId xmlns:a16="http://schemas.microsoft.com/office/drawing/2014/main" id="{A69D9527-3E54-4BBF-9F72-433AF6A25354}"/>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0" name="Imagen 9">
            <a:extLst>
              <a:ext uri="{FF2B5EF4-FFF2-40B4-BE49-F238E27FC236}">
                <a16:creationId xmlns:a16="http://schemas.microsoft.com/office/drawing/2014/main" id="{A026EBE0-EB4A-4D87-AA30-B373FCA30033}"/>
              </a:ext>
            </a:extLst>
          </p:cNvPr>
          <p:cNvPicPr>
            <a:picLocks noChangeAspect="1"/>
          </p:cNvPicPr>
          <p:nvPr/>
        </p:nvPicPr>
        <p:blipFill rotWithShape="1">
          <a:blip r:embed="rId2"/>
          <a:srcRect l="15097" r="19062" b="42020"/>
          <a:stretch/>
        </p:blipFill>
        <p:spPr>
          <a:xfrm>
            <a:off x="10166664" y="1493742"/>
            <a:ext cx="1524758" cy="1821121"/>
          </a:xfrm>
          <a:prstGeom prst="rect">
            <a:avLst/>
          </a:prstGeom>
        </p:spPr>
      </p:pic>
      <p:graphicFrame>
        <p:nvGraphicFramePr>
          <p:cNvPr id="6" name="Tabla 5">
            <a:extLst>
              <a:ext uri="{FF2B5EF4-FFF2-40B4-BE49-F238E27FC236}">
                <a16:creationId xmlns:a16="http://schemas.microsoft.com/office/drawing/2014/main" id="{4E2931E1-2B5E-443A-B8CC-A771E718C8E7}"/>
              </a:ext>
            </a:extLst>
          </p:cNvPr>
          <p:cNvGraphicFramePr>
            <a:graphicFrameLocks noGrp="1"/>
          </p:cNvGraphicFramePr>
          <p:nvPr>
            <p:extLst>
              <p:ext uri="{D42A27DB-BD31-4B8C-83A1-F6EECF244321}">
                <p14:modId xmlns:p14="http://schemas.microsoft.com/office/powerpoint/2010/main" val="1833315631"/>
              </p:ext>
            </p:extLst>
          </p:nvPr>
        </p:nvGraphicFramePr>
        <p:xfrm>
          <a:off x="375472" y="1544446"/>
          <a:ext cx="9489644" cy="571500"/>
        </p:xfrm>
        <a:graphic>
          <a:graphicData uri="http://schemas.openxmlformats.org/drawingml/2006/table">
            <a:tbl>
              <a:tblPr firstRow="1" firstCol="1" bandRow="1"/>
              <a:tblGrid>
                <a:gridCol w="1822011">
                  <a:extLst>
                    <a:ext uri="{9D8B030D-6E8A-4147-A177-3AD203B41FA5}">
                      <a16:colId xmlns:a16="http://schemas.microsoft.com/office/drawing/2014/main" val="1611481098"/>
                    </a:ext>
                  </a:extLst>
                </a:gridCol>
                <a:gridCol w="911006">
                  <a:extLst>
                    <a:ext uri="{9D8B030D-6E8A-4147-A177-3AD203B41FA5}">
                      <a16:colId xmlns:a16="http://schemas.microsoft.com/office/drawing/2014/main" val="875454021"/>
                    </a:ext>
                  </a:extLst>
                </a:gridCol>
                <a:gridCol w="911006">
                  <a:extLst>
                    <a:ext uri="{9D8B030D-6E8A-4147-A177-3AD203B41FA5}">
                      <a16:colId xmlns:a16="http://schemas.microsoft.com/office/drawing/2014/main" val="2925840204"/>
                    </a:ext>
                  </a:extLst>
                </a:gridCol>
                <a:gridCol w="911006">
                  <a:extLst>
                    <a:ext uri="{9D8B030D-6E8A-4147-A177-3AD203B41FA5}">
                      <a16:colId xmlns:a16="http://schemas.microsoft.com/office/drawing/2014/main" val="1110167754"/>
                    </a:ext>
                  </a:extLst>
                </a:gridCol>
                <a:gridCol w="911006">
                  <a:extLst>
                    <a:ext uri="{9D8B030D-6E8A-4147-A177-3AD203B41FA5}">
                      <a16:colId xmlns:a16="http://schemas.microsoft.com/office/drawing/2014/main" val="1250563387"/>
                    </a:ext>
                  </a:extLst>
                </a:gridCol>
                <a:gridCol w="986923">
                  <a:extLst>
                    <a:ext uri="{9D8B030D-6E8A-4147-A177-3AD203B41FA5}">
                      <a16:colId xmlns:a16="http://schemas.microsoft.com/office/drawing/2014/main" val="1763433141"/>
                    </a:ext>
                  </a:extLst>
                </a:gridCol>
                <a:gridCol w="1002106">
                  <a:extLst>
                    <a:ext uri="{9D8B030D-6E8A-4147-A177-3AD203B41FA5}">
                      <a16:colId xmlns:a16="http://schemas.microsoft.com/office/drawing/2014/main" val="898292625"/>
                    </a:ext>
                  </a:extLst>
                </a:gridCol>
                <a:gridCol w="1169124">
                  <a:extLst>
                    <a:ext uri="{9D8B030D-6E8A-4147-A177-3AD203B41FA5}">
                      <a16:colId xmlns:a16="http://schemas.microsoft.com/office/drawing/2014/main" val="131535724"/>
                    </a:ext>
                  </a:extLst>
                </a:gridCol>
                <a:gridCol w="865456">
                  <a:extLst>
                    <a:ext uri="{9D8B030D-6E8A-4147-A177-3AD203B41FA5}">
                      <a16:colId xmlns:a16="http://schemas.microsoft.com/office/drawing/2014/main" val="3979769138"/>
                    </a:ext>
                  </a:extLst>
                </a:gridCol>
              </a:tblGrid>
              <a:tr h="190500">
                <a:tc>
                  <a:txBody>
                    <a:bodyPr/>
                    <a:lstStyle/>
                    <a:p>
                      <a:pPr>
                        <a:lnSpc>
                          <a:spcPct val="107000"/>
                        </a:lnSpc>
                        <a:spcAft>
                          <a:spcPts val="800"/>
                        </a:spcAft>
                      </a:pPr>
                      <a:r>
                        <a:rPr lang="es-E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INVERSIÓN</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s-E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nSpc>
                          <a:spcPct val="107000"/>
                        </a:lnSpc>
                        <a:spcAft>
                          <a:spcPts val="800"/>
                        </a:spcAft>
                      </a:pPr>
                      <a:r>
                        <a:rPr lang="es-E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nSpc>
                          <a:spcPct val="107000"/>
                        </a:lnSpc>
                        <a:spcAft>
                          <a:spcPts val="800"/>
                        </a:spcAft>
                      </a:pPr>
                      <a:r>
                        <a:rPr lang="es-E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nSpc>
                          <a:spcPct val="107000"/>
                        </a:lnSpc>
                        <a:spcAft>
                          <a:spcPts val="800"/>
                        </a:spcAft>
                      </a:pPr>
                      <a:r>
                        <a:rPr lang="es-E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nSpc>
                          <a:spcPct val="107000"/>
                        </a:lnSpc>
                        <a:spcAft>
                          <a:spcPts val="800"/>
                        </a:spcAft>
                      </a:pPr>
                      <a:r>
                        <a:rPr lang="es-E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nSpc>
                          <a:spcPct val="107000"/>
                        </a:lnSpc>
                        <a:spcAft>
                          <a:spcPts val="800"/>
                        </a:spcAft>
                      </a:pPr>
                      <a:r>
                        <a:rPr lang="es-E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nSpc>
                          <a:spcPct val="107000"/>
                        </a:lnSpc>
                        <a:spcAft>
                          <a:spcPts val="800"/>
                        </a:spcAft>
                      </a:pPr>
                      <a:r>
                        <a:rPr lang="es-E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nSpc>
                          <a:spcPct val="107000"/>
                        </a:lnSpc>
                        <a:spcAft>
                          <a:spcPts val="800"/>
                        </a:spcAft>
                      </a:pPr>
                      <a:r>
                        <a:rPr lang="es-E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75308"/>
                  </a:ext>
                </a:extLst>
              </a:tr>
              <a:tr h="190500">
                <a:tc gridSpan="8">
                  <a:txBody>
                    <a:bodyPr/>
                    <a:lstStyle/>
                    <a:p>
                      <a:pPr>
                        <a:lnSpc>
                          <a:spcPct val="107000"/>
                        </a:lnSpc>
                        <a:spcAft>
                          <a:spcPts val="800"/>
                        </a:spcAft>
                      </a:pPr>
                      <a:r>
                        <a:rPr lang="es-E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Inversión estimada TOTAL (millones €), incluyendo otras fuentes de financiación distintas al Mecanismo de Recuperación y Resiliencia</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a:lnSpc>
                          <a:spcPct val="107000"/>
                        </a:lnSpc>
                        <a:spcAft>
                          <a:spcPts val="800"/>
                        </a:spcAft>
                      </a:pPr>
                      <a:r>
                        <a:rPr lang="es-E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2.363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82195157"/>
                  </a:ext>
                </a:extLst>
              </a:tr>
              <a:tr h="190500">
                <a:tc gridSpan="8">
                  <a:txBody>
                    <a:bodyPr/>
                    <a:lstStyle/>
                    <a:p>
                      <a:pPr>
                        <a:lnSpc>
                          <a:spcPct val="107000"/>
                        </a:lnSpc>
                        <a:spcAft>
                          <a:spcPts val="800"/>
                        </a:spcAft>
                      </a:pPr>
                      <a:r>
                        <a:rPr lang="es-E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Inversión del componente (millones €) BAJO EL MECANISMO DE RECUPERACIÓN Y RESILIENCIA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a:lnSpc>
                          <a:spcPct val="107000"/>
                        </a:lnSpc>
                        <a:spcAft>
                          <a:spcPts val="800"/>
                        </a:spcAft>
                      </a:pPr>
                      <a:r>
                        <a:rPr lang="es-E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2.363</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00896559"/>
                  </a:ext>
                </a:extLst>
              </a:tr>
            </a:tbl>
          </a:graphicData>
        </a:graphic>
      </p:graphicFrame>
      <p:graphicFrame>
        <p:nvGraphicFramePr>
          <p:cNvPr id="7" name="Tabla 6">
            <a:extLst>
              <a:ext uri="{FF2B5EF4-FFF2-40B4-BE49-F238E27FC236}">
                <a16:creationId xmlns:a16="http://schemas.microsoft.com/office/drawing/2014/main" id="{CA9EEADD-2995-46D7-A482-DB10FD349A11}"/>
              </a:ext>
            </a:extLst>
          </p:cNvPr>
          <p:cNvGraphicFramePr>
            <a:graphicFrameLocks noGrp="1"/>
          </p:cNvGraphicFramePr>
          <p:nvPr>
            <p:extLst>
              <p:ext uri="{D42A27DB-BD31-4B8C-83A1-F6EECF244321}">
                <p14:modId xmlns:p14="http://schemas.microsoft.com/office/powerpoint/2010/main" val="1153381210"/>
              </p:ext>
            </p:extLst>
          </p:nvPr>
        </p:nvGraphicFramePr>
        <p:xfrm>
          <a:off x="386046" y="2427099"/>
          <a:ext cx="9489639" cy="762000"/>
        </p:xfrm>
        <a:graphic>
          <a:graphicData uri="http://schemas.openxmlformats.org/drawingml/2006/table">
            <a:tbl>
              <a:tblPr firstRow="1" firstCol="1" bandRow="1"/>
              <a:tblGrid>
                <a:gridCol w="2004613">
                  <a:extLst>
                    <a:ext uri="{9D8B030D-6E8A-4147-A177-3AD203B41FA5}">
                      <a16:colId xmlns:a16="http://schemas.microsoft.com/office/drawing/2014/main" val="1162411262"/>
                    </a:ext>
                  </a:extLst>
                </a:gridCol>
                <a:gridCol w="1002306">
                  <a:extLst>
                    <a:ext uri="{9D8B030D-6E8A-4147-A177-3AD203B41FA5}">
                      <a16:colId xmlns:a16="http://schemas.microsoft.com/office/drawing/2014/main" val="1140496784"/>
                    </a:ext>
                  </a:extLst>
                </a:gridCol>
                <a:gridCol w="1002306">
                  <a:extLst>
                    <a:ext uri="{9D8B030D-6E8A-4147-A177-3AD203B41FA5}">
                      <a16:colId xmlns:a16="http://schemas.microsoft.com/office/drawing/2014/main" val="3042512801"/>
                    </a:ext>
                  </a:extLst>
                </a:gridCol>
                <a:gridCol w="1002306">
                  <a:extLst>
                    <a:ext uri="{9D8B030D-6E8A-4147-A177-3AD203B41FA5}">
                      <a16:colId xmlns:a16="http://schemas.microsoft.com/office/drawing/2014/main" val="1227128302"/>
                    </a:ext>
                  </a:extLst>
                </a:gridCol>
                <a:gridCol w="1002306">
                  <a:extLst>
                    <a:ext uri="{9D8B030D-6E8A-4147-A177-3AD203B41FA5}">
                      <a16:colId xmlns:a16="http://schemas.microsoft.com/office/drawing/2014/main" val="1041276409"/>
                    </a:ext>
                  </a:extLst>
                </a:gridCol>
                <a:gridCol w="1085833">
                  <a:extLst>
                    <a:ext uri="{9D8B030D-6E8A-4147-A177-3AD203B41FA5}">
                      <a16:colId xmlns:a16="http://schemas.microsoft.com/office/drawing/2014/main" val="253876116"/>
                    </a:ext>
                  </a:extLst>
                </a:gridCol>
                <a:gridCol w="1102917">
                  <a:extLst>
                    <a:ext uri="{9D8B030D-6E8A-4147-A177-3AD203B41FA5}">
                      <a16:colId xmlns:a16="http://schemas.microsoft.com/office/drawing/2014/main" val="2893348352"/>
                    </a:ext>
                  </a:extLst>
                </a:gridCol>
                <a:gridCol w="1287052">
                  <a:extLst>
                    <a:ext uri="{9D8B030D-6E8A-4147-A177-3AD203B41FA5}">
                      <a16:colId xmlns:a16="http://schemas.microsoft.com/office/drawing/2014/main" val="1716676985"/>
                    </a:ext>
                  </a:extLst>
                </a:gridCol>
              </a:tblGrid>
              <a:tr h="190500">
                <a:tc>
                  <a:txBody>
                    <a:bodyPr/>
                    <a:lstStyle/>
                    <a:p>
                      <a:pPr>
                        <a:lnSpc>
                          <a:spcPct val="107000"/>
                        </a:lnSpc>
                        <a:spcAft>
                          <a:spcPts val="800"/>
                        </a:spcAft>
                      </a:pPr>
                      <a:r>
                        <a:rPr lang="es-E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PERIODIFICACIÓN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2026</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73675184"/>
                  </a:ext>
                </a:extLst>
              </a:tr>
              <a:tr h="190500">
                <a:tc>
                  <a:txBody>
                    <a:bodyPr/>
                    <a:lstStyle/>
                    <a:p>
                      <a:pPr>
                        <a:lnSpc>
                          <a:spcPct val="107000"/>
                        </a:lnSpc>
                        <a:spcAft>
                          <a:spcPts val="800"/>
                        </a:spcAft>
                      </a:pPr>
                      <a:r>
                        <a:rPr lang="es-E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Financiación Plan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1.019,5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730,5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613,0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3758762"/>
                  </a:ext>
                </a:extLst>
              </a:tr>
              <a:tr h="190500">
                <a:tc>
                  <a:txBody>
                    <a:bodyPr/>
                    <a:lstStyle/>
                    <a:p>
                      <a:pPr>
                        <a:lnSpc>
                          <a:spcPct val="107000"/>
                        </a:lnSpc>
                        <a:spcAft>
                          <a:spcPts val="800"/>
                        </a:spcAft>
                      </a:pPr>
                      <a:r>
                        <a:rPr lang="es-E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Otra financiación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15041056"/>
                  </a:ext>
                </a:extLst>
              </a:tr>
              <a:tr h="190500">
                <a:tc>
                  <a:txBody>
                    <a:bodyPr/>
                    <a:lstStyle/>
                    <a:p>
                      <a:pPr algn="r">
                        <a:lnSpc>
                          <a:spcPct val="107000"/>
                        </a:lnSpc>
                        <a:spcAft>
                          <a:spcPts val="800"/>
                        </a:spcAft>
                      </a:pPr>
                      <a:r>
                        <a:rPr lang="es-ES"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TOTAL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88484"/>
                    </a:solidFill>
                  </a:tcPr>
                </a:tc>
                <a:tc>
                  <a:txBody>
                    <a:bodyPr/>
                    <a:lstStyle/>
                    <a:p>
                      <a:pPr algn="ctr">
                        <a:lnSpc>
                          <a:spcPct val="107000"/>
                        </a:lnSpc>
                        <a:spcAft>
                          <a:spcPts val="800"/>
                        </a:spcAft>
                      </a:pPr>
                      <a:r>
                        <a:rPr lang="es-ES"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88484"/>
                    </a:solidFill>
                  </a:tcPr>
                </a:tc>
                <a:tc>
                  <a:txBody>
                    <a:bodyPr/>
                    <a:lstStyle/>
                    <a:p>
                      <a:pPr algn="ctr">
                        <a:lnSpc>
                          <a:spcPct val="107000"/>
                        </a:lnSpc>
                        <a:spcAft>
                          <a:spcPts val="800"/>
                        </a:spcAft>
                      </a:pPr>
                      <a:r>
                        <a:rPr lang="es-ES" sz="11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1.019,5 M€</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88484"/>
                    </a:solidFill>
                  </a:tcPr>
                </a:tc>
                <a:tc>
                  <a:txBody>
                    <a:bodyPr/>
                    <a:lstStyle/>
                    <a:p>
                      <a:pPr algn="ctr">
                        <a:lnSpc>
                          <a:spcPct val="107000"/>
                        </a:lnSpc>
                        <a:spcAft>
                          <a:spcPts val="800"/>
                        </a:spcAft>
                      </a:pPr>
                      <a:r>
                        <a:rPr lang="es-ES" sz="11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730,5 M€</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88484"/>
                    </a:solidFill>
                  </a:tcPr>
                </a:tc>
                <a:tc>
                  <a:txBody>
                    <a:bodyPr/>
                    <a:lstStyle/>
                    <a:p>
                      <a:pPr algn="ctr">
                        <a:lnSpc>
                          <a:spcPct val="107000"/>
                        </a:lnSpc>
                        <a:spcAft>
                          <a:spcPts val="800"/>
                        </a:spcAft>
                      </a:pPr>
                      <a:r>
                        <a:rPr lang="es-ES" sz="11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613,0 M€</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88484"/>
                    </a:solidFill>
                  </a:tcPr>
                </a:tc>
                <a:tc>
                  <a:txBody>
                    <a:bodyPr/>
                    <a:lstStyle/>
                    <a:p>
                      <a:pPr algn="ctr">
                        <a:lnSpc>
                          <a:spcPct val="107000"/>
                        </a:lnSpc>
                        <a:spcAft>
                          <a:spcPts val="800"/>
                        </a:spcAft>
                      </a:pPr>
                      <a:r>
                        <a:rPr lang="es-ES"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88484"/>
                    </a:solidFill>
                  </a:tcPr>
                </a:tc>
                <a:tc>
                  <a:txBody>
                    <a:bodyPr/>
                    <a:lstStyle/>
                    <a:p>
                      <a:pPr algn="ctr">
                        <a:lnSpc>
                          <a:spcPct val="107000"/>
                        </a:lnSpc>
                        <a:spcAft>
                          <a:spcPts val="800"/>
                        </a:spcAft>
                      </a:pPr>
                      <a:r>
                        <a:rPr lang="es-ES"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88484"/>
                    </a:solidFill>
                  </a:tcPr>
                </a:tc>
                <a:tc>
                  <a:txBody>
                    <a:bodyPr/>
                    <a:lstStyle/>
                    <a:p>
                      <a:pPr algn="ctr">
                        <a:lnSpc>
                          <a:spcPct val="107000"/>
                        </a:lnSpc>
                        <a:spcAft>
                          <a:spcPts val="800"/>
                        </a:spcAft>
                      </a:pPr>
                      <a:r>
                        <a:rPr lang="es-ES" sz="11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88484"/>
                    </a:solidFill>
                  </a:tcPr>
                </a:tc>
                <a:extLst>
                  <a:ext uri="{0D108BD9-81ED-4DB2-BD59-A6C34878D82A}">
                    <a16:rowId xmlns:a16="http://schemas.microsoft.com/office/drawing/2014/main" val="2439284141"/>
                  </a:ext>
                </a:extLst>
              </a:tr>
            </a:tbl>
          </a:graphicData>
        </a:graphic>
      </p:graphicFrame>
      <p:graphicFrame>
        <p:nvGraphicFramePr>
          <p:cNvPr id="9" name="Tabla 8">
            <a:extLst>
              <a:ext uri="{FF2B5EF4-FFF2-40B4-BE49-F238E27FC236}">
                <a16:creationId xmlns:a16="http://schemas.microsoft.com/office/drawing/2014/main" id="{1FC4E9BF-024B-4FFB-B576-637E23BBBF41}"/>
              </a:ext>
            </a:extLst>
          </p:cNvPr>
          <p:cNvGraphicFramePr>
            <a:graphicFrameLocks noGrp="1"/>
          </p:cNvGraphicFramePr>
          <p:nvPr>
            <p:extLst>
              <p:ext uri="{D42A27DB-BD31-4B8C-83A1-F6EECF244321}">
                <p14:modId xmlns:p14="http://schemas.microsoft.com/office/powerpoint/2010/main" val="908887424"/>
              </p:ext>
            </p:extLst>
          </p:nvPr>
        </p:nvGraphicFramePr>
        <p:xfrm>
          <a:off x="386046" y="3401148"/>
          <a:ext cx="9686422" cy="2252664"/>
        </p:xfrm>
        <a:graphic>
          <a:graphicData uri="http://schemas.openxmlformats.org/drawingml/2006/table">
            <a:tbl>
              <a:tblPr firstRow="1" firstCol="1" bandRow="1"/>
              <a:tblGrid>
                <a:gridCol w="787322">
                  <a:extLst>
                    <a:ext uri="{9D8B030D-6E8A-4147-A177-3AD203B41FA5}">
                      <a16:colId xmlns:a16="http://schemas.microsoft.com/office/drawing/2014/main" val="2938926765"/>
                    </a:ext>
                  </a:extLst>
                </a:gridCol>
                <a:gridCol w="6147581">
                  <a:extLst>
                    <a:ext uri="{9D8B030D-6E8A-4147-A177-3AD203B41FA5}">
                      <a16:colId xmlns:a16="http://schemas.microsoft.com/office/drawing/2014/main" val="991549800"/>
                    </a:ext>
                  </a:extLst>
                </a:gridCol>
                <a:gridCol w="1427538">
                  <a:extLst>
                    <a:ext uri="{9D8B030D-6E8A-4147-A177-3AD203B41FA5}">
                      <a16:colId xmlns:a16="http://schemas.microsoft.com/office/drawing/2014/main" val="941793330"/>
                    </a:ext>
                  </a:extLst>
                </a:gridCol>
                <a:gridCol w="724819">
                  <a:extLst>
                    <a:ext uri="{9D8B030D-6E8A-4147-A177-3AD203B41FA5}">
                      <a16:colId xmlns:a16="http://schemas.microsoft.com/office/drawing/2014/main" val="1915207012"/>
                    </a:ext>
                  </a:extLst>
                </a:gridCol>
                <a:gridCol w="599162">
                  <a:extLst>
                    <a:ext uri="{9D8B030D-6E8A-4147-A177-3AD203B41FA5}">
                      <a16:colId xmlns:a16="http://schemas.microsoft.com/office/drawing/2014/main" val="619838414"/>
                    </a:ext>
                  </a:extLst>
                </a:gridCol>
              </a:tblGrid>
              <a:tr h="61508">
                <a:tc gridSpan="5">
                  <a:txBody>
                    <a:bodyPr/>
                    <a:lstStyle/>
                    <a:p>
                      <a:pPr>
                        <a:lnSpc>
                          <a:spcPct val="107000"/>
                        </a:lnSpc>
                        <a:spcAft>
                          <a:spcPts val="800"/>
                        </a:spcAft>
                      </a:pPr>
                      <a:r>
                        <a:rPr lang="es-E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ENUMERACIÓN DE LAS REFORMAS E INVERSIONES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22275614"/>
                  </a:ext>
                </a:extLst>
              </a:tr>
              <a:tr h="125863">
                <a:tc>
                  <a:txBody>
                    <a:bodyPr/>
                    <a:lstStyle/>
                    <a:p>
                      <a:pPr algn="ctr">
                        <a:lnSpc>
                          <a:spcPct val="107000"/>
                        </a:lnSpc>
                        <a:spcAft>
                          <a:spcPts val="800"/>
                        </a:spcAft>
                      </a:pPr>
                      <a:r>
                        <a:rPr lang="es-E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Código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Inversión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Financiación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sobre el total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COFOG</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68916909"/>
                  </a:ext>
                </a:extLst>
              </a:tr>
              <a:tr h="125863">
                <a:tc>
                  <a:txBody>
                    <a:bodyPr/>
                    <a:lstStyle/>
                    <a:p>
                      <a:pPr algn="ctr">
                        <a:lnSpc>
                          <a:spcPct val="107000"/>
                        </a:lnSpc>
                        <a:spcAft>
                          <a:spcPts val="800"/>
                        </a:spcAft>
                      </a:pPr>
                      <a:r>
                        <a:rPr lang="es-E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C23.I1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s-E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Empleo Joven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765.000.000 €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32,35%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68772619"/>
                  </a:ext>
                </a:extLst>
              </a:tr>
              <a:tr h="125863">
                <a:tc>
                  <a:txBody>
                    <a:bodyPr/>
                    <a:lstStyle/>
                    <a:p>
                      <a:pPr algn="ctr">
                        <a:lnSpc>
                          <a:spcPct val="107000"/>
                        </a:lnSpc>
                        <a:spcAft>
                          <a:spcPts val="800"/>
                        </a:spcAft>
                      </a:pPr>
                      <a:r>
                        <a:rPr lang="es-E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C23.I2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s-E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Empleo Mujer y transversalidad de género en las políticas públicas de apoyo a la activación para el empleo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105.000.000 €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40317005"/>
                  </a:ext>
                </a:extLst>
              </a:tr>
              <a:tr h="125863">
                <a:tc>
                  <a:txBody>
                    <a:bodyPr/>
                    <a:lstStyle/>
                    <a:p>
                      <a:pPr algn="ctr">
                        <a:lnSpc>
                          <a:spcPct val="107000"/>
                        </a:lnSpc>
                        <a:spcAft>
                          <a:spcPts val="800"/>
                        </a:spcAft>
                      </a:pPr>
                      <a:r>
                        <a:rPr lang="es-E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C23.I3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s-E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Adquisición de nuevas competencias para la transformación digital, verde y productiva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434.500.000 €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18,37%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36139935"/>
                  </a:ext>
                </a:extLst>
              </a:tr>
              <a:tr h="125863">
                <a:tc>
                  <a:txBody>
                    <a:bodyPr/>
                    <a:lstStyle/>
                    <a:p>
                      <a:pPr algn="ctr">
                        <a:lnSpc>
                          <a:spcPct val="107000"/>
                        </a:lnSpc>
                        <a:spcAft>
                          <a:spcPts val="800"/>
                        </a:spcAft>
                      </a:pPr>
                      <a:r>
                        <a:rPr lang="es-E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C23.I4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s-E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Nuevos proyectos territoriales para el reequilibrio y la equidad</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555.000.000 €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23,47%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39590345"/>
                  </a:ext>
                </a:extLst>
              </a:tr>
              <a:tr h="125863">
                <a:tc>
                  <a:txBody>
                    <a:bodyPr/>
                    <a:lstStyle/>
                    <a:p>
                      <a:pPr algn="ctr">
                        <a:lnSpc>
                          <a:spcPct val="107000"/>
                        </a:lnSpc>
                        <a:spcAft>
                          <a:spcPts val="800"/>
                        </a:spcAft>
                      </a:pPr>
                      <a:r>
                        <a:rPr lang="es-E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C23.I5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s-E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Gobernanza e impulso a las políticas de apoyo a la activación para el empleo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105.500.000 €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26634473"/>
                  </a:ext>
                </a:extLst>
              </a:tr>
              <a:tr h="125863">
                <a:tc>
                  <a:txBody>
                    <a:bodyPr/>
                    <a:lstStyle/>
                    <a:p>
                      <a:pPr algn="ctr">
                        <a:lnSpc>
                          <a:spcPct val="107000"/>
                        </a:lnSpc>
                        <a:spcAft>
                          <a:spcPts val="800"/>
                        </a:spcAft>
                      </a:pPr>
                      <a:r>
                        <a:rPr lang="es-E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C23.I6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s-E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Plan integral de impulso a la Economía Social para la generación de un tejido económico inclusivo y sostenible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100.000.000 €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4,23%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04989195"/>
                  </a:ext>
                </a:extLst>
              </a:tr>
              <a:tr h="125863">
                <a:tc>
                  <a:txBody>
                    <a:bodyPr/>
                    <a:lstStyle/>
                    <a:p>
                      <a:pPr algn="ctr">
                        <a:lnSpc>
                          <a:spcPct val="107000"/>
                        </a:lnSpc>
                        <a:spcAft>
                          <a:spcPts val="800"/>
                        </a:spcAft>
                      </a:pPr>
                      <a:r>
                        <a:rPr lang="es-E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C23.I7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s-E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Fomento del crecimiento inclusivo mediante la vinculación de las políticas de inclusión social al Ingreso Mínimo Vital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298.000.000 €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12,68%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43577277"/>
                  </a:ext>
                </a:extLst>
              </a:tr>
              <a:tr h="125863">
                <a:tc>
                  <a:txBody>
                    <a:bodyPr/>
                    <a:lstStyle/>
                    <a:p>
                      <a:pPr algn="r">
                        <a:lnSpc>
                          <a:spcPct val="107000"/>
                        </a:lnSpc>
                        <a:spcAft>
                          <a:spcPts val="800"/>
                        </a:spcAft>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88484"/>
                    </a:solidFill>
                  </a:tcPr>
                </a:tc>
                <a:tc>
                  <a:txBody>
                    <a:bodyPr/>
                    <a:lstStyle/>
                    <a:p>
                      <a:pPr>
                        <a:lnSpc>
                          <a:spcPct val="107000"/>
                        </a:lnSpc>
                        <a:spcAft>
                          <a:spcPts val="800"/>
                        </a:spcAft>
                      </a:pPr>
                      <a:r>
                        <a:rPr lang="es-ES"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Nuevas políticas públicas para un mercado de trabajo dinámico, resiliente e inclusivo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88484"/>
                    </a:solidFill>
                  </a:tcPr>
                </a:tc>
                <a:tc>
                  <a:txBody>
                    <a:bodyPr/>
                    <a:lstStyle/>
                    <a:p>
                      <a:pPr algn="ctr">
                        <a:lnSpc>
                          <a:spcPct val="107000"/>
                        </a:lnSpc>
                        <a:spcAft>
                          <a:spcPts val="800"/>
                        </a:spcAft>
                      </a:pPr>
                      <a:r>
                        <a:rPr lang="es-ES"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2.363.000.000 €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88484"/>
                    </a:solidFill>
                  </a:tcPr>
                </a:tc>
                <a:tc>
                  <a:txBody>
                    <a:bodyPr/>
                    <a:lstStyle/>
                    <a:p>
                      <a:pPr algn="ctr">
                        <a:lnSpc>
                          <a:spcPct val="107000"/>
                        </a:lnSpc>
                        <a:spcAft>
                          <a:spcPts val="800"/>
                        </a:spcAft>
                      </a:pPr>
                      <a:r>
                        <a:rPr lang="es-ES"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100%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88484"/>
                    </a:solidFill>
                  </a:tcPr>
                </a:tc>
                <a:tc>
                  <a:txBody>
                    <a:bodyPr/>
                    <a:lstStyle/>
                    <a:p>
                      <a:pPr algn="ctr">
                        <a:lnSpc>
                          <a:spcPct val="107000"/>
                        </a:lnSpc>
                        <a:spcAft>
                          <a:spcPts val="800"/>
                        </a:spcAft>
                      </a:pPr>
                      <a:r>
                        <a:rPr lang="es-ES" sz="11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88484"/>
                    </a:solidFill>
                  </a:tcPr>
                </a:tc>
                <a:extLst>
                  <a:ext uri="{0D108BD9-81ED-4DB2-BD59-A6C34878D82A}">
                    <a16:rowId xmlns:a16="http://schemas.microsoft.com/office/drawing/2014/main" val="2232260162"/>
                  </a:ext>
                </a:extLst>
              </a:tr>
            </a:tbl>
          </a:graphicData>
        </a:graphic>
      </p:graphicFrame>
    </p:spTree>
    <p:extLst>
      <p:ext uri="{BB962C8B-B14F-4D97-AF65-F5344CB8AC3E}">
        <p14:creationId xmlns:p14="http://schemas.microsoft.com/office/powerpoint/2010/main" val="4026471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3" y="0"/>
            <a:ext cx="12026011" cy="1325563"/>
          </a:xfrm>
        </p:spPr>
        <p:txBody>
          <a:bodyPr>
            <a:normAutofit/>
          </a:bodyPr>
          <a:lstStyle/>
          <a:p>
            <a:r>
              <a:rPr lang="es-ES" sz="2800" dirty="0"/>
              <a:t>COMPONENTE 23. </a:t>
            </a:r>
            <a:r>
              <a:rPr lang="es-ES" sz="2800" cap="small" dirty="0"/>
              <a:t>Nuevas políticas públicas para un mercado de trabajo dinámico, resiliente e inclusivo.</a:t>
            </a:r>
            <a:endParaRPr lang="es-ES" sz="2800" dirty="0"/>
          </a:p>
        </p:txBody>
      </p:sp>
      <p:grpSp>
        <p:nvGrpSpPr>
          <p:cNvPr id="12" name="Grupo 11">
            <a:extLst>
              <a:ext uri="{FF2B5EF4-FFF2-40B4-BE49-F238E27FC236}">
                <a16:creationId xmlns:a16="http://schemas.microsoft.com/office/drawing/2014/main" id="{582354B4-8810-4F6C-AB64-2106006A846E}"/>
              </a:ext>
            </a:extLst>
          </p:cNvPr>
          <p:cNvGrpSpPr/>
          <p:nvPr/>
        </p:nvGrpSpPr>
        <p:grpSpPr>
          <a:xfrm>
            <a:off x="10115551" y="1325564"/>
            <a:ext cx="1852930" cy="2203070"/>
            <a:chOff x="8691937" y="1474904"/>
            <a:chExt cx="3500063" cy="4237724"/>
          </a:xfrm>
        </p:grpSpPr>
        <p:sp>
          <p:nvSpPr>
            <p:cNvPr id="17" name="Rectángulo 16">
              <a:extLst>
                <a:ext uri="{FF2B5EF4-FFF2-40B4-BE49-F238E27FC236}">
                  <a16:creationId xmlns:a16="http://schemas.microsoft.com/office/drawing/2014/main" id="{31B39310-AD0C-46D3-B952-F4C2E119228D}"/>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Rectángulo 20">
              <a:extLst>
                <a:ext uri="{FF2B5EF4-FFF2-40B4-BE49-F238E27FC236}">
                  <a16:creationId xmlns:a16="http://schemas.microsoft.com/office/drawing/2014/main" id="{A69D9527-3E54-4BBF-9F72-433AF6A25354}"/>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9" name="Imagen 8">
            <a:extLst>
              <a:ext uri="{FF2B5EF4-FFF2-40B4-BE49-F238E27FC236}">
                <a16:creationId xmlns:a16="http://schemas.microsoft.com/office/drawing/2014/main" id="{538DC287-9C81-429C-98E2-E19ABD14F242}"/>
              </a:ext>
            </a:extLst>
          </p:cNvPr>
          <p:cNvPicPr>
            <a:picLocks noChangeAspect="1"/>
          </p:cNvPicPr>
          <p:nvPr/>
        </p:nvPicPr>
        <p:blipFill rotWithShape="1">
          <a:blip r:embed="rId2"/>
          <a:srcRect l="15097" r="19062" b="42020"/>
          <a:stretch/>
        </p:blipFill>
        <p:spPr>
          <a:xfrm>
            <a:off x="10166664" y="1493742"/>
            <a:ext cx="1524758" cy="1821121"/>
          </a:xfrm>
          <a:prstGeom prst="rect">
            <a:avLst/>
          </a:prstGeom>
        </p:spPr>
      </p:pic>
      <p:graphicFrame>
        <p:nvGraphicFramePr>
          <p:cNvPr id="3" name="Tabla 2">
            <a:extLst>
              <a:ext uri="{FF2B5EF4-FFF2-40B4-BE49-F238E27FC236}">
                <a16:creationId xmlns:a16="http://schemas.microsoft.com/office/drawing/2014/main" id="{2613DC9A-3AE7-4B68-9C92-01CF7F4C603D}"/>
              </a:ext>
            </a:extLst>
          </p:cNvPr>
          <p:cNvGraphicFramePr>
            <a:graphicFrameLocks noGrp="1"/>
          </p:cNvGraphicFramePr>
          <p:nvPr>
            <p:extLst>
              <p:ext uri="{D42A27DB-BD31-4B8C-83A1-F6EECF244321}">
                <p14:modId xmlns:p14="http://schemas.microsoft.com/office/powerpoint/2010/main" val="3821749555"/>
              </p:ext>
            </p:extLst>
          </p:nvPr>
        </p:nvGraphicFramePr>
        <p:xfrm>
          <a:off x="997479" y="1352964"/>
          <a:ext cx="8277934" cy="4351339"/>
        </p:xfrm>
        <a:graphic>
          <a:graphicData uri="http://schemas.openxmlformats.org/drawingml/2006/table">
            <a:tbl>
              <a:tblPr firstRow="1" firstCol="1" bandRow="1"/>
              <a:tblGrid>
                <a:gridCol w="1178506">
                  <a:extLst>
                    <a:ext uri="{9D8B030D-6E8A-4147-A177-3AD203B41FA5}">
                      <a16:colId xmlns:a16="http://schemas.microsoft.com/office/drawing/2014/main" val="3218968675"/>
                    </a:ext>
                  </a:extLst>
                </a:gridCol>
                <a:gridCol w="1178506">
                  <a:extLst>
                    <a:ext uri="{9D8B030D-6E8A-4147-A177-3AD203B41FA5}">
                      <a16:colId xmlns:a16="http://schemas.microsoft.com/office/drawing/2014/main" val="343078240"/>
                    </a:ext>
                  </a:extLst>
                </a:gridCol>
                <a:gridCol w="1052370">
                  <a:extLst>
                    <a:ext uri="{9D8B030D-6E8A-4147-A177-3AD203B41FA5}">
                      <a16:colId xmlns:a16="http://schemas.microsoft.com/office/drawing/2014/main" val="1800316514"/>
                    </a:ext>
                  </a:extLst>
                </a:gridCol>
                <a:gridCol w="1373992">
                  <a:extLst>
                    <a:ext uri="{9D8B030D-6E8A-4147-A177-3AD203B41FA5}">
                      <a16:colId xmlns:a16="http://schemas.microsoft.com/office/drawing/2014/main" val="2388821491"/>
                    </a:ext>
                  </a:extLst>
                </a:gridCol>
                <a:gridCol w="593442">
                  <a:extLst>
                    <a:ext uri="{9D8B030D-6E8A-4147-A177-3AD203B41FA5}">
                      <a16:colId xmlns:a16="http://schemas.microsoft.com/office/drawing/2014/main" val="2403741257"/>
                    </a:ext>
                  </a:extLst>
                </a:gridCol>
                <a:gridCol w="592977">
                  <a:extLst>
                    <a:ext uri="{9D8B030D-6E8A-4147-A177-3AD203B41FA5}">
                      <a16:colId xmlns:a16="http://schemas.microsoft.com/office/drawing/2014/main" val="47059334"/>
                    </a:ext>
                  </a:extLst>
                </a:gridCol>
                <a:gridCol w="577617">
                  <a:extLst>
                    <a:ext uri="{9D8B030D-6E8A-4147-A177-3AD203B41FA5}">
                      <a16:colId xmlns:a16="http://schemas.microsoft.com/office/drawing/2014/main" val="3065584369"/>
                    </a:ext>
                  </a:extLst>
                </a:gridCol>
                <a:gridCol w="575290">
                  <a:extLst>
                    <a:ext uri="{9D8B030D-6E8A-4147-A177-3AD203B41FA5}">
                      <a16:colId xmlns:a16="http://schemas.microsoft.com/office/drawing/2014/main" val="3918616486"/>
                    </a:ext>
                  </a:extLst>
                </a:gridCol>
                <a:gridCol w="577617">
                  <a:extLst>
                    <a:ext uri="{9D8B030D-6E8A-4147-A177-3AD203B41FA5}">
                      <a16:colId xmlns:a16="http://schemas.microsoft.com/office/drawing/2014/main" val="3508800906"/>
                    </a:ext>
                  </a:extLst>
                </a:gridCol>
                <a:gridCol w="577617">
                  <a:extLst>
                    <a:ext uri="{9D8B030D-6E8A-4147-A177-3AD203B41FA5}">
                      <a16:colId xmlns:a16="http://schemas.microsoft.com/office/drawing/2014/main" val="4293044210"/>
                    </a:ext>
                  </a:extLst>
                </a:gridCol>
              </a:tblGrid>
              <a:tr h="230445">
                <a:tc>
                  <a:txBody>
                    <a:bodyPr/>
                    <a:lstStyle/>
                    <a:p>
                      <a:pPr marL="0" algn="ctr" defTabSz="914377" rtl="0" eaLnBrk="1" latinLnBrk="0" hangingPunct="1">
                        <a:lnSpc>
                          <a:spcPct val="107000"/>
                        </a:lnSpc>
                        <a:spcAft>
                          <a:spcPts val="800"/>
                        </a:spcAft>
                      </a:pPr>
                      <a:r>
                        <a:rPr lang="es-ES" sz="600" b="1" kern="1200" dirty="0">
                          <a:solidFill>
                            <a:srgbClr val="FFFFFF"/>
                          </a:solidFill>
                          <a:effectLst/>
                          <a:latin typeface="Arial" panose="020B0604020202020204" pitchFamily="34" charset="0"/>
                          <a:cs typeface="Times New Roman" panose="02020603050405020304" pitchFamily="18" charset="0"/>
                        </a:rPr>
                        <a:t>INVERSIÓN</a:t>
                      </a:r>
                    </a:p>
                  </a:txBody>
                  <a:tcPr marL="31630" marR="316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lnSpc>
                          <a:spcPct val="107000"/>
                        </a:lnSpc>
                        <a:spcAft>
                          <a:spcPts val="800"/>
                        </a:spcAft>
                      </a:pPr>
                      <a:r>
                        <a:rPr lang="es-ES" sz="6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ACTUACIONES</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88484"/>
                    </a:solidFill>
                  </a:tcPr>
                </a:tc>
                <a:tc>
                  <a:txBody>
                    <a:bodyPr/>
                    <a:lstStyle/>
                    <a:p>
                      <a:pPr algn="ctr">
                        <a:lnSpc>
                          <a:spcPct val="107000"/>
                        </a:lnSpc>
                        <a:spcAft>
                          <a:spcPts val="800"/>
                        </a:spcAft>
                      </a:pPr>
                      <a:r>
                        <a:rPr lang="es-ES" sz="6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MODO DE IMPLEMENTACIÓN (UPV)</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88484"/>
                    </a:solidFill>
                  </a:tcPr>
                </a:tc>
                <a:tc>
                  <a:txBody>
                    <a:bodyPr/>
                    <a:lstStyle/>
                    <a:p>
                      <a:pPr algn="ctr">
                        <a:lnSpc>
                          <a:spcPct val="107000"/>
                        </a:lnSpc>
                        <a:spcAft>
                          <a:spcPts val="800"/>
                        </a:spcAft>
                      </a:pPr>
                      <a:r>
                        <a:rPr lang="es-ES" sz="6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ADMINISTRACIÓN EJECUTORA</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88484"/>
                    </a:solidFill>
                  </a:tcPr>
                </a:tc>
                <a:tc>
                  <a:txBody>
                    <a:bodyPr/>
                    <a:lstStyle/>
                    <a:p>
                      <a:pPr algn="ctr">
                        <a:lnSpc>
                          <a:spcPct val="107000"/>
                        </a:lnSpc>
                        <a:spcAft>
                          <a:spcPts val="800"/>
                        </a:spcAft>
                      </a:pPr>
                      <a:r>
                        <a:rPr lang="es-ES" sz="6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INVERSIÓN 2020</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88484"/>
                    </a:solidFill>
                  </a:tcPr>
                </a:tc>
                <a:tc>
                  <a:txBody>
                    <a:bodyPr/>
                    <a:lstStyle/>
                    <a:p>
                      <a:pPr algn="ctr">
                        <a:lnSpc>
                          <a:spcPct val="107000"/>
                        </a:lnSpc>
                        <a:spcAft>
                          <a:spcPts val="800"/>
                        </a:spcAft>
                      </a:pPr>
                      <a:r>
                        <a:rPr lang="es-ES" sz="6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INVERSIÓN 2021</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88484"/>
                    </a:solidFill>
                  </a:tcPr>
                </a:tc>
                <a:tc>
                  <a:txBody>
                    <a:bodyPr/>
                    <a:lstStyle/>
                    <a:p>
                      <a:pPr algn="ctr">
                        <a:lnSpc>
                          <a:spcPct val="107000"/>
                        </a:lnSpc>
                        <a:spcAft>
                          <a:spcPts val="800"/>
                        </a:spcAft>
                      </a:pPr>
                      <a:r>
                        <a:rPr lang="es-ES" sz="6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INVERSIÓN 2022</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88484"/>
                    </a:solidFill>
                  </a:tcPr>
                </a:tc>
                <a:tc>
                  <a:txBody>
                    <a:bodyPr/>
                    <a:lstStyle/>
                    <a:p>
                      <a:pPr algn="ctr">
                        <a:lnSpc>
                          <a:spcPct val="107000"/>
                        </a:lnSpc>
                        <a:spcAft>
                          <a:spcPts val="800"/>
                        </a:spcAft>
                      </a:pPr>
                      <a:r>
                        <a:rPr lang="es-ES" sz="6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INVERSIÓN 2023</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88484"/>
                    </a:solidFill>
                  </a:tcPr>
                </a:tc>
                <a:tc>
                  <a:txBody>
                    <a:bodyPr/>
                    <a:lstStyle/>
                    <a:p>
                      <a:pPr algn="ctr">
                        <a:lnSpc>
                          <a:spcPct val="107000"/>
                        </a:lnSpc>
                        <a:spcAft>
                          <a:spcPts val="800"/>
                        </a:spcAft>
                      </a:pPr>
                      <a:r>
                        <a:rPr lang="es-ES" sz="6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INVERSIÓN 2024</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88484"/>
                    </a:solidFill>
                  </a:tcPr>
                </a:tc>
                <a:tc>
                  <a:txBody>
                    <a:bodyPr/>
                    <a:lstStyle/>
                    <a:p>
                      <a:pPr algn="ctr">
                        <a:lnSpc>
                          <a:spcPct val="107000"/>
                        </a:lnSpc>
                        <a:spcAft>
                          <a:spcPts val="800"/>
                        </a:spcAft>
                      </a:pPr>
                      <a:r>
                        <a:rPr lang="es-ES" sz="6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INVERSIÓN 2025</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88484"/>
                    </a:solidFill>
                  </a:tcPr>
                </a:tc>
                <a:extLst>
                  <a:ext uri="{0D108BD9-81ED-4DB2-BD59-A6C34878D82A}">
                    <a16:rowId xmlns:a16="http://schemas.microsoft.com/office/drawing/2014/main" val="3171096525"/>
                  </a:ext>
                </a:extLst>
              </a:tr>
              <a:tr h="216889">
                <a:tc>
                  <a:txBody>
                    <a:bodyPr/>
                    <a:lstStyle/>
                    <a:p>
                      <a:pPr algn="ctr">
                        <a:lnSpc>
                          <a:spcPct val="107000"/>
                        </a:lnSpc>
                        <a:spcAft>
                          <a:spcPts val="800"/>
                        </a:spcAft>
                      </a:pPr>
                      <a:r>
                        <a:rPr lang="es-ES" sz="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C23.I1</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01600">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Programa Investigo</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Subcontrata</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Ministerio de Trabajo y Economía Social, CCAA y Entidades Locales</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 M€</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155,0 M€</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105,0 M€</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55,0 M€</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 M€</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 M€</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73894133"/>
                  </a:ext>
                </a:extLst>
              </a:tr>
              <a:tr h="542223">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C23.I2</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01600">
                        <a:lnSpc>
                          <a:spcPct val="107000"/>
                        </a:lnSpc>
                        <a:spcAft>
                          <a:spcPts val="800"/>
                        </a:spcAft>
                      </a:pPr>
                      <a:r>
                        <a:rPr lang="es-ES" sz="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Programas de formación e inserción para mujeres víctimas de violencia de género o de trata y explotación sexual con compromiso de contratación</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Subcontrata</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Ministerio de Trabajo y Economía Social, CCAA y Entidades Locales</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 M€</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8,0 M€</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8,0 M€</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8,0 M€</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 M€</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 M€</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26631655"/>
                  </a:ext>
                </a:extLst>
              </a:tr>
              <a:tr h="542223">
                <a:tc rowSpan="3">
                  <a:txBody>
                    <a:bodyPr/>
                    <a:lstStyle/>
                    <a:p>
                      <a:pPr algn="ctr">
                        <a:lnSpc>
                          <a:spcPct val="107000"/>
                        </a:lnSpc>
                        <a:spcAft>
                          <a:spcPts val="800"/>
                        </a:spcAft>
                      </a:pPr>
                      <a:r>
                        <a:rPr lang="es-ES" sz="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C23.I3</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01600">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Financiación de acciones formativas que incluyan compromisos de contratación de personas trabajadoras desempleadas</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Subcontrata</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Ministerio de Trabajo y Economía Social, CCAA e interlocutores sociales</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 M€</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40,0 M€</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40,0 M€</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40,0 M€</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 M€</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 M€</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96536798"/>
                  </a:ext>
                </a:extLst>
              </a:tr>
              <a:tr h="216889">
                <a:tc vMerge="1">
                  <a:txBody>
                    <a:bodyPr/>
                    <a:lstStyle/>
                    <a:p>
                      <a:endParaRPr lang="es-ES"/>
                    </a:p>
                  </a:txBody>
                  <a:tcPr/>
                </a:tc>
                <a:tc>
                  <a:txBody>
                    <a:bodyPr/>
                    <a:lstStyle/>
                    <a:p>
                      <a:pPr indent="101600">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Formación para personas trabajadoras en ERTE</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s-ES"/>
                    </a:p>
                  </a:txBody>
                  <a:tcPr/>
                </a:tc>
                <a:tc vMerge="1">
                  <a:txBody>
                    <a:bodyPr/>
                    <a:lstStyle/>
                    <a:p>
                      <a:endParaRPr lang="es-ES"/>
                    </a:p>
                  </a:txBody>
                  <a:tcPr/>
                </a:tc>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 M€</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40,0 M€</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40,0 M€</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39,0 M€</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 M€</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 M€</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66380178"/>
                  </a:ext>
                </a:extLst>
              </a:tr>
              <a:tr h="325334">
                <a:tc vMerge="1">
                  <a:txBody>
                    <a:bodyPr/>
                    <a:lstStyle/>
                    <a:p>
                      <a:endParaRPr lang="es-ES"/>
                    </a:p>
                  </a:txBody>
                  <a:tcPr/>
                </a:tc>
                <a:tc>
                  <a:txBody>
                    <a:bodyPr/>
                    <a:lstStyle/>
                    <a:p>
                      <a:pPr indent="101600">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Detección de necesidades formativas en diferentes sectores</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s-ES"/>
                    </a:p>
                  </a:txBody>
                  <a:tcPr/>
                </a:tc>
                <a:tc vMerge="1">
                  <a:txBody>
                    <a:bodyPr/>
                    <a:lstStyle/>
                    <a:p>
                      <a:endParaRPr lang="es-ES"/>
                    </a:p>
                  </a:txBody>
                  <a:tcPr/>
                </a:tc>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 M€</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 M€</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 M€</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 M€</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 M€</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 M€</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25945117"/>
                  </a:ext>
                </a:extLst>
              </a:tr>
              <a:tr h="433778">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C23.I4</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01600">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Proyectos integrados de inserción para fomentar la contratación de personas paradas de larga duración</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Subcontrata</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Ministerio de Trabajo y Economía</a:t>
                      </a:r>
                      <a:b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Social y CCAA</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 M€</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100,0 M€</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100,0 M€</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35,0 M€</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 M€</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 M€</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31552144"/>
                  </a:ext>
                </a:extLst>
              </a:tr>
              <a:tr h="542223">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C23.I5</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01600">
                        <a:lnSpc>
                          <a:spcPct val="107000"/>
                        </a:lnSpc>
                        <a:spcAft>
                          <a:spcPts val="800"/>
                        </a:spcAft>
                      </a:pPr>
                      <a:r>
                        <a:rPr lang="es-ES" sz="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Gobernanza del impulso al Plan Nacional de Políticas Activas de Empleo Formación permanente del Sistema Nacional de Empleo</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Subcontrata</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Ministerio de Trabajo y Economía Social y CCAA</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 M€</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5,5 M€</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 M€</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 M€</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 M€</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 M€</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571210"/>
                  </a:ext>
                </a:extLst>
              </a:tr>
              <a:tr h="433778">
                <a:tc rowSpan="2">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C23.I6</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01600">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Programa nacional de apoyo a la digitalización de las empresas de la economía social</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Subcontrata</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Ministerio de Trabajo y Economía Social</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 M€</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 M€</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20,0 M€</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80,0 M€</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 M€</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 M€</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16942690"/>
                  </a:ext>
                </a:extLst>
              </a:tr>
              <a:tr h="542223">
                <a:tc vMerge="1">
                  <a:txBody>
                    <a:bodyPr/>
                    <a:lstStyle/>
                    <a:p>
                      <a:endParaRPr lang="es-ES"/>
                    </a:p>
                  </a:txBody>
                  <a:tcPr/>
                </a:tc>
                <a:tc>
                  <a:txBody>
                    <a:bodyPr/>
                    <a:lstStyle/>
                    <a:p>
                      <a:pPr indent="101600">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Programa de impulso de las transiciones sostenibles e inclusivas de empresas y de colectivos en situación de vulnerabilidad</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s-ES"/>
                    </a:p>
                  </a:txBody>
                  <a:tcPr/>
                </a:tc>
                <a:tc vMerge="1">
                  <a:txBody>
                    <a:bodyPr/>
                    <a:lstStyle/>
                    <a:p>
                      <a:endParaRPr lang="es-ES"/>
                    </a:p>
                  </a:txBody>
                  <a:tcPr/>
                </a:tc>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 M€</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 M€</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s-ES"/>
                    </a:p>
                  </a:txBody>
                  <a:tcPr/>
                </a:tc>
                <a:tc vMerge="1">
                  <a:txBody>
                    <a:bodyPr/>
                    <a:lstStyle/>
                    <a:p>
                      <a:endParaRPr lang="es-ES"/>
                    </a:p>
                  </a:txBody>
                  <a:tcPr/>
                </a:tc>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 M€</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 M€</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4874722"/>
                  </a:ext>
                </a:extLst>
              </a:tr>
              <a:tr h="325334">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C23.I7</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01600">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Nuevo modelo de inclusión a partir del Ingreso Mínimo Vital (IMV)</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Subcontrata</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Admón. General del Estado (Sello de</a:t>
                      </a:r>
                      <a:b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Inclusión Social)</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 M€</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100,0 M€</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98,0 M€</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100,0 M€</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 M€</a:t>
                      </a:r>
                      <a:endParaRPr lang="es-ES" sz="80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ES" sz="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 M€</a:t>
                      </a:r>
                      <a:endParaRPr lang="es-E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30" marR="316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75618729"/>
                  </a:ext>
                </a:extLst>
              </a:tr>
            </a:tbl>
          </a:graphicData>
        </a:graphic>
      </p:graphicFrame>
    </p:spTree>
    <p:extLst>
      <p:ext uri="{BB962C8B-B14F-4D97-AF65-F5344CB8AC3E}">
        <p14:creationId xmlns:p14="http://schemas.microsoft.com/office/powerpoint/2010/main" val="199731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3" y="0"/>
            <a:ext cx="12026011" cy="1325563"/>
          </a:xfrm>
        </p:spPr>
        <p:txBody>
          <a:bodyPr>
            <a:normAutofit/>
          </a:bodyPr>
          <a:lstStyle/>
          <a:p>
            <a:r>
              <a:rPr lang="es-ES" sz="2800" dirty="0"/>
              <a:t>COMPONENTE 23. </a:t>
            </a:r>
            <a:r>
              <a:rPr lang="es-ES" sz="2800" cap="small" dirty="0"/>
              <a:t>Nuevas políticas públicas para un mercado de trabajo dinámico, resiliente e inclusivo.</a:t>
            </a:r>
            <a:endParaRPr lang="es-ES" sz="2800" dirty="0"/>
          </a:p>
        </p:txBody>
      </p:sp>
      <p:grpSp>
        <p:nvGrpSpPr>
          <p:cNvPr id="12" name="Grupo 11">
            <a:extLst>
              <a:ext uri="{FF2B5EF4-FFF2-40B4-BE49-F238E27FC236}">
                <a16:creationId xmlns:a16="http://schemas.microsoft.com/office/drawing/2014/main" id="{582354B4-8810-4F6C-AB64-2106006A846E}"/>
              </a:ext>
            </a:extLst>
          </p:cNvPr>
          <p:cNvGrpSpPr/>
          <p:nvPr/>
        </p:nvGrpSpPr>
        <p:grpSpPr>
          <a:xfrm>
            <a:off x="10115551" y="1325564"/>
            <a:ext cx="1852930" cy="2203070"/>
            <a:chOff x="8691937" y="1474904"/>
            <a:chExt cx="3500063" cy="4237724"/>
          </a:xfrm>
        </p:grpSpPr>
        <p:sp>
          <p:nvSpPr>
            <p:cNvPr id="17" name="Rectángulo 16">
              <a:extLst>
                <a:ext uri="{FF2B5EF4-FFF2-40B4-BE49-F238E27FC236}">
                  <a16:creationId xmlns:a16="http://schemas.microsoft.com/office/drawing/2014/main" id="{31B39310-AD0C-46D3-B952-F4C2E119228D}"/>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Rectángulo 20">
              <a:extLst>
                <a:ext uri="{FF2B5EF4-FFF2-40B4-BE49-F238E27FC236}">
                  <a16:creationId xmlns:a16="http://schemas.microsoft.com/office/drawing/2014/main" id="{A69D9527-3E54-4BBF-9F72-433AF6A25354}"/>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10" name="Content Placeholder 2">
            <a:extLst>
              <a:ext uri="{FF2B5EF4-FFF2-40B4-BE49-F238E27FC236}">
                <a16:creationId xmlns:a16="http://schemas.microsoft.com/office/drawing/2014/main" id="{32535B99-126C-465C-A3B9-24D1DA717305}"/>
              </a:ext>
            </a:extLst>
          </p:cNvPr>
          <p:cNvSpPr>
            <a:spLocks noGrp="1"/>
          </p:cNvSpPr>
          <p:nvPr>
            <p:ph sz="half" idx="1"/>
          </p:nvPr>
        </p:nvSpPr>
        <p:spPr>
          <a:xfrm>
            <a:off x="361371" y="1277207"/>
            <a:ext cx="9643763" cy="4695093"/>
          </a:xfrm>
        </p:spPr>
        <p:txBody>
          <a:bodyPr vert="horz" lIns="91440" tIns="45720" rIns="91440" bIns="45720" rtlCol="0">
            <a:noAutofit/>
          </a:bodyPr>
          <a:lstStyle/>
          <a:p>
            <a:pPr marL="0" indent="0" algn="just" defTabSz="914400">
              <a:spcBef>
                <a:spcPts val="1200"/>
              </a:spcBef>
              <a:buClr>
                <a:srgbClr val="BA514C"/>
              </a:buClr>
              <a:buNone/>
            </a:pPr>
            <a:r>
              <a:rPr lang="es-ES" sz="1600" u="sng" dirty="0">
                <a:solidFill>
                  <a:srgbClr val="BA514C"/>
                </a:solidFill>
              </a:rPr>
              <a:t>Contexto y resumen del Componente 23</a:t>
            </a:r>
          </a:p>
          <a:p>
            <a:pPr marL="0" indent="0" algn="just">
              <a:lnSpc>
                <a:spcPct val="110000"/>
              </a:lnSpc>
              <a:spcBef>
                <a:spcPts val="1200"/>
              </a:spcBef>
              <a:buNone/>
            </a:pPr>
            <a:r>
              <a:rPr lang="es-ES" sz="1500" dirty="0">
                <a:solidFill>
                  <a:srgbClr val="343536"/>
                </a:solidFill>
              </a:rPr>
              <a:t>El objetivo principal del componente 23 es promover un crecimiento inclusivo y sostenible desde el punto de vista económico y social, y garantizar la seguridad jurídico, siendo preciso abordarlo a través del diálogo social y un paquete equilibrado y coherente de reformas e inversiones. De esta manera, se pretende corregir progresivamente la situación del mercado laboral español, que arrastra desde hace décadas importantes desequilibrios que agravan los ciclos económicos, lastran los aumentos de productividad, aumentan la precariedad y profundizan las brechas sociales, territoriales y de género.</a:t>
            </a:r>
          </a:p>
          <a:p>
            <a:pPr marL="0" indent="0" algn="just">
              <a:lnSpc>
                <a:spcPct val="110000"/>
              </a:lnSpc>
              <a:spcBef>
                <a:spcPts val="1200"/>
              </a:spcBef>
              <a:buNone/>
            </a:pPr>
            <a:r>
              <a:rPr lang="es-ES" sz="1500" dirty="0">
                <a:solidFill>
                  <a:srgbClr val="343536"/>
                </a:solidFill>
              </a:rPr>
              <a:t>Para lograr todas estas metas, el componente 23 plantea siete inversiones diferentes con financiación asociada, suponiendo un coste total de 2.363.000.000 € financiados íntegramente bajo el Mecanismo de Recuperación y Resiliencia.</a:t>
            </a:r>
            <a:endParaRPr lang="es-ES" sz="1100" dirty="0">
              <a:solidFill>
                <a:srgbClr val="343536"/>
              </a:solidFill>
            </a:endParaRPr>
          </a:p>
        </p:txBody>
      </p:sp>
      <p:pic>
        <p:nvPicPr>
          <p:cNvPr id="9" name="Imagen 8">
            <a:extLst>
              <a:ext uri="{FF2B5EF4-FFF2-40B4-BE49-F238E27FC236}">
                <a16:creationId xmlns:a16="http://schemas.microsoft.com/office/drawing/2014/main" id="{93B9EE69-ACFA-4368-97FB-F1290FF62891}"/>
              </a:ext>
            </a:extLst>
          </p:cNvPr>
          <p:cNvPicPr>
            <a:picLocks noChangeAspect="1"/>
          </p:cNvPicPr>
          <p:nvPr/>
        </p:nvPicPr>
        <p:blipFill rotWithShape="1">
          <a:blip r:embed="rId2"/>
          <a:srcRect l="15097" r="19062" b="42020"/>
          <a:stretch/>
        </p:blipFill>
        <p:spPr>
          <a:xfrm>
            <a:off x="10166664" y="1493742"/>
            <a:ext cx="1524758" cy="1821121"/>
          </a:xfrm>
          <a:prstGeom prst="rect">
            <a:avLst/>
          </a:prstGeom>
        </p:spPr>
      </p:pic>
    </p:spTree>
    <p:extLst>
      <p:ext uri="{BB962C8B-B14F-4D97-AF65-F5344CB8AC3E}">
        <p14:creationId xmlns:p14="http://schemas.microsoft.com/office/powerpoint/2010/main" val="245817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3" y="0"/>
            <a:ext cx="12026011" cy="1325563"/>
          </a:xfrm>
        </p:spPr>
        <p:txBody>
          <a:bodyPr>
            <a:normAutofit/>
          </a:bodyPr>
          <a:lstStyle/>
          <a:p>
            <a:r>
              <a:rPr lang="es-ES" sz="2800" dirty="0"/>
              <a:t>COMPONENTE 23. </a:t>
            </a:r>
            <a:r>
              <a:rPr lang="es-ES" sz="2800" cap="small" dirty="0"/>
              <a:t>Nuevas políticas públicas para un mercado de trabajo dinámico, resiliente e inclusivo.</a:t>
            </a:r>
            <a:endParaRPr lang="es-ES" sz="2800" dirty="0"/>
          </a:p>
        </p:txBody>
      </p:sp>
      <p:grpSp>
        <p:nvGrpSpPr>
          <p:cNvPr id="12" name="Grupo 11">
            <a:extLst>
              <a:ext uri="{FF2B5EF4-FFF2-40B4-BE49-F238E27FC236}">
                <a16:creationId xmlns:a16="http://schemas.microsoft.com/office/drawing/2014/main" id="{582354B4-8810-4F6C-AB64-2106006A846E}"/>
              </a:ext>
            </a:extLst>
          </p:cNvPr>
          <p:cNvGrpSpPr/>
          <p:nvPr/>
        </p:nvGrpSpPr>
        <p:grpSpPr>
          <a:xfrm>
            <a:off x="10115551" y="1325564"/>
            <a:ext cx="1852930" cy="2203070"/>
            <a:chOff x="8691937" y="1474904"/>
            <a:chExt cx="3500063" cy="4237724"/>
          </a:xfrm>
        </p:grpSpPr>
        <p:sp>
          <p:nvSpPr>
            <p:cNvPr id="17" name="Rectángulo 16">
              <a:extLst>
                <a:ext uri="{FF2B5EF4-FFF2-40B4-BE49-F238E27FC236}">
                  <a16:creationId xmlns:a16="http://schemas.microsoft.com/office/drawing/2014/main" id="{31B39310-AD0C-46D3-B952-F4C2E119228D}"/>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Rectángulo 20">
              <a:extLst>
                <a:ext uri="{FF2B5EF4-FFF2-40B4-BE49-F238E27FC236}">
                  <a16:creationId xmlns:a16="http://schemas.microsoft.com/office/drawing/2014/main" id="{A69D9527-3E54-4BBF-9F72-433AF6A25354}"/>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10" name="Content Placeholder 2">
            <a:extLst>
              <a:ext uri="{FF2B5EF4-FFF2-40B4-BE49-F238E27FC236}">
                <a16:creationId xmlns:a16="http://schemas.microsoft.com/office/drawing/2014/main" id="{32535B99-126C-465C-A3B9-24D1DA717305}"/>
              </a:ext>
            </a:extLst>
          </p:cNvPr>
          <p:cNvSpPr>
            <a:spLocks noGrp="1"/>
          </p:cNvSpPr>
          <p:nvPr>
            <p:ph sz="half" idx="1"/>
          </p:nvPr>
        </p:nvSpPr>
        <p:spPr>
          <a:xfrm>
            <a:off x="361371" y="1267268"/>
            <a:ext cx="9643763" cy="4695093"/>
          </a:xfrm>
        </p:spPr>
        <p:txBody>
          <a:bodyPr vert="horz" lIns="91440" tIns="45720" rIns="91440" bIns="45720" rtlCol="0">
            <a:noAutofit/>
          </a:bodyPr>
          <a:lstStyle/>
          <a:p>
            <a:pPr marL="0" indent="0" algn="just" defTabSz="914400">
              <a:spcBef>
                <a:spcPts val="1200"/>
              </a:spcBef>
              <a:buClr>
                <a:srgbClr val="BA514C"/>
              </a:buClr>
              <a:buNone/>
            </a:pPr>
            <a:r>
              <a:rPr lang="es-ES" sz="1600" i="1" dirty="0">
                <a:solidFill>
                  <a:srgbClr val="BA514C"/>
                </a:solidFill>
              </a:rPr>
              <a:t>Detalle de las inversiones y actuaciones</a:t>
            </a:r>
          </a:p>
          <a:p>
            <a:pPr marL="0" indent="0" algn="just" defTabSz="914400">
              <a:spcBef>
                <a:spcPts val="1200"/>
              </a:spcBef>
              <a:buClr>
                <a:srgbClr val="BA514C"/>
              </a:buClr>
              <a:buNone/>
            </a:pPr>
            <a:r>
              <a:rPr lang="es-ES" sz="1600" u="sng" dirty="0">
                <a:solidFill>
                  <a:srgbClr val="BA514C"/>
                </a:solidFill>
              </a:rPr>
              <a:t>Empleo Joven</a:t>
            </a:r>
          </a:p>
          <a:p>
            <a:pPr algn="just">
              <a:lnSpc>
                <a:spcPct val="100000"/>
              </a:lnSpc>
              <a:spcBef>
                <a:spcPts val="1200"/>
              </a:spcBef>
              <a:buFont typeface="Arial" panose="020B0604020202020204" pitchFamily="34" charset="0"/>
              <a:buChar char="•"/>
            </a:pPr>
            <a:r>
              <a:rPr lang="es-ES" sz="1500" dirty="0">
                <a:solidFill>
                  <a:srgbClr val="343536"/>
                </a:solidFill>
              </a:rPr>
              <a:t>Esta inversión se centra en 3 actuaciones distintas, entre las que destacan las siguientes:</a:t>
            </a:r>
          </a:p>
          <a:p>
            <a:pPr lvl="1" algn="just">
              <a:lnSpc>
                <a:spcPct val="100000"/>
              </a:lnSpc>
              <a:spcBef>
                <a:spcPts val="1200"/>
              </a:spcBef>
              <a:buFont typeface="Arial" panose="020B0604020202020204" pitchFamily="34" charset="0"/>
              <a:buChar char="•"/>
            </a:pPr>
            <a:r>
              <a:rPr lang="es-ES" sz="1300" b="1" dirty="0">
                <a:solidFill>
                  <a:srgbClr val="343536"/>
                </a:solidFill>
              </a:rPr>
              <a:t>Programa Investigo</a:t>
            </a:r>
            <a:r>
              <a:rPr lang="es-ES" sz="1300" dirty="0">
                <a:solidFill>
                  <a:srgbClr val="343536"/>
                </a:solidFill>
              </a:rPr>
              <a:t>: plan de empleo promovido por el Ministerio de Trabajo y Economía Social para personas jóvenes investigadores y tecnólogas en Organismos Públicos de Investigación, Universidades Públicas, Centros Tecnológicos, y parques científicos y tecnológicos, entre otros. Se priorizará la cobertura de puestos como tecnólogos/as, para la puesta en marcha de proyectos de innovación y de departamentos de I+D+i relacionadas con la sanidad, la transición ecológica y la economía verde (energías renovables, eficiencia energética, tratamiento de aguas y residuos e industria agroalimentaria), así como la digitalización de servicios.</a:t>
            </a:r>
          </a:p>
          <a:p>
            <a:pPr algn="just">
              <a:lnSpc>
                <a:spcPct val="100000"/>
              </a:lnSpc>
              <a:spcBef>
                <a:spcPts val="1200"/>
              </a:spcBef>
              <a:buFont typeface="Arial" panose="020B0604020202020204" pitchFamily="34" charset="0"/>
              <a:buChar char="•"/>
            </a:pPr>
            <a:r>
              <a:rPr lang="es-ES" sz="1500" dirty="0">
                <a:solidFill>
                  <a:srgbClr val="343536"/>
                </a:solidFill>
              </a:rPr>
              <a:t>Implementación de la inversión: el Programa Investigo se coordinará con el Ministerio de Ciencia e Innovación a través de una convocatoria del Servicio Público de Empleo Estatal (SEPE), interviniendo en la evaluación de los proyectos presentados la Agencia Estatal de Investigación y el CDTI.</a:t>
            </a:r>
          </a:p>
          <a:p>
            <a:pPr algn="just">
              <a:lnSpc>
                <a:spcPct val="100000"/>
              </a:lnSpc>
              <a:spcBef>
                <a:spcPts val="1200"/>
              </a:spcBef>
              <a:buFont typeface="Arial" panose="020B0604020202020204" pitchFamily="34" charset="0"/>
              <a:buChar char="•"/>
            </a:pPr>
            <a:r>
              <a:rPr lang="es-ES" sz="1500" dirty="0">
                <a:solidFill>
                  <a:srgbClr val="343536"/>
                </a:solidFill>
              </a:rPr>
              <a:t>Admón. ejecutora: Ministerio de Trabajo y Economía Social, CCAA y Entidades Locales.</a:t>
            </a:r>
          </a:p>
          <a:p>
            <a:pPr algn="just">
              <a:lnSpc>
                <a:spcPct val="100000"/>
              </a:lnSpc>
              <a:spcBef>
                <a:spcPts val="1200"/>
              </a:spcBef>
              <a:buFont typeface="Arial" panose="020B0604020202020204" pitchFamily="34" charset="0"/>
              <a:buChar char="•"/>
            </a:pPr>
            <a:r>
              <a:rPr lang="es-ES" sz="1500" dirty="0">
                <a:solidFill>
                  <a:srgbClr val="343536"/>
                </a:solidFill>
              </a:rPr>
              <a:t>Tamaño de la actuación: </a:t>
            </a:r>
            <a:r>
              <a:rPr lang="es-ES" sz="1500" b="1" dirty="0">
                <a:solidFill>
                  <a:srgbClr val="343536"/>
                </a:solidFill>
              </a:rPr>
              <a:t>315.000.000 €</a:t>
            </a:r>
            <a:r>
              <a:rPr lang="es-ES" sz="1500" dirty="0">
                <a:solidFill>
                  <a:srgbClr val="343536"/>
                </a:solidFill>
              </a:rPr>
              <a:t>. Desglose: 155 M€ (2021), 105 M€ (2022), 55 M€ (2023). Se contempla la realización de 8.700 contratos a investigadores/tecnológos en 3 años (coste contrato máximo de 33.108,92 €/12 meses).</a:t>
            </a:r>
          </a:p>
        </p:txBody>
      </p:sp>
      <p:pic>
        <p:nvPicPr>
          <p:cNvPr id="9" name="Imagen 8">
            <a:extLst>
              <a:ext uri="{FF2B5EF4-FFF2-40B4-BE49-F238E27FC236}">
                <a16:creationId xmlns:a16="http://schemas.microsoft.com/office/drawing/2014/main" id="{0115179F-82F6-48EB-BFFA-A44DA20D8227}"/>
              </a:ext>
            </a:extLst>
          </p:cNvPr>
          <p:cNvPicPr>
            <a:picLocks noChangeAspect="1"/>
          </p:cNvPicPr>
          <p:nvPr/>
        </p:nvPicPr>
        <p:blipFill rotWithShape="1">
          <a:blip r:embed="rId2"/>
          <a:srcRect l="15097" r="19062" b="42020"/>
          <a:stretch/>
        </p:blipFill>
        <p:spPr>
          <a:xfrm>
            <a:off x="10166664" y="1493742"/>
            <a:ext cx="1524758" cy="1821121"/>
          </a:xfrm>
          <a:prstGeom prst="rect">
            <a:avLst/>
          </a:prstGeom>
        </p:spPr>
      </p:pic>
    </p:spTree>
    <p:extLst>
      <p:ext uri="{BB962C8B-B14F-4D97-AF65-F5344CB8AC3E}">
        <p14:creationId xmlns:p14="http://schemas.microsoft.com/office/powerpoint/2010/main" val="1589607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3" y="0"/>
            <a:ext cx="12026011" cy="1325563"/>
          </a:xfrm>
        </p:spPr>
        <p:txBody>
          <a:bodyPr>
            <a:normAutofit/>
          </a:bodyPr>
          <a:lstStyle/>
          <a:p>
            <a:r>
              <a:rPr lang="es-ES" sz="2800" dirty="0"/>
              <a:t>COMPONENTE 23. </a:t>
            </a:r>
            <a:r>
              <a:rPr lang="es-ES" sz="2800" cap="small" dirty="0"/>
              <a:t>Nuevas políticas públicas para un mercado de trabajo dinámico, resiliente e inclusivo.</a:t>
            </a:r>
            <a:endParaRPr lang="es-ES" sz="2800" dirty="0"/>
          </a:p>
        </p:txBody>
      </p:sp>
      <p:grpSp>
        <p:nvGrpSpPr>
          <p:cNvPr id="12" name="Grupo 11">
            <a:extLst>
              <a:ext uri="{FF2B5EF4-FFF2-40B4-BE49-F238E27FC236}">
                <a16:creationId xmlns:a16="http://schemas.microsoft.com/office/drawing/2014/main" id="{582354B4-8810-4F6C-AB64-2106006A846E}"/>
              </a:ext>
            </a:extLst>
          </p:cNvPr>
          <p:cNvGrpSpPr/>
          <p:nvPr/>
        </p:nvGrpSpPr>
        <p:grpSpPr>
          <a:xfrm>
            <a:off x="10115551" y="1325564"/>
            <a:ext cx="1852930" cy="2203070"/>
            <a:chOff x="8691937" y="1474904"/>
            <a:chExt cx="3500063" cy="4237724"/>
          </a:xfrm>
        </p:grpSpPr>
        <p:sp>
          <p:nvSpPr>
            <p:cNvPr id="17" name="Rectángulo 16">
              <a:extLst>
                <a:ext uri="{FF2B5EF4-FFF2-40B4-BE49-F238E27FC236}">
                  <a16:creationId xmlns:a16="http://schemas.microsoft.com/office/drawing/2014/main" id="{31B39310-AD0C-46D3-B952-F4C2E119228D}"/>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Rectángulo 20">
              <a:extLst>
                <a:ext uri="{FF2B5EF4-FFF2-40B4-BE49-F238E27FC236}">
                  <a16:creationId xmlns:a16="http://schemas.microsoft.com/office/drawing/2014/main" id="{A69D9527-3E54-4BBF-9F72-433AF6A25354}"/>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10" name="Content Placeholder 2">
            <a:extLst>
              <a:ext uri="{FF2B5EF4-FFF2-40B4-BE49-F238E27FC236}">
                <a16:creationId xmlns:a16="http://schemas.microsoft.com/office/drawing/2014/main" id="{32535B99-126C-465C-A3B9-24D1DA717305}"/>
              </a:ext>
            </a:extLst>
          </p:cNvPr>
          <p:cNvSpPr>
            <a:spLocks noGrp="1"/>
          </p:cNvSpPr>
          <p:nvPr>
            <p:ph sz="half" idx="1"/>
          </p:nvPr>
        </p:nvSpPr>
        <p:spPr>
          <a:xfrm>
            <a:off x="361371" y="1267268"/>
            <a:ext cx="9643763" cy="4695093"/>
          </a:xfrm>
        </p:spPr>
        <p:txBody>
          <a:bodyPr vert="horz" lIns="91440" tIns="45720" rIns="91440" bIns="45720" rtlCol="0">
            <a:noAutofit/>
          </a:bodyPr>
          <a:lstStyle/>
          <a:p>
            <a:pPr marL="0" indent="0" algn="just" defTabSz="914400">
              <a:spcBef>
                <a:spcPts val="1200"/>
              </a:spcBef>
              <a:buClr>
                <a:srgbClr val="BA514C"/>
              </a:buClr>
              <a:buNone/>
            </a:pPr>
            <a:r>
              <a:rPr lang="es-ES" sz="1600" i="1" dirty="0">
                <a:solidFill>
                  <a:srgbClr val="BA514C"/>
                </a:solidFill>
              </a:rPr>
              <a:t>Detalle de las inversiones y actuaciones</a:t>
            </a:r>
          </a:p>
          <a:p>
            <a:pPr marL="0" indent="0" algn="just" defTabSz="914400">
              <a:spcBef>
                <a:spcPts val="1200"/>
              </a:spcBef>
              <a:buClr>
                <a:srgbClr val="BA514C"/>
              </a:buClr>
              <a:buNone/>
            </a:pPr>
            <a:r>
              <a:rPr lang="es-ES" sz="1600" u="sng" dirty="0">
                <a:solidFill>
                  <a:srgbClr val="BA514C"/>
                </a:solidFill>
              </a:rPr>
              <a:t>Empleo Mujer y transversalidad de género en las políticas públicas de apoyo a la activación para el empleo</a:t>
            </a:r>
          </a:p>
          <a:p>
            <a:pPr algn="just">
              <a:lnSpc>
                <a:spcPct val="100000"/>
              </a:lnSpc>
              <a:spcBef>
                <a:spcPts val="1200"/>
              </a:spcBef>
              <a:buFont typeface="Arial" panose="020B0604020202020204" pitchFamily="34" charset="0"/>
              <a:buChar char="•"/>
            </a:pPr>
            <a:r>
              <a:rPr lang="es-ES" sz="1500" dirty="0">
                <a:solidFill>
                  <a:srgbClr val="343536"/>
                </a:solidFill>
              </a:rPr>
              <a:t>Esta inversión se centra en 3 actuaciones distintas, entre las que destacan las siguientes:</a:t>
            </a:r>
          </a:p>
          <a:p>
            <a:pPr lvl="1" algn="just">
              <a:lnSpc>
                <a:spcPct val="100000"/>
              </a:lnSpc>
              <a:spcBef>
                <a:spcPts val="1200"/>
              </a:spcBef>
              <a:buFont typeface="Arial" panose="020B0604020202020204" pitchFamily="34" charset="0"/>
              <a:buChar char="•"/>
            </a:pPr>
            <a:r>
              <a:rPr lang="es-ES" sz="1300" dirty="0">
                <a:solidFill>
                  <a:srgbClr val="343536"/>
                </a:solidFill>
              </a:rPr>
              <a:t>Programas de formación e inserción para mujeres víctimas de violencia de género o de trata y explotación sexual con compromiso de contratación: programas de formación con compromiso de contratación y fase previa con participación de los servicios sociales de refuerzo de las habilidades sociales y la autoconfianza, y competencias profesionales básicas, para a continuación realizar la formación en alternancia, y por último establecer mecanismos para la incentivación de la contratación posterior estable en empresas donde hubiesen realizado la formación en alternancia.</a:t>
            </a:r>
          </a:p>
          <a:p>
            <a:pPr algn="just">
              <a:lnSpc>
                <a:spcPct val="100000"/>
              </a:lnSpc>
              <a:spcBef>
                <a:spcPts val="1200"/>
              </a:spcBef>
              <a:buFont typeface="Arial" panose="020B0604020202020204" pitchFamily="34" charset="0"/>
              <a:buChar char="•"/>
            </a:pPr>
            <a:r>
              <a:rPr lang="es-ES" sz="1500" dirty="0">
                <a:solidFill>
                  <a:srgbClr val="343536"/>
                </a:solidFill>
              </a:rPr>
              <a:t>Implementación de la inversión: desarrollo, a través de los correspondientes convenios de colaboración o contratos administrativos, de itinerarios personalizados de activación personal, social y laboral de mujeres víctimas de violencia de género o trata.</a:t>
            </a:r>
          </a:p>
          <a:p>
            <a:pPr algn="just">
              <a:lnSpc>
                <a:spcPct val="100000"/>
              </a:lnSpc>
              <a:spcBef>
                <a:spcPts val="1200"/>
              </a:spcBef>
              <a:buFont typeface="Arial" panose="020B0604020202020204" pitchFamily="34" charset="0"/>
              <a:buChar char="•"/>
            </a:pPr>
            <a:r>
              <a:rPr lang="es-ES" sz="1500" dirty="0">
                <a:solidFill>
                  <a:srgbClr val="343536"/>
                </a:solidFill>
              </a:rPr>
              <a:t>Admón. ejecutora: Ministerio de Trabajo y Economía Social, CCAA y Entidades Locales (</a:t>
            </a:r>
            <a:r>
              <a:rPr lang="es-ES" sz="1500" dirty="0" err="1">
                <a:solidFill>
                  <a:srgbClr val="343536"/>
                </a:solidFill>
              </a:rPr>
              <a:t>subvenc</a:t>
            </a:r>
            <a:r>
              <a:rPr lang="es-ES" sz="1500" dirty="0">
                <a:solidFill>
                  <a:srgbClr val="343536"/>
                </a:solidFill>
              </a:rPr>
              <a:t>. públicas).</a:t>
            </a:r>
          </a:p>
          <a:p>
            <a:pPr algn="just">
              <a:lnSpc>
                <a:spcPct val="100000"/>
              </a:lnSpc>
              <a:spcBef>
                <a:spcPts val="1200"/>
              </a:spcBef>
              <a:buFont typeface="Arial" panose="020B0604020202020204" pitchFamily="34" charset="0"/>
              <a:buChar char="•"/>
            </a:pPr>
            <a:r>
              <a:rPr lang="es-ES" sz="1500" dirty="0">
                <a:solidFill>
                  <a:srgbClr val="343536"/>
                </a:solidFill>
              </a:rPr>
              <a:t>Tamaño de la actuación: </a:t>
            </a:r>
            <a:r>
              <a:rPr lang="es-ES" sz="1500" b="1" dirty="0">
                <a:solidFill>
                  <a:srgbClr val="343536"/>
                </a:solidFill>
              </a:rPr>
              <a:t>24.000.000 €</a:t>
            </a:r>
            <a:r>
              <a:rPr lang="es-ES" sz="1500" dirty="0">
                <a:solidFill>
                  <a:srgbClr val="343536"/>
                </a:solidFill>
              </a:rPr>
              <a:t>. Desglose: 8 M € (2021), 8 M € (2022), 8 M € (2023). Al tratarse de una nueva inversión, su coste se ha calculado en 20.000 € por mujer participante, que incluye ayuda económica de participación, máximo de 6 meses (alrededor de 3.000€).</a:t>
            </a:r>
          </a:p>
        </p:txBody>
      </p:sp>
      <p:pic>
        <p:nvPicPr>
          <p:cNvPr id="9" name="Imagen 8">
            <a:extLst>
              <a:ext uri="{FF2B5EF4-FFF2-40B4-BE49-F238E27FC236}">
                <a16:creationId xmlns:a16="http://schemas.microsoft.com/office/drawing/2014/main" id="{0115179F-82F6-48EB-BFFA-A44DA20D8227}"/>
              </a:ext>
            </a:extLst>
          </p:cNvPr>
          <p:cNvPicPr>
            <a:picLocks noChangeAspect="1"/>
          </p:cNvPicPr>
          <p:nvPr/>
        </p:nvPicPr>
        <p:blipFill rotWithShape="1">
          <a:blip r:embed="rId2"/>
          <a:srcRect l="15097" r="19062" b="42020"/>
          <a:stretch/>
        </p:blipFill>
        <p:spPr>
          <a:xfrm>
            <a:off x="10166664" y="1493742"/>
            <a:ext cx="1524758" cy="1821121"/>
          </a:xfrm>
          <a:prstGeom prst="rect">
            <a:avLst/>
          </a:prstGeom>
        </p:spPr>
      </p:pic>
    </p:spTree>
    <p:extLst>
      <p:ext uri="{BB962C8B-B14F-4D97-AF65-F5344CB8AC3E}">
        <p14:creationId xmlns:p14="http://schemas.microsoft.com/office/powerpoint/2010/main" val="19986777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207D4C8F22725E48A5D1968F0AAE5BCA" ma:contentTypeVersion="10" ma:contentTypeDescription="Crear nuevo documento." ma:contentTypeScope="" ma:versionID="b8ea55965ec45980a400dc7f4a101f42">
  <xsd:schema xmlns:xsd="http://www.w3.org/2001/XMLSchema" xmlns:xs="http://www.w3.org/2001/XMLSchema" xmlns:p="http://schemas.microsoft.com/office/2006/metadata/properties" xmlns:ns2="d211e658-d9e6-4b34-ac83-73c84aaabe28" targetNamespace="http://schemas.microsoft.com/office/2006/metadata/properties" ma:root="true" ma:fieldsID="de945a298ffd24b50726c27aaf65ab07" ns2:_="">
    <xsd:import namespace="d211e658-d9e6-4b34-ac83-73c84aaabe2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11e658-d9e6-4b34-ac83-73c84aaabe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2455DCC-1916-4B5A-B868-5CCF6D9F3701}">
  <ds:schemaRefs>
    <ds:schemaRef ds:uri="http://schemas.microsoft.com/sharepoint/v3/contenttype/forms"/>
  </ds:schemaRefs>
</ds:datastoreItem>
</file>

<file path=customXml/itemProps2.xml><?xml version="1.0" encoding="utf-8"?>
<ds:datastoreItem xmlns:ds="http://schemas.openxmlformats.org/officeDocument/2006/customXml" ds:itemID="{6000C2AE-72FC-4597-B203-03E1568F75BF}"/>
</file>

<file path=customXml/itemProps3.xml><?xml version="1.0" encoding="utf-8"?>
<ds:datastoreItem xmlns:ds="http://schemas.openxmlformats.org/officeDocument/2006/customXml" ds:itemID="{395B0E1A-02C2-4219-B47B-E44E1B2DB769}">
  <ds:schemaRefs>
    <ds:schemaRef ds:uri="http://purl.org/dc/elements/1.1/"/>
    <ds:schemaRef ds:uri="http://purl.org/dc/dcmitype/"/>
    <ds:schemaRef ds:uri="http://schemas.microsoft.com/office/2006/metadata/properties"/>
    <ds:schemaRef ds:uri="http://schemas.microsoft.com/office/2006/documentManagement/types"/>
    <ds:schemaRef ds:uri="http://purl.org/dc/terms/"/>
    <ds:schemaRef ds:uri="d211e658-d9e6-4b34-ac83-73c84aaabe28"/>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4306</TotalTime>
  <Words>3186</Words>
  <Application>Microsoft Office PowerPoint</Application>
  <PresentationFormat>Panorámica</PresentationFormat>
  <Paragraphs>360</Paragraphs>
  <Slides>14</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14</vt:i4>
      </vt:variant>
    </vt:vector>
  </HeadingPairs>
  <TitlesOfParts>
    <vt:vector size="23" baseType="lpstr">
      <vt:lpstr>Oxygen Bold</vt:lpstr>
      <vt:lpstr>Times New Roman</vt:lpstr>
      <vt:lpstr>Helvetica</vt:lpstr>
      <vt:lpstr>Arial</vt:lpstr>
      <vt:lpstr>Calibri</vt:lpstr>
      <vt:lpstr>Verdana</vt:lpstr>
      <vt:lpstr>Trebuchet MS</vt:lpstr>
      <vt:lpstr>Calibri Light</vt:lpstr>
      <vt:lpstr>Office Theme</vt:lpstr>
      <vt:lpstr>Presentación de PowerPoint</vt:lpstr>
      <vt:lpstr>Presentación de PowerPoint</vt:lpstr>
      <vt:lpstr>Presentación de PowerPoint</vt:lpstr>
      <vt:lpstr>COMPONENTE 23. Nuevas políticas públicas para un mercado de trabajo dinámico, resiliente e inclusivo.</vt:lpstr>
      <vt:lpstr>COMPONENTE 23. Nuevas políticas públicas para un mercado de trabajo dinámico, resiliente e inclusivo.</vt:lpstr>
      <vt:lpstr>COMPONENTE 23. Nuevas políticas públicas para un mercado de trabajo dinámico, resiliente e inclusivo.</vt:lpstr>
      <vt:lpstr>COMPONENTE 23. Nuevas políticas públicas para un mercado de trabajo dinámico, resiliente e inclusivo.</vt:lpstr>
      <vt:lpstr>COMPONENTE 23. Nuevas políticas públicas para un mercado de trabajo dinámico, resiliente e inclusivo.</vt:lpstr>
      <vt:lpstr>COMPONENTE 23. Nuevas políticas públicas para un mercado de trabajo dinámico, resiliente e inclusivo.</vt:lpstr>
      <vt:lpstr>COMPONENTE 23. Nuevas políticas públicas para un mercado de trabajo dinámico, resiliente e inclusivo.</vt:lpstr>
      <vt:lpstr>COMPONENTE 23. Nuevas políticas públicas para un mercado de trabajo dinámico, resiliente e inclusivo.</vt:lpstr>
      <vt:lpstr>COMPONENTE 23. Nuevas políticas públicas para un mercado de trabajo dinámico, resiliente e inclusivo.</vt:lpstr>
      <vt:lpstr>COMPONENTE 23. Nuevas políticas públicas para un mercado de trabajo dinámico, resiliente e inclusivo.</vt:lpstr>
      <vt:lpstr>COMPONENTE 23. Nuevas políticas públicas para un mercado de trabajo dinámico, resiliente e inclusivo.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Oportunidades para la innovación con la Universitat Politècnica de València</dc:title>
  <dc:creator>Microsoft Office User</dc:creator>
  <cp:lastModifiedBy>Fernando Pinilla</cp:lastModifiedBy>
  <cp:revision>204</cp:revision>
  <cp:lastPrinted>2019-04-04T11:41:41Z</cp:lastPrinted>
  <dcterms:created xsi:type="dcterms:W3CDTF">2019-03-12T21:39:03Z</dcterms:created>
  <dcterms:modified xsi:type="dcterms:W3CDTF">2021-09-25T09:05:52Z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0x010100207D4C8F22725E48A5D1968F0AAE5BCA</vt:lpwstr>
  </property>
</Properties>
</file>