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sldIdLst>
    <p:sldId id="372" r:id="rId5"/>
    <p:sldId id="373" r:id="rId6"/>
    <p:sldId id="374" r:id="rId7"/>
    <p:sldId id="342" r:id="rId8"/>
    <p:sldId id="375" r:id="rId9"/>
    <p:sldId id="347" r:id="rId10"/>
    <p:sldId id="376" r:id="rId11"/>
    <p:sldId id="377" r:id="rId12"/>
  </p:sldIdLst>
  <p:sldSz cx="12192000" cy="6858000"/>
  <p:notesSz cx="6797675" cy="9926638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Helvetica" panose="020B0604020202020204" pitchFamily="34" charset="0"/>
      <p:regular r:id="rId20"/>
      <p:bold r:id="rId21"/>
      <p:italic r:id="rId22"/>
      <p:boldItalic r:id="rId23"/>
    </p:embeddedFont>
    <p:embeddedFont>
      <p:font typeface="Oxygen Bold" panose="020B0604020202020204" charset="0"/>
      <p:bold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Sospedra Iborra" initials="DSI" lastIdx="2" clrIdx="0">
    <p:extLst>
      <p:ext uri="{19B8F6BF-5375-455C-9EA6-DF929625EA0E}">
        <p15:presenceInfo xmlns:p15="http://schemas.microsoft.com/office/powerpoint/2012/main" userId="S::dsospedra@euro-funding.com::b7861dba-0d1e-400e-9c42-b99df9b34c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514C"/>
    <a:srgbClr val="EDEDED"/>
    <a:srgbClr val="34353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2D8AE-3459-4A4A-8E46-1F1296E32B8F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4E2FD-317C-430C-9B9F-74EAD66EE7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23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4E2FD-317C-430C-9B9F-74EAD66EE7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BA514C"/>
                </a:solidFill>
                <a:latin typeface="Oxygen Bold"/>
                <a:cs typeface="Oxygen Bold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Helvetica"/>
                <a:cs typeface="Helvetica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6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0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514C"/>
                </a:solidFill>
                <a:latin typeface="Oxygen Bold"/>
                <a:cs typeface="Oxygen Bold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42077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4207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42077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6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20A687-5328-4B63-9375-3922DC44F573}"/>
              </a:ext>
            </a:extLst>
          </p:cNvPr>
          <p:cNvSpPr/>
          <p:nvPr userDrawn="1"/>
        </p:nvSpPr>
        <p:spPr>
          <a:xfrm>
            <a:off x="-4330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514C"/>
                </a:solidFill>
                <a:latin typeface="Oxygen Bold" panose="02000803000000000000" pitchFamily="2" charset="0"/>
              </a:defRPr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8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_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20A687-5328-4B63-9375-3922DC44F573}"/>
              </a:ext>
            </a:extLst>
          </p:cNvPr>
          <p:cNvSpPr/>
          <p:nvPr userDrawn="1"/>
        </p:nvSpPr>
        <p:spPr>
          <a:xfrm>
            <a:off x="-4330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074408" cy="1325563"/>
          </a:xfrm>
        </p:spPr>
        <p:txBody>
          <a:bodyPr/>
          <a:lstStyle>
            <a:lvl1pPr>
              <a:defRPr>
                <a:solidFill>
                  <a:srgbClr val="BA514C"/>
                </a:solidFill>
                <a:latin typeface="Oxygen Bold" panose="02000803000000000000" pitchFamily="2" charset="0"/>
              </a:defRPr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879336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5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DCA22E5-0D51-4AB8-B10A-400D96F78C21}"/>
              </a:ext>
            </a:extLst>
          </p:cNvPr>
          <p:cNvSpPr/>
          <p:nvPr userDrawn="1"/>
        </p:nvSpPr>
        <p:spPr>
          <a:xfrm>
            <a:off x="-4330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rgbClr val="BA514C"/>
                </a:solidFill>
                <a:latin typeface="Oxygen Bold" panose="02000803000000000000" pitchFamily="2" charset="0"/>
              </a:defRPr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1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514C"/>
                </a:solidFill>
                <a:latin typeface="Oxygen Bold"/>
                <a:cs typeface="Oxygen Bold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6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0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78830"/>
            <a:ext cx="12205250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3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16062021-Componente25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2F6FB03-87A7-457B-AB88-963B60DA0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4" t="12965" r="3598" b="76685"/>
          <a:stretch/>
        </p:blipFill>
        <p:spPr>
          <a:xfrm>
            <a:off x="7023790" y="301820"/>
            <a:ext cx="4820038" cy="2921359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8E7AEB49-DD82-4BE6-A075-D832B4D0A566}"/>
              </a:ext>
            </a:extLst>
          </p:cNvPr>
          <p:cNvSpPr txBox="1">
            <a:spLocks/>
          </p:cNvSpPr>
          <p:nvPr/>
        </p:nvSpPr>
        <p:spPr>
          <a:xfrm>
            <a:off x="696675" y="301820"/>
            <a:ext cx="10800000" cy="533205"/>
          </a:xfrm>
          <a:prstGeom prst="rect">
            <a:avLst/>
          </a:prstGeom>
        </p:spPr>
        <p:txBody>
          <a:bodyPr vert="horz" lIns="72000" tIns="72000" rIns="72000" bIns="7200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kern="1200" dirty="0">
                <a:solidFill>
                  <a:srgbClr val="013E7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rPr>
              <a:t>Fondos Next Generation en España</a:t>
            </a:r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8F5034EE-4A77-46D4-9F93-867D72FAF61E}"/>
              </a:ext>
            </a:extLst>
          </p:cNvPr>
          <p:cNvSpPr txBox="1">
            <a:spLocks/>
          </p:cNvSpPr>
          <p:nvPr/>
        </p:nvSpPr>
        <p:spPr>
          <a:xfrm>
            <a:off x="7475856" y="5402233"/>
            <a:ext cx="3915903" cy="58477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400" dirty="0">
                <a:latin typeface="Helvetica" panose="020B0604020202020204" pitchFamily="34" charset="0"/>
                <a:cs typeface="Helvetica" panose="020B0604020202020204" pitchFamily="34" charset="0"/>
              </a:rPr>
              <a:t>España es el </a:t>
            </a:r>
            <a:r>
              <a:rPr lang="es-E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primer país de la UE </a:t>
            </a:r>
            <a:r>
              <a:rPr lang="es-ES" sz="1400" dirty="0">
                <a:latin typeface="Helvetica" panose="020B0604020202020204" pitchFamily="34" charset="0"/>
                <a:cs typeface="Helvetica" panose="020B0604020202020204" pitchFamily="34" charset="0"/>
              </a:rPr>
              <a:t>con mayor dotación de Fondos de Recuperación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001435-F4CF-4A5A-A9D0-6347E9F13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765" y="3322941"/>
            <a:ext cx="3580087" cy="1931186"/>
          </a:xfrm>
          <a:prstGeom prst="rect">
            <a:avLst/>
          </a:prstGeom>
        </p:spPr>
      </p:pic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F687A338-0D58-48B0-BF3E-762DA1C91AA0}"/>
              </a:ext>
            </a:extLst>
          </p:cNvPr>
          <p:cNvSpPr txBox="1">
            <a:spLocks/>
          </p:cNvSpPr>
          <p:nvPr/>
        </p:nvSpPr>
        <p:spPr>
          <a:xfrm>
            <a:off x="657264" y="1230326"/>
            <a:ext cx="5562182" cy="138499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latin typeface="Helvetica" panose="020B0604020202020204" pitchFamily="34" charset="0"/>
                <a:cs typeface="Helvetica" panose="020B0604020202020204" pitchFamily="34" charset="0"/>
              </a:rPr>
              <a:t>Next Generation UE </a:t>
            </a: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(transferencias directas)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 err="1">
                <a:latin typeface="Helvetica" panose="020B0604020202020204" pitchFamily="34" charset="0"/>
                <a:cs typeface="Helvetica" panose="020B0604020202020204" pitchFamily="34" charset="0"/>
              </a:rPr>
              <a:t>React</a:t>
            </a: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 UE: 12,436 millones de € (CCAA)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Mecanismo de Recuperación y Resiliencia (MRR): 70.000 millones de € 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B6C1E91-1A09-4DA0-8BFD-F3FF9E57B0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093" b="39023"/>
          <a:stretch/>
        </p:blipFill>
        <p:spPr>
          <a:xfrm>
            <a:off x="746560" y="2779929"/>
            <a:ext cx="5002288" cy="320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9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DE31FA2-27E5-4379-AF9C-D3B6716D6052}"/>
              </a:ext>
            </a:extLst>
          </p:cNvPr>
          <p:cNvSpPr txBox="1">
            <a:spLocks/>
          </p:cNvSpPr>
          <p:nvPr/>
        </p:nvSpPr>
        <p:spPr>
          <a:xfrm>
            <a:off x="774696" y="6231633"/>
            <a:ext cx="403229" cy="365125"/>
          </a:xfrm>
          <a:prstGeom prst="rect">
            <a:avLst/>
          </a:prstGeom>
        </p:spPr>
        <p:txBody>
          <a:bodyPr vert="horz" lIns="72000" tIns="72000" rIns="72000" bIns="72000" rtlCol="0" anchor="ctr" anchorCtr="0"/>
          <a:lstStyle>
            <a:defPPr>
              <a:defRPr lang="es-ES"/>
            </a:defPPr>
            <a:lvl1pPr marL="0" algn="ctr" defTabSz="914400" rtl="0" eaLnBrk="1" latinLnBrk="0" hangingPunct="1">
              <a:defRPr lang="es-ES" sz="900" kern="120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F97755-CF1C-49EE-9832-9FD78690BC2A}" type="slidenum">
              <a:rPr lang="es-ES" smtClean="0">
                <a:solidFill>
                  <a:srgbClr val="013E77"/>
                </a:solidFill>
                <a:latin typeface="Verdana"/>
              </a:rPr>
              <a:pPr/>
              <a:t>2</a:t>
            </a:fld>
            <a:endParaRPr lang="es-ES" dirty="0">
              <a:solidFill>
                <a:srgbClr val="013E77"/>
              </a:solidFill>
              <a:latin typeface="Verdana"/>
            </a:endParaRP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C54A120B-6664-4CEF-B9A5-8281149AB98B}"/>
              </a:ext>
            </a:extLst>
          </p:cNvPr>
          <p:cNvSpPr txBox="1">
            <a:spLocks/>
          </p:cNvSpPr>
          <p:nvPr/>
        </p:nvSpPr>
        <p:spPr>
          <a:xfrm>
            <a:off x="696675" y="301820"/>
            <a:ext cx="10800000" cy="533205"/>
          </a:xfrm>
          <a:prstGeom prst="rect">
            <a:avLst/>
          </a:prstGeom>
        </p:spPr>
        <p:txBody>
          <a:bodyPr vert="horz" lIns="72000" tIns="72000" rIns="72000" bIns="7200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kern="1200" dirty="0">
                <a:solidFill>
                  <a:srgbClr val="013E7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rPr>
              <a:t>Fondos Next Generation en España</a:t>
            </a:r>
          </a:p>
        </p:txBody>
      </p:sp>
      <p:grpSp>
        <p:nvGrpSpPr>
          <p:cNvPr id="9" name="object 5">
            <a:extLst>
              <a:ext uri="{FF2B5EF4-FFF2-40B4-BE49-F238E27FC236}">
                <a16:creationId xmlns:a16="http://schemas.microsoft.com/office/drawing/2014/main" id="{B08A7F36-BA2C-4E6A-83A8-1B974BCDB07F}"/>
              </a:ext>
            </a:extLst>
          </p:cNvPr>
          <p:cNvGrpSpPr/>
          <p:nvPr/>
        </p:nvGrpSpPr>
        <p:grpSpPr>
          <a:xfrm>
            <a:off x="7502612" y="2317285"/>
            <a:ext cx="4067810" cy="2880360"/>
            <a:chOff x="9035998" y="2879990"/>
            <a:chExt cx="4067810" cy="2880360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B9A8E02E-4D43-4523-8C82-CC789AAAA1E7}"/>
                </a:ext>
              </a:extLst>
            </p:cNvPr>
            <p:cNvSpPr/>
            <p:nvPr/>
          </p:nvSpPr>
          <p:spPr>
            <a:xfrm>
              <a:off x="9035987" y="2879991"/>
              <a:ext cx="4067810" cy="575310"/>
            </a:xfrm>
            <a:custGeom>
              <a:avLst/>
              <a:gdLst/>
              <a:ahLst/>
              <a:cxnLst/>
              <a:rect l="l" t="t" r="r" b="b"/>
              <a:pathLst>
                <a:path w="4067809" h="575310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5183"/>
                  </a:lnTo>
                  <a:lnTo>
                    <a:pt x="3176270" y="575183"/>
                  </a:lnTo>
                  <a:lnTo>
                    <a:pt x="4067810" y="575183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F1D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39ABAD-E1C9-47F3-A5D6-9B381389B797}"/>
                </a:ext>
              </a:extLst>
            </p:cNvPr>
            <p:cNvSpPr/>
            <p:nvPr/>
          </p:nvSpPr>
          <p:spPr>
            <a:xfrm>
              <a:off x="9035987" y="3455187"/>
              <a:ext cx="4067810" cy="577215"/>
            </a:xfrm>
            <a:custGeom>
              <a:avLst/>
              <a:gdLst/>
              <a:ahLst/>
              <a:cxnLst/>
              <a:rect l="l" t="t" r="r" b="b"/>
              <a:pathLst>
                <a:path w="4067809" h="577214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6821"/>
                  </a:lnTo>
                  <a:lnTo>
                    <a:pt x="3176270" y="576821"/>
                  </a:lnTo>
                  <a:lnTo>
                    <a:pt x="4067810" y="576821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EEC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A0DAD77C-EB03-4114-8A90-8370F00AFDBD}"/>
                </a:ext>
              </a:extLst>
            </p:cNvPr>
            <p:cNvSpPr/>
            <p:nvPr/>
          </p:nvSpPr>
          <p:spPr>
            <a:xfrm>
              <a:off x="9035987" y="4031995"/>
              <a:ext cx="4067810" cy="576580"/>
            </a:xfrm>
            <a:custGeom>
              <a:avLst/>
              <a:gdLst/>
              <a:ahLst/>
              <a:cxnLst/>
              <a:rect l="l" t="t" r="r" b="b"/>
              <a:pathLst>
                <a:path w="4067809" h="576579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5995"/>
                  </a:lnTo>
                  <a:lnTo>
                    <a:pt x="3176270" y="575995"/>
                  </a:lnTo>
                  <a:lnTo>
                    <a:pt x="4067810" y="575995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DE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B230A1DE-A0C5-40E5-833F-D93A5ACC3BC9}"/>
                </a:ext>
              </a:extLst>
            </p:cNvPr>
            <p:cNvSpPr/>
            <p:nvPr/>
          </p:nvSpPr>
          <p:spPr>
            <a:xfrm>
              <a:off x="9035987" y="4607991"/>
              <a:ext cx="4067810" cy="578485"/>
            </a:xfrm>
            <a:custGeom>
              <a:avLst/>
              <a:gdLst/>
              <a:ahLst/>
              <a:cxnLst/>
              <a:rect l="l" t="t" r="r" b="b"/>
              <a:pathLst>
                <a:path w="4067809" h="578485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8358"/>
                  </a:lnTo>
                  <a:lnTo>
                    <a:pt x="3176270" y="578358"/>
                  </a:lnTo>
                  <a:lnTo>
                    <a:pt x="4067810" y="578358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CBCA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7FCC89E6-9DC2-44C4-A23B-01CACBB3BE3B}"/>
                </a:ext>
              </a:extLst>
            </p:cNvPr>
            <p:cNvSpPr/>
            <p:nvPr/>
          </p:nvSpPr>
          <p:spPr>
            <a:xfrm>
              <a:off x="9035987" y="5186362"/>
              <a:ext cx="4067810" cy="574040"/>
            </a:xfrm>
            <a:custGeom>
              <a:avLst/>
              <a:gdLst/>
              <a:ahLst/>
              <a:cxnLst/>
              <a:rect l="l" t="t" r="r" b="b"/>
              <a:pathLst>
                <a:path w="4067809" h="574039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3646"/>
                  </a:lnTo>
                  <a:lnTo>
                    <a:pt x="3176270" y="573646"/>
                  </a:lnTo>
                  <a:lnTo>
                    <a:pt x="4067810" y="573646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C8D3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1">
            <a:extLst>
              <a:ext uri="{FF2B5EF4-FFF2-40B4-BE49-F238E27FC236}">
                <a16:creationId xmlns:a16="http://schemas.microsoft.com/office/drawing/2014/main" id="{B574D304-135E-4A1A-95F2-FBA30DDA8FC8}"/>
              </a:ext>
            </a:extLst>
          </p:cNvPr>
          <p:cNvSpPr txBox="1"/>
          <p:nvPr/>
        </p:nvSpPr>
        <p:spPr>
          <a:xfrm>
            <a:off x="10806199" y="2468530"/>
            <a:ext cx="676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C6692A"/>
                </a:solidFill>
                <a:latin typeface="Calibri"/>
                <a:cs typeface="Calibri"/>
              </a:rPr>
              <a:t>4.949</a:t>
            </a:r>
            <a:r>
              <a:rPr sz="1400" b="1" spc="1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400" b="1" spc="-140" dirty="0">
                <a:solidFill>
                  <a:srgbClr val="C6692A"/>
                </a:solidFill>
                <a:latin typeface="Calibri"/>
                <a:cs typeface="Calibri"/>
              </a:rPr>
              <a:t>M</a:t>
            </a:r>
            <a:r>
              <a:rPr sz="1400" b="1" spc="-140" dirty="0">
                <a:solidFill>
                  <a:srgbClr val="C6692A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25A452C2-25EE-4FAC-B1D8-043012962F1A}"/>
              </a:ext>
            </a:extLst>
          </p:cNvPr>
          <p:cNvSpPr txBox="1"/>
          <p:nvPr/>
        </p:nvSpPr>
        <p:spPr>
          <a:xfrm>
            <a:off x="7609927" y="2384203"/>
            <a:ext cx="2959100" cy="97345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03835" marR="5080" indent="-203835">
              <a:lnSpc>
                <a:spcPct val="103299"/>
              </a:lnSpc>
              <a:spcBef>
                <a:spcPts val="50"/>
              </a:spcBef>
              <a:buAutoNum type="romanUcPeriod" startAt="6"/>
              <a:tabLst>
                <a:tab pos="203835" algn="l"/>
              </a:tabLst>
            </a:pP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Pacto</a:t>
            </a:r>
            <a:r>
              <a:rPr sz="1200" b="1" spc="2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por</a:t>
            </a:r>
            <a:r>
              <a:rPr sz="1200" b="1" spc="2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C6692A"/>
                </a:solidFill>
                <a:latin typeface="Calibri"/>
                <a:cs typeface="Calibri"/>
              </a:rPr>
              <a:t>la</a:t>
            </a:r>
            <a:r>
              <a:rPr sz="1200" b="1" spc="4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ciencia</a:t>
            </a:r>
            <a:r>
              <a:rPr sz="1200" b="1" spc="3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y</a:t>
            </a:r>
            <a:r>
              <a:rPr sz="1200" b="1" spc="3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C6692A"/>
                </a:solidFill>
                <a:latin typeface="Calibri"/>
                <a:cs typeface="Calibri"/>
              </a:rPr>
              <a:t>la</a:t>
            </a:r>
            <a:r>
              <a:rPr sz="1200" b="1" spc="4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C6692A"/>
                </a:solidFill>
                <a:latin typeface="Calibri"/>
                <a:cs typeface="Calibri"/>
              </a:rPr>
              <a:t>innovación.</a:t>
            </a:r>
            <a:r>
              <a:rPr sz="1200" b="1" spc="3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C6692A"/>
                </a:solidFill>
                <a:latin typeface="Calibri"/>
                <a:cs typeface="Calibri"/>
              </a:rPr>
              <a:t>Refuerzo </a:t>
            </a:r>
            <a:r>
              <a:rPr sz="1200" b="1" spc="-254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C6692A"/>
                </a:solidFill>
                <a:latin typeface="Calibri"/>
                <a:cs typeface="Calibri"/>
              </a:rPr>
              <a:t>la</a:t>
            </a:r>
            <a:r>
              <a:rPr sz="1200" b="1" spc="-30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0" dirty="0">
                <a:solidFill>
                  <a:srgbClr val="C6692A"/>
                </a:solidFill>
                <a:latin typeface="Calibri"/>
                <a:cs typeface="Calibri"/>
              </a:rPr>
              <a:t>capa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c</a:t>
            </a: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i</a:t>
            </a:r>
            <a:r>
              <a:rPr sz="1200" b="1" spc="-60" dirty="0">
                <a:solidFill>
                  <a:srgbClr val="C6692A"/>
                </a:solidFill>
                <a:latin typeface="Calibri"/>
                <a:cs typeface="Calibri"/>
              </a:rPr>
              <a:t>da</a:t>
            </a:r>
            <a:r>
              <a:rPr sz="1200" b="1" spc="-70" dirty="0">
                <a:solidFill>
                  <a:srgbClr val="C6692A"/>
                </a:solidFill>
                <a:latin typeface="Calibri"/>
                <a:cs typeface="Calibri"/>
              </a:rPr>
              <a:t>de</a:t>
            </a:r>
            <a:r>
              <a:rPr sz="1200" b="1" spc="-30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70" dirty="0">
                <a:solidFill>
                  <a:srgbClr val="C6692A"/>
                </a:solidFill>
                <a:latin typeface="Calibri"/>
                <a:cs typeface="Calibri"/>
              </a:rPr>
              <a:t>de</a:t>
            </a:r>
            <a:r>
              <a:rPr sz="1200" b="1" spc="-10" dirty="0">
                <a:solidFill>
                  <a:srgbClr val="C6692A"/>
                </a:solidFill>
                <a:latin typeface="Calibri"/>
                <a:cs typeface="Calibri"/>
              </a:rPr>
              <a:t>l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5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i</a:t>
            </a: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t</a:t>
            </a:r>
            <a:r>
              <a:rPr sz="1200" b="1" spc="-75" dirty="0">
                <a:solidFill>
                  <a:srgbClr val="C6692A"/>
                </a:solidFill>
                <a:latin typeface="Calibri"/>
                <a:cs typeface="Calibri"/>
              </a:rPr>
              <a:t>em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5" dirty="0">
                <a:solidFill>
                  <a:srgbClr val="C6692A"/>
                </a:solidFill>
                <a:latin typeface="Calibri"/>
                <a:cs typeface="Calibri"/>
              </a:rPr>
              <a:t>N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75" dirty="0">
                <a:solidFill>
                  <a:srgbClr val="C6692A"/>
                </a:solidFill>
                <a:latin typeface="Calibri"/>
                <a:cs typeface="Calibri"/>
              </a:rPr>
              <a:t>c</a:t>
            </a:r>
            <a:r>
              <a:rPr sz="1200" b="1" spc="-25" dirty="0">
                <a:solidFill>
                  <a:srgbClr val="C6692A"/>
                </a:solidFill>
                <a:latin typeface="Calibri"/>
                <a:cs typeface="Calibri"/>
              </a:rPr>
              <a:t>i</a:t>
            </a:r>
            <a:r>
              <a:rPr sz="1200" b="1" spc="-75" dirty="0">
                <a:solidFill>
                  <a:srgbClr val="C6692A"/>
                </a:solidFill>
                <a:latin typeface="Calibri"/>
                <a:cs typeface="Calibri"/>
              </a:rPr>
              <a:t>o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n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C6692A"/>
                </a:solidFill>
                <a:latin typeface="Calibri"/>
                <a:cs typeface="Calibri"/>
              </a:rPr>
              <a:t>l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5" dirty="0">
                <a:solidFill>
                  <a:srgbClr val="C6692A"/>
                </a:solidFill>
                <a:latin typeface="Calibri"/>
                <a:cs typeface="Calibri"/>
              </a:rPr>
              <a:t>d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e </a:t>
            </a:r>
            <a:r>
              <a:rPr sz="1200" b="1" spc="-70" dirty="0">
                <a:solidFill>
                  <a:srgbClr val="C6692A"/>
                </a:solidFill>
                <a:latin typeface="Calibri"/>
                <a:cs typeface="Calibri"/>
              </a:rPr>
              <a:t>Sa</a:t>
            </a:r>
            <a:r>
              <a:rPr sz="1200" b="1" spc="-25" dirty="0">
                <a:solidFill>
                  <a:srgbClr val="C6692A"/>
                </a:solidFill>
                <a:latin typeface="Calibri"/>
                <a:cs typeface="Calibri"/>
              </a:rPr>
              <a:t>l</a:t>
            </a:r>
            <a:r>
              <a:rPr sz="1200" b="1" spc="-60" dirty="0">
                <a:solidFill>
                  <a:srgbClr val="C6692A"/>
                </a:solidFill>
                <a:latin typeface="Calibri"/>
                <a:cs typeface="Calibri"/>
              </a:rPr>
              <a:t>ud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AutoNum type="romanUcPeriod" startAt="6"/>
            </a:pPr>
            <a:endParaRPr sz="1200" dirty="0">
              <a:latin typeface="Calibri"/>
              <a:cs typeface="Calibri"/>
            </a:endParaRPr>
          </a:p>
          <a:p>
            <a:pPr marL="244475" marR="497205" indent="-244475">
              <a:lnSpc>
                <a:spcPct val="105000"/>
              </a:lnSpc>
              <a:spcBef>
                <a:spcPts val="5"/>
              </a:spcBef>
              <a:buAutoNum type="romanUcPeriod" startAt="6"/>
              <a:tabLst>
                <a:tab pos="244475" algn="l"/>
              </a:tabLst>
            </a:pPr>
            <a:r>
              <a:rPr sz="1200" b="1" spc="-50" dirty="0">
                <a:solidFill>
                  <a:srgbClr val="BE3632"/>
                </a:solidFill>
                <a:latin typeface="Calibri"/>
                <a:cs typeface="Calibri"/>
              </a:rPr>
              <a:t>Educación</a:t>
            </a:r>
            <a:r>
              <a:rPr sz="1200" b="1" spc="10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BE3632"/>
                </a:solidFill>
                <a:latin typeface="Calibri"/>
                <a:cs typeface="Calibri"/>
              </a:rPr>
              <a:t>y</a:t>
            </a:r>
            <a:r>
              <a:rPr sz="1200" b="1" spc="10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BE3632"/>
                </a:solidFill>
                <a:latin typeface="Calibri"/>
                <a:cs typeface="Calibri"/>
              </a:rPr>
              <a:t>conocimiento,</a:t>
            </a:r>
            <a:r>
              <a:rPr sz="1200" b="1" spc="-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BE3632"/>
                </a:solidFill>
                <a:latin typeface="Calibri"/>
                <a:cs typeface="Calibri"/>
              </a:rPr>
              <a:t>formación </a:t>
            </a:r>
            <a:r>
              <a:rPr sz="1200" b="1" spc="-254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BE3632"/>
                </a:solidFill>
                <a:latin typeface="Calibri"/>
                <a:cs typeface="Calibri"/>
              </a:rPr>
              <a:t>continua</a:t>
            </a:r>
            <a:r>
              <a:rPr sz="1200" b="1" spc="-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BE3632"/>
                </a:solidFill>
                <a:latin typeface="Calibri"/>
                <a:cs typeface="Calibri"/>
              </a:rPr>
              <a:t>y</a:t>
            </a:r>
            <a:r>
              <a:rPr sz="1200" b="1" spc="1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BE3632"/>
                </a:solidFill>
                <a:latin typeface="Calibri"/>
                <a:cs typeface="Calibri"/>
              </a:rPr>
              <a:t>desarrollo</a:t>
            </a:r>
            <a:r>
              <a:rPr sz="1200" b="1" spc="-1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55" dirty="0">
                <a:solidFill>
                  <a:srgbClr val="BE3632"/>
                </a:solidFill>
                <a:latin typeface="Calibri"/>
                <a:cs typeface="Calibri"/>
              </a:rPr>
              <a:t>de</a:t>
            </a:r>
            <a:r>
              <a:rPr sz="1200" b="1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BE3632"/>
                </a:solidFill>
                <a:latin typeface="Calibri"/>
                <a:cs typeface="Calibri"/>
              </a:rPr>
              <a:t>capacidades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E284B23D-AB55-42F7-A758-1CA24719872F}"/>
              </a:ext>
            </a:extLst>
          </p:cNvPr>
          <p:cNvSpPr txBox="1"/>
          <p:nvPr/>
        </p:nvSpPr>
        <p:spPr>
          <a:xfrm>
            <a:off x="10806199" y="3047650"/>
            <a:ext cx="676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BE3632"/>
                </a:solidFill>
                <a:latin typeface="Calibri"/>
                <a:cs typeface="Calibri"/>
              </a:rPr>
              <a:t>7.317</a:t>
            </a:r>
            <a:r>
              <a:rPr sz="1400" b="1" spc="10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400" b="1" spc="-140" dirty="0">
                <a:solidFill>
                  <a:srgbClr val="BE3632"/>
                </a:solidFill>
                <a:latin typeface="Calibri"/>
                <a:cs typeface="Calibri"/>
              </a:rPr>
              <a:t>M</a:t>
            </a:r>
            <a:r>
              <a:rPr sz="1400" b="1" spc="-140" dirty="0">
                <a:solidFill>
                  <a:srgbClr val="BE3632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44E083F8-8345-450D-983E-18712C998AEA}"/>
              </a:ext>
            </a:extLst>
          </p:cNvPr>
          <p:cNvSpPr txBox="1"/>
          <p:nvPr/>
        </p:nvSpPr>
        <p:spPr>
          <a:xfrm>
            <a:off x="7609927" y="3524154"/>
            <a:ext cx="2453640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245" marR="5080" indent="-309880">
              <a:lnSpc>
                <a:spcPct val="105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933F80"/>
                </a:solidFill>
                <a:latin typeface="Calibri"/>
                <a:cs typeface="Calibri"/>
              </a:rPr>
              <a:t>VIII.</a:t>
            </a:r>
            <a:r>
              <a:rPr sz="1200" b="1" spc="80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Nueva</a:t>
            </a:r>
            <a:r>
              <a:rPr sz="1200" b="1" spc="8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933F80"/>
                </a:solidFill>
                <a:latin typeface="Calibri"/>
                <a:cs typeface="Calibri"/>
              </a:rPr>
              <a:t>economía</a:t>
            </a:r>
            <a:r>
              <a:rPr sz="1200" b="1" spc="8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933F80"/>
                </a:solidFill>
                <a:latin typeface="Calibri"/>
                <a:cs typeface="Calibri"/>
              </a:rPr>
              <a:t>de</a:t>
            </a:r>
            <a:r>
              <a:rPr sz="1200" b="1" spc="7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los</a:t>
            </a:r>
            <a:r>
              <a:rPr sz="1200" b="1" spc="70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cuidados</a:t>
            </a:r>
            <a:r>
              <a:rPr sz="1200" b="1" spc="8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933F80"/>
                </a:solidFill>
                <a:latin typeface="Calibri"/>
                <a:cs typeface="Calibri"/>
              </a:rPr>
              <a:t>y </a:t>
            </a:r>
            <a:r>
              <a:rPr sz="1200" b="1" spc="-254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933F80"/>
                </a:solidFill>
                <a:latin typeface="Calibri"/>
                <a:cs typeface="Calibri"/>
              </a:rPr>
              <a:t>políticas</a:t>
            </a:r>
            <a:r>
              <a:rPr sz="1200" b="1" spc="7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933F80"/>
                </a:solidFill>
                <a:latin typeface="Calibri"/>
                <a:cs typeface="Calibri"/>
              </a:rPr>
              <a:t>de</a:t>
            </a:r>
            <a:r>
              <a:rPr sz="1200" b="1" spc="7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empleo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FA93EB66-085C-4F63-9C4E-7FAC1A7387D8}"/>
              </a:ext>
            </a:extLst>
          </p:cNvPr>
          <p:cNvSpPr txBox="1"/>
          <p:nvPr/>
        </p:nvSpPr>
        <p:spPr>
          <a:xfrm>
            <a:off x="10829694" y="3620674"/>
            <a:ext cx="6534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933F80"/>
                </a:solidFill>
                <a:latin typeface="Calibri"/>
                <a:cs typeface="Calibri"/>
              </a:rPr>
              <a:t>4</a:t>
            </a:r>
            <a:r>
              <a:rPr sz="1400" b="1" spc="-25" dirty="0">
                <a:solidFill>
                  <a:srgbClr val="933F80"/>
                </a:solidFill>
                <a:latin typeface="Calibri"/>
                <a:cs typeface="Calibri"/>
              </a:rPr>
              <a:t>.</a:t>
            </a:r>
            <a:r>
              <a:rPr sz="1400" b="1" spc="-65" dirty="0">
                <a:solidFill>
                  <a:srgbClr val="933F80"/>
                </a:solidFill>
                <a:latin typeface="Calibri"/>
                <a:cs typeface="Calibri"/>
              </a:rPr>
              <a:t>855</a:t>
            </a:r>
            <a:r>
              <a:rPr sz="1400" b="1" spc="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933F80"/>
                </a:solidFill>
                <a:latin typeface="Calibri"/>
                <a:cs typeface="Calibri"/>
              </a:rPr>
              <a:t>M</a:t>
            </a:r>
            <a:r>
              <a:rPr sz="1400" b="1" spc="-175" dirty="0">
                <a:solidFill>
                  <a:srgbClr val="933F80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5D42B3F6-424A-4A9D-A173-FE0FE9232E5E}"/>
              </a:ext>
            </a:extLst>
          </p:cNvPr>
          <p:cNvSpPr txBox="1"/>
          <p:nvPr/>
        </p:nvSpPr>
        <p:spPr>
          <a:xfrm>
            <a:off x="7609927" y="4081939"/>
            <a:ext cx="2591435" cy="43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0" marR="5080" indent="-216535">
              <a:lnSpc>
                <a:spcPct val="1117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4B4D8C"/>
                </a:solidFill>
                <a:latin typeface="Calibri"/>
                <a:cs typeface="Calibri"/>
              </a:rPr>
              <a:t>IX.</a:t>
            </a:r>
            <a:r>
              <a:rPr sz="1200" b="1" spc="7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4B4D8C"/>
                </a:solidFill>
                <a:latin typeface="Calibri"/>
                <a:cs typeface="Calibri"/>
              </a:rPr>
              <a:t>Impulso</a:t>
            </a:r>
            <a:r>
              <a:rPr sz="1200" b="1" spc="7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4B4D8C"/>
                </a:solidFill>
                <a:latin typeface="Calibri"/>
                <a:cs typeface="Calibri"/>
              </a:rPr>
              <a:t>de</a:t>
            </a:r>
            <a:r>
              <a:rPr sz="1200" b="1" spc="7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la</a:t>
            </a:r>
            <a:r>
              <a:rPr sz="1200" b="1" spc="8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industria</a:t>
            </a:r>
            <a:r>
              <a:rPr sz="1200" b="1" spc="8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4B4D8C"/>
                </a:solidFill>
                <a:latin typeface="Calibri"/>
                <a:cs typeface="Calibri"/>
              </a:rPr>
              <a:t>de</a:t>
            </a:r>
            <a:r>
              <a:rPr sz="1200" b="1" spc="8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la</a:t>
            </a:r>
            <a:r>
              <a:rPr sz="1200" b="1" spc="8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cultura</a:t>
            </a:r>
            <a:r>
              <a:rPr sz="1200" b="1" spc="8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4B4D8C"/>
                </a:solidFill>
                <a:latin typeface="Calibri"/>
                <a:cs typeface="Calibri"/>
              </a:rPr>
              <a:t>y </a:t>
            </a:r>
            <a:r>
              <a:rPr sz="1200" b="1" spc="-254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4B4D8C"/>
                </a:solidFill>
                <a:latin typeface="Calibri"/>
                <a:cs typeface="Calibri"/>
              </a:rPr>
              <a:t>el</a:t>
            </a:r>
            <a:r>
              <a:rPr sz="1200" b="1" spc="7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4B4D8C"/>
                </a:solidFill>
                <a:latin typeface="Calibri"/>
                <a:cs typeface="Calibri"/>
              </a:rPr>
              <a:t>deporte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74E07B6B-336F-41B8-8D2E-98D857E9D82D}"/>
              </a:ext>
            </a:extLst>
          </p:cNvPr>
          <p:cNvSpPr txBox="1"/>
          <p:nvPr/>
        </p:nvSpPr>
        <p:spPr>
          <a:xfrm>
            <a:off x="10958599" y="4196747"/>
            <a:ext cx="5238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65" dirty="0">
                <a:solidFill>
                  <a:srgbClr val="4B4D8C"/>
                </a:solidFill>
                <a:latin typeface="Calibri"/>
                <a:cs typeface="Calibri"/>
              </a:rPr>
              <a:t>825</a:t>
            </a:r>
            <a:r>
              <a:rPr sz="1400" b="1" spc="1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4B4D8C"/>
                </a:solidFill>
                <a:latin typeface="Calibri"/>
                <a:cs typeface="Calibri"/>
              </a:rPr>
              <a:t>M</a:t>
            </a:r>
            <a:r>
              <a:rPr sz="1400" b="1" spc="-175" dirty="0">
                <a:solidFill>
                  <a:srgbClr val="4B4D8C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E08941DE-C7C1-43EF-9B64-A1BAF208C20B}"/>
              </a:ext>
            </a:extLst>
          </p:cNvPr>
          <p:cNvSpPr txBox="1"/>
          <p:nvPr/>
        </p:nvSpPr>
        <p:spPr>
          <a:xfrm>
            <a:off x="7610562" y="4673251"/>
            <a:ext cx="2782570" cy="43434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65"/>
              </a:spcBef>
            </a:pPr>
            <a:r>
              <a:rPr sz="1200" b="1" spc="-45" dirty="0">
                <a:solidFill>
                  <a:srgbClr val="156EA4"/>
                </a:solidFill>
                <a:latin typeface="Calibri"/>
                <a:cs typeface="Calibri"/>
              </a:rPr>
              <a:t>X.</a:t>
            </a:r>
            <a:r>
              <a:rPr sz="1200" b="1" spc="7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Modernización</a:t>
            </a:r>
            <a:r>
              <a:rPr sz="1200" b="1" spc="8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del</a:t>
            </a:r>
            <a:r>
              <a:rPr sz="1200" b="1" spc="7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156EA4"/>
                </a:solidFill>
                <a:latin typeface="Calibri"/>
                <a:cs typeface="Calibri"/>
              </a:rPr>
              <a:t>sistema</a:t>
            </a:r>
            <a:r>
              <a:rPr sz="1200" b="1" spc="7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56EA4"/>
                </a:solidFill>
                <a:latin typeface="Calibri"/>
                <a:cs typeface="Calibri"/>
              </a:rPr>
              <a:t>fiscal</a:t>
            </a:r>
            <a:endParaRPr sz="1200">
              <a:latin typeface="Calibri"/>
              <a:cs typeface="Calibri"/>
            </a:endParaRPr>
          </a:p>
          <a:p>
            <a:pPr marL="161925">
              <a:lnSpc>
                <a:spcPct val="100000"/>
              </a:lnSpc>
              <a:spcBef>
                <a:spcPts val="170"/>
              </a:spcBef>
            </a:pPr>
            <a:r>
              <a:rPr sz="1200" b="1" spc="-25" dirty="0">
                <a:solidFill>
                  <a:srgbClr val="156EA4"/>
                </a:solidFill>
                <a:latin typeface="Calibri"/>
                <a:cs typeface="Calibri"/>
              </a:rPr>
              <a:t>para</a:t>
            </a:r>
            <a:r>
              <a:rPr sz="1200" b="1" spc="8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un</a:t>
            </a:r>
            <a:r>
              <a:rPr sz="1200" b="1" spc="8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156EA4"/>
                </a:solidFill>
                <a:latin typeface="Calibri"/>
                <a:cs typeface="Calibri"/>
              </a:rPr>
              <a:t>crecimiento</a:t>
            </a:r>
            <a:r>
              <a:rPr sz="1200" b="1" spc="8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156EA4"/>
                </a:solidFill>
                <a:latin typeface="Calibri"/>
                <a:cs typeface="Calibri"/>
              </a:rPr>
              <a:t>inclusivo</a:t>
            </a:r>
            <a:r>
              <a:rPr sz="1200" b="1" spc="8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y</a:t>
            </a:r>
            <a:r>
              <a:rPr sz="1200" b="1" spc="7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156EA4"/>
                </a:solidFill>
                <a:latin typeface="Calibri"/>
                <a:cs typeface="Calibri"/>
              </a:rPr>
              <a:t>sostenible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id="{3EB5AC98-1429-4EE5-9959-523F3CFE0C65}"/>
              </a:ext>
            </a:extLst>
          </p:cNvPr>
          <p:cNvSpPr txBox="1"/>
          <p:nvPr/>
        </p:nvSpPr>
        <p:spPr>
          <a:xfrm>
            <a:off x="11385002" y="4772818"/>
            <a:ext cx="977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156EA4"/>
                </a:solidFill>
                <a:latin typeface="Calibri"/>
                <a:cs typeface="Calibri"/>
              </a:rPr>
              <a:t>–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24" name="object 20">
            <a:extLst>
              <a:ext uri="{FF2B5EF4-FFF2-40B4-BE49-F238E27FC236}">
                <a16:creationId xmlns:a16="http://schemas.microsoft.com/office/drawing/2014/main" id="{F947372D-CC7C-48E9-8CC9-EE9DF4374F57}"/>
              </a:ext>
            </a:extLst>
          </p:cNvPr>
          <p:cNvGraphicFramePr>
            <a:graphicFrameLocks noGrp="1"/>
          </p:cNvGraphicFramePr>
          <p:nvPr/>
        </p:nvGraphicFramePr>
        <p:xfrm>
          <a:off x="636616" y="2317285"/>
          <a:ext cx="4067810" cy="2879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1890">
                <a:tc>
                  <a:txBody>
                    <a:bodyPr/>
                    <a:lstStyle/>
                    <a:p>
                      <a:pPr marL="236220" indent="-128905">
                        <a:lnSpc>
                          <a:spcPct val="100000"/>
                        </a:lnSpc>
                        <a:spcBef>
                          <a:spcPts val="675"/>
                        </a:spcBef>
                        <a:buAutoNum type="romanUcPeriod"/>
                        <a:tabLst>
                          <a:tab pos="236854" algn="l"/>
                        </a:tabLst>
                      </a:pPr>
                      <a:r>
                        <a:rPr sz="1200" b="1" spc="-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Agenda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urbana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rural,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lucha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contra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22669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despoblación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5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desarrollo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agricultura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288290" indent="-180975">
                        <a:lnSpc>
                          <a:spcPct val="100000"/>
                        </a:lnSpc>
                        <a:buAutoNum type="romanUcPeriod" startAt="2"/>
                        <a:tabLst>
                          <a:tab pos="288925" algn="l"/>
                        </a:tabLst>
                      </a:pPr>
                      <a:r>
                        <a:rPr sz="1200" b="1" spc="-2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Infraestructuras</a:t>
                      </a:r>
                      <a:r>
                        <a:rPr sz="1200" b="1" spc="9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7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ecosistemas</a:t>
                      </a:r>
                      <a:r>
                        <a:rPr sz="1200" b="1" spc="9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resilientes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solidFill>
                      <a:srgbClr val="CFE3EF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14.407</a:t>
                      </a:r>
                      <a:r>
                        <a:rPr sz="14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0A9DC6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3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10.400</a:t>
                      </a:r>
                      <a:r>
                        <a:rPr sz="1400" b="1" spc="-2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1B95A0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CF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spc="4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III.</a:t>
                      </a:r>
                      <a:r>
                        <a:rPr sz="1200" b="1" spc="6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Transición</a:t>
                      </a:r>
                      <a:r>
                        <a:rPr sz="1200" b="1" spc="7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energética</a:t>
                      </a:r>
                      <a:r>
                        <a:rPr sz="1200" b="1" spc="7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justa</a:t>
                      </a:r>
                      <a:r>
                        <a:rPr sz="1200" b="1" spc="6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spc="5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inclusiva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solidFill>
                      <a:srgbClr val="DAE5D0"/>
                    </a:solidFill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6.385</a:t>
                      </a:r>
                      <a:r>
                        <a:rPr sz="1400" b="1" spc="3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6FA14B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DAE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spc="-2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IV.</a:t>
                      </a:r>
                      <a:r>
                        <a:rPr sz="1200" b="1" spc="5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Una</a:t>
                      </a:r>
                      <a:r>
                        <a:rPr sz="1200" b="1" spc="7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200" b="1" spc="8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200" b="1" spc="8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200" b="1" spc="7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siglo</a:t>
                      </a:r>
                      <a:r>
                        <a:rPr sz="1200" b="1" spc="7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XXI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solidFill>
                      <a:srgbClr val="E2DCC5"/>
                    </a:solidFill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4.315</a:t>
                      </a:r>
                      <a:r>
                        <a:rPr sz="1400" b="1" spc="3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918227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E2D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 marL="251460" marR="76200" indent="-144145">
                        <a:lnSpc>
                          <a:spcPts val="1300"/>
                        </a:lnSpc>
                        <a:spcBef>
                          <a:spcPts val="309"/>
                        </a:spcBef>
                      </a:pPr>
                      <a:r>
                        <a:rPr sz="1100" b="1" spc="-5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V.</a:t>
                      </a:r>
                      <a:r>
                        <a:rPr sz="1100" b="1" spc="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4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Modernización</a:t>
                      </a:r>
                      <a:r>
                        <a:rPr sz="1100" b="1" spc="1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digitalización</a:t>
                      </a:r>
                      <a:r>
                        <a:rPr sz="1100" b="1" spc="1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100" b="1" spc="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tejido</a:t>
                      </a:r>
                      <a:r>
                        <a:rPr sz="1100" b="1" spc="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industrial </a:t>
                      </a:r>
                      <a:r>
                        <a:rPr sz="1100" b="1" spc="-2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4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b="1" spc="15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100" b="1" spc="21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pyme,</a:t>
                      </a:r>
                      <a:r>
                        <a:rPr sz="1100" b="1" spc="20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recuperación</a:t>
                      </a:r>
                      <a:r>
                        <a:rPr sz="1100" b="1" spc="18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100" b="1" spc="19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turismo </a:t>
                      </a:r>
                      <a:r>
                        <a:rPr sz="1100" b="1" spc="-5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1100" b="1" spc="-4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impulso</a:t>
                      </a:r>
                      <a:r>
                        <a:rPr sz="1100" b="1" spc="6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spc="5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una</a:t>
                      </a:r>
                      <a:r>
                        <a:rPr sz="1100" b="1" spc="7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España</a:t>
                      </a:r>
                      <a:r>
                        <a:rPr sz="1100" b="1" spc="6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nación</a:t>
                      </a:r>
                      <a:r>
                        <a:rPr sz="1100" b="1" spc="8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emprendedora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solidFill>
                      <a:srgbClr val="F2DFC9"/>
                    </a:solidFill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16.075</a:t>
                      </a:r>
                      <a:r>
                        <a:rPr sz="1400" b="1" spc="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F2D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A06B99F6-0DA6-44F2-83DB-06C57CEAD8B1}"/>
              </a:ext>
            </a:extLst>
          </p:cNvPr>
          <p:cNvGrpSpPr/>
          <p:nvPr/>
        </p:nvGrpSpPr>
        <p:grpSpPr>
          <a:xfrm>
            <a:off x="4720359" y="2250182"/>
            <a:ext cx="2805470" cy="2749170"/>
            <a:chOff x="4852265" y="1902813"/>
            <a:chExt cx="3030172" cy="2936374"/>
          </a:xfrm>
        </p:grpSpPr>
        <p:grpSp>
          <p:nvGrpSpPr>
            <p:cNvPr id="25" name="object 21">
              <a:extLst>
                <a:ext uri="{FF2B5EF4-FFF2-40B4-BE49-F238E27FC236}">
                  <a16:creationId xmlns:a16="http://schemas.microsoft.com/office/drawing/2014/main" id="{A94437B6-243C-4D9E-ACF0-36C9FC9593A0}"/>
                </a:ext>
              </a:extLst>
            </p:cNvPr>
            <p:cNvGrpSpPr/>
            <p:nvPr/>
          </p:nvGrpSpPr>
          <p:grpSpPr>
            <a:xfrm>
              <a:off x="4852265" y="1902813"/>
              <a:ext cx="3030172" cy="2936374"/>
              <a:chOff x="5724461" y="2843039"/>
              <a:chExt cx="2952115" cy="2952750"/>
            </a:xfrm>
          </p:grpSpPr>
          <p:sp>
            <p:nvSpPr>
              <p:cNvPr id="26" name="object 22">
                <a:extLst>
                  <a:ext uri="{FF2B5EF4-FFF2-40B4-BE49-F238E27FC236}">
                    <a16:creationId xmlns:a16="http://schemas.microsoft.com/office/drawing/2014/main" id="{CA48F4BE-941C-4F0D-8C67-D9CFFEF9030B}"/>
                  </a:ext>
                </a:extLst>
              </p:cNvPr>
              <p:cNvSpPr/>
              <p:nvPr/>
            </p:nvSpPr>
            <p:spPr>
              <a:xfrm>
                <a:off x="6075324" y="2859415"/>
                <a:ext cx="1695450" cy="530225"/>
              </a:xfrm>
              <a:custGeom>
                <a:avLst/>
                <a:gdLst/>
                <a:ahLst/>
                <a:cxnLst/>
                <a:rect l="l" t="t" r="r" b="b"/>
                <a:pathLst>
                  <a:path w="1695450" h="530225">
                    <a:moveTo>
                      <a:pt x="0" y="529716"/>
                    </a:moveTo>
                    <a:lnTo>
                      <a:pt x="31364" y="492994"/>
                    </a:lnTo>
                    <a:lnTo>
                      <a:pt x="63818" y="457464"/>
                    </a:lnTo>
                    <a:lnTo>
                      <a:pt x="97325" y="423142"/>
                    </a:lnTo>
                    <a:lnTo>
                      <a:pt x="131846" y="390040"/>
                    </a:lnTo>
                    <a:lnTo>
                      <a:pt x="167348" y="358176"/>
                    </a:lnTo>
                    <a:lnTo>
                      <a:pt x="203792" y="327562"/>
                    </a:lnTo>
                    <a:lnTo>
                      <a:pt x="241141" y="298215"/>
                    </a:lnTo>
                    <a:lnTo>
                      <a:pt x="279359" y="270149"/>
                    </a:lnTo>
                    <a:lnTo>
                      <a:pt x="318410" y="243378"/>
                    </a:lnTo>
                    <a:lnTo>
                      <a:pt x="358256" y="217919"/>
                    </a:lnTo>
                    <a:lnTo>
                      <a:pt x="398861" y="193785"/>
                    </a:lnTo>
                    <a:lnTo>
                      <a:pt x="440189" y="170991"/>
                    </a:lnTo>
                    <a:lnTo>
                      <a:pt x="482203" y="149552"/>
                    </a:lnTo>
                    <a:lnTo>
                      <a:pt x="524864" y="129483"/>
                    </a:lnTo>
                    <a:lnTo>
                      <a:pt x="568139" y="110800"/>
                    </a:lnTo>
                    <a:lnTo>
                      <a:pt x="611989" y="93515"/>
                    </a:lnTo>
                    <a:lnTo>
                      <a:pt x="656377" y="77645"/>
                    </a:lnTo>
                    <a:lnTo>
                      <a:pt x="701267" y="63204"/>
                    </a:lnTo>
                    <a:lnTo>
                      <a:pt x="746624" y="50208"/>
                    </a:lnTo>
                    <a:lnTo>
                      <a:pt x="792409" y="38670"/>
                    </a:lnTo>
                    <a:lnTo>
                      <a:pt x="838586" y="28606"/>
                    </a:lnTo>
                    <a:lnTo>
                      <a:pt x="885118" y="20030"/>
                    </a:lnTo>
                    <a:lnTo>
                      <a:pt x="931970" y="12958"/>
                    </a:lnTo>
                    <a:lnTo>
                      <a:pt x="979104" y="7404"/>
                    </a:lnTo>
                    <a:lnTo>
                      <a:pt x="1026482" y="3383"/>
                    </a:lnTo>
                    <a:lnTo>
                      <a:pt x="1074069" y="910"/>
                    </a:lnTo>
                    <a:lnTo>
                      <a:pt x="1121829" y="0"/>
                    </a:lnTo>
                    <a:lnTo>
                      <a:pt x="1169724" y="666"/>
                    </a:lnTo>
                    <a:lnTo>
                      <a:pt x="1217717" y="2925"/>
                    </a:lnTo>
                    <a:lnTo>
                      <a:pt x="1265772" y="6791"/>
                    </a:lnTo>
                    <a:lnTo>
                      <a:pt x="1313853" y="12279"/>
                    </a:lnTo>
                    <a:lnTo>
                      <a:pt x="1361922" y="19404"/>
                    </a:lnTo>
                    <a:lnTo>
                      <a:pt x="1409943" y="28180"/>
                    </a:lnTo>
                    <a:lnTo>
                      <a:pt x="1457879" y="38623"/>
                    </a:lnTo>
                    <a:lnTo>
                      <a:pt x="1505693" y="50748"/>
                    </a:lnTo>
                    <a:lnTo>
                      <a:pt x="1553350" y="64568"/>
                    </a:lnTo>
                    <a:lnTo>
                      <a:pt x="1600812" y="80098"/>
                    </a:lnTo>
                    <a:lnTo>
                      <a:pt x="1648043" y="97355"/>
                    </a:lnTo>
                    <a:lnTo>
                      <a:pt x="1695005" y="116351"/>
                    </a:lnTo>
                  </a:path>
                </a:pathLst>
              </a:custGeom>
              <a:ln w="32751">
                <a:solidFill>
                  <a:srgbClr val="24ACD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3">
                <a:extLst>
                  <a:ext uri="{FF2B5EF4-FFF2-40B4-BE49-F238E27FC236}">
                    <a16:creationId xmlns:a16="http://schemas.microsoft.com/office/drawing/2014/main" id="{3B90CE5B-47D4-4316-AB77-182F0A6F02AD}"/>
                  </a:ext>
                </a:extLst>
              </p:cNvPr>
              <p:cNvSpPr/>
              <p:nvPr/>
            </p:nvSpPr>
            <p:spPr>
              <a:xfrm>
                <a:off x="5740836" y="3389405"/>
                <a:ext cx="334645" cy="1310005"/>
              </a:xfrm>
              <a:custGeom>
                <a:avLst/>
                <a:gdLst/>
                <a:ahLst/>
                <a:cxnLst/>
                <a:rect l="l" t="t" r="r" b="b"/>
                <a:pathLst>
                  <a:path w="334645" h="1310004">
                    <a:moveTo>
                      <a:pt x="50579" y="1309591"/>
                    </a:moveTo>
                    <a:lnTo>
                      <a:pt x="38397" y="1261313"/>
                    </a:lnTo>
                    <a:lnTo>
                      <a:pt x="27854" y="1212600"/>
                    </a:lnTo>
                    <a:lnTo>
                      <a:pt x="18969" y="1163494"/>
                    </a:lnTo>
                    <a:lnTo>
                      <a:pt x="11758" y="1114039"/>
                    </a:lnTo>
                    <a:lnTo>
                      <a:pt x="6237" y="1064278"/>
                    </a:lnTo>
                    <a:lnTo>
                      <a:pt x="2426" y="1014254"/>
                    </a:lnTo>
                    <a:lnTo>
                      <a:pt x="340" y="964008"/>
                    </a:lnTo>
                    <a:lnTo>
                      <a:pt x="0" y="913586"/>
                    </a:lnTo>
                    <a:lnTo>
                      <a:pt x="1418" y="863030"/>
                    </a:lnTo>
                    <a:lnTo>
                      <a:pt x="4616" y="812383"/>
                    </a:lnTo>
                    <a:lnTo>
                      <a:pt x="9609" y="761687"/>
                    </a:lnTo>
                    <a:lnTo>
                      <a:pt x="16415" y="710986"/>
                    </a:lnTo>
                    <a:lnTo>
                      <a:pt x="25052" y="660324"/>
                    </a:lnTo>
                    <a:lnTo>
                      <a:pt x="35535" y="609743"/>
                    </a:lnTo>
                    <a:lnTo>
                      <a:pt x="47885" y="559285"/>
                    </a:lnTo>
                    <a:lnTo>
                      <a:pt x="62117" y="508994"/>
                    </a:lnTo>
                    <a:lnTo>
                      <a:pt x="78248" y="458914"/>
                    </a:lnTo>
                    <a:lnTo>
                      <a:pt x="96296" y="409087"/>
                    </a:lnTo>
                    <a:lnTo>
                      <a:pt x="116280" y="359556"/>
                    </a:lnTo>
                    <a:lnTo>
                      <a:pt x="138277" y="310241"/>
                    </a:lnTo>
                    <a:lnTo>
                      <a:pt x="161865" y="262139"/>
                    </a:lnTo>
                    <a:lnTo>
                      <a:pt x="187000" y="215267"/>
                    </a:lnTo>
                    <a:lnTo>
                      <a:pt x="213636" y="169643"/>
                    </a:lnTo>
                    <a:lnTo>
                      <a:pt x="241730" y="125287"/>
                    </a:lnTo>
                    <a:lnTo>
                      <a:pt x="271238" y="82215"/>
                    </a:lnTo>
                    <a:lnTo>
                      <a:pt x="302115" y="40446"/>
                    </a:lnTo>
                    <a:lnTo>
                      <a:pt x="334317" y="0"/>
                    </a:lnTo>
                  </a:path>
                </a:pathLst>
              </a:custGeom>
              <a:ln w="32751">
                <a:solidFill>
                  <a:srgbClr val="25919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4">
                <a:extLst>
                  <a:ext uri="{FF2B5EF4-FFF2-40B4-BE49-F238E27FC236}">
                    <a16:creationId xmlns:a16="http://schemas.microsoft.com/office/drawing/2014/main" id="{7CF8D09F-B5D0-4D7E-AE9D-083B981AC1C4}"/>
                  </a:ext>
                </a:extLst>
              </p:cNvPr>
              <p:cNvSpPr/>
              <p:nvPr/>
            </p:nvSpPr>
            <p:spPr>
              <a:xfrm>
                <a:off x="5791444" y="4699669"/>
                <a:ext cx="436880" cy="709295"/>
              </a:xfrm>
              <a:custGeom>
                <a:avLst/>
                <a:gdLst/>
                <a:ahLst/>
                <a:cxnLst/>
                <a:rect l="l" t="t" r="r" b="b"/>
                <a:pathLst>
                  <a:path w="436879" h="709295">
                    <a:moveTo>
                      <a:pt x="436835" y="708717"/>
                    </a:moveTo>
                    <a:lnTo>
                      <a:pt x="399831" y="674517"/>
                    </a:lnTo>
                    <a:lnTo>
                      <a:pt x="364157" y="639170"/>
                    </a:lnTo>
                    <a:lnTo>
                      <a:pt x="329826" y="602718"/>
                    </a:lnTo>
                    <a:lnTo>
                      <a:pt x="296859" y="565203"/>
                    </a:lnTo>
                    <a:lnTo>
                      <a:pt x="265270" y="526668"/>
                    </a:lnTo>
                    <a:lnTo>
                      <a:pt x="235078" y="487154"/>
                    </a:lnTo>
                    <a:lnTo>
                      <a:pt x="206299" y="446704"/>
                    </a:lnTo>
                    <a:lnTo>
                      <a:pt x="178951" y="405360"/>
                    </a:lnTo>
                    <a:lnTo>
                      <a:pt x="153050" y="363163"/>
                    </a:lnTo>
                    <a:lnTo>
                      <a:pt x="128613" y="320158"/>
                    </a:lnTo>
                    <a:lnTo>
                      <a:pt x="105659" y="276385"/>
                    </a:lnTo>
                    <a:lnTo>
                      <a:pt x="84203" y="231887"/>
                    </a:lnTo>
                    <a:lnTo>
                      <a:pt x="64262" y="186706"/>
                    </a:lnTo>
                    <a:lnTo>
                      <a:pt x="45854" y="140885"/>
                    </a:lnTo>
                    <a:lnTo>
                      <a:pt x="28997" y="94465"/>
                    </a:lnTo>
                    <a:lnTo>
                      <a:pt x="13706" y="47489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8AB84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5">
                <a:extLst>
                  <a:ext uri="{FF2B5EF4-FFF2-40B4-BE49-F238E27FC236}">
                    <a16:creationId xmlns:a16="http://schemas.microsoft.com/office/drawing/2014/main" id="{31703102-AF8D-4F31-BE22-5663F96F6B67}"/>
                  </a:ext>
                </a:extLst>
              </p:cNvPr>
              <p:cNvSpPr/>
              <p:nvPr/>
            </p:nvSpPr>
            <p:spPr>
              <a:xfrm>
                <a:off x="6228498" y="5408744"/>
                <a:ext cx="467359" cy="280670"/>
              </a:xfrm>
              <a:custGeom>
                <a:avLst/>
                <a:gdLst/>
                <a:ahLst/>
                <a:cxnLst/>
                <a:rect l="l" t="t" r="r" b="b"/>
                <a:pathLst>
                  <a:path w="467359" h="280670">
                    <a:moveTo>
                      <a:pt x="467260" y="280272"/>
                    </a:moveTo>
                    <a:lnTo>
                      <a:pt x="418104" y="261102"/>
                    </a:lnTo>
                    <a:lnTo>
                      <a:pt x="352035" y="232087"/>
                    </a:lnTo>
                    <a:lnTo>
                      <a:pt x="303516" y="208265"/>
                    </a:lnTo>
                    <a:lnTo>
                      <a:pt x="256250" y="182869"/>
                    </a:lnTo>
                    <a:lnTo>
                      <a:pt x="210256" y="155945"/>
                    </a:lnTo>
                    <a:lnTo>
                      <a:pt x="165551" y="127537"/>
                    </a:lnTo>
                    <a:lnTo>
                      <a:pt x="122154" y="97694"/>
                    </a:lnTo>
                    <a:lnTo>
                      <a:pt x="80085" y="66459"/>
                    </a:lnTo>
                    <a:lnTo>
                      <a:pt x="39360" y="33878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91822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26">
                <a:extLst>
                  <a:ext uri="{FF2B5EF4-FFF2-40B4-BE49-F238E27FC236}">
                    <a16:creationId xmlns:a16="http://schemas.microsoft.com/office/drawing/2014/main" id="{4EB5AB9A-4CE5-4F64-91C7-3DBA0E70D879}"/>
                  </a:ext>
                </a:extLst>
              </p:cNvPr>
              <p:cNvSpPr/>
              <p:nvPr/>
            </p:nvSpPr>
            <p:spPr>
              <a:xfrm>
                <a:off x="6695996" y="4949775"/>
                <a:ext cx="1821180" cy="829944"/>
              </a:xfrm>
              <a:custGeom>
                <a:avLst/>
                <a:gdLst/>
                <a:ahLst/>
                <a:cxnLst/>
                <a:rect l="l" t="t" r="r" b="b"/>
                <a:pathLst>
                  <a:path w="1821179" h="829945">
                    <a:moveTo>
                      <a:pt x="1820567" y="0"/>
                    </a:moveTo>
                    <a:lnTo>
                      <a:pt x="1798751" y="43779"/>
                    </a:lnTo>
                    <a:lnTo>
                      <a:pt x="1775647" y="86529"/>
                    </a:lnTo>
                    <a:lnTo>
                      <a:pt x="1751289" y="128235"/>
                    </a:lnTo>
                    <a:lnTo>
                      <a:pt x="1725711" y="168882"/>
                    </a:lnTo>
                    <a:lnTo>
                      <a:pt x="1698948" y="208459"/>
                    </a:lnTo>
                    <a:lnTo>
                      <a:pt x="1671033" y="246949"/>
                    </a:lnTo>
                    <a:lnTo>
                      <a:pt x="1642001" y="284341"/>
                    </a:lnTo>
                    <a:lnTo>
                      <a:pt x="1611884" y="320621"/>
                    </a:lnTo>
                    <a:lnTo>
                      <a:pt x="1580718" y="355773"/>
                    </a:lnTo>
                    <a:lnTo>
                      <a:pt x="1548535" y="389784"/>
                    </a:lnTo>
                    <a:lnTo>
                      <a:pt x="1515371" y="422642"/>
                    </a:lnTo>
                    <a:lnTo>
                      <a:pt x="1481259" y="454333"/>
                    </a:lnTo>
                    <a:lnTo>
                      <a:pt x="1446234" y="484842"/>
                    </a:lnTo>
                    <a:lnTo>
                      <a:pt x="1410327" y="514156"/>
                    </a:lnTo>
                    <a:lnTo>
                      <a:pt x="1373576" y="542260"/>
                    </a:lnTo>
                    <a:lnTo>
                      <a:pt x="1336011" y="569142"/>
                    </a:lnTo>
                    <a:lnTo>
                      <a:pt x="1297669" y="594788"/>
                    </a:lnTo>
                    <a:lnTo>
                      <a:pt x="1258583" y="619184"/>
                    </a:lnTo>
                    <a:lnTo>
                      <a:pt x="1218787" y="642316"/>
                    </a:lnTo>
                    <a:lnTo>
                      <a:pt x="1178314" y="664171"/>
                    </a:lnTo>
                    <a:lnTo>
                      <a:pt x="1137199" y="684733"/>
                    </a:lnTo>
                    <a:lnTo>
                      <a:pt x="1095477" y="703991"/>
                    </a:lnTo>
                    <a:lnTo>
                      <a:pt x="1053180" y="721931"/>
                    </a:lnTo>
                    <a:lnTo>
                      <a:pt x="1010342" y="738538"/>
                    </a:lnTo>
                    <a:lnTo>
                      <a:pt x="967000" y="753799"/>
                    </a:lnTo>
                    <a:lnTo>
                      <a:pt x="923183" y="767700"/>
                    </a:lnTo>
                    <a:lnTo>
                      <a:pt x="878930" y="780228"/>
                    </a:lnTo>
                    <a:lnTo>
                      <a:pt x="834270" y="791368"/>
                    </a:lnTo>
                    <a:lnTo>
                      <a:pt x="789241" y="801106"/>
                    </a:lnTo>
                    <a:lnTo>
                      <a:pt x="743877" y="809431"/>
                    </a:lnTo>
                    <a:lnTo>
                      <a:pt x="698209" y="816326"/>
                    </a:lnTo>
                    <a:lnTo>
                      <a:pt x="652272" y="821779"/>
                    </a:lnTo>
                    <a:lnTo>
                      <a:pt x="606101" y="825776"/>
                    </a:lnTo>
                    <a:lnTo>
                      <a:pt x="559730" y="828304"/>
                    </a:lnTo>
                    <a:lnTo>
                      <a:pt x="513192" y="829348"/>
                    </a:lnTo>
                    <a:lnTo>
                      <a:pt x="466521" y="828896"/>
                    </a:lnTo>
                    <a:lnTo>
                      <a:pt x="419752" y="826932"/>
                    </a:lnTo>
                    <a:lnTo>
                      <a:pt x="372919" y="823443"/>
                    </a:lnTo>
                    <a:lnTo>
                      <a:pt x="326055" y="818416"/>
                    </a:lnTo>
                    <a:lnTo>
                      <a:pt x="279194" y="811837"/>
                    </a:lnTo>
                    <a:lnTo>
                      <a:pt x="232370" y="803692"/>
                    </a:lnTo>
                    <a:lnTo>
                      <a:pt x="185617" y="793969"/>
                    </a:lnTo>
                    <a:lnTo>
                      <a:pt x="138969" y="782651"/>
                    </a:lnTo>
                    <a:lnTo>
                      <a:pt x="92461" y="769727"/>
                    </a:lnTo>
                    <a:lnTo>
                      <a:pt x="46127" y="755182"/>
                    </a:lnTo>
                    <a:lnTo>
                      <a:pt x="0" y="739003"/>
                    </a:lnTo>
                  </a:path>
                </a:pathLst>
              </a:custGeom>
              <a:ln w="32751">
                <a:solidFill>
                  <a:srgbClr val="C9873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27">
                <a:extLst>
                  <a:ext uri="{FF2B5EF4-FFF2-40B4-BE49-F238E27FC236}">
                    <a16:creationId xmlns:a16="http://schemas.microsoft.com/office/drawing/2014/main" id="{693107EC-BD6E-4CBC-8C69-7B4ECD0D6E9A}"/>
                  </a:ext>
                </a:extLst>
              </p:cNvPr>
              <p:cNvSpPr/>
              <p:nvPr/>
            </p:nvSpPr>
            <p:spPr>
              <a:xfrm>
                <a:off x="7771112" y="2975551"/>
                <a:ext cx="522605" cy="375920"/>
              </a:xfrm>
              <a:custGeom>
                <a:avLst/>
                <a:gdLst/>
                <a:ahLst/>
                <a:cxnLst/>
                <a:rect l="l" t="t" r="r" b="b"/>
                <a:pathLst>
                  <a:path w="522604" h="375920">
                    <a:moveTo>
                      <a:pt x="522464" y="375843"/>
                    </a:moveTo>
                    <a:lnTo>
                      <a:pt x="490465" y="340812"/>
                    </a:lnTo>
                    <a:lnTo>
                      <a:pt x="457231" y="306745"/>
                    </a:lnTo>
                    <a:lnTo>
                      <a:pt x="422777" y="273678"/>
                    </a:lnTo>
                    <a:lnTo>
                      <a:pt x="387115" y="241648"/>
                    </a:lnTo>
                    <a:lnTo>
                      <a:pt x="350257" y="210690"/>
                    </a:lnTo>
                    <a:lnTo>
                      <a:pt x="312217" y="180841"/>
                    </a:lnTo>
                    <a:lnTo>
                      <a:pt x="273007" y="152137"/>
                    </a:lnTo>
                    <a:lnTo>
                      <a:pt x="232640" y="124614"/>
                    </a:lnTo>
                    <a:lnTo>
                      <a:pt x="191130" y="98310"/>
                    </a:lnTo>
                    <a:lnTo>
                      <a:pt x="148488" y="73258"/>
                    </a:lnTo>
                    <a:lnTo>
                      <a:pt x="104727" y="49496"/>
                    </a:lnTo>
                    <a:lnTo>
                      <a:pt x="59862" y="27062"/>
                    </a:lnTo>
                    <a:lnTo>
                      <a:pt x="15022" y="6489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C6692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28">
                <a:extLst>
                  <a:ext uri="{FF2B5EF4-FFF2-40B4-BE49-F238E27FC236}">
                    <a16:creationId xmlns:a16="http://schemas.microsoft.com/office/drawing/2014/main" id="{A56E3CD9-5417-45F1-9E67-52C0B7E6A253}"/>
                  </a:ext>
                </a:extLst>
              </p:cNvPr>
              <p:cNvSpPr/>
              <p:nvPr/>
            </p:nvSpPr>
            <p:spPr>
              <a:xfrm>
                <a:off x="8293843" y="3351588"/>
                <a:ext cx="361950" cy="850265"/>
              </a:xfrm>
              <a:custGeom>
                <a:avLst/>
                <a:gdLst/>
                <a:ahLst/>
                <a:cxnLst/>
                <a:rect l="l" t="t" r="r" b="b"/>
                <a:pathLst>
                  <a:path w="361950" h="850264">
                    <a:moveTo>
                      <a:pt x="361498" y="849932"/>
                    </a:moveTo>
                    <a:lnTo>
                      <a:pt x="356639" y="800626"/>
                    </a:lnTo>
                    <a:lnTo>
                      <a:pt x="350121" y="751587"/>
                    </a:lnTo>
                    <a:lnTo>
                      <a:pt x="341958" y="702857"/>
                    </a:lnTo>
                    <a:lnTo>
                      <a:pt x="332167" y="654480"/>
                    </a:lnTo>
                    <a:lnTo>
                      <a:pt x="320762" y="606495"/>
                    </a:lnTo>
                    <a:lnTo>
                      <a:pt x="307757" y="558948"/>
                    </a:lnTo>
                    <a:lnTo>
                      <a:pt x="293169" y="511881"/>
                    </a:lnTo>
                    <a:lnTo>
                      <a:pt x="277011" y="465336"/>
                    </a:lnTo>
                    <a:lnTo>
                      <a:pt x="259299" y="419356"/>
                    </a:lnTo>
                    <a:lnTo>
                      <a:pt x="240048" y="373983"/>
                    </a:lnTo>
                    <a:lnTo>
                      <a:pt x="219273" y="329261"/>
                    </a:lnTo>
                    <a:lnTo>
                      <a:pt x="196988" y="285230"/>
                    </a:lnTo>
                    <a:lnTo>
                      <a:pt x="173209" y="241936"/>
                    </a:lnTo>
                    <a:lnTo>
                      <a:pt x="147951" y="199420"/>
                    </a:lnTo>
                    <a:lnTo>
                      <a:pt x="121230" y="157724"/>
                    </a:lnTo>
                    <a:lnTo>
                      <a:pt x="93058" y="116891"/>
                    </a:lnTo>
                    <a:lnTo>
                      <a:pt x="63453" y="76964"/>
                    </a:lnTo>
                    <a:lnTo>
                      <a:pt x="32428" y="37986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BE363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29">
                <a:extLst>
                  <a:ext uri="{FF2B5EF4-FFF2-40B4-BE49-F238E27FC236}">
                    <a16:creationId xmlns:a16="http://schemas.microsoft.com/office/drawing/2014/main" id="{BBE1DD20-986C-40B1-8816-9BDA3970362C}"/>
                  </a:ext>
                </a:extLst>
              </p:cNvPr>
              <p:cNvSpPr/>
              <p:nvPr/>
            </p:nvSpPr>
            <p:spPr>
              <a:xfrm>
                <a:off x="8569021" y="4201958"/>
                <a:ext cx="91440" cy="62484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624839">
                    <a:moveTo>
                      <a:pt x="0" y="624293"/>
                    </a:moveTo>
                    <a:lnTo>
                      <a:pt x="16702" y="576937"/>
                    </a:lnTo>
                    <a:lnTo>
                      <a:pt x="31679" y="529329"/>
                    </a:lnTo>
                    <a:lnTo>
                      <a:pt x="44946" y="481509"/>
                    </a:lnTo>
                    <a:lnTo>
                      <a:pt x="56514" y="433512"/>
                    </a:lnTo>
                    <a:lnTo>
                      <a:pt x="66398" y="385379"/>
                    </a:lnTo>
                    <a:lnTo>
                      <a:pt x="74610" y="337148"/>
                    </a:lnTo>
                    <a:lnTo>
                      <a:pt x="81166" y="288857"/>
                    </a:lnTo>
                    <a:lnTo>
                      <a:pt x="86078" y="240544"/>
                    </a:lnTo>
                    <a:lnTo>
                      <a:pt x="89359" y="192248"/>
                    </a:lnTo>
                    <a:lnTo>
                      <a:pt x="91024" y="144007"/>
                    </a:lnTo>
                    <a:lnTo>
                      <a:pt x="91086" y="95860"/>
                    </a:lnTo>
                    <a:lnTo>
                      <a:pt x="89558" y="47844"/>
                    </a:lnTo>
                    <a:lnTo>
                      <a:pt x="86454" y="0"/>
                    </a:lnTo>
                  </a:path>
                </a:pathLst>
              </a:custGeom>
              <a:ln w="32751">
                <a:solidFill>
                  <a:srgbClr val="933F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0">
                <a:extLst>
                  <a:ext uri="{FF2B5EF4-FFF2-40B4-BE49-F238E27FC236}">
                    <a16:creationId xmlns:a16="http://schemas.microsoft.com/office/drawing/2014/main" id="{8BC87E04-3380-420B-8284-F3B930478F89}"/>
                  </a:ext>
                </a:extLst>
              </p:cNvPr>
              <p:cNvSpPr/>
              <p:nvPr/>
            </p:nvSpPr>
            <p:spPr>
              <a:xfrm>
                <a:off x="8516467" y="4826563"/>
                <a:ext cx="52705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52704" h="125729">
                    <a:moveTo>
                      <a:pt x="0" y="125324"/>
                    </a:moveTo>
                    <a:lnTo>
                      <a:pt x="14254" y="94424"/>
                    </a:lnTo>
                    <a:lnTo>
                      <a:pt x="27786" y="62956"/>
                    </a:lnTo>
                    <a:lnTo>
                      <a:pt x="40556" y="31341"/>
                    </a:lnTo>
                    <a:lnTo>
                      <a:pt x="52526" y="0"/>
                    </a:lnTo>
                  </a:path>
                </a:pathLst>
              </a:custGeom>
              <a:ln w="32751">
                <a:solidFill>
                  <a:srgbClr val="4D4D8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5" name="object 31">
              <a:extLst>
                <a:ext uri="{FF2B5EF4-FFF2-40B4-BE49-F238E27FC236}">
                  <a16:creationId xmlns:a16="http://schemas.microsoft.com/office/drawing/2014/main" id="{3F9F898C-7B93-4125-95D0-ACC5CAA8596E}"/>
                </a:ext>
              </a:extLst>
            </p:cNvPr>
            <p:cNvSpPr txBox="1"/>
            <p:nvPr/>
          </p:nvSpPr>
          <p:spPr>
            <a:xfrm>
              <a:off x="5742724" y="2115581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0A9DC6"/>
                  </a:solidFill>
                  <a:latin typeface="Calibri"/>
                  <a:cs typeface="Calibri"/>
                </a:rPr>
                <a:t>20</a:t>
              </a:r>
              <a:r>
                <a:rPr sz="1200" b="1" spc="-5" dirty="0">
                  <a:solidFill>
                    <a:srgbClr val="0A9DC6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0A9DC6"/>
                  </a:solidFill>
                  <a:latin typeface="Calibri"/>
                  <a:cs typeface="Calibri"/>
                </a:rPr>
                <a:t>7</a:t>
              </a:r>
              <a:r>
                <a:rPr sz="1100" b="1" spc="35" dirty="0">
                  <a:solidFill>
                    <a:srgbClr val="0A9DC6"/>
                  </a:solidFill>
                  <a:latin typeface="Calibri"/>
                  <a:cs typeface="Calibri"/>
                </a:rPr>
                <a:t>%</a:t>
              </a:r>
              <a:endParaRPr sz="1100" dirty="0">
                <a:latin typeface="Calibri"/>
                <a:cs typeface="Calibri"/>
              </a:endParaRPr>
            </a:p>
          </p:txBody>
        </p:sp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2D9390F2-74D0-43B1-9040-383EC83CA529}"/>
                </a:ext>
              </a:extLst>
            </p:cNvPr>
            <p:cNvSpPr txBox="1"/>
            <p:nvPr/>
          </p:nvSpPr>
          <p:spPr>
            <a:xfrm>
              <a:off x="5053323" y="2883678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1B95A0"/>
                  </a:solidFill>
                  <a:latin typeface="Calibri"/>
                  <a:cs typeface="Calibri"/>
                </a:rPr>
                <a:t>15</a:t>
              </a:r>
              <a:r>
                <a:rPr sz="1200" b="1" spc="-5" dirty="0">
                  <a:solidFill>
                    <a:srgbClr val="1B95A0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1B95A0"/>
                  </a:solidFill>
                  <a:latin typeface="Calibri"/>
                  <a:cs typeface="Calibri"/>
                </a:rPr>
                <a:t>0</a:t>
              </a:r>
              <a:r>
                <a:rPr sz="1100" b="1" spc="35" dirty="0">
                  <a:solidFill>
                    <a:srgbClr val="1B95A0"/>
                  </a:solidFill>
                  <a:latin typeface="Calibri"/>
                  <a:cs typeface="Calibri"/>
                </a:rPr>
                <a:t>%</a:t>
              </a:r>
              <a:endParaRPr sz="1100" dirty="0">
                <a:latin typeface="Calibri"/>
                <a:cs typeface="Calibri"/>
              </a:endParaRPr>
            </a:p>
          </p:txBody>
        </p:sp>
        <p:sp>
          <p:nvSpPr>
            <p:cNvPr id="37" name="object 33">
              <a:extLst>
                <a:ext uri="{FF2B5EF4-FFF2-40B4-BE49-F238E27FC236}">
                  <a16:creationId xmlns:a16="http://schemas.microsoft.com/office/drawing/2014/main" id="{8C79E1AA-DF26-4740-94CC-E3CA4A107976}"/>
                </a:ext>
              </a:extLst>
            </p:cNvPr>
            <p:cNvSpPr txBox="1"/>
            <p:nvPr/>
          </p:nvSpPr>
          <p:spPr>
            <a:xfrm>
              <a:off x="5591443" y="3115915"/>
              <a:ext cx="1497162" cy="4081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70" dirty="0">
                  <a:solidFill>
                    <a:srgbClr val="4C4D4F"/>
                  </a:solidFill>
                  <a:latin typeface="Calibri"/>
                  <a:cs typeface="Calibri"/>
                </a:rPr>
                <a:t>69.528</a:t>
              </a:r>
              <a:r>
                <a:rPr sz="2400" b="1" spc="15" dirty="0">
                  <a:solidFill>
                    <a:srgbClr val="4C4D4F"/>
                  </a:solidFill>
                  <a:latin typeface="Calibri"/>
                  <a:cs typeface="Calibri"/>
                </a:rPr>
                <a:t> </a:t>
              </a:r>
              <a:r>
                <a:rPr sz="2400" b="1" spc="-265" dirty="0">
                  <a:solidFill>
                    <a:srgbClr val="4C4D4F"/>
                  </a:solidFill>
                  <a:latin typeface="Calibri"/>
                  <a:cs typeface="Calibri"/>
                </a:rPr>
                <a:t>M</a:t>
              </a:r>
              <a:r>
                <a:rPr lang="es-ES" sz="2400" b="1" spc="-265" dirty="0">
                  <a:solidFill>
                    <a:srgbClr val="4C4D4F"/>
                  </a:solidFill>
                  <a:latin typeface="Calibri"/>
                  <a:cs typeface="Calibri"/>
                </a:rPr>
                <a:t> €</a:t>
              </a:r>
              <a:endParaRPr sz="2400" dirty="0">
                <a:latin typeface="Trebuchet MS"/>
                <a:cs typeface="Trebuchet MS"/>
              </a:endParaRPr>
            </a:p>
          </p:txBody>
        </p:sp>
        <p:sp>
          <p:nvSpPr>
            <p:cNvPr id="38" name="object 34">
              <a:extLst>
                <a:ext uri="{FF2B5EF4-FFF2-40B4-BE49-F238E27FC236}">
                  <a16:creationId xmlns:a16="http://schemas.microsoft.com/office/drawing/2014/main" id="{80D4C12B-D2C5-401A-8769-0B6B25CD47A2}"/>
                </a:ext>
              </a:extLst>
            </p:cNvPr>
            <p:cNvSpPr txBox="1"/>
            <p:nvPr/>
          </p:nvSpPr>
          <p:spPr>
            <a:xfrm>
              <a:off x="5266981" y="3929143"/>
              <a:ext cx="373476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6FA14B"/>
                  </a:solidFill>
                  <a:latin typeface="Calibri"/>
                  <a:cs typeface="Calibri"/>
                </a:rPr>
                <a:t>9</a:t>
              </a:r>
              <a:r>
                <a:rPr sz="1200" b="1" spc="5" dirty="0">
                  <a:solidFill>
                    <a:srgbClr val="6FA14B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6FA14B"/>
                  </a:solidFill>
                  <a:latin typeface="Calibri"/>
                  <a:cs typeface="Calibri"/>
                </a:rPr>
                <a:t>2</a:t>
              </a:r>
              <a:r>
                <a:rPr sz="1200" b="1" spc="35" dirty="0">
                  <a:solidFill>
                    <a:srgbClr val="6FA14B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39" name="object 35">
              <a:extLst>
                <a:ext uri="{FF2B5EF4-FFF2-40B4-BE49-F238E27FC236}">
                  <a16:creationId xmlns:a16="http://schemas.microsoft.com/office/drawing/2014/main" id="{145DDB93-A44A-4F1F-88ED-9BFA225B4021}"/>
                </a:ext>
              </a:extLst>
            </p:cNvPr>
            <p:cNvSpPr txBox="1"/>
            <p:nvPr/>
          </p:nvSpPr>
          <p:spPr>
            <a:xfrm>
              <a:off x="5632383" y="4282710"/>
              <a:ext cx="373476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918227"/>
                  </a:solidFill>
                  <a:latin typeface="Calibri"/>
                  <a:cs typeface="Calibri"/>
                </a:rPr>
                <a:t>6</a:t>
              </a:r>
              <a:r>
                <a:rPr sz="1200" b="1" spc="5" dirty="0">
                  <a:solidFill>
                    <a:srgbClr val="918227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918227"/>
                  </a:solidFill>
                  <a:latin typeface="Calibri"/>
                  <a:cs typeface="Calibri"/>
                </a:rPr>
                <a:t>2</a:t>
              </a:r>
              <a:r>
                <a:rPr sz="1200" b="1" spc="35" dirty="0">
                  <a:solidFill>
                    <a:srgbClr val="918227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0" name="object 36">
              <a:extLst>
                <a:ext uri="{FF2B5EF4-FFF2-40B4-BE49-F238E27FC236}">
                  <a16:creationId xmlns:a16="http://schemas.microsoft.com/office/drawing/2014/main" id="{291F77A5-160D-48C0-B5AF-3EB947D8BF3C}"/>
                </a:ext>
              </a:extLst>
            </p:cNvPr>
            <p:cNvSpPr txBox="1"/>
            <p:nvPr/>
          </p:nvSpPr>
          <p:spPr>
            <a:xfrm>
              <a:off x="6577924" y="4294901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C98734"/>
                  </a:solidFill>
                  <a:latin typeface="Calibri"/>
                  <a:cs typeface="Calibri"/>
                </a:rPr>
                <a:t>23</a:t>
              </a:r>
              <a:r>
                <a:rPr sz="1200" b="1" spc="-5" dirty="0">
                  <a:solidFill>
                    <a:srgbClr val="C98734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C98734"/>
                  </a:solidFill>
                  <a:latin typeface="Calibri"/>
                  <a:cs typeface="Calibri"/>
                </a:rPr>
                <a:t>1</a:t>
              </a:r>
              <a:r>
                <a:rPr sz="1200" b="1" spc="35" dirty="0">
                  <a:solidFill>
                    <a:srgbClr val="C98734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1" name="object 37">
              <a:extLst>
                <a:ext uri="{FF2B5EF4-FFF2-40B4-BE49-F238E27FC236}">
                  <a16:creationId xmlns:a16="http://schemas.microsoft.com/office/drawing/2014/main" id="{A0DFE623-E528-4C00-B40E-F8EDF81E58F1}"/>
                </a:ext>
              </a:extLst>
            </p:cNvPr>
            <p:cNvSpPr txBox="1"/>
            <p:nvPr/>
          </p:nvSpPr>
          <p:spPr>
            <a:xfrm>
              <a:off x="6728582" y="2200925"/>
              <a:ext cx="373476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C6692A"/>
                  </a:solidFill>
                  <a:latin typeface="Calibri"/>
                  <a:cs typeface="Calibri"/>
                </a:rPr>
                <a:t>7</a:t>
              </a:r>
              <a:r>
                <a:rPr sz="1200" b="1" spc="5" dirty="0">
                  <a:solidFill>
                    <a:srgbClr val="C6692A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C6692A"/>
                  </a:solidFill>
                  <a:latin typeface="Calibri"/>
                  <a:cs typeface="Calibri"/>
                </a:rPr>
                <a:t>1</a:t>
              </a:r>
              <a:r>
                <a:rPr sz="1200" b="1" spc="35" dirty="0">
                  <a:solidFill>
                    <a:srgbClr val="C6692A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2" name="object 38">
              <a:extLst>
                <a:ext uri="{FF2B5EF4-FFF2-40B4-BE49-F238E27FC236}">
                  <a16:creationId xmlns:a16="http://schemas.microsoft.com/office/drawing/2014/main" id="{E1675878-0F24-4159-875F-3231AE80F97A}"/>
                </a:ext>
              </a:extLst>
            </p:cNvPr>
            <p:cNvSpPr txBox="1"/>
            <p:nvPr/>
          </p:nvSpPr>
          <p:spPr>
            <a:xfrm>
              <a:off x="7107124" y="2767854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BE3632"/>
                  </a:solidFill>
                  <a:latin typeface="Calibri"/>
                  <a:cs typeface="Calibri"/>
                </a:rPr>
                <a:t>10</a:t>
              </a:r>
              <a:r>
                <a:rPr sz="1200" b="1" spc="-5" dirty="0">
                  <a:solidFill>
                    <a:srgbClr val="BE3632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BE3632"/>
                  </a:solidFill>
                  <a:latin typeface="Calibri"/>
                  <a:cs typeface="Calibri"/>
                </a:rPr>
                <a:t>5</a:t>
              </a:r>
              <a:r>
                <a:rPr sz="1200" b="1" spc="35" dirty="0">
                  <a:solidFill>
                    <a:srgbClr val="BE3632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3" name="object 39">
              <a:extLst>
                <a:ext uri="{FF2B5EF4-FFF2-40B4-BE49-F238E27FC236}">
                  <a16:creationId xmlns:a16="http://schemas.microsoft.com/office/drawing/2014/main" id="{CAC7F940-416B-4C70-82D1-F475DF3E74A1}"/>
                </a:ext>
              </a:extLst>
            </p:cNvPr>
            <p:cNvSpPr txBox="1"/>
            <p:nvPr/>
          </p:nvSpPr>
          <p:spPr>
            <a:xfrm>
              <a:off x="7185782" y="3285301"/>
              <a:ext cx="473199" cy="656106"/>
            </a:xfrm>
            <a:prstGeom prst="rect">
              <a:avLst/>
            </a:prstGeom>
          </p:spPr>
          <p:txBody>
            <a:bodyPr vert="horz" wrap="square" lIns="0" tIns="116205" rIns="0" bIns="0" rtlCol="0">
              <a:spAutoFit/>
            </a:bodyPr>
            <a:lstStyle/>
            <a:p>
              <a:pPr marL="109220">
                <a:lnSpc>
                  <a:spcPct val="100000"/>
                </a:lnSpc>
                <a:spcBef>
                  <a:spcPts val="915"/>
                </a:spcBef>
              </a:pPr>
              <a:r>
                <a:rPr sz="1200" b="1" spc="-5" dirty="0">
                  <a:solidFill>
                    <a:srgbClr val="933F80"/>
                  </a:solidFill>
                  <a:latin typeface="Calibri"/>
                  <a:cs typeface="Calibri"/>
                </a:rPr>
                <a:t>7</a:t>
              </a:r>
              <a:r>
                <a:rPr sz="1200" b="1" spc="5" dirty="0">
                  <a:solidFill>
                    <a:srgbClr val="933F80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933F80"/>
                  </a:solidFill>
                  <a:latin typeface="Calibri"/>
                  <a:cs typeface="Calibri"/>
                </a:rPr>
                <a:t>0</a:t>
              </a:r>
              <a:r>
                <a:rPr sz="1200" b="1" spc="35" dirty="0">
                  <a:solidFill>
                    <a:srgbClr val="933F80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815"/>
                </a:spcBef>
              </a:pPr>
              <a:r>
                <a:rPr sz="1400" b="1" spc="-10" dirty="0">
                  <a:solidFill>
                    <a:srgbClr val="4B4D8C"/>
                  </a:solidFill>
                  <a:latin typeface="Calibri"/>
                  <a:cs typeface="Calibri"/>
                </a:rPr>
                <a:t>1,2</a:t>
              </a:r>
              <a:r>
                <a:rPr sz="1200" b="1" spc="-10" dirty="0">
                  <a:solidFill>
                    <a:srgbClr val="4B4D8C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</p:grpSp>
      <p:pic>
        <p:nvPicPr>
          <p:cNvPr id="44" name="object 40">
            <a:extLst>
              <a:ext uri="{FF2B5EF4-FFF2-40B4-BE49-F238E27FC236}">
                <a16:creationId xmlns:a16="http://schemas.microsoft.com/office/drawing/2014/main" id="{80BAB726-CEE6-4DA8-899B-B99E420AC24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69966" y="2314606"/>
            <a:ext cx="579119" cy="2883408"/>
          </a:xfrm>
          <a:prstGeom prst="rect">
            <a:avLst/>
          </a:prstGeom>
        </p:spPr>
      </p:pic>
      <p:pic>
        <p:nvPicPr>
          <p:cNvPr id="45" name="object 41">
            <a:extLst>
              <a:ext uri="{FF2B5EF4-FFF2-40B4-BE49-F238E27FC236}">
                <a16:creationId xmlns:a16="http://schemas.microsoft.com/office/drawing/2014/main" id="{65B3A079-988B-42E0-A95D-2E2E25611AB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43" y="2314606"/>
            <a:ext cx="579120" cy="2883408"/>
          </a:xfrm>
          <a:prstGeom prst="rect">
            <a:avLst/>
          </a:prstGeom>
        </p:spPr>
      </p:pic>
      <p:sp>
        <p:nvSpPr>
          <p:cNvPr id="46" name="object 42">
            <a:extLst>
              <a:ext uri="{FF2B5EF4-FFF2-40B4-BE49-F238E27FC236}">
                <a16:creationId xmlns:a16="http://schemas.microsoft.com/office/drawing/2014/main" id="{427CC7C1-F48F-4170-B4AE-3D1170872F02}"/>
              </a:ext>
            </a:extLst>
          </p:cNvPr>
          <p:cNvSpPr txBox="1"/>
          <p:nvPr/>
        </p:nvSpPr>
        <p:spPr>
          <a:xfrm>
            <a:off x="4797806" y="5917303"/>
            <a:ext cx="1533525" cy="288290"/>
          </a:xfrm>
          <a:prstGeom prst="rect">
            <a:avLst/>
          </a:prstGeom>
          <a:solidFill>
            <a:srgbClr val="6FA14B"/>
          </a:solidFill>
        </p:spPr>
        <p:txBody>
          <a:bodyPr vert="horz" wrap="square" lIns="0" tIns="20320" rIns="0" bIns="0" rtlCol="0">
            <a:spAutoFit/>
          </a:bodyPr>
          <a:lstStyle/>
          <a:p>
            <a:pPr marL="537210">
              <a:lnSpc>
                <a:spcPct val="100000"/>
              </a:lnSpc>
              <a:spcBef>
                <a:spcPts val="16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40,29%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3">
            <a:extLst>
              <a:ext uri="{FF2B5EF4-FFF2-40B4-BE49-F238E27FC236}">
                <a16:creationId xmlns:a16="http://schemas.microsoft.com/office/drawing/2014/main" id="{8631A1FD-CB98-4CFC-8BB8-95B54D29AC84}"/>
              </a:ext>
            </a:extLst>
          </p:cNvPr>
          <p:cNvSpPr txBox="1"/>
          <p:nvPr/>
        </p:nvSpPr>
        <p:spPr>
          <a:xfrm>
            <a:off x="5351764" y="5622195"/>
            <a:ext cx="4984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25" dirty="0">
                <a:solidFill>
                  <a:srgbClr val="698B35"/>
                </a:solidFill>
                <a:latin typeface="Calibri"/>
                <a:cs typeface="Calibri"/>
              </a:rPr>
              <a:t>V</a:t>
            </a:r>
            <a:r>
              <a:rPr sz="1600" b="1" spc="-30" dirty="0">
                <a:solidFill>
                  <a:srgbClr val="698B35"/>
                </a:solidFill>
                <a:latin typeface="Calibri"/>
                <a:cs typeface="Calibri"/>
              </a:rPr>
              <a:t>e</a:t>
            </a:r>
            <a:r>
              <a:rPr sz="1600" b="1" spc="-20" dirty="0">
                <a:solidFill>
                  <a:srgbClr val="698B35"/>
                </a:solidFill>
                <a:latin typeface="Calibri"/>
                <a:cs typeface="Calibri"/>
              </a:rPr>
              <a:t>r</a:t>
            </a:r>
            <a:r>
              <a:rPr sz="1600" b="1" spc="-30" dirty="0">
                <a:solidFill>
                  <a:srgbClr val="698B35"/>
                </a:solidFill>
                <a:latin typeface="Calibri"/>
                <a:cs typeface="Calibri"/>
              </a:rPr>
              <a:t>d</a:t>
            </a:r>
            <a:r>
              <a:rPr sz="1600" b="1" spc="-70" dirty="0">
                <a:solidFill>
                  <a:srgbClr val="698B35"/>
                </a:solidFill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8" name="object 44">
            <a:extLst>
              <a:ext uri="{FF2B5EF4-FFF2-40B4-BE49-F238E27FC236}">
                <a16:creationId xmlns:a16="http://schemas.microsoft.com/office/drawing/2014/main" id="{7A606C6D-C1B5-44F7-8BC0-A2518162A0E7}"/>
              </a:ext>
            </a:extLst>
          </p:cNvPr>
          <p:cNvSpPr txBox="1"/>
          <p:nvPr/>
        </p:nvSpPr>
        <p:spPr>
          <a:xfrm>
            <a:off x="6324321" y="5917303"/>
            <a:ext cx="1533525" cy="288290"/>
          </a:xfrm>
          <a:prstGeom prst="rect">
            <a:avLst/>
          </a:prstGeom>
          <a:solidFill>
            <a:srgbClr val="001D4D"/>
          </a:solidFill>
        </p:spPr>
        <p:txBody>
          <a:bodyPr vert="horz" wrap="square" lIns="0" tIns="20320" rIns="0" bIns="0" rtlCol="0">
            <a:spAutoFit/>
          </a:bodyPr>
          <a:lstStyle/>
          <a:p>
            <a:pPr marL="537210">
              <a:lnSpc>
                <a:spcPct val="100000"/>
              </a:lnSpc>
              <a:spcBef>
                <a:spcPts val="16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29,58%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5">
            <a:extLst>
              <a:ext uri="{FF2B5EF4-FFF2-40B4-BE49-F238E27FC236}">
                <a16:creationId xmlns:a16="http://schemas.microsoft.com/office/drawing/2014/main" id="{047BD6DF-8B5C-4F5B-BEC8-A76CF04787F8}"/>
              </a:ext>
            </a:extLst>
          </p:cNvPr>
          <p:cNvSpPr txBox="1"/>
          <p:nvPr/>
        </p:nvSpPr>
        <p:spPr>
          <a:xfrm>
            <a:off x="6845194" y="5622195"/>
            <a:ext cx="5632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5" dirty="0">
                <a:solidFill>
                  <a:srgbClr val="001D4D"/>
                </a:solidFill>
                <a:latin typeface="Calibri"/>
                <a:cs typeface="Calibri"/>
              </a:rPr>
              <a:t>Digital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E608486A-A8D0-42CB-A40E-090B9E35C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782"/>
          <a:stretch/>
        </p:blipFill>
        <p:spPr>
          <a:xfrm>
            <a:off x="2513569" y="806419"/>
            <a:ext cx="6203896" cy="141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5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9CBC6AA1-0D07-4E1E-8AF6-C9A6CB8A76A1}"/>
              </a:ext>
            </a:extLst>
          </p:cNvPr>
          <p:cNvGraphicFramePr>
            <a:graphicFrameLocks noGrp="1"/>
          </p:cNvGraphicFramePr>
          <p:nvPr/>
        </p:nvGraphicFramePr>
        <p:xfrm>
          <a:off x="32621" y="3189105"/>
          <a:ext cx="12147306" cy="31042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8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6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66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37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166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16319">
                <a:tc>
                  <a:txBody>
                    <a:bodyPr/>
                    <a:lstStyle/>
                    <a:p>
                      <a:pPr marL="196850" marR="65405" indent="-144145">
                        <a:lnSpc>
                          <a:spcPct val="92800"/>
                        </a:lnSpc>
                        <a:spcBef>
                          <a:spcPts val="455"/>
                        </a:spcBef>
                      </a:pPr>
                      <a:r>
                        <a:rPr sz="900" b="1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spc="-30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hoque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movilidad</a:t>
                      </a:r>
                      <a:r>
                        <a:rPr sz="900" spc="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sostenible,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segura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900" spc="17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conectada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entornos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urbanos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metropolitanos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6850" marR="124460" indent="-143510">
                        <a:lnSpc>
                          <a:spcPct val="97800"/>
                        </a:lnSpc>
                        <a:spcBef>
                          <a:spcPts val="145"/>
                        </a:spcBef>
                      </a:pPr>
                      <a:r>
                        <a:rPr sz="900" b="1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spc="60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eh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ili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vivienda 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regeneración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urbana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6850" marR="250825" indent="-144145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10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900" b="1" spc="-95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fo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ambiental</a:t>
                      </a:r>
                      <a:r>
                        <a:rPr sz="900" spc="15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digital </a:t>
                      </a:r>
                      <a:r>
                        <a:rPr sz="900" spc="-18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sistema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agroalimentario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pesquero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FE3EF"/>
                    </a:solidFill>
                  </a:tcPr>
                </a:tc>
                <a:tc>
                  <a:txBody>
                    <a:bodyPr/>
                    <a:lstStyle/>
                    <a:p>
                      <a:pPr marL="196850" marR="354965" indent="-144145">
                        <a:lnSpc>
                          <a:spcPct val="92600"/>
                        </a:lnSpc>
                        <a:spcBef>
                          <a:spcPts val="459"/>
                        </a:spcBef>
                      </a:pPr>
                      <a:r>
                        <a:rPr sz="900" b="1" spc="-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b="1" spc="-70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restauración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ecosistemas</a:t>
                      </a:r>
                      <a:r>
                        <a:rPr sz="900" spc="2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su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biodiversidad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6850" marR="207010" indent="-144145">
                        <a:lnSpc>
                          <a:spcPct val="92200"/>
                        </a:lnSpc>
                        <a:spcBef>
                          <a:spcPts val="325"/>
                        </a:spcBef>
                      </a:pPr>
                      <a:r>
                        <a:rPr sz="900" b="1" spc="-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900" b="1" spc="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 espacio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litoral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los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recursos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hídricos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6850" marR="614045" indent="-144780">
                        <a:lnSpc>
                          <a:spcPct val="926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900" b="1" spc="-20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vili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  s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,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segura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conectada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DE0E3"/>
                    </a:solidFill>
                  </a:tcPr>
                </a:tc>
                <a:tc>
                  <a:txBody>
                    <a:bodyPr/>
                    <a:lstStyle/>
                    <a:p>
                      <a:pPr marL="196850" marR="186055" indent="-144145">
                        <a:lnSpc>
                          <a:spcPts val="1010"/>
                        </a:lnSpc>
                        <a:spcBef>
                          <a:spcPts val="470"/>
                        </a:spcBef>
                      </a:pPr>
                      <a:r>
                        <a:rPr sz="900" b="1" spc="-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900" b="1" spc="-10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egue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  integración</a:t>
                      </a:r>
                      <a:r>
                        <a:rPr sz="900" spc="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energías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renovables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 marR="184150" indent="-144145">
                        <a:lnSpc>
                          <a:spcPct val="92400"/>
                        </a:lnSpc>
                        <a:spcBef>
                          <a:spcPts val="275"/>
                        </a:spcBef>
                      </a:pPr>
                      <a:r>
                        <a:rPr sz="900" b="1" spc="-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8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nf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 eléctricas,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promoción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redes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inteligentes 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despliegue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flexibilidad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>
                        <a:lnSpc>
                          <a:spcPts val="1010"/>
                        </a:lnSpc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almacenamiento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 marR="118745" indent="-144145">
                        <a:lnSpc>
                          <a:spcPct val="926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900" b="1" spc="-5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 hidrógeno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renovable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su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integración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sectorial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99085" indent="-198120">
                        <a:lnSpc>
                          <a:spcPts val="1010"/>
                        </a:lnSpc>
                        <a:spcBef>
                          <a:spcPts val="309"/>
                        </a:spcBef>
                      </a:pPr>
                      <a:r>
                        <a:rPr sz="900" b="1" spc="-3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C10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Estrategia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Transición</a:t>
                      </a:r>
                      <a:r>
                        <a:rPr sz="900" spc="15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Justa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AE5D0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84455" indent="-198120">
                        <a:lnSpc>
                          <a:spcPts val="1010"/>
                        </a:lnSpc>
                        <a:spcBef>
                          <a:spcPts val="470"/>
                        </a:spcBef>
                      </a:pPr>
                      <a:r>
                        <a:rPr sz="900" b="1" spc="-5" dirty="0">
                          <a:solidFill>
                            <a:srgbClr val="A27D25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A27D25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900" b="1" spc="5" dirty="0">
                          <a:solidFill>
                            <a:srgbClr val="A27D2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ode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zac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l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Administraciones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públicas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2DCC5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045"/>
                        </a:lnSpc>
                        <a:spcBef>
                          <a:spcPts val="620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900" b="1" spc="-5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lí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485140">
                        <a:lnSpc>
                          <a:spcPts val="98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Industrial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ña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2030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3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pu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py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53340">
                        <a:lnSpc>
                          <a:spcPts val="1045"/>
                        </a:lnSpc>
                        <a:spcBef>
                          <a:spcPts val="219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b="1" spc="-5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00025">
                        <a:lnSpc>
                          <a:spcPct val="92200"/>
                        </a:lnSpc>
                        <a:spcBef>
                          <a:spcPts val="45"/>
                        </a:spcBef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modernización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competitividad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sector</a:t>
                      </a:r>
                      <a:r>
                        <a:rPr sz="900" spc="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turístico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478790" indent="-198120">
                        <a:lnSpc>
                          <a:spcPts val="980"/>
                        </a:lnSpc>
                        <a:spcBef>
                          <a:spcPts val="359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900" b="1" spc="-5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one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ivi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  Digital,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304800" indent="4445">
                        <a:lnSpc>
                          <a:spcPct val="92600"/>
                        </a:lnSpc>
                        <a:spcBef>
                          <a:spcPts val="28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impulso 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egu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despliegue 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5G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2DFC9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180975" indent="-197485">
                        <a:lnSpc>
                          <a:spcPct val="92200"/>
                        </a:lnSpc>
                        <a:spcBef>
                          <a:spcPts val="610"/>
                        </a:spcBef>
                      </a:pPr>
                      <a:r>
                        <a:rPr sz="900" b="1" spc="-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6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Estr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eg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Nac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al 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Inteligencia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Artificial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52705">
                        <a:lnSpc>
                          <a:spcPts val="1045"/>
                        </a:lnSpc>
                        <a:spcBef>
                          <a:spcPts val="215"/>
                        </a:spcBef>
                      </a:pPr>
                      <a:r>
                        <a:rPr sz="900" b="1" spc="-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900" b="1" spc="10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efo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95250">
                        <a:lnSpc>
                          <a:spcPct val="92400"/>
                        </a:lnSpc>
                        <a:spcBef>
                          <a:spcPts val="45"/>
                        </a:spcBef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institucional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fortalecimiento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de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las capacidades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</a:t>
                      </a:r>
                      <a:r>
                        <a:rPr sz="900" spc="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nacional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ciencia,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tecnología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innovación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132715" indent="-198755">
                        <a:lnSpc>
                          <a:spcPct val="928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900" b="1" spc="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ampliación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capacidades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</a:t>
                      </a:r>
                      <a:r>
                        <a:rPr sz="900" spc="-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Nacional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Salud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1D7C4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030"/>
                        </a:lnSpc>
                        <a:spcBef>
                          <a:spcPts val="525"/>
                        </a:spcBef>
                      </a:pPr>
                      <a:r>
                        <a:rPr sz="900" b="1" spc="-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900" b="1" spc="-10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Nac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271780">
                        <a:lnSpc>
                          <a:spcPts val="101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5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Competencias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Digitales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>
                        <a:lnSpc>
                          <a:spcPts val="985"/>
                        </a:lnSpc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(digital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skills)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6034" indent="-198120">
                        <a:lnSpc>
                          <a:spcPct val="92200"/>
                        </a:lnSpc>
                        <a:spcBef>
                          <a:spcPts val="305"/>
                        </a:spcBef>
                      </a:pPr>
                      <a:r>
                        <a:rPr sz="900" b="1" spc="-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0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ég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impulso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la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Formación</a:t>
                      </a:r>
                      <a:r>
                        <a:rPr sz="900" spc="-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Profesional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195580" indent="-198755">
                        <a:lnSpc>
                          <a:spcPct val="926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900" b="1" spc="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ode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zac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digitalización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educativo,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incluida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215900">
                        <a:lnSpc>
                          <a:spcPct val="9220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educación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temprana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3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años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ECDC1"/>
                    </a:solidFill>
                  </a:tcPr>
                </a:tc>
                <a:tc>
                  <a:txBody>
                    <a:bodyPr/>
                    <a:lstStyle/>
                    <a:p>
                      <a:pPr marL="251460" marR="123189" indent="-198755">
                        <a:lnSpc>
                          <a:spcPct val="92600"/>
                        </a:lnSpc>
                        <a:spcBef>
                          <a:spcPts val="700"/>
                        </a:spcBef>
                      </a:pPr>
                      <a:r>
                        <a:rPr sz="900" b="1" spc="-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900" b="1" spc="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hoque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 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economía de los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cuidados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900" spc="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refuerzo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políticas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51460">
                        <a:lnSpc>
                          <a:spcPts val="1010"/>
                        </a:lnSpc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inclusión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50825" marR="67945" indent="-198120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900" b="1" spc="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po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lí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 públicas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para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un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mercado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trabajo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dinámico,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resiliente 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inclusivo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ECCDD"/>
                    </a:solidFill>
                  </a:tcPr>
                </a:tc>
                <a:tc>
                  <a:txBody>
                    <a:bodyPr/>
                    <a:lstStyle/>
                    <a:p>
                      <a:pPr marL="254000" marR="396875" indent="-200660" algn="just">
                        <a:lnSpc>
                          <a:spcPct val="92200"/>
                        </a:lnSpc>
                        <a:spcBef>
                          <a:spcPts val="610"/>
                        </a:spcBef>
                      </a:pP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b="1" spc="-1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zac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 de la industria </a:t>
                      </a:r>
                      <a:r>
                        <a:rPr sz="900" spc="-19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cultural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259715" marR="384810" indent="-203200">
                        <a:lnSpc>
                          <a:spcPts val="1010"/>
                        </a:lnSpc>
                      </a:pP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ña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hub  audiovisual</a:t>
                      </a:r>
                      <a:r>
                        <a:rPr sz="900" spc="-4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Europa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66700">
                        <a:lnSpc>
                          <a:spcPts val="960"/>
                        </a:lnSpc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(Spain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AVS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Hub)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ts val="1045"/>
                        </a:lnSpc>
                      </a:pP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de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fo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>
                        <a:lnSpc>
                          <a:spcPts val="1045"/>
                        </a:lnSpc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sector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deporte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ADE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045"/>
                        </a:lnSpc>
                        <a:spcBef>
                          <a:spcPts val="620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C27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360045">
                        <a:lnSpc>
                          <a:spcPct val="92600"/>
                        </a:lnSpc>
                        <a:spcBef>
                          <a:spcPts val="45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actuaciones 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prevención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lucha</a:t>
                      </a:r>
                      <a:r>
                        <a:rPr sz="900" spc="16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contra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el </a:t>
                      </a:r>
                      <a:r>
                        <a:rPr sz="900" spc="-18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fraude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fiscal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74955" indent="-198120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900" b="1" spc="-5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 sistema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impositivo 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realidad del siglo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XXI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451484" indent="-198755">
                        <a:lnSpc>
                          <a:spcPct val="92200"/>
                        </a:lnSpc>
                        <a:spcBef>
                          <a:spcPts val="325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900" b="1" spc="-10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eficacia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púb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80645" indent="-198120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C3</a:t>
                      </a:r>
                      <a:r>
                        <a:rPr sz="900" b="1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900" b="1" spc="10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ili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go  plazo</a:t>
                      </a:r>
                      <a:r>
                        <a:rPr sz="900" spc="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público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172085" indent="-1270">
                        <a:lnSpc>
                          <a:spcPct val="9220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pensiones en 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marco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Pacto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Toledo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8D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>
            <a:extLst>
              <a:ext uri="{FF2B5EF4-FFF2-40B4-BE49-F238E27FC236}">
                <a16:creationId xmlns:a16="http://schemas.microsoft.com/office/drawing/2014/main" id="{39F9849E-5890-42C4-BBC4-5FEBBB0171FC}"/>
              </a:ext>
            </a:extLst>
          </p:cNvPr>
          <p:cNvSpPr txBox="1"/>
          <p:nvPr/>
        </p:nvSpPr>
        <p:spPr>
          <a:xfrm>
            <a:off x="236971" y="2834912"/>
            <a:ext cx="7837883" cy="13465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2160"/>
              </a:spcBef>
            </a:pPr>
            <a:r>
              <a:rPr sz="1400" b="1" dirty="0">
                <a:latin typeface="Oxygen Bold" panose="02000803000000000000" pitchFamily="2" charset="0"/>
                <a:cs typeface="Helvetica" panose="020B0604020202020204" pitchFamily="34" charset="0"/>
              </a:rPr>
              <a:t>30 COMPONENTES</a:t>
            </a:r>
            <a:r>
              <a:rPr lang="es-ES" sz="1400" b="1" dirty="0">
                <a:latin typeface="Oxygen Bold" panose="02000803000000000000" pitchFamily="2" charset="0"/>
                <a:cs typeface="Helvetica" panose="020B0604020202020204" pitchFamily="34" charset="0"/>
              </a:rPr>
              <a:t> ( 110 INVERSIONES + 102 REFORMAS)</a:t>
            </a:r>
          </a:p>
          <a:p>
            <a:pPr marL="12700">
              <a:spcBef>
                <a:spcPts val="2160"/>
              </a:spcBef>
            </a:pPr>
            <a:endParaRPr lang="es-ES" b="1" dirty="0">
              <a:solidFill>
                <a:srgbClr val="BA514C"/>
              </a:solidFill>
              <a:latin typeface="Oxygen Bold" panose="02000803000000000000" pitchFamily="2" charset="0"/>
              <a:cs typeface="Helvetica" panose="020B0604020202020204" pitchFamily="34" charset="0"/>
            </a:endParaRPr>
          </a:p>
          <a:p>
            <a:pPr marL="12700">
              <a:spcBef>
                <a:spcPts val="2160"/>
              </a:spcBef>
            </a:pPr>
            <a:endParaRPr b="1" dirty="0">
              <a:solidFill>
                <a:srgbClr val="BA514C"/>
              </a:solidFill>
              <a:latin typeface="Oxygen Bold" panose="02000803000000000000" pitchFamily="2" charset="0"/>
              <a:cs typeface="Helvetica" panose="020B0604020202020204" pitchFamily="34" charset="0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204799C5-1D33-4A93-AE61-00EAE4F3AAD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47" y="1410577"/>
            <a:ext cx="12169653" cy="129956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0DC30B22-67C7-4FC3-B10D-CE4761C01DA6}"/>
              </a:ext>
            </a:extLst>
          </p:cNvPr>
          <p:cNvSpPr txBox="1"/>
          <p:nvPr/>
        </p:nvSpPr>
        <p:spPr>
          <a:xfrm>
            <a:off x="220533" y="1050286"/>
            <a:ext cx="271724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400" b="1" dirty="0">
                <a:latin typeface="Oxygen Bold" panose="02000803000000000000" pitchFamily="2" charset="0"/>
                <a:cs typeface="Helvetica" panose="020B0604020202020204" pitchFamily="34" charset="0"/>
              </a:rPr>
              <a:t>10 POLÍTICAS PALANCA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CD22425-59FA-481F-8B60-B103BB1765CE}"/>
              </a:ext>
            </a:extLst>
          </p:cNvPr>
          <p:cNvSpPr/>
          <p:nvPr/>
        </p:nvSpPr>
        <p:spPr>
          <a:xfrm>
            <a:off x="9735654" y="1410577"/>
            <a:ext cx="1271759" cy="462035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FE384CC-996A-4153-B25F-39CF4EA75B50}"/>
              </a:ext>
            </a:extLst>
          </p:cNvPr>
          <p:cNvSpPr/>
          <p:nvPr/>
        </p:nvSpPr>
        <p:spPr>
          <a:xfrm>
            <a:off x="9735654" y="3934695"/>
            <a:ext cx="1271759" cy="7150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29AF946F-7871-4CE6-9EBC-C1FB55CFEF3D}"/>
              </a:ext>
            </a:extLst>
          </p:cNvPr>
          <p:cNvSpPr txBox="1">
            <a:spLocks/>
          </p:cNvSpPr>
          <p:nvPr/>
        </p:nvSpPr>
        <p:spPr>
          <a:xfrm>
            <a:off x="696675" y="301820"/>
            <a:ext cx="10800000" cy="533205"/>
          </a:xfrm>
          <a:prstGeom prst="rect">
            <a:avLst/>
          </a:prstGeom>
        </p:spPr>
        <p:txBody>
          <a:bodyPr vert="horz" lIns="72000" tIns="72000" rIns="72000" bIns="7200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kern="1200" dirty="0">
                <a:solidFill>
                  <a:srgbClr val="013E7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rPr>
              <a:t>Fondos Next Generation en España</a:t>
            </a: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27AEABB9-E50E-4E45-A491-FDE49054CCC4}"/>
              </a:ext>
            </a:extLst>
          </p:cNvPr>
          <p:cNvSpPr txBox="1"/>
          <p:nvPr/>
        </p:nvSpPr>
        <p:spPr>
          <a:xfrm>
            <a:off x="8737905" y="-118678"/>
            <a:ext cx="2405574" cy="12849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ES" sz="1400" b="1" dirty="0">
              <a:solidFill>
                <a:srgbClr val="BCBEC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lang="es-ES" sz="1200" b="1" dirty="0">
                <a:latin typeface="Oxygen Bold" panose="02000803000000000000" pitchFamily="2" charset="0"/>
                <a:cs typeface="Helvetica" panose="020B0604020202020204" pitchFamily="34" charset="0"/>
              </a:rPr>
              <a:t>Amplía información en este Link</a:t>
            </a: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endParaRPr b="1" dirty="0">
              <a:solidFill>
                <a:srgbClr val="BA514C"/>
              </a:solidFill>
              <a:latin typeface="Oxygen Bold" panose="02000803000000000000" pitchFamily="2" charset="0"/>
              <a:cs typeface="Helvetica" panose="020B0604020202020204" pitchFamily="34" charset="0"/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CF1E98FB-7C3B-40BC-BB45-E3A94365D386}"/>
              </a:ext>
            </a:extLst>
          </p:cNvPr>
          <p:cNvCxnSpPr/>
          <p:nvPr/>
        </p:nvCxnSpPr>
        <p:spPr>
          <a:xfrm>
            <a:off x="10311618" y="659307"/>
            <a:ext cx="83186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Imagen 14">
            <a:hlinkClick r:id="rId3" action="ppaction://hlinkfile"/>
            <a:extLst>
              <a:ext uri="{FF2B5EF4-FFF2-40B4-BE49-F238E27FC236}">
                <a16:creationId xmlns:a16="http://schemas.microsoft.com/office/drawing/2014/main" id="{FF62AB8A-4627-4EB2-9C95-D35FF45C9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5438" y="149259"/>
            <a:ext cx="1014489" cy="113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0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3" y="0"/>
            <a:ext cx="11555453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25. </a:t>
            </a:r>
            <a:r>
              <a:rPr lang="es-ES" sz="2800" dirty="0" err="1"/>
              <a:t>Spain</a:t>
            </a:r>
            <a:r>
              <a:rPr lang="es-ES" sz="2800" dirty="0"/>
              <a:t> Audiovisual Hub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530417"/>
            <a:ext cx="9121323" cy="437949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800" b="1" dirty="0">
                <a:solidFill>
                  <a:srgbClr val="BA514C"/>
                </a:solidFill>
                <a:latin typeface="Oxygen Bold" panose="02000803000000000000" pitchFamily="2" charset="0"/>
              </a:rPr>
              <a:t>1</a:t>
            </a:r>
            <a:r>
              <a:rPr lang="es-ES" sz="2200" b="1" dirty="0">
                <a:solidFill>
                  <a:srgbClr val="BA514C"/>
                </a:solidFill>
                <a:latin typeface="Oxygen Bold" panose="02000803000000000000" pitchFamily="2" charset="0"/>
              </a:rPr>
              <a:t>. Descripción general del componente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Inversión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 err="1">
                <a:solidFill>
                  <a:srgbClr val="343536"/>
                </a:solidFill>
              </a:rPr>
              <a:t>Periodificación</a:t>
            </a: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Enumeración de inversiones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Enumeración de actuaciones (vinculadas a las inversiones)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2200" b="1" dirty="0">
                <a:solidFill>
                  <a:srgbClr val="BA514C"/>
                </a:solidFill>
                <a:latin typeface="Oxygen Bold" panose="02000803000000000000" pitchFamily="2" charset="0"/>
              </a:rPr>
              <a:t>2. Detalle de cada actuación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Descripción de la actuación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Descripción de la financiación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endParaRPr lang="es-ES" sz="2200" b="1" dirty="0">
              <a:solidFill>
                <a:srgbClr val="BA514C"/>
              </a:solidFill>
              <a:latin typeface="Oxygen Bold" panose="02000803000000000000" pitchFamily="2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16A9F9D-F854-4C7F-8455-7E49CE31A4A9}"/>
              </a:ext>
            </a:extLst>
          </p:cNvPr>
          <p:cNvGrpSpPr/>
          <p:nvPr/>
        </p:nvGrpSpPr>
        <p:grpSpPr>
          <a:xfrm>
            <a:off x="8691937" y="1474904"/>
            <a:ext cx="3500063" cy="4237724"/>
            <a:chOff x="8691937" y="1474904"/>
            <a:chExt cx="3500063" cy="4237724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DE708D38-5CF5-4E37-96B9-87085257E832}"/>
                </a:ext>
              </a:extLst>
            </p:cNvPr>
            <p:cNvGrpSpPr/>
            <p:nvPr/>
          </p:nvGrpSpPr>
          <p:grpSpPr>
            <a:xfrm>
              <a:off x="8691937" y="1474904"/>
              <a:ext cx="3500063" cy="4237724"/>
              <a:chOff x="8691937" y="1474904"/>
              <a:chExt cx="3500063" cy="4237724"/>
            </a:xfrm>
          </p:grpSpPr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9989D77E-07C7-4BF3-AED0-500679D8CD24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CE925DEA-BBEE-4858-8E0F-65C32F1839F6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5CED44D-43F1-464F-A70C-94EFBCC6B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57486" y="2043041"/>
              <a:ext cx="2599801" cy="2912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6828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3" y="0"/>
            <a:ext cx="12026011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25. </a:t>
            </a:r>
            <a:r>
              <a:rPr lang="es-ES" sz="2800" dirty="0" err="1"/>
              <a:t>Spain</a:t>
            </a:r>
            <a:r>
              <a:rPr lang="es-ES" sz="2800" dirty="0"/>
              <a:t> Audiovisual Hub: </a:t>
            </a:r>
            <a:r>
              <a:rPr lang="es-ES" sz="2800" b="1" dirty="0"/>
              <a:t>Descripción general</a:t>
            </a:r>
            <a:endParaRPr lang="es-ES" sz="2800" dirty="0"/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80FC8683-82AD-4423-A75D-581FC85E5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75178"/>
              </p:ext>
            </p:extLst>
          </p:nvPr>
        </p:nvGraphicFramePr>
        <p:xfrm>
          <a:off x="350725" y="1227738"/>
          <a:ext cx="9157259" cy="9894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09559">
                  <a:extLst>
                    <a:ext uri="{9D8B030D-6E8A-4147-A177-3AD203B41FA5}">
                      <a16:colId xmlns:a16="http://schemas.microsoft.com/office/drawing/2014/main" val="3828824471"/>
                    </a:ext>
                  </a:extLst>
                </a:gridCol>
                <a:gridCol w="2047700">
                  <a:extLst>
                    <a:ext uri="{9D8B030D-6E8A-4147-A177-3AD203B41FA5}">
                      <a16:colId xmlns:a16="http://schemas.microsoft.com/office/drawing/2014/main" val="3719422171"/>
                    </a:ext>
                  </a:extLst>
                </a:gridCol>
              </a:tblGrid>
              <a:tr h="215003">
                <a:tc gridSpan="2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597189"/>
                  </a:ext>
                </a:extLst>
              </a:tr>
              <a:tr h="327682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estimada TOTAL (millones €) incluyendo otras fuentes de financiación distintas al Mecanismo de Recuperación y Resiliencia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927007"/>
                  </a:ext>
                </a:extLst>
              </a:tr>
              <a:tr h="349379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del componente (millones €) BAJO EL MECANISMO DE RECUPERACIÓN Y RESILIENCIA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156928"/>
                  </a:ext>
                </a:extLst>
              </a:tr>
            </a:tbl>
          </a:graphicData>
        </a:graphic>
      </p:graphicFrame>
      <p:graphicFrame>
        <p:nvGraphicFramePr>
          <p:cNvPr id="14" name="Tabla 14">
            <a:extLst>
              <a:ext uri="{FF2B5EF4-FFF2-40B4-BE49-F238E27FC236}">
                <a16:creationId xmlns:a16="http://schemas.microsoft.com/office/drawing/2014/main" id="{6B7E7BCD-6CB6-4DEB-852F-A8C5A361A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831218"/>
              </p:ext>
            </p:extLst>
          </p:nvPr>
        </p:nvGraphicFramePr>
        <p:xfrm>
          <a:off x="350725" y="2336019"/>
          <a:ext cx="9947410" cy="97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27127">
                  <a:extLst>
                    <a:ext uri="{9D8B030D-6E8A-4147-A177-3AD203B41FA5}">
                      <a16:colId xmlns:a16="http://schemas.microsoft.com/office/drawing/2014/main" val="4237593536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3726834154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80190710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3725681565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2614824146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1845032850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2256705929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3914884464"/>
                    </a:ext>
                  </a:extLst>
                </a:gridCol>
              </a:tblGrid>
              <a:tr h="230225"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PERIODIFICACIÓN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2021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2022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2023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2024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2025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2026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404171"/>
                  </a:ext>
                </a:extLst>
              </a:tr>
              <a:tr h="230225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Financiación Plan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135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30,3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26,7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627120"/>
                  </a:ext>
                </a:extLst>
              </a:tr>
              <a:tr h="230225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Otra financiación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395179"/>
                  </a:ext>
                </a:extLst>
              </a:tr>
              <a:tr h="230225"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135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30.3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26,7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640300"/>
                  </a:ext>
                </a:extLst>
              </a:tr>
            </a:tbl>
          </a:graphicData>
        </a:graphic>
      </p:graphicFrame>
      <p:graphicFrame>
        <p:nvGraphicFramePr>
          <p:cNvPr id="9" name="Tabla 16">
            <a:extLst>
              <a:ext uri="{FF2B5EF4-FFF2-40B4-BE49-F238E27FC236}">
                <a16:creationId xmlns:a16="http://schemas.microsoft.com/office/drawing/2014/main" id="{92A7314E-C530-4C1B-B6AF-74FF73FD5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453459"/>
              </p:ext>
            </p:extLst>
          </p:nvPr>
        </p:nvGraphicFramePr>
        <p:xfrm>
          <a:off x="350724" y="3587880"/>
          <a:ext cx="10994938" cy="1127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63715">
                  <a:extLst>
                    <a:ext uri="{9D8B030D-6E8A-4147-A177-3AD203B41FA5}">
                      <a16:colId xmlns:a16="http://schemas.microsoft.com/office/drawing/2014/main" val="3733289670"/>
                    </a:ext>
                  </a:extLst>
                </a:gridCol>
                <a:gridCol w="4123984">
                  <a:extLst>
                    <a:ext uri="{9D8B030D-6E8A-4147-A177-3AD203B41FA5}">
                      <a16:colId xmlns:a16="http://schemas.microsoft.com/office/drawing/2014/main" val="986174705"/>
                    </a:ext>
                  </a:extLst>
                </a:gridCol>
                <a:gridCol w="1850432">
                  <a:extLst>
                    <a:ext uri="{9D8B030D-6E8A-4147-A177-3AD203B41FA5}">
                      <a16:colId xmlns:a16="http://schemas.microsoft.com/office/drawing/2014/main" val="3141415432"/>
                    </a:ext>
                  </a:extLst>
                </a:gridCol>
                <a:gridCol w="1806375">
                  <a:extLst>
                    <a:ext uri="{9D8B030D-6E8A-4147-A177-3AD203B41FA5}">
                      <a16:colId xmlns:a16="http://schemas.microsoft.com/office/drawing/2014/main" val="467701838"/>
                    </a:ext>
                  </a:extLst>
                </a:gridCol>
                <a:gridCol w="1850432">
                  <a:extLst>
                    <a:ext uri="{9D8B030D-6E8A-4147-A177-3AD203B41FA5}">
                      <a16:colId xmlns:a16="http://schemas.microsoft.com/office/drawing/2014/main" val="2921357895"/>
                    </a:ext>
                  </a:extLst>
                </a:gridCol>
              </a:tblGrid>
              <a:tr h="229048">
                <a:tc gridSpan="2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ENUMERACIÓN DE LAS REFORMAS E INVERSIONES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Financiación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 sobre el total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COFOG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126120"/>
                  </a:ext>
                </a:extLst>
              </a:tr>
              <a:tr h="229048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C25.R1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Reforma del marco regulatorio del sector audiovisual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N.A.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N.A.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252565"/>
                  </a:ext>
                </a:extLst>
              </a:tr>
              <a:tr h="372202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C25. I1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Programa de fomento, modernización y digitalización del sector audiovisual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200 M€</a:t>
                      </a:r>
                    </a:p>
                    <a:p>
                      <a:pPr algn="ctr"/>
                      <a:endParaRPr lang="es-ES" sz="1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N.A.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544022"/>
                  </a:ext>
                </a:extLst>
              </a:tr>
              <a:tr h="229048"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Total componente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0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200 M€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90476"/>
                  </a:ext>
                </a:extLst>
              </a:tr>
            </a:tbl>
          </a:graphicData>
        </a:graphic>
      </p:graphicFrame>
      <p:grpSp>
        <p:nvGrpSpPr>
          <p:cNvPr id="11" name="Grupo 10">
            <a:extLst>
              <a:ext uri="{FF2B5EF4-FFF2-40B4-BE49-F238E27FC236}">
                <a16:creationId xmlns:a16="http://schemas.microsoft.com/office/drawing/2014/main" id="{51A87D87-C27E-40D1-BCBF-00CC58222C34}"/>
              </a:ext>
            </a:extLst>
          </p:cNvPr>
          <p:cNvGrpSpPr/>
          <p:nvPr/>
        </p:nvGrpSpPr>
        <p:grpSpPr>
          <a:xfrm>
            <a:off x="10556365" y="1226162"/>
            <a:ext cx="1480887" cy="2058153"/>
            <a:chOff x="8691937" y="1474904"/>
            <a:chExt cx="3500063" cy="4237724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7D5D9273-6A47-49CD-80F9-992C4B7E7A8E}"/>
                </a:ext>
              </a:extLst>
            </p:cNvPr>
            <p:cNvGrpSpPr/>
            <p:nvPr/>
          </p:nvGrpSpPr>
          <p:grpSpPr>
            <a:xfrm>
              <a:off x="8691937" y="1474904"/>
              <a:ext cx="3500063" cy="4237724"/>
              <a:chOff x="8691937" y="1474904"/>
              <a:chExt cx="3500063" cy="4237724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7CFA29BD-5BCE-4897-8F79-A98CD5A7C48C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6E1AD269-77C0-49F8-89F3-BF7DA635A907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EAA8B1EE-1AFC-42A5-B1F9-C2A502057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57486" y="2043041"/>
              <a:ext cx="2599801" cy="2912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6471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4F2BF7BE-E999-41DC-BF9A-DE000D1C5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922256"/>
              </p:ext>
            </p:extLst>
          </p:nvPr>
        </p:nvGraphicFramePr>
        <p:xfrm>
          <a:off x="488271" y="1541418"/>
          <a:ext cx="9879619" cy="160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5107">
                  <a:extLst>
                    <a:ext uri="{9D8B030D-6E8A-4147-A177-3AD203B41FA5}">
                      <a16:colId xmlns:a16="http://schemas.microsoft.com/office/drawing/2014/main" val="3122403018"/>
                    </a:ext>
                  </a:extLst>
                </a:gridCol>
                <a:gridCol w="1631853">
                  <a:extLst>
                    <a:ext uri="{9D8B030D-6E8A-4147-A177-3AD203B41FA5}">
                      <a16:colId xmlns:a16="http://schemas.microsoft.com/office/drawing/2014/main" val="3591754299"/>
                    </a:ext>
                  </a:extLst>
                </a:gridCol>
                <a:gridCol w="1477791">
                  <a:extLst>
                    <a:ext uri="{9D8B030D-6E8A-4147-A177-3AD203B41FA5}">
                      <a16:colId xmlns:a16="http://schemas.microsoft.com/office/drawing/2014/main" val="2191435742"/>
                    </a:ext>
                  </a:extLst>
                </a:gridCol>
                <a:gridCol w="1926454">
                  <a:extLst>
                    <a:ext uri="{9D8B030D-6E8A-4147-A177-3AD203B41FA5}">
                      <a16:colId xmlns:a16="http://schemas.microsoft.com/office/drawing/2014/main" val="4149965267"/>
                    </a:ext>
                  </a:extLst>
                </a:gridCol>
                <a:gridCol w="923278">
                  <a:extLst>
                    <a:ext uri="{9D8B030D-6E8A-4147-A177-3AD203B41FA5}">
                      <a16:colId xmlns:a16="http://schemas.microsoft.com/office/drawing/2014/main" val="2922514191"/>
                    </a:ext>
                  </a:extLst>
                </a:gridCol>
                <a:gridCol w="994299">
                  <a:extLst>
                    <a:ext uri="{9D8B030D-6E8A-4147-A177-3AD203B41FA5}">
                      <a16:colId xmlns:a16="http://schemas.microsoft.com/office/drawing/2014/main" val="617379694"/>
                    </a:ext>
                  </a:extLst>
                </a:gridCol>
                <a:gridCol w="980505">
                  <a:extLst>
                    <a:ext uri="{9D8B030D-6E8A-4147-A177-3AD203B41FA5}">
                      <a16:colId xmlns:a16="http://schemas.microsoft.com/office/drawing/2014/main" val="3639625444"/>
                    </a:ext>
                  </a:extLst>
                </a:gridCol>
                <a:gridCol w="900332">
                  <a:extLst>
                    <a:ext uri="{9D8B030D-6E8A-4147-A177-3AD203B41FA5}">
                      <a16:colId xmlns:a16="http://schemas.microsoft.com/office/drawing/2014/main" val="3030016035"/>
                    </a:ext>
                  </a:extLst>
                </a:gridCol>
              </a:tblGrid>
              <a:tr h="546336"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ACTUACIONES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MODO DE IMPLEMENTACIÓN (UPV)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ADMINISTRACIÓN EJECUTORA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2020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2021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2022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2023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306626"/>
                  </a:ext>
                </a:extLst>
              </a:tr>
              <a:tr h="1047143"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C25. I1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Programa de fomento, modernización y digitalización del sector audiovisual</a:t>
                      </a:r>
                      <a:endParaRPr lang="es-ES" sz="900" dirty="0">
                        <a:highlight>
                          <a:srgbClr val="FFFF00"/>
                        </a:highlight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Subcontrata/Licitación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Ministerio de Asuntos Económicos y Transformación Digital y Ministerio de Cultura y Deporte, en colaboración con el Ministerio de Industria, Comercio y Turismo y con CCAA o Ayuntamientos</a:t>
                      </a:r>
                      <a:endParaRPr lang="es-ES" sz="900" dirty="0">
                        <a:highlight>
                          <a:srgbClr val="FFFF00"/>
                        </a:highlight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 M€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108,422 M€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20,258 M€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18,319 M€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973000"/>
                  </a:ext>
                </a:extLst>
              </a:tr>
            </a:tbl>
          </a:graphicData>
        </a:graphic>
      </p:graphicFrame>
      <p:sp>
        <p:nvSpPr>
          <p:cNvPr id="12" name="Título 1">
            <a:extLst>
              <a:ext uri="{FF2B5EF4-FFF2-40B4-BE49-F238E27FC236}">
                <a16:creationId xmlns:a16="http://schemas.microsoft.com/office/drawing/2014/main" id="{8E889B78-BB21-4A00-A025-67A1F957172B}"/>
              </a:ext>
            </a:extLst>
          </p:cNvPr>
          <p:cNvSpPr txBox="1">
            <a:spLocks/>
          </p:cNvSpPr>
          <p:nvPr/>
        </p:nvSpPr>
        <p:spPr>
          <a:xfrm>
            <a:off x="260683" y="0"/>
            <a:ext cx="12026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800" dirty="0"/>
              <a:t>Componente 25. </a:t>
            </a:r>
            <a:r>
              <a:rPr lang="es-ES" sz="2800" dirty="0" err="1"/>
              <a:t>Spain</a:t>
            </a:r>
            <a:r>
              <a:rPr lang="es-ES" sz="2800" dirty="0"/>
              <a:t> Audiovisual Hub: </a:t>
            </a:r>
            <a:r>
              <a:rPr lang="es-ES" sz="2800" b="1" dirty="0"/>
              <a:t>Descripción general</a:t>
            </a:r>
            <a:endParaRPr lang="es-ES" sz="280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26BDA8D2-E45A-41B2-A988-82BE8F4D0F10}"/>
              </a:ext>
            </a:extLst>
          </p:cNvPr>
          <p:cNvGrpSpPr/>
          <p:nvPr/>
        </p:nvGrpSpPr>
        <p:grpSpPr>
          <a:xfrm>
            <a:off x="10240546" y="3886615"/>
            <a:ext cx="1542964" cy="2097231"/>
            <a:chOff x="8691937" y="1474904"/>
            <a:chExt cx="3500063" cy="4237724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830B6195-D05C-490C-BC40-E059A029E6D3}"/>
                </a:ext>
              </a:extLst>
            </p:cNvPr>
            <p:cNvGrpSpPr/>
            <p:nvPr/>
          </p:nvGrpSpPr>
          <p:grpSpPr>
            <a:xfrm>
              <a:off x="8691937" y="1474904"/>
              <a:ext cx="3500063" cy="4237724"/>
              <a:chOff x="8691937" y="1474904"/>
              <a:chExt cx="3500063" cy="4237724"/>
            </a:xfrm>
          </p:grpSpPr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4EC53E26-E710-423A-8666-D290E9DA3065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D4E98945-AFF6-4A71-A167-36A2AFCB4703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282BE520-3E3D-4602-9631-245E89EF0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57486" y="2043041"/>
              <a:ext cx="2599801" cy="2912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52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371" y="1366658"/>
            <a:ext cx="9643763" cy="469509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Programa de fomento, modernización y digitalización del sector audiovisual</a:t>
            </a:r>
            <a:endParaRPr lang="en-US" sz="1400" dirty="0">
              <a:solidFill>
                <a:srgbClr val="BA514C"/>
              </a:solidFill>
            </a:endParaRP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343536"/>
                </a:solidFill>
              </a:rPr>
              <a:t>Se apoyará la aplicación e integración de tecnologías digitales a la producción y promoción de contenidos audiovisuales y digitalización de las herramientas de gestión de la remuneración de los creadores</a:t>
            </a:r>
            <a:r>
              <a:rPr lang="es-ES" sz="1200" dirty="0">
                <a:solidFill>
                  <a:srgbClr val="343536"/>
                </a:solidFill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343536"/>
                </a:solidFill>
              </a:rPr>
              <a:t>Convocatoria  de ayudas a Empresas, profesionales y agentes de toda la cadena de valor del sector audiovisual , </a:t>
            </a:r>
            <a:r>
              <a:rPr lang="es-ES" sz="1200" dirty="0">
                <a:solidFill>
                  <a:srgbClr val="343536"/>
                </a:solidFill>
              </a:rPr>
              <a:t>desde la creación a la difusión de contenidos, especialmente </a:t>
            </a:r>
            <a:r>
              <a:rPr lang="es-ES" sz="1200" b="1" dirty="0">
                <a:solidFill>
                  <a:srgbClr val="343536"/>
                </a:solidFill>
              </a:rPr>
              <a:t>Pymes productoras de contenidos audiovisuales (</a:t>
            </a:r>
            <a:r>
              <a:rPr lang="es-ES" sz="1200" dirty="0">
                <a:solidFill>
                  <a:srgbClr val="343536"/>
                </a:solidFill>
              </a:rPr>
              <a:t>desde películas y series hasta publicidad, animación, videojuegos o efectos visuales, entre otros.); </a:t>
            </a:r>
            <a:r>
              <a:rPr lang="es-ES" sz="1200" b="1" dirty="0">
                <a:solidFill>
                  <a:srgbClr val="343536"/>
                </a:solidFill>
              </a:rPr>
              <a:t>pymes especializadas en gestión de retribución de los creadores; y consultoras tecnológicas que puedan desarrollar plataformas abiertas al uso por parte de todos los agentes interesados. 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7999B1B-55E2-4DEA-A3A7-FD9014B0441C}"/>
              </a:ext>
            </a:extLst>
          </p:cNvPr>
          <p:cNvSpPr txBox="1">
            <a:spLocks/>
          </p:cNvSpPr>
          <p:nvPr/>
        </p:nvSpPr>
        <p:spPr>
          <a:xfrm>
            <a:off x="361370" y="3464829"/>
            <a:ext cx="11299347" cy="3253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343536"/>
                </a:solidFill>
              </a:rPr>
              <a:t>Ministerio de Asuntos Económicos y Transformación Digital y Ministerio de Cultura y Deporte, en colaboración con el Ministerio de Industria,                                       Comercio y Turismo y con CCAA o Ayuntamientos.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343536"/>
                </a:solidFill>
              </a:rPr>
              <a:t>Implementación de la inversión: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343536"/>
                </a:solidFill>
              </a:rPr>
              <a:t>Firma de convenios con entidades públicas y/ o privadas.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343536"/>
                </a:solidFill>
              </a:rPr>
              <a:t>Firma de convenios con entidades públicas y/ o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343536"/>
                </a:solidFill>
              </a:rPr>
              <a:t>Convocatorias de ayudas para la incorporación de tecnologías digitales a los productos y servicios audiovisuales y de digitalización de las herramientas de gestión de la remuneración de los creadores, para participación en festivales y ferias del sector.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343536"/>
                </a:solidFill>
              </a:rPr>
              <a:t>Convocatorias de ayudas para la innovación en la creación y desarrollo de contenidos audiovisuales y digitales en sus diversos formatos, la difusión y explotación de las producciones, y la interacción y fidelización de los públicos.</a:t>
            </a:r>
          </a:p>
          <a:p>
            <a:pPr marL="457189" lvl="1" indent="0">
              <a:lnSpc>
                <a:spcPct val="110000"/>
              </a:lnSpc>
              <a:spcBef>
                <a:spcPts val="1200"/>
              </a:spcBef>
              <a:buNone/>
            </a:pPr>
            <a:endParaRPr lang="es-ES" sz="1400" dirty="0">
              <a:solidFill>
                <a:srgbClr val="343536"/>
              </a:solidFill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76271461-020D-4465-B52A-83C864C19CE7}"/>
              </a:ext>
            </a:extLst>
          </p:cNvPr>
          <p:cNvSpPr txBox="1">
            <a:spLocks/>
          </p:cNvSpPr>
          <p:nvPr/>
        </p:nvSpPr>
        <p:spPr>
          <a:xfrm>
            <a:off x="260683" y="0"/>
            <a:ext cx="12026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800" dirty="0"/>
              <a:t>Componente 25. </a:t>
            </a:r>
            <a:r>
              <a:rPr lang="es-ES" sz="2800" dirty="0" err="1"/>
              <a:t>Spain</a:t>
            </a:r>
            <a:r>
              <a:rPr lang="es-ES" sz="2800" dirty="0"/>
              <a:t> Audiovisual Hub: </a:t>
            </a:r>
            <a:r>
              <a:rPr lang="es-ES" sz="2800" b="1" dirty="0"/>
              <a:t>Detalle de cada inversión</a:t>
            </a:r>
            <a:endParaRPr lang="es-ES" sz="2800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E659708-A999-4E5B-BFCA-EBA987FC60BB}"/>
              </a:ext>
            </a:extLst>
          </p:cNvPr>
          <p:cNvGrpSpPr/>
          <p:nvPr/>
        </p:nvGrpSpPr>
        <p:grpSpPr>
          <a:xfrm>
            <a:off x="10307456" y="1570794"/>
            <a:ext cx="1758627" cy="2160691"/>
            <a:chOff x="8691937" y="1474904"/>
            <a:chExt cx="3500063" cy="4237724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41BAA5CB-1817-4DAF-B118-BB9E75354415}"/>
                </a:ext>
              </a:extLst>
            </p:cNvPr>
            <p:cNvGrpSpPr/>
            <p:nvPr/>
          </p:nvGrpSpPr>
          <p:grpSpPr>
            <a:xfrm>
              <a:off x="8691937" y="1474904"/>
              <a:ext cx="3500063" cy="4237724"/>
              <a:chOff x="8691937" y="1474904"/>
              <a:chExt cx="3500063" cy="4237724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FFAE6968-9D2C-499F-9297-5F884417307E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B8DBA371-DD94-4F64-8C84-690D5ED78614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E925EB1C-F9CE-499D-99A3-EB5950C0D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57486" y="2043041"/>
              <a:ext cx="2599801" cy="2912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85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371" y="1366658"/>
            <a:ext cx="9643763" cy="469509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Programa de fomento, modernización y digitalización del sector audiovisual</a:t>
            </a:r>
            <a:endParaRPr lang="en-US" sz="1400" dirty="0">
              <a:solidFill>
                <a:srgbClr val="BA514C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343536"/>
                </a:solidFill>
              </a:rPr>
              <a:t>Digitalización y análisis de datos del sector audiovisual.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343536"/>
                </a:solidFill>
              </a:rPr>
              <a:t>Implementación de nuevos instrumentos de promoción internacional y marketing digital de contenidos audiovisuales.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343536"/>
                </a:solidFill>
              </a:rPr>
              <a:t>Creación de foros de negocio y de comercialización de producciones audiovisuales españolas.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343536"/>
                </a:solidFill>
              </a:rPr>
              <a:t>Dinamización de la actividad audiovisual en la región iberoamericana.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343536"/>
                </a:solidFill>
              </a:rPr>
              <a:t>Contratación del diseño y puesta en servicio de un portal web y del punto único de contacto.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343536"/>
                </a:solidFill>
              </a:rPr>
              <a:t>Convenios de colaboración con los agentes públicos competentes en temas audiovisuales en diferentes niveles de la administración pública y con las asociaciones más representativas.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343536"/>
                </a:solidFill>
              </a:rPr>
              <a:t>Contratos de Compra Pública de Innovación para la creación de tecnologías avanzadas en nuestro país.</a:t>
            </a:r>
          </a:p>
          <a:p>
            <a:pPr marL="228594"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343536"/>
                </a:solidFill>
              </a:rPr>
              <a:t>Tamaño y naturaleza de la inversión: </a:t>
            </a:r>
            <a:r>
              <a:rPr lang="es-ES" sz="1200" b="1" dirty="0">
                <a:solidFill>
                  <a:srgbClr val="343536"/>
                </a:solidFill>
              </a:rPr>
              <a:t>Se prevén inversiones por importe de 155.000.000 €.</a:t>
            </a:r>
          </a:p>
          <a:p>
            <a:pPr marL="228594"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343536"/>
                </a:solidFill>
              </a:rPr>
              <a:t>Calendario de implementación de la inversión</a:t>
            </a:r>
            <a:r>
              <a:rPr lang="es-ES" sz="1200" dirty="0">
                <a:solidFill>
                  <a:srgbClr val="343536"/>
                </a:solidFill>
              </a:rPr>
              <a:t>: Convenios, procesos de compra pública innovadora, licitaciones de contratos y convocatorias de ayudas desde el 2021 al 2023. </a:t>
            </a:r>
          </a:p>
          <a:p>
            <a:pPr marL="228594"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343536"/>
                </a:solidFill>
              </a:rPr>
              <a:t>En función de la casuística, las ayudas se establecerían entre </a:t>
            </a:r>
            <a:r>
              <a:rPr lang="es-ES" sz="1200" b="1" dirty="0">
                <a:solidFill>
                  <a:srgbClr val="343536"/>
                </a:solidFill>
              </a:rPr>
              <a:t>25.000 € - 2.000.000 €</a:t>
            </a:r>
            <a:r>
              <a:rPr lang="es-ES" sz="1200" dirty="0">
                <a:solidFill>
                  <a:srgbClr val="343536"/>
                </a:solidFill>
              </a:rPr>
              <a:t>, que se definirá tras la priorización y análisis con representantes del sector.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343536"/>
              </a:solidFill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76271461-020D-4465-B52A-83C864C19CE7}"/>
              </a:ext>
            </a:extLst>
          </p:cNvPr>
          <p:cNvSpPr txBox="1">
            <a:spLocks/>
          </p:cNvSpPr>
          <p:nvPr/>
        </p:nvSpPr>
        <p:spPr>
          <a:xfrm>
            <a:off x="260683" y="0"/>
            <a:ext cx="12026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800" dirty="0"/>
              <a:t>Componente 25. </a:t>
            </a:r>
            <a:r>
              <a:rPr lang="es-ES" sz="2800" dirty="0" err="1"/>
              <a:t>Spain</a:t>
            </a:r>
            <a:r>
              <a:rPr lang="es-ES" sz="2800" dirty="0"/>
              <a:t> Audiovisual Hub: </a:t>
            </a:r>
            <a:r>
              <a:rPr lang="es-ES" sz="2800" b="1" dirty="0"/>
              <a:t>Detalle de cada inversión</a:t>
            </a:r>
            <a:endParaRPr lang="es-ES" sz="2800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7C1F9958-A091-4FDA-BDA3-00B266843C85}"/>
              </a:ext>
            </a:extLst>
          </p:cNvPr>
          <p:cNvGrpSpPr/>
          <p:nvPr/>
        </p:nvGrpSpPr>
        <p:grpSpPr>
          <a:xfrm>
            <a:off x="10307456" y="1570794"/>
            <a:ext cx="1758627" cy="2160691"/>
            <a:chOff x="8691937" y="1474904"/>
            <a:chExt cx="3500063" cy="4237724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2B15F26D-D38F-48FF-A4AC-FF3B3CF92557}"/>
                </a:ext>
              </a:extLst>
            </p:cNvPr>
            <p:cNvGrpSpPr/>
            <p:nvPr/>
          </p:nvGrpSpPr>
          <p:grpSpPr>
            <a:xfrm>
              <a:off x="8691937" y="1474904"/>
              <a:ext cx="3500063" cy="4237724"/>
              <a:chOff x="8691937" y="1474904"/>
              <a:chExt cx="3500063" cy="4237724"/>
            </a:xfrm>
          </p:grpSpPr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BA719B3A-5D1C-43A1-A9C4-E7394B942E57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754FE0A8-5647-4B06-88AA-43775D2BDAD6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3D04583B-A4B7-47B6-A631-6B3736C66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57486" y="2043041"/>
              <a:ext cx="2599801" cy="2912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7892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07D4C8F22725E48A5D1968F0AAE5BCA" ma:contentTypeVersion="10" ma:contentTypeDescription="Crear nuevo documento." ma:contentTypeScope="" ma:versionID="b8ea55965ec45980a400dc7f4a101f42">
  <xsd:schema xmlns:xsd="http://www.w3.org/2001/XMLSchema" xmlns:xs="http://www.w3.org/2001/XMLSchema" xmlns:p="http://schemas.microsoft.com/office/2006/metadata/properties" xmlns:ns2="d211e658-d9e6-4b34-ac83-73c84aaabe28" targetNamespace="http://schemas.microsoft.com/office/2006/metadata/properties" ma:root="true" ma:fieldsID="de945a298ffd24b50726c27aaf65ab07" ns2:_="">
    <xsd:import namespace="d211e658-d9e6-4b34-ac83-73c84aaabe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1e658-d9e6-4b34-ac83-73c84aaabe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455DCC-1916-4B5A-B868-5CCF6D9F37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5B0E1A-02C2-4219-B47B-E44E1B2DB769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purl.org/dc/dcmitype/"/>
    <ds:schemaRef ds:uri="d211e658-d9e6-4b34-ac83-73c84aaabe2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5C42EE5-D2A1-407D-9292-03E9CEDFD02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3161</TotalTime>
  <Words>1279</Words>
  <Application>Microsoft Office PowerPoint</Application>
  <PresentationFormat>Panorámica</PresentationFormat>
  <Paragraphs>192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Oxygen Bold</vt:lpstr>
      <vt:lpstr>Times New Roman</vt:lpstr>
      <vt:lpstr>Helvetica</vt:lpstr>
      <vt:lpstr>Arial</vt:lpstr>
      <vt:lpstr>Calibri</vt:lpstr>
      <vt:lpstr>Verdana</vt:lpstr>
      <vt:lpstr>Trebuchet MS</vt:lpstr>
      <vt:lpstr>Calibri Light</vt:lpstr>
      <vt:lpstr>Office Theme</vt:lpstr>
      <vt:lpstr>Presentación de PowerPoint</vt:lpstr>
      <vt:lpstr>Presentación de PowerPoint</vt:lpstr>
      <vt:lpstr>Presentación de PowerPoint</vt:lpstr>
      <vt:lpstr>COMPONENTE 25. Spain Audiovisual Hub</vt:lpstr>
      <vt:lpstr>Componente 25. Spain Audiovisual Hub: Descripción general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Oportunidades para la innovación con la Universitat Politècnica de València</dc:title>
  <dc:creator>Microsoft Office User</dc:creator>
  <cp:lastModifiedBy>Fernando Pinilla</cp:lastModifiedBy>
  <cp:revision>203</cp:revision>
  <cp:lastPrinted>2019-04-04T11:41:41Z</cp:lastPrinted>
  <dcterms:created xsi:type="dcterms:W3CDTF">2019-03-12T21:39:03Z</dcterms:created>
  <dcterms:modified xsi:type="dcterms:W3CDTF">2021-09-25T09:16:07Z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0x010100207D4C8F22725E48A5D1968F0AAE5BCA</vt:lpwstr>
  </property>
</Properties>
</file>