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372" r:id="rId5"/>
    <p:sldId id="373" r:id="rId6"/>
    <p:sldId id="374" r:id="rId7"/>
    <p:sldId id="342" r:id="rId8"/>
    <p:sldId id="343" r:id="rId9"/>
    <p:sldId id="351" r:id="rId10"/>
    <p:sldId id="375" r:id="rId11"/>
    <p:sldId id="350" r:id="rId12"/>
    <p:sldId id="376" r:id="rId13"/>
    <p:sldId id="378" r:id="rId14"/>
    <p:sldId id="377" r:id="rId15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Oxygen Bold" panose="020B0604020202020204" charset="0"/>
      <p:bold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  <p:cmAuthor id="2" name="Laura Lapresa" initials="LL" lastIdx="6" clrIdx="1">
    <p:extLst>
      <p:ext uri="{19B8F6BF-5375-455C-9EA6-DF929625EA0E}">
        <p15:presenceInfo xmlns:p15="http://schemas.microsoft.com/office/powerpoint/2012/main" userId="S::llapresa@euro-funding.com::ac95093f-c274-49cf-8f18-baab4f992a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536"/>
    <a:srgbClr val="BA514C"/>
    <a:srgbClr val="EDED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Javier Conesa Cegarra" userId="985d68d2-7e55-4295-92ed-df3d90f3abd3" providerId="ADAL" clId="{CB94E9F8-D5B7-4882-9A0C-422F2CCBE53F}"/>
    <pc:docChg chg="modSld">
      <pc:chgData name="Fernando Javier Conesa Cegarra" userId="985d68d2-7e55-4295-92ed-df3d90f3abd3" providerId="ADAL" clId="{CB94E9F8-D5B7-4882-9A0C-422F2CCBE53F}" dt="2021-02-03T09:40:00.417" v="21" actId="20577"/>
      <pc:docMkLst>
        <pc:docMk/>
      </pc:docMkLst>
      <pc:sldChg chg="modSp mod">
        <pc:chgData name="Fernando Javier Conesa Cegarra" userId="985d68d2-7e55-4295-92ed-df3d90f3abd3" providerId="ADAL" clId="{CB94E9F8-D5B7-4882-9A0C-422F2CCBE53F}" dt="2021-02-03T09:38:05.246" v="1" actId="20577"/>
        <pc:sldMkLst>
          <pc:docMk/>
          <pc:sldMk cId="968179279" sldId="268"/>
        </pc:sldMkLst>
        <pc:spChg chg="mod">
          <ac:chgData name="Fernando Javier Conesa Cegarra" userId="985d68d2-7e55-4295-92ed-df3d90f3abd3" providerId="ADAL" clId="{CB94E9F8-D5B7-4882-9A0C-422F2CCBE53F}" dt="2021-02-03T09:38:05.246" v="1" actId="20577"/>
          <ac:spMkLst>
            <pc:docMk/>
            <pc:sldMk cId="968179279" sldId="268"/>
            <ac:spMk id="11" creationId="{E3A03836-AFB7-47E6-96CF-39E6D3BA28E0}"/>
          </ac:spMkLst>
        </pc:spChg>
      </pc:sldChg>
      <pc:sldChg chg="modSp mod">
        <pc:chgData name="Fernando Javier Conesa Cegarra" userId="985d68d2-7e55-4295-92ed-df3d90f3abd3" providerId="ADAL" clId="{CB94E9F8-D5B7-4882-9A0C-422F2CCBE53F}" dt="2021-02-03T09:40:00.417" v="21" actId="20577"/>
        <pc:sldMkLst>
          <pc:docMk/>
          <pc:sldMk cId="1313633868" sldId="280"/>
        </pc:sldMkLst>
        <pc:spChg chg="mod">
          <ac:chgData name="Fernando Javier Conesa Cegarra" userId="985d68d2-7e55-4295-92ed-df3d90f3abd3" providerId="ADAL" clId="{CB94E9F8-D5B7-4882-9A0C-422F2CCBE53F}" dt="2021-02-03T09:40:00.417" v="21" actId="20577"/>
          <ac:spMkLst>
            <pc:docMk/>
            <pc:sldMk cId="1313633868" sldId="280"/>
            <ac:spMk id="3" creationId="{CF6B63FE-69EE-4D8F-82A7-16B658DC2453}"/>
          </ac:spMkLst>
        </pc:spChg>
      </pc:sldChg>
    </pc:docChg>
  </pc:docChgLst>
  <pc:docChgLst>
    <pc:chgData name="Fernando Javier Conesa Cegarra" userId="985d68d2-7e55-4295-92ed-df3d90f3abd3" providerId="ADAL" clId="{08AE9BA8-B510-43D8-89B6-1E9FDFC9A99A}"/>
    <pc:docChg chg="undo custSel addSld delSld">
      <pc:chgData name="Fernando Javier Conesa Cegarra" userId="985d68d2-7e55-4295-92ed-df3d90f3abd3" providerId="ADAL" clId="{08AE9BA8-B510-43D8-89B6-1E9FDFC9A99A}" dt="2020-12-23T17:58:20.146" v="5" actId="47"/>
      <pc:docMkLst>
        <pc:docMk/>
      </pc:docMkLst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793796102" sldId="256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2336796578" sldId="257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2811034168" sldId="259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1274775687" sldId="260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1216097430" sldId="264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1270414229" sldId="265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283623677" sldId="266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2799496913" sldId="267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968179279" sldId="268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1983657568" sldId="277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832138849" sldId="278"/>
        </pc:sldMkLst>
      </pc:sldChg>
      <pc:sldChg chg="add del">
        <pc:chgData name="Fernando Javier Conesa Cegarra" userId="985d68d2-7e55-4295-92ed-df3d90f3abd3" providerId="ADAL" clId="{08AE9BA8-B510-43D8-89B6-1E9FDFC9A99A}" dt="2020-12-23T17:58:19.215" v="4" actId="47"/>
        <pc:sldMkLst>
          <pc:docMk/>
          <pc:sldMk cId="4284102333" sldId="281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780727179" sldId="291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3029075635" sldId="292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1756026272" sldId="293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2705860565" sldId="294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555053707" sldId="295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308766940" sldId="296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388687565" sldId="297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480205281" sldId="299"/>
        </pc:sldMkLst>
      </pc:sldChg>
      <pc:sldChg chg="add del">
        <pc:chgData name="Fernando Javier Conesa Cegarra" userId="985d68d2-7e55-4295-92ed-df3d90f3abd3" providerId="ADAL" clId="{08AE9BA8-B510-43D8-89B6-1E9FDFC9A99A}" dt="2020-12-23T17:58:18.126" v="3" actId="47"/>
        <pc:sldMkLst>
          <pc:docMk/>
          <pc:sldMk cId="3728595600" sldId="300"/>
        </pc:sldMkLst>
      </pc:sldChg>
      <pc:sldChg chg="add del">
        <pc:chgData name="Fernando Javier Conesa Cegarra" userId="985d68d2-7e55-4295-92ed-df3d90f3abd3" providerId="ADAL" clId="{08AE9BA8-B510-43D8-89B6-1E9FDFC9A99A}" dt="2020-12-23T17:58:20.146" v="5" actId="47"/>
        <pc:sldMkLst>
          <pc:docMk/>
          <pc:sldMk cId="231345277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2. Implementación de la agenda urbana española: plan de rehabilitación y regeneración urbana: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2"/>
            <a:ext cx="9750832" cy="486537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500" dirty="0">
                <a:solidFill>
                  <a:srgbClr val="BA514C"/>
                </a:solidFill>
              </a:rPr>
              <a:t>Programa de Impulso a la Rehabilitación de Edificios Públicos (PIREP)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Programa enfocado a la </a:t>
            </a:r>
            <a:r>
              <a:rPr lang="es-ES" sz="1500" b="1" dirty="0">
                <a:solidFill>
                  <a:srgbClr val="343536"/>
                </a:solidFill>
              </a:rPr>
              <a:t>rehabilitación sostenible del parque público institucional</a:t>
            </a:r>
            <a:r>
              <a:rPr lang="es-ES" sz="1500" dirty="0">
                <a:solidFill>
                  <a:srgbClr val="343536"/>
                </a:solidFill>
              </a:rPr>
              <a:t>, con una visión integral y para todo tipo de edificios de </a:t>
            </a:r>
            <a:r>
              <a:rPr lang="es-ES" sz="1500" b="1" dirty="0">
                <a:solidFill>
                  <a:srgbClr val="343536"/>
                </a:solidFill>
              </a:rPr>
              <a:t>titularidad pública de uso público </a:t>
            </a:r>
            <a:r>
              <a:rPr lang="es-ES" sz="1500" dirty="0">
                <a:solidFill>
                  <a:srgbClr val="343536"/>
                </a:solidFill>
              </a:rPr>
              <a:t>y que busca el carácter integrado cumpliendo los 3 objetivos esenciales </a:t>
            </a:r>
            <a:r>
              <a:rPr lang="es-ES" sz="1500" b="1" dirty="0">
                <a:solidFill>
                  <a:srgbClr val="343536"/>
                </a:solidFill>
              </a:rPr>
              <a:t>de sostenibilidad, inclusión y calidad estética</a:t>
            </a:r>
            <a:r>
              <a:rPr lang="es-ES" sz="1500" dirty="0">
                <a:solidFill>
                  <a:srgbClr val="343536"/>
                </a:solidFill>
              </a:rPr>
              <a:t>, todo ello, sin perder de vista el principal objetivo de un ahorro energético medio por encima del 30%. Las actuaciones se agrupan de la siguiente manera: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Actuaciones tipo A. Intervenciones encaminadas a la mejora de la eficiencia energética de los edificios públicos.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Actuaciones tipo B. Obras destinadas a mejorar la eficiencia ambiental en materia de agua, uso de materiales, gestión de residuos, adaptación al cambio climático y protección de la biodiversidad.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Actuaciones tipo C. Actuaciones para mejora de la accesibilidad.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Actuaciones tipo D. Actuaciones para mejora de la habitabilidad.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Actuaciones tipo E. Actuaciones de conservación de los edificios.</a:t>
            </a:r>
          </a:p>
          <a:p>
            <a:pPr marL="228594" lvl="1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La inversión se destina íntegramente a las </a:t>
            </a:r>
            <a:r>
              <a:rPr lang="es-ES" sz="1500" b="1" dirty="0">
                <a:solidFill>
                  <a:srgbClr val="343536"/>
                </a:solidFill>
              </a:rPr>
              <a:t>administraciones públicas territoriales </a:t>
            </a:r>
            <a:r>
              <a:rPr lang="es-ES" sz="1500" dirty="0">
                <a:solidFill>
                  <a:srgbClr val="343536"/>
                </a:solidFill>
              </a:rPr>
              <a:t>que sean titulares de edificios públicos susceptibles de ser rehabilitados con los criterios definidos en el programa: </a:t>
            </a:r>
            <a:r>
              <a:rPr lang="es-ES" sz="1500" b="1" dirty="0">
                <a:solidFill>
                  <a:srgbClr val="343536"/>
                </a:solidFill>
              </a:rPr>
              <a:t>Comunidades Autónomas y Ciudades Autónomas, Las Entidades Locales.</a:t>
            </a:r>
            <a:r>
              <a:rPr lang="es-ES" sz="1500" dirty="0">
                <a:solidFill>
                  <a:srgbClr val="343536"/>
                </a:solidFill>
              </a:rPr>
              <a:t> </a:t>
            </a:r>
          </a:p>
          <a:p>
            <a:pPr marL="228594" lvl="1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343536"/>
                </a:solidFill>
              </a:rPr>
              <a:t>Ministerio de Transportes, Movilidad y Agenda Urbana </a:t>
            </a:r>
            <a:r>
              <a:rPr lang="es-ES" sz="1500" dirty="0">
                <a:solidFill>
                  <a:srgbClr val="343536"/>
                </a:solidFill>
              </a:rPr>
              <a:t>en coordinación con el </a:t>
            </a:r>
            <a:r>
              <a:rPr lang="es-ES" sz="1500" b="1" dirty="0">
                <a:solidFill>
                  <a:srgbClr val="343536"/>
                </a:solidFill>
              </a:rPr>
              <a:t>Ministerio para la Transición Ecológica y el Reto Demográfico</a:t>
            </a:r>
            <a:r>
              <a:rPr lang="es-ES" sz="1500" dirty="0">
                <a:solidFill>
                  <a:srgbClr val="343536"/>
                </a:solidFill>
              </a:rPr>
              <a:t>, con la posible colaboración/participación de </a:t>
            </a:r>
            <a:r>
              <a:rPr lang="es-ES" sz="1500" b="1" dirty="0">
                <a:solidFill>
                  <a:srgbClr val="343536"/>
                </a:solidFill>
              </a:rPr>
              <a:t>CCAA </a:t>
            </a:r>
            <a:r>
              <a:rPr lang="es-ES" sz="1500" dirty="0">
                <a:solidFill>
                  <a:srgbClr val="343536"/>
                </a:solidFill>
              </a:rPr>
              <a:t>y de las </a:t>
            </a:r>
            <a:r>
              <a:rPr lang="es-ES" sz="1500" b="1" dirty="0">
                <a:solidFill>
                  <a:srgbClr val="343536"/>
                </a:solidFill>
              </a:rPr>
              <a:t>EELL</a:t>
            </a:r>
            <a:r>
              <a:rPr lang="es-ES" sz="1500" dirty="0">
                <a:solidFill>
                  <a:srgbClr val="343536"/>
                </a:solidFill>
              </a:rPr>
              <a:t>, así como de otros </a:t>
            </a:r>
            <a:r>
              <a:rPr lang="es-ES" sz="1500" b="1" dirty="0">
                <a:solidFill>
                  <a:srgbClr val="343536"/>
                </a:solidFill>
              </a:rPr>
              <a:t>Departamentos Ministeriales </a:t>
            </a:r>
            <a:r>
              <a:rPr lang="es-ES" sz="1500" dirty="0">
                <a:solidFill>
                  <a:srgbClr val="343536"/>
                </a:solidFill>
              </a:rPr>
              <a:t>afectados.</a:t>
            </a:r>
          </a:p>
          <a:p>
            <a:pPr marL="228594"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b="1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F0744A5-AEE3-43EC-8527-8AD143BBB0C3}"/>
              </a:ext>
            </a:extLst>
          </p:cNvPr>
          <p:cNvGrpSpPr/>
          <p:nvPr/>
        </p:nvGrpSpPr>
        <p:grpSpPr>
          <a:xfrm>
            <a:off x="10347289" y="2300531"/>
            <a:ext cx="1613837" cy="2256938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759FB25-436E-4F16-8F41-FC263C3E982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1F2BB0A-2E42-4BEC-89FC-965223A68999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06FE987-9D17-4AE3-9EA1-D3E590422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181" y="2599866"/>
            <a:ext cx="1134745" cy="1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2. Implementación de la agenda urbana española: plan de rehabilitación y regeneración urbana: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9483342" cy="4820404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dirty="0">
                <a:solidFill>
                  <a:srgbClr val="BA514C"/>
                </a:solidFill>
              </a:rPr>
              <a:t>Programa de Impulso a la Rehabilitación de Edificios Públicos (PIREP)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43536"/>
                </a:solidFill>
              </a:rPr>
              <a:t>En el caso de las </a:t>
            </a:r>
            <a:r>
              <a:rPr lang="es-ES" sz="1800" b="1" dirty="0">
                <a:solidFill>
                  <a:srgbClr val="343536"/>
                </a:solidFill>
              </a:rPr>
              <a:t>CCAA y las ciudades autónomas, se transferirán los fondos directamente</a:t>
            </a:r>
            <a:r>
              <a:rPr lang="es-ES" sz="1800" dirty="0">
                <a:solidFill>
                  <a:srgbClr val="343536"/>
                </a:solidFill>
              </a:rPr>
              <a:t>, en función de las cuotas de reparto previamente fijadas, para el mejor equilibrio territorial. En el caso de</a:t>
            </a:r>
            <a:r>
              <a:rPr lang="es-ES" sz="1800" b="1" dirty="0">
                <a:solidFill>
                  <a:srgbClr val="343536"/>
                </a:solidFill>
              </a:rPr>
              <a:t> EELL </a:t>
            </a:r>
            <a:r>
              <a:rPr lang="es-ES" sz="1800" dirty="0">
                <a:solidFill>
                  <a:srgbClr val="343536"/>
                </a:solidFill>
              </a:rPr>
              <a:t>(municipio, islas y provincias), el objetivo es articular dos convocatorias de </a:t>
            </a:r>
            <a:r>
              <a:rPr lang="es-ES" sz="1800" b="1" dirty="0">
                <a:solidFill>
                  <a:srgbClr val="343536"/>
                </a:solidFill>
              </a:rPr>
              <a:t>ayudas en régimen de concurrencia competitiva.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43536"/>
                </a:solidFill>
              </a:rPr>
              <a:t>Calendario previsto: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43536"/>
                </a:solidFill>
              </a:rPr>
              <a:t>PROCEDIMIENTO PIREP a CCAA y ciudades autónomas: 2021-2022: Identificación actuaciones, ejecución, seguimiento, justificación y transferencia de fondos.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43536"/>
                </a:solidFill>
              </a:rPr>
              <a:t>PROCEDIMIENTO PIREP a EELL:</a:t>
            </a:r>
          </a:p>
          <a:p>
            <a:pPr lvl="3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43536"/>
                </a:solidFill>
              </a:rPr>
              <a:t>2021: tramitación y publicación de la primera convocatoria.</a:t>
            </a:r>
          </a:p>
          <a:p>
            <a:pPr lvl="3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43536"/>
                </a:solidFill>
              </a:rPr>
              <a:t>2022: recepción, valoración solicitudes, y resolución.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43536"/>
                </a:solidFill>
              </a:rPr>
              <a:t>Se estima un presupuesto de1.080 M€, con una distribución aproximada de 480 M€ para las CCAA y 600 M€ para EELL.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43536"/>
                </a:solidFill>
              </a:rPr>
              <a:t>Las inversiones previstas en este plan se concretan a través de las obras públicas que se lleven a cabo según los planes de actuación elaborados. La obra pública tiene una serie de condicionantes que imposibilita la total ejecución de los fondos en los tres primeros años.</a:t>
            </a: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F0744A5-AEE3-43EC-8527-8AD143BBB0C3}"/>
              </a:ext>
            </a:extLst>
          </p:cNvPr>
          <p:cNvGrpSpPr/>
          <p:nvPr/>
        </p:nvGrpSpPr>
        <p:grpSpPr>
          <a:xfrm>
            <a:off x="10134600" y="1606848"/>
            <a:ext cx="1613837" cy="2256938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759FB25-436E-4F16-8F41-FC263C3E982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1F2BB0A-2E42-4BEC-89FC-965223A68999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06FE987-9D17-4AE3-9EA1-D3E590422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200" y="1903751"/>
            <a:ext cx="1134745" cy="1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/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42894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53167" y="4021234"/>
            <a:ext cx="1271759" cy="68901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EA6BEF6-3094-48C4-8495-A71FDAF9BC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03796" y="78159"/>
          <a:ext cx="767671" cy="108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375" imgH="8020050" progId="AcroExch.Document.DC">
                  <p:embed/>
                </p:oleObj>
              </mc:Choice>
              <mc:Fallback>
                <p:oleObj name="Acrobat Document" r:id="rId3" imgW="5667375" imgH="8020050" progId="AcroExch.Document.DC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EA6BEF6-3094-48C4-8495-A71FDAF9BC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3796" y="78159"/>
                        <a:ext cx="767671" cy="108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2. Implementación de la agenda urbana española: plan de rehabilitación y regeneración urbana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r>
              <a:rPr lang="es-ES" sz="1700" dirty="0">
                <a:solidFill>
                  <a:srgbClr val="343536"/>
                </a:solidFill>
              </a:rPr>
              <a:t>Periodificación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07AEC94-A460-4258-868A-04013E0F57F9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A46E5C2-7688-4CB3-86A4-051265290F2A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F9C13DE-7701-4DD5-B4B5-2ED894733C87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F81056D-1F81-44FE-8E97-28F1A1B42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045" y="2012522"/>
            <a:ext cx="2114391" cy="30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2. Implementación De La Agenda Urbana Española: Plan De Rehabilitación Y Regeneración Urbana. </a:t>
            </a:r>
            <a:r>
              <a:rPr lang="es-ES" sz="2800" b="1" dirty="0"/>
              <a:t>Descripción general del componente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250B69-71B9-4A03-A16A-A1A31CE5647E}"/>
              </a:ext>
            </a:extLst>
          </p:cNvPr>
          <p:cNvSpPr txBox="1">
            <a:spLocks/>
          </p:cNvSpPr>
          <p:nvPr/>
        </p:nvSpPr>
        <p:spPr>
          <a:xfrm>
            <a:off x="595963" y="1682817"/>
            <a:ext cx="9121323" cy="437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/>
              <a:buNone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3C1A67-C773-4D3B-B13F-ECD4DFB5F5B3}"/>
              </a:ext>
            </a:extLst>
          </p:cNvPr>
          <p:cNvSpPr txBox="1">
            <a:spLocks/>
          </p:cNvSpPr>
          <p:nvPr/>
        </p:nvSpPr>
        <p:spPr>
          <a:xfrm>
            <a:off x="443563" y="1530417"/>
            <a:ext cx="9121323" cy="437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/>
              <a:buNone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</p:txBody>
      </p:sp>
      <p:graphicFrame>
        <p:nvGraphicFramePr>
          <p:cNvPr id="14" name="Tabla 3">
            <a:extLst>
              <a:ext uri="{FF2B5EF4-FFF2-40B4-BE49-F238E27FC236}">
                <a16:creationId xmlns:a16="http://schemas.microsoft.com/office/drawing/2014/main" id="{432BF9E6-7066-4073-9F13-AE9C4F248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67163"/>
              </p:ext>
            </p:extLst>
          </p:nvPr>
        </p:nvGraphicFramePr>
        <p:xfrm>
          <a:off x="608932" y="1325563"/>
          <a:ext cx="8971068" cy="13255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21382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2249686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52115">
                <a:tc gridSpan="2">
                  <a:txBody>
                    <a:bodyPr/>
                    <a:lstStyle/>
                    <a:p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357816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(millones €) incluyendo otras fuentes de financiación distintas al Mecanismo de Recuperación y Resiliencia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11.367</a:t>
                      </a:r>
                      <a:r>
                        <a:rPr lang="es-ES" sz="800" baseline="30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357816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(millones €) BAJO EL MECANISMO DE RECUPERACIÓN Y RESILIENCIA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6.820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  <a:tr h="357816">
                <a:tc gridSpan="2">
                  <a:txBody>
                    <a:bodyPr/>
                    <a:lstStyle/>
                    <a:p>
                      <a:r>
                        <a:rPr lang="es-ES" sz="600" baseline="30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s-ES" sz="6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 </a:t>
                      </a:r>
                      <a:r>
                        <a:rPr lang="es-ES" sz="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establece como estimación inicial, que un 40% del total de la inversión (4.547 M€) vendría de financiación privada, complementaria a la financiación ofrecida por el plan en forma de subvenciones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280640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895415A5-C1DB-4FA9-BE97-7EC7EBC7F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15459"/>
              </p:ext>
            </p:extLst>
          </p:nvPr>
        </p:nvGraphicFramePr>
        <p:xfrm>
          <a:off x="595963" y="2943908"/>
          <a:ext cx="8971072" cy="970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1384">
                  <a:extLst>
                    <a:ext uri="{9D8B030D-6E8A-4147-A177-3AD203B41FA5}">
                      <a16:colId xmlns:a16="http://schemas.microsoft.com/office/drawing/2014/main" val="4237593536"/>
                    </a:ext>
                  </a:extLst>
                </a:gridCol>
                <a:gridCol w="1121384">
                  <a:extLst>
                    <a:ext uri="{9D8B030D-6E8A-4147-A177-3AD203B41FA5}">
                      <a16:colId xmlns:a16="http://schemas.microsoft.com/office/drawing/2014/main" val="3726834154"/>
                    </a:ext>
                  </a:extLst>
                </a:gridCol>
                <a:gridCol w="1121384">
                  <a:extLst>
                    <a:ext uri="{9D8B030D-6E8A-4147-A177-3AD203B41FA5}">
                      <a16:colId xmlns:a16="http://schemas.microsoft.com/office/drawing/2014/main" val="80190710"/>
                    </a:ext>
                  </a:extLst>
                </a:gridCol>
                <a:gridCol w="1121384">
                  <a:extLst>
                    <a:ext uri="{9D8B030D-6E8A-4147-A177-3AD203B41FA5}">
                      <a16:colId xmlns:a16="http://schemas.microsoft.com/office/drawing/2014/main" val="3725681565"/>
                    </a:ext>
                  </a:extLst>
                </a:gridCol>
                <a:gridCol w="1121384">
                  <a:extLst>
                    <a:ext uri="{9D8B030D-6E8A-4147-A177-3AD203B41FA5}">
                      <a16:colId xmlns:a16="http://schemas.microsoft.com/office/drawing/2014/main" val="2614824146"/>
                    </a:ext>
                  </a:extLst>
                </a:gridCol>
                <a:gridCol w="1121384">
                  <a:extLst>
                    <a:ext uri="{9D8B030D-6E8A-4147-A177-3AD203B41FA5}">
                      <a16:colId xmlns:a16="http://schemas.microsoft.com/office/drawing/2014/main" val="1845032850"/>
                    </a:ext>
                  </a:extLst>
                </a:gridCol>
                <a:gridCol w="1121384">
                  <a:extLst>
                    <a:ext uri="{9D8B030D-6E8A-4147-A177-3AD203B41FA5}">
                      <a16:colId xmlns:a16="http://schemas.microsoft.com/office/drawing/2014/main" val="2256705929"/>
                    </a:ext>
                  </a:extLst>
                </a:gridCol>
                <a:gridCol w="1121384">
                  <a:extLst>
                    <a:ext uri="{9D8B030D-6E8A-4147-A177-3AD203B41FA5}">
                      <a16:colId xmlns:a16="http://schemas.microsoft.com/office/drawing/2014/main" val="3914884464"/>
                    </a:ext>
                  </a:extLst>
                </a:gridCol>
              </a:tblGrid>
              <a:tr h="242546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6404171"/>
                  </a:ext>
                </a:extLst>
              </a:tr>
              <a:tr h="242546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2.036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2.539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1.945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627120"/>
                  </a:ext>
                </a:extLst>
              </a:tr>
              <a:tr h="242546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395179"/>
                  </a:ext>
                </a:extLst>
              </a:tr>
              <a:tr h="242546">
                <a:tc>
                  <a:txBody>
                    <a:bodyPr/>
                    <a:lstStyle/>
                    <a:p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2.036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2.539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1.945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40300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7C28CD52-4B10-4733-AAA5-3D42CA7465A8}"/>
              </a:ext>
            </a:extLst>
          </p:cNvPr>
          <p:cNvGrpSpPr/>
          <p:nvPr/>
        </p:nvGrpSpPr>
        <p:grpSpPr>
          <a:xfrm>
            <a:off x="10065534" y="1859910"/>
            <a:ext cx="2003068" cy="2933420"/>
            <a:chOff x="8691937" y="1474904"/>
            <a:chExt cx="3500063" cy="423772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ABC51E6-0463-4351-B101-844EA54B9B4F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C82E696-87C5-46E6-9CA9-A1D180F25E98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4A5AA2A0-D970-467C-BFB1-EDDE7059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875" y="2312581"/>
            <a:ext cx="1385281" cy="1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2. Implementación de la agenda urbana española: plan de rehabilitación y regeneración urbana. </a:t>
            </a:r>
            <a:r>
              <a:rPr lang="es-ES" sz="2800" b="1" dirty="0"/>
              <a:t>Descripción general del componente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250B69-71B9-4A03-A16A-A1A31CE5647E}"/>
              </a:ext>
            </a:extLst>
          </p:cNvPr>
          <p:cNvSpPr txBox="1">
            <a:spLocks/>
          </p:cNvSpPr>
          <p:nvPr/>
        </p:nvSpPr>
        <p:spPr>
          <a:xfrm>
            <a:off x="595963" y="1682817"/>
            <a:ext cx="9121323" cy="437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/>
              <a:buNone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3C1A67-C773-4D3B-B13F-ECD4DFB5F5B3}"/>
              </a:ext>
            </a:extLst>
          </p:cNvPr>
          <p:cNvSpPr txBox="1">
            <a:spLocks/>
          </p:cNvSpPr>
          <p:nvPr/>
        </p:nvSpPr>
        <p:spPr>
          <a:xfrm>
            <a:off x="443563" y="1530417"/>
            <a:ext cx="9121323" cy="437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/>
              <a:buNone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</p:txBody>
      </p:sp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3FD17D66-00A0-41B5-96B8-AEB9A6200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66021"/>
              </p:ext>
            </p:extLst>
          </p:nvPr>
        </p:nvGraphicFramePr>
        <p:xfrm>
          <a:off x="353492" y="1495636"/>
          <a:ext cx="8984033" cy="47538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4300">
                  <a:extLst>
                    <a:ext uri="{9D8B030D-6E8A-4147-A177-3AD203B41FA5}">
                      <a16:colId xmlns:a16="http://schemas.microsoft.com/office/drawing/2014/main" val="3733289670"/>
                    </a:ext>
                  </a:extLst>
                </a:gridCol>
                <a:gridCol w="4294608">
                  <a:extLst>
                    <a:ext uri="{9D8B030D-6E8A-4147-A177-3AD203B41FA5}">
                      <a16:colId xmlns:a16="http://schemas.microsoft.com/office/drawing/2014/main" val="986174705"/>
                    </a:ext>
                  </a:extLst>
                </a:gridCol>
                <a:gridCol w="1184223">
                  <a:extLst>
                    <a:ext uri="{9D8B030D-6E8A-4147-A177-3AD203B41FA5}">
                      <a16:colId xmlns:a16="http://schemas.microsoft.com/office/drawing/2014/main" val="3141415432"/>
                    </a:ext>
                  </a:extLst>
                </a:gridCol>
                <a:gridCol w="1184223">
                  <a:extLst>
                    <a:ext uri="{9D8B030D-6E8A-4147-A177-3AD203B41FA5}">
                      <a16:colId xmlns:a16="http://schemas.microsoft.com/office/drawing/2014/main" val="467701838"/>
                    </a:ext>
                  </a:extLst>
                </a:gridCol>
                <a:gridCol w="1206679">
                  <a:extLst>
                    <a:ext uri="{9D8B030D-6E8A-4147-A177-3AD203B41FA5}">
                      <a16:colId xmlns:a16="http://schemas.microsoft.com/office/drawing/2014/main" val="2921357895"/>
                    </a:ext>
                  </a:extLst>
                </a:gridCol>
              </a:tblGrid>
              <a:tr h="254708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COFOG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126120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C2.R01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Implementación de la Agenda Urbana Española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252565"/>
                  </a:ext>
                </a:extLst>
              </a:tr>
              <a:tr h="197357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C2.R02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Implementación de la Estrategia a largo plazo para la Rehabilitación Energética en el Sector de la Edificación en España (ERESEE) y su plan de acción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36594"/>
                  </a:ext>
                </a:extLst>
              </a:tr>
              <a:tr h="389932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C2.R03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Ley de vivienda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228383"/>
                  </a:ext>
                </a:extLst>
              </a:tr>
              <a:tr h="389932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C2.R04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Ley de Calidad de la Arquitectura y del Entorno Construido y nueva Estrategia Nacional de Arquitectura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037113"/>
                  </a:ext>
                </a:extLst>
              </a:tr>
              <a:tr h="389932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C2.R05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Oficinas de Rehabilitación (“ventanilla única”)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32296"/>
                  </a:ext>
                </a:extLst>
              </a:tr>
              <a:tr h="389932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C2.R06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Mejora de la financiación de las actuaciones de rehabilitación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992889"/>
                  </a:ext>
                </a:extLst>
              </a:tr>
              <a:tr h="389932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 I01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rehabilitación para la recuperación económica y social en entornos residenciales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06.1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544022"/>
                  </a:ext>
                </a:extLst>
              </a:tr>
              <a:tr h="285950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C2.I02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construcción de viviendas en alquiler social en edificios energéticamente eficientes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14,7%</a:t>
                      </a:r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06.1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585239"/>
                  </a:ext>
                </a:extLst>
              </a:tr>
              <a:tr h="285950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C2.I03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rehabilitación energética de edificios (PREE)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4,4%</a:t>
                      </a:r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06.1;…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933487"/>
                  </a:ext>
                </a:extLst>
              </a:tr>
              <a:tr h="28595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C2.I04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regeneración y reto demográfico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1.000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14,7%</a:t>
                      </a:r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06.1; 04.5;…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002153"/>
                  </a:ext>
                </a:extLst>
              </a:tr>
              <a:tr h="28595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C2.I05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impulso a la rehabilitación de edificios públicos (PIREP)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1.080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15,8%</a:t>
                      </a:r>
                      <a:endParaRPr lang="es-E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073; 09.1; 01.3;…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9143531"/>
                  </a:ext>
                </a:extLst>
              </a:tr>
              <a:tr h="28595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C2.I06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ayudas para la elaboración de proyectos piloto de planes de acción local de la Agenda Urbana Española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01;05;06;…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2019236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r>
                        <a:rPr lang="es-ES" sz="9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6.820 €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76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7C28CD52-4B10-4733-AAA5-3D42CA7465A8}"/>
              </a:ext>
            </a:extLst>
          </p:cNvPr>
          <p:cNvGrpSpPr/>
          <p:nvPr/>
        </p:nvGrpSpPr>
        <p:grpSpPr>
          <a:xfrm>
            <a:off x="10065534" y="1859910"/>
            <a:ext cx="2003068" cy="2933420"/>
            <a:chOff x="8691937" y="1474904"/>
            <a:chExt cx="3500063" cy="423772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ABC51E6-0463-4351-B101-844EA54B9B4F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C82E696-87C5-46E6-9CA9-A1D180F25E98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4A5AA2A0-D970-467C-BFB1-EDDE7059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875" y="2312581"/>
            <a:ext cx="1385281" cy="1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2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2. Implementación de la agenda urbana española: plan de rehabilitación y regeneración urbana. </a:t>
            </a:r>
            <a:r>
              <a:rPr lang="es-ES" sz="2800" b="1" dirty="0"/>
              <a:t>Descripción general del componente</a:t>
            </a:r>
            <a:endParaRPr lang="es-ES" sz="2800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F2BF7BE-E999-41DC-BF9A-DE000D1C5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28869"/>
              </p:ext>
            </p:extLst>
          </p:nvPr>
        </p:nvGraphicFramePr>
        <p:xfrm>
          <a:off x="324511" y="1746408"/>
          <a:ext cx="8824778" cy="3817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399">
                  <a:extLst>
                    <a:ext uri="{9D8B030D-6E8A-4147-A177-3AD203B41FA5}">
                      <a16:colId xmlns:a16="http://schemas.microsoft.com/office/drawing/2014/main" val="3055161859"/>
                    </a:ext>
                  </a:extLst>
                </a:gridCol>
                <a:gridCol w="1587142">
                  <a:extLst>
                    <a:ext uri="{9D8B030D-6E8A-4147-A177-3AD203B41FA5}">
                      <a16:colId xmlns:a16="http://schemas.microsoft.com/office/drawing/2014/main" val="3122403018"/>
                    </a:ext>
                  </a:extLst>
                </a:gridCol>
                <a:gridCol w="1573830">
                  <a:extLst>
                    <a:ext uri="{9D8B030D-6E8A-4147-A177-3AD203B41FA5}">
                      <a16:colId xmlns:a16="http://schemas.microsoft.com/office/drawing/2014/main" val="2191435742"/>
                    </a:ext>
                  </a:extLst>
                </a:gridCol>
                <a:gridCol w="2156019">
                  <a:extLst>
                    <a:ext uri="{9D8B030D-6E8A-4147-A177-3AD203B41FA5}">
                      <a16:colId xmlns:a16="http://schemas.microsoft.com/office/drawing/2014/main" val="4149965267"/>
                    </a:ext>
                  </a:extLst>
                </a:gridCol>
                <a:gridCol w="836098">
                  <a:extLst>
                    <a:ext uri="{9D8B030D-6E8A-4147-A177-3AD203B41FA5}">
                      <a16:colId xmlns:a16="http://schemas.microsoft.com/office/drawing/2014/main" val="2922514191"/>
                    </a:ext>
                  </a:extLst>
                </a:gridCol>
                <a:gridCol w="830874">
                  <a:extLst>
                    <a:ext uri="{9D8B030D-6E8A-4147-A177-3AD203B41FA5}">
                      <a16:colId xmlns:a16="http://schemas.microsoft.com/office/drawing/2014/main" val="3970402581"/>
                    </a:ext>
                  </a:extLst>
                </a:gridCol>
                <a:gridCol w="784416">
                  <a:extLst>
                    <a:ext uri="{9D8B030D-6E8A-4147-A177-3AD203B41FA5}">
                      <a16:colId xmlns:a16="http://schemas.microsoft.com/office/drawing/2014/main" val="2763979404"/>
                    </a:ext>
                  </a:extLst>
                </a:gridCol>
              </a:tblGrid>
              <a:tr h="359437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ACTUACIONES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2021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2022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2023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06626"/>
                  </a:ext>
                </a:extLst>
              </a:tr>
              <a:tr h="278980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 I04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regeneración y reto demográfico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Subcontrata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para la Transición Ecológica y el Reto Demográfico. En el caso de las convocatorias de gestión descentralizada, las CCAA efectuarán las diferentes convocatorias de ayudas y su gestión. La coordinación y seguimiento de las líneas será llevada a cabo por el IDEA.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736775"/>
                  </a:ext>
                </a:extLst>
              </a:tr>
              <a:tr h="372772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C2. I05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 de Impulso a la Rehabilitación de Edificios Públicos (PIREP)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Subcontrata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de Transportes, Movilidad y Agenda Urbana en coordinación con el Ministerio para la Transición Ecológica y el Reto Demográfico, con la posible colaboración/participación de las CCAA y EELL, así como de otros Departamentos Ministeriales afectados.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272459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6CF767C-52D9-4561-AD3E-DD88A1E67CDC}"/>
              </a:ext>
            </a:extLst>
          </p:cNvPr>
          <p:cNvGrpSpPr/>
          <p:nvPr/>
        </p:nvGrpSpPr>
        <p:grpSpPr>
          <a:xfrm>
            <a:off x="9461195" y="1751529"/>
            <a:ext cx="2513092" cy="3076467"/>
            <a:chOff x="8691937" y="1474904"/>
            <a:chExt cx="3500063" cy="423772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AE2BDE5-01DC-4ABF-94F9-F2343267CB5C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EC9785A-26D1-4656-8473-7DC54B209AFB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9DAB5F1D-C608-46A6-83EA-41104F41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226" y="2137196"/>
            <a:ext cx="1578280" cy="22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2. Implementación de la agenda urbana española: plan de rehabilitación y regeneración urbana: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2" y="1325562"/>
            <a:ext cx="9864343" cy="4895355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900" dirty="0">
                <a:solidFill>
                  <a:srgbClr val="BA514C"/>
                </a:solidFill>
              </a:rPr>
              <a:t>Programa de regeneración y reto demográfico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900" b="1" dirty="0">
                <a:solidFill>
                  <a:srgbClr val="343536"/>
                </a:solidFill>
              </a:rPr>
              <a:t>Proyectos integrales </a:t>
            </a:r>
            <a:r>
              <a:rPr lang="es-ES" sz="2900" dirty="0">
                <a:solidFill>
                  <a:srgbClr val="343536"/>
                </a:solidFill>
              </a:rPr>
              <a:t>que consigan </a:t>
            </a:r>
            <a:r>
              <a:rPr lang="es-ES" sz="2900" b="1" dirty="0">
                <a:solidFill>
                  <a:srgbClr val="343536"/>
                </a:solidFill>
              </a:rPr>
              <a:t>una reducción de las emisiones de gases de efecto invernadero, mediante la mejora de la eficiencia energética, la movilidad sostenible o la utilización de fuentes de energías renovables térmicas o eléctricas</a:t>
            </a:r>
            <a:r>
              <a:rPr lang="es-ES" sz="2900" dirty="0">
                <a:solidFill>
                  <a:srgbClr val="343536"/>
                </a:solidFill>
              </a:rPr>
              <a:t>, que combinen distintas tipologías de proyectos, proporcionen una </a:t>
            </a:r>
            <a:r>
              <a:rPr lang="es-ES" sz="2900" b="1" dirty="0">
                <a:solidFill>
                  <a:srgbClr val="343536"/>
                </a:solidFill>
              </a:rPr>
              <a:t>solución global a empresas y familias</a:t>
            </a:r>
            <a:r>
              <a:rPr lang="es-ES" sz="2900" dirty="0">
                <a:solidFill>
                  <a:srgbClr val="343536"/>
                </a:solidFill>
              </a:rPr>
              <a:t>, o se basen en mecanismos de participación social o público-privada como las comunidades de energías renovables.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900" dirty="0">
                <a:solidFill>
                  <a:srgbClr val="343536"/>
                </a:solidFill>
              </a:rPr>
              <a:t>Inversión </a:t>
            </a:r>
            <a:r>
              <a:rPr lang="es-ES" sz="2900" b="1" dirty="0">
                <a:solidFill>
                  <a:srgbClr val="343536"/>
                </a:solidFill>
              </a:rPr>
              <a:t>dirigida entidades locales de los municipios y núcleos de menos de 5.000 habitantes, empresas públicas y privadas y ciudadanos localizados en estos territorios, así como empresas o iniciativas </a:t>
            </a:r>
            <a:r>
              <a:rPr lang="es-ES" sz="2900" dirty="0">
                <a:solidFill>
                  <a:srgbClr val="343536"/>
                </a:solidFill>
              </a:rPr>
              <a:t>que puedan asentarse en estos municipios y núcleos a raíz de las nuevas iniciativas.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900" b="1" dirty="0">
                <a:solidFill>
                  <a:srgbClr val="343536"/>
                </a:solidFill>
              </a:rPr>
              <a:t>Ministerio para la Transición Ecológica y el Reto Demográfico. </a:t>
            </a:r>
            <a:r>
              <a:rPr lang="es-ES" sz="2900" dirty="0">
                <a:solidFill>
                  <a:srgbClr val="343536"/>
                </a:solidFill>
              </a:rPr>
              <a:t>En el caso de las convocatorias de gestión descentralizada, las </a:t>
            </a:r>
            <a:r>
              <a:rPr lang="es-ES" sz="2900" b="1" dirty="0">
                <a:solidFill>
                  <a:srgbClr val="343536"/>
                </a:solidFill>
              </a:rPr>
              <a:t>CCAA</a:t>
            </a:r>
            <a:r>
              <a:rPr lang="es-ES" sz="2900" dirty="0">
                <a:solidFill>
                  <a:srgbClr val="343536"/>
                </a:solidFill>
              </a:rPr>
              <a:t> efectuarán las diferentes convocatorias de ayudas y su gestión. La coordinación y seguimiento de las líneas será llevada a cabo por el</a:t>
            </a:r>
            <a:r>
              <a:rPr lang="es-ES" sz="2900" b="1" dirty="0">
                <a:solidFill>
                  <a:srgbClr val="343536"/>
                </a:solidFill>
              </a:rPr>
              <a:t> IDEA</a:t>
            </a:r>
            <a:r>
              <a:rPr lang="es-ES" sz="2900" dirty="0">
                <a:solidFill>
                  <a:srgbClr val="343536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9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900" dirty="0">
                <a:solidFill>
                  <a:srgbClr val="343536"/>
                </a:solidFill>
              </a:rPr>
              <a:t>Ayudas </a:t>
            </a:r>
            <a:r>
              <a:rPr lang="es-ES" sz="2900" b="1" dirty="0">
                <a:solidFill>
                  <a:srgbClr val="343536"/>
                </a:solidFill>
              </a:rPr>
              <a:t>directas/subvenciones, </a:t>
            </a:r>
            <a:r>
              <a:rPr lang="es-ES" sz="2900" dirty="0">
                <a:solidFill>
                  <a:srgbClr val="343536"/>
                </a:solidFill>
              </a:rPr>
              <a:t>a través de </a:t>
            </a:r>
            <a:r>
              <a:rPr lang="es-ES" sz="2900" b="1" dirty="0">
                <a:solidFill>
                  <a:srgbClr val="343536"/>
                </a:solidFill>
              </a:rPr>
              <a:t>convocatorias en concurrencia </a:t>
            </a:r>
            <a:r>
              <a:rPr lang="es-ES" sz="2900" dirty="0">
                <a:solidFill>
                  <a:srgbClr val="343536"/>
                </a:solidFill>
              </a:rPr>
              <a:t>destinadas tanto a ayuntamientos como a particulares y empresas que impulsen iniciativas energéticas en estos municipios y núcleos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900" b="1" dirty="0">
                <a:solidFill>
                  <a:srgbClr val="343536"/>
                </a:solidFill>
              </a:rPr>
              <a:t>2021: Publicación de las bases reguladoras </a:t>
            </a:r>
            <a:r>
              <a:rPr lang="es-ES" sz="2900" dirty="0">
                <a:solidFill>
                  <a:srgbClr val="343536"/>
                </a:solidFill>
              </a:rPr>
              <a:t>para proyectos de energías renovables y mejora de la eficiencia energética en edificios e infraestructuras públicas y edificios residenciales y de otros usos en municipios y núcleos de menos de 5.000 habitantes. Publicación de bases reguladoras en concurrencia competitiva para proyectos singulares de economía baja en carbono en municipios y núcleos de menos de 5.000 habitantes. En función del nivel de complejidad de las inversiones, su </a:t>
            </a:r>
            <a:r>
              <a:rPr lang="es-ES" sz="2900" b="1" dirty="0">
                <a:solidFill>
                  <a:srgbClr val="343536"/>
                </a:solidFill>
              </a:rPr>
              <a:t>ejecución podrá llevarse a cabo hasta 2026</a:t>
            </a:r>
            <a:r>
              <a:rPr lang="es-ES" sz="2900" dirty="0">
                <a:solidFill>
                  <a:srgbClr val="343536"/>
                </a:solidFill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F0744A5-AEE3-43EC-8527-8AD143BBB0C3}"/>
              </a:ext>
            </a:extLst>
          </p:cNvPr>
          <p:cNvGrpSpPr/>
          <p:nvPr/>
        </p:nvGrpSpPr>
        <p:grpSpPr>
          <a:xfrm>
            <a:off x="10434404" y="2300531"/>
            <a:ext cx="1613837" cy="2256938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759FB25-436E-4F16-8F41-FC263C3E982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1F2BB0A-2E42-4BEC-89FC-965223A68999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06FE987-9D17-4AE3-9EA1-D3E590422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692" y="2623220"/>
            <a:ext cx="1134745" cy="1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2. Implementación de la agenda urbana española: plan de rehabilitación y regeneración urbana: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2"/>
            <a:ext cx="9483342" cy="492533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Programa de regeneración y reto demográfico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Programas de ayudas que se pondrán en marcha a través de tres grandes bloques de convocatorias: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Programa de </a:t>
            </a:r>
            <a:r>
              <a:rPr lang="es-ES" sz="1400" b="1" dirty="0">
                <a:solidFill>
                  <a:srgbClr val="343536"/>
                </a:solidFill>
              </a:rPr>
              <a:t>rehabilitación energética </a:t>
            </a:r>
            <a:r>
              <a:rPr lang="es-ES" sz="1400" dirty="0">
                <a:solidFill>
                  <a:srgbClr val="343536"/>
                </a:solidFill>
              </a:rPr>
              <a:t>para edificios existentes en municipios y núcleos de </a:t>
            </a:r>
            <a:r>
              <a:rPr lang="es-ES" sz="1400" b="1" dirty="0">
                <a:solidFill>
                  <a:srgbClr val="343536"/>
                </a:solidFill>
              </a:rPr>
              <a:t>menos de 5.000 </a:t>
            </a:r>
            <a:r>
              <a:rPr lang="es-ES" sz="1400" dirty="0">
                <a:solidFill>
                  <a:srgbClr val="343536"/>
                </a:solidFill>
              </a:rPr>
              <a:t>habitantes (Programa PREE 5000).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Programa de ayudas a proyectos de </a:t>
            </a:r>
            <a:r>
              <a:rPr lang="es-ES" sz="1400" b="1" dirty="0">
                <a:solidFill>
                  <a:srgbClr val="343536"/>
                </a:solidFill>
              </a:rPr>
              <a:t>desarrollo urbano sostenible </a:t>
            </a:r>
            <a:r>
              <a:rPr lang="es-ES" sz="1400" dirty="0">
                <a:solidFill>
                  <a:srgbClr val="343536"/>
                </a:solidFill>
              </a:rPr>
              <a:t>en municipios y núcleos de </a:t>
            </a:r>
            <a:r>
              <a:rPr lang="es-ES" sz="1400" b="1" dirty="0">
                <a:solidFill>
                  <a:srgbClr val="343536"/>
                </a:solidFill>
              </a:rPr>
              <a:t>menos de 5.000 habitantes </a:t>
            </a:r>
            <a:r>
              <a:rPr lang="es-ES" sz="1400" dirty="0">
                <a:solidFill>
                  <a:srgbClr val="343536"/>
                </a:solidFill>
              </a:rPr>
              <a:t>(Programa DUS 5000), dirigido a Entidades Locales para el impulso de iniciativas públicas de mejora de la eficiencia energética, movilidad sostenible e integración de renovables en edificios e infraestructuras públicas.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Programa de ayudas a </a:t>
            </a:r>
            <a:r>
              <a:rPr lang="es-ES" sz="1400" b="1" dirty="0">
                <a:solidFill>
                  <a:srgbClr val="343536"/>
                </a:solidFill>
              </a:rPr>
              <a:t>proyectos singulares e innovadores en municipios y núcleos de menos de 5.000 habitantes</a:t>
            </a:r>
            <a:r>
              <a:rPr lang="es-ES" sz="1400" dirty="0">
                <a:solidFill>
                  <a:srgbClr val="343536"/>
                </a:solidFill>
              </a:rPr>
              <a:t>, para la selección de proyectos e iniciativas públicas y privadas que faciliten el paso a una economía baja en carbono en municipios y núcleos de pequeño tamaño que conlleven una reactivación económica.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La inversión podrá ser tanto de tipo directo, destinadas a financiar actuaciones de las Administraciones públicas, como indirecto, al constituir acciones de apoyo a la mejora de edificios e instalaciones, pudiendo calificase en ambos casos como “natural capital”.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 estima un presupuesto de 1.000 M€, que se distribuirán en diferentes convocatorias y que permitirán movilizar una inversión total de al menos 1.250 M €, en función del reparto público-privado de las actuaciones en cada caso.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F0744A5-AEE3-43EC-8527-8AD143BBB0C3}"/>
              </a:ext>
            </a:extLst>
          </p:cNvPr>
          <p:cNvGrpSpPr/>
          <p:nvPr/>
        </p:nvGrpSpPr>
        <p:grpSpPr>
          <a:xfrm>
            <a:off x="10134600" y="1606848"/>
            <a:ext cx="1613837" cy="2256938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759FB25-436E-4F16-8F41-FC263C3E982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1F2BB0A-2E42-4BEC-89FC-965223A68999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06FE987-9D17-4AE3-9EA1-D3E590422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200" y="1903751"/>
            <a:ext cx="1134745" cy="1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E3A6A1-D8CB-4EDF-AB57-F3B7C1BA07FB}"/>
</file>

<file path=customXml/itemProps2.xml><?xml version="1.0" encoding="utf-8"?>
<ds:datastoreItem xmlns:ds="http://schemas.openxmlformats.org/officeDocument/2006/customXml" ds:itemID="{395B0E1A-02C2-4219-B47B-E44E1B2DB769}">
  <ds:schemaRefs>
    <ds:schemaRef ds:uri="d211e658-d9e6-4b34-ac83-73c84aaabe28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3129</TotalTime>
  <Words>2244</Words>
  <Application>Microsoft Office PowerPoint</Application>
  <PresentationFormat>Panorámica</PresentationFormat>
  <Paragraphs>308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Calibri Light</vt:lpstr>
      <vt:lpstr>Oxygen Bold</vt:lpstr>
      <vt:lpstr>Times New Roman</vt:lpstr>
      <vt:lpstr>Helvetica</vt:lpstr>
      <vt:lpstr>Arial</vt:lpstr>
      <vt:lpstr>Calibri</vt:lpstr>
      <vt:lpstr>Verdana</vt:lpstr>
      <vt:lpstr>Trebuchet MS</vt:lpstr>
      <vt:lpstr>Office Theme</vt:lpstr>
      <vt:lpstr>Acrobat Document</vt:lpstr>
      <vt:lpstr>Presentación de PowerPoint</vt:lpstr>
      <vt:lpstr>Presentación de PowerPoint</vt:lpstr>
      <vt:lpstr>Presentación de PowerPoint</vt:lpstr>
      <vt:lpstr>Componente 2. Implementación de la agenda urbana española: plan de rehabilitación y regeneración urbana</vt:lpstr>
      <vt:lpstr>Componente 2. Implementación De La Agenda Urbana Española: Plan De Rehabilitación Y Regeneración Urbana. Descripción general del componente</vt:lpstr>
      <vt:lpstr>Componente 2. Implementación de la agenda urbana española: plan de rehabilitación y regeneración urbana. Descripción general del componente</vt:lpstr>
      <vt:lpstr>Componente 2. Implementación de la agenda urbana española: plan de rehabilitación y regeneración urbana. Descripción general del componente</vt:lpstr>
      <vt:lpstr>Componente 2. Implementación de la agenda urbana española: plan de rehabilitación y regeneración urbana:  Detalle de cada inversión</vt:lpstr>
      <vt:lpstr>Componente 2. Implementación de la agenda urbana española: plan de rehabilitación y regeneración urbana:  Detalle de cada inversión</vt:lpstr>
      <vt:lpstr>Componente 2. Implementación de la agenda urbana española: plan de rehabilitación y regeneración urbana:  Detalle de cada inversión</vt:lpstr>
      <vt:lpstr>Componente 2. Implementación de la agenda urbana española: plan de rehabilitación y regeneración urbana:  Detalle de cada inversión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Laura García</cp:lastModifiedBy>
  <cp:revision>202</cp:revision>
  <cp:lastPrinted>2019-04-04T11:41:41Z</cp:lastPrinted>
  <dcterms:created xsi:type="dcterms:W3CDTF">2019-03-12T21:39:03Z</dcterms:created>
  <dcterms:modified xsi:type="dcterms:W3CDTF">2021-09-29T16:38:29Z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