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9"/>
  </p:notesMasterIdLst>
  <p:sldIdLst>
    <p:sldId id="372" r:id="rId5"/>
    <p:sldId id="373" r:id="rId6"/>
    <p:sldId id="374" r:id="rId7"/>
    <p:sldId id="342" r:id="rId8"/>
    <p:sldId id="343" r:id="rId9"/>
    <p:sldId id="351" r:id="rId10"/>
    <p:sldId id="347" r:id="rId11"/>
    <p:sldId id="376" r:id="rId12"/>
    <p:sldId id="377" r:id="rId13"/>
    <p:sldId id="378" r:id="rId14"/>
    <p:sldId id="379" r:id="rId15"/>
    <p:sldId id="380" r:id="rId16"/>
    <p:sldId id="382" r:id="rId17"/>
    <p:sldId id="383" r:id="rId18"/>
    <p:sldId id="384" r:id="rId19"/>
    <p:sldId id="385" r:id="rId20"/>
    <p:sldId id="386" r:id="rId21"/>
    <p:sldId id="387" r:id="rId22"/>
    <p:sldId id="389" r:id="rId23"/>
    <p:sldId id="390" r:id="rId24"/>
    <p:sldId id="391" r:id="rId25"/>
    <p:sldId id="392" r:id="rId26"/>
    <p:sldId id="393" r:id="rId27"/>
    <p:sldId id="394" r:id="rId28"/>
  </p:sldIdLst>
  <p:sldSz cx="12192000" cy="6858000"/>
  <p:notesSz cx="6797675" cy="9926638"/>
  <p:embeddedFontLs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Helvetica" panose="020B0604020202020204" pitchFamily="34" charset="0"/>
      <p:regular r:id="rId36"/>
      <p:bold r:id="rId37"/>
      <p:italic r:id="rId38"/>
      <p:boldItalic r:id="rId39"/>
    </p:embeddedFont>
    <p:embeddedFont>
      <p:font typeface="Oxygen Bold" panose="020B0604020202020204" charset="0"/>
      <p:bold r:id="rId40"/>
    </p:embeddedFont>
    <p:embeddedFont>
      <p:font typeface="Trebuchet MS" panose="020B0603020202020204" pitchFamily="34" charset="0"/>
      <p:regular r:id="rId41"/>
      <p:bold r:id="rId42"/>
      <p:italic r:id="rId43"/>
      <p:boldItalic r:id="rId44"/>
    </p:embeddedFont>
    <p:embeddedFont>
      <p:font typeface="Verdana" panose="020B0604030504040204" pitchFamily="3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Sospedra Iborra" initials="DSI" lastIdx="2" clrIdx="0">
    <p:extLst>
      <p:ext uri="{19B8F6BF-5375-455C-9EA6-DF929625EA0E}">
        <p15:presenceInfo xmlns:p15="http://schemas.microsoft.com/office/powerpoint/2012/main" userId="S::dsospedra@euro-funding.com::b7861dba-0d1e-400e-9c42-b99df9b34c6f" providerId="AD"/>
      </p:ext>
    </p:extLst>
  </p:cmAuthor>
  <p:cmAuthor id="2" name="Laura Lapresa" initials="LL" lastIdx="7" clrIdx="1">
    <p:extLst>
      <p:ext uri="{19B8F6BF-5375-455C-9EA6-DF929625EA0E}">
        <p15:presenceInfo xmlns:p15="http://schemas.microsoft.com/office/powerpoint/2012/main" userId="S::llapresa@euro-funding.com::ac95093f-c274-49cf-8f18-baab4f992a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536"/>
    <a:srgbClr val="BA514C"/>
    <a:srgbClr val="EDEDE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9" autoAdjust="0"/>
    <p:restoredTop sz="94694"/>
  </p:normalViewPr>
  <p:slideViewPr>
    <p:cSldViewPr snapToGrid="0" snapToObjects="1">
      <p:cViewPr varScale="1">
        <p:scale>
          <a:sx n="64" d="100"/>
          <a:sy n="64" d="100"/>
        </p:scale>
        <p:origin x="1062" y="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font" Target="fonts/font12.fntdata"/><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4.xml"/><Relationship Id="rId5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ando Javier Conesa Cegarra" userId="985d68d2-7e55-4295-92ed-df3d90f3abd3" providerId="ADAL" clId="{CB94E9F8-D5B7-4882-9A0C-422F2CCBE53F}"/>
    <pc:docChg chg="modSld">
      <pc:chgData name="Fernando Javier Conesa Cegarra" userId="985d68d2-7e55-4295-92ed-df3d90f3abd3" providerId="ADAL" clId="{CB94E9F8-D5B7-4882-9A0C-422F2CCBE53F}" dt="2021-02-03T09:40:00.417" v="21" actId="20577"/>
      <pc:docMkLst>
        <pc:docMk/>
      </pc:docMkLst>
      <pc:sldChg chg="modSp mod">
        <pc:chgData name="Fernando Javier Conesa Cegarra" userId="985d68d2-7e55-4295-92ed-df3d90f3abd3" providerId="ADAL" clId="{CB94E9F8-D5B7-4882-9A0C-422F2CCBE53F}" dt="2021-02-03T09:38:05.246" v="1" actId="20577"/>
        <pc:sldMkLst>
          <pc:docMk/>
          <pc:sldMk cId="968179279" sldId="268"/>
        </pc:sldMkLst>
        <pc:spChg chg="mod">
          <ac:chgData name="Fernando Javier Conesa Cegarra" userId="985d68d2-7e55-4295-92ed-df3d90f3abd3" providerId="ADAL" clId="{CB94E9F8-D5B7-4882-9A0C-422F2CCBE53F}" dt="2021-02-03T09:38:05.246" v="1" actId="20577"/>
          <ac:spMkLst>
            <pc:docMk/>
            <pc:sldMk cId="968179279" sldId="268"/>
            <ac:spMk id="11" creationId="{E3A03836-AFB7-47E6-96CF-39E6D3BA28E0}"/>
          </ac:spMkLst>
        </pc:spChg>
      </pc:sldChg>
      <pc:sldChg chg="modSp mod">
        <pc:chgData name="Fernando Javier Conesa Cegarra" userId="985d68d2-7e55-4295-92ed-df3d90f3abd3" providerId="ADAL" clId="{CB94E9F8-D5B7-4882-9A0C-422F2CCBE53F}" dt="2021-02-03T09:40:00.417" v="21" actId="20577"/>
        <pc:sldMkLst>
          <pc:docMk/>
          <pc:sldMk cId="1313633868" sldId="280"/>
        </pc:sldMkLst>
        <pc:spChg chg="mod">
          <ac:chgData name="Fernando Javier Conesa Cegarra" userId="985d68d2-7e55-4295-92ed-df3d90f3abd3" providerId="ADAL" clId="{CB94E9F8-D5B7-4882-9A0C-422F2CCBE53F}" dt="2021-02-03T09:40:00.417" v="21" actId="20577"/>
          <ac:spMkLst>
            <pc:docMk/>
            <pc:sldMk cId="1313633868" sldId="280"/>
            <ac:spMk id="3" creationId="{CF6B63FE-69EE-4D8F-82A7-16B658DC2453}"/>
          </ac:spMkLst>
        </pc:spChg>
      </pc:sldChg>
    </pc:docChg>
  </pc:docChgLst>
  <pc:docChgLst>
    <pc:chgData name="Fernando Javier Conesa Cegarra" userId="985d68d2-7e55-4295-92ed-df3d90f3abd3" providerId="ADAL" clId="{08AE9BA8-B510-43D8-89B6-1E9FDFC9A99A}"/>
    <pc:docChg chg="undo custSel addSld delSld">
      <pc:chgData name="Fernando Javier Conesa Cegarra" userId="985d68d2-7e55-4295-92ed-df3d90f3abd3" providerId="ADAL" clId="{08AE9BA8-B510-43D8-89B6-1E9FDFC9A99A}" dt="2020-12-23T17:58:20.146" v="5" actId="47"/>
      <pc:docMkLst>
        <pc:docMk/>
      </pc:docMkLst>
      <pc:sldChg chg="add del">
        <pc:chgData name="Fernando Javier Conesa Cegarra" userId="985d68d2-7e55-4295-92ed-df3d90f3abd3" providerId="ADAL" clId="{08AE9BA8-B510-43D8-89B6-1E9FDFC9A99A}" dt="2020-12-23T17:58:20.146" v="5" actId="47"/>
        <pc:sldMkLst>
          <pc:docMk/>
          <pc:sldMk cId="793796102" sldId="256"/>
        </pc:sldMkLst>
      </pc:sldChg>
      <pc:sldChg chg="add del">
        <pc:chgData name="Fernando Javier Conesa Cegarra" userId="985d68d2-7e55-4295-92ed-df3d90f3abd3" providerId="ADAL" clId="{08AE9BA8-B510-43D8-89B6-1E9FDFC9A99A}" dt="2020-12-23T17:58:20.146" v="5" actId="47"/>
        <pc:sldMkLst>
          <pc:docMk/>
          <pc:sldMk cId="2336796578" sldId="257"/>
        </pc:sldMkLst>
      </pc:sldChg>
      <pc:sldChg chg="add del">
        <pc:chgData name="Fernando Javier Conesa Cegarra" userId="985d68d2-7e55-4295-92ed-df3d90f3abd3" providerId="ADAL" clId="{08AE9BA8-B510-43D8-89B6-1E9FDFC9A99A}" dt="2020-12-23T17:58:20.146" v="5" actId="47"/>
        <pc:sldMkLst>
          <pc:docMk/>
          <pc:sldMk cId="2811034168" sldId="259"/>
        </pc:sldMkLst>
      </pc:sldChg>
      <pc:sldChg chg="add del">
        <pc:chgData name="Fernando Javier Conesa Cegarra" userId="985d68d2-7e55-4295-92ed-df3d90f3abd3" providerId="ADAL" clId="{08AE9BA8-B510-43D8-89B6-1E9FDFC9A99A}" dt="2020-12-23T17:58:20.146" v="5" actId="47"/>
        <pc:sldMkLst>
          <pc:docMk/>
          <pc:sldMk cId="1274775687" sldId="260"/>
        </pc:sldMkLst>
      </pc:sldChg>
      <pc:sldChg chg="add del">
        <pc:chgData name="Fernando Javier Conesa Cegarra" userId="985d68d2-7e55-4295-92ed-df3d90f3abd3" providerId="ADAL" clId="{08AE9BA8-B510-43D8-89B6-1E9FDFC9A99A}" dt="2020-12-23T17:58:20.146" v="5" actId="47"/>
        <pc:sldMkLst>
          <pc:docMk/>
          <pc:sldMk cId="1216097430" sldId="264"/>
        </pc:sldMkLst>
      </pc:sldChg>
      <pc:sldChg chg="add del">
        <pc:chgData name="Fernando Javier Conesa Cegarra" userId="985d68d2-7e55-4295-92ed-df3d90f3abd3" providerId="ADAL" clId="{08AE9BA8-B510-43D8-89B6-1E9FDFC9A99A}" dt="2020-12-23T17:58:20.146" v="5" actId="47"/>
        <pc:sldMkLst>
          <pc:docMk/>
          <pc:sldMk cId="1270414229" sldId="265"/>
        </pc:sldMkLst>
      </pc:sldChg>
      <pc:sldChg chg="add del">
        <pc:chgData name="Fernando Javier Conesa Cegarra" userId="985d68d2-7e55-4295-92ed-df3d90f3abd3" providerId="ADAL" clId="{08AE9BA8-B510-43D8-89B6-1E9FDFC9A99A}" dt="2020-12-23T17:58:20.146" v="5" actId="47"/>
        <pc:sldMkLst>
          <pc:docMk/>
          <pc:sldMk cId="283623677" sldId="266"/>
        </pc:sldMkLst>
      </pc:sldChg>
      <pc:sldChg chg="add del">
        <pc:chgData name="Fernando Javier Conesa Cegarra" userId="985d68d2-7e55-4295-92ed-df3d90f3abd3" providerId="ADAL" clId="{08AE9BA8-B510-43D8-89B6-1E9FDFC9A99A}" dt="2020-12-23T17:58:20.146" v="5" actId="47"/>
        <pc:sldMkLst>
          <pc:docMk/>
          <pc:sldMk cId="2799496913" sldId="267"/>
        </pc:sldMkLst>
      </pc:sldChg>
      <pc:sldChg chg="add del">
        <pc:chgData name="Fernando Javier Conesa Cegarra" userId="985d68d2-7e55-4295-92ed-df3d90f3abd3" providerId="ADAL" clId="{08AE9BA8-B510-43D8-89B6-1E9FDFC9A99A}" dt="2020-12-23T17:58:20.146" v="5" actId="47"/>
        <pc:sldMkLst>
          <pc:docMk/>
          <pc:sldMk cId="968179279" sldId="268"/>
        </pc:sldMkLst>
      </pc:sldChg>
      <pc:sldChg chg="add del">
        <pc:chgData name="Fernando Javier Conesa Cegarra" userId="985d68d2-7e55-4295-92ed-df3d90f3abd3" providerId="ADAL" clId="{08AE9BA8-B510-43D8-89B6-1E9FDFC9A99A}" dt="2020-12-23T17:58:20.146" v="5" actId="47"/>
        <pc:sldMkLst>
          <pc:docMk/>
          <pc:sldMk cId="1983657568" sldId="277"/>
        </pc:sldMkLst>
      </pc:sldChg>
      <pc:sldChg chg="add del">
        <pc:chgData name="Fernando Javier Conesa Cegarra" userId="985d68d2-7e55-4295-92ed-df3d90f3abd3" providerId="ADAL" clId="{08AE9BA8-B510-43D8-89B6-1E9FDFC9A99A}" dt="2020-12-23T17:58:20.146" v="5" actId="47"/>
        <pc:sldMkLst>
          <pc:docMk/>
          <pc:sldMk cId="832138849" sldId="278"/>
        </pc:sldMkLst>
      </pc:sldChg>
      <pc:sldChg chg="add del">
        <pc:chgData name="Fernando Javier Conesa Cegarra" userId="985d68d2-7e55-4295-92ed-df3d90f3abd3" providerId="ADAL" clId="{08AE9BA8-B510-43D8-89B6-1E9FDFC9A99A}" dt="2020-12-23T17:58:19.215" v="4" actId="47"/>
        <pc:sldMkLst>
          <pc:docMk/>
          <pc:sldMk cId="4284102333" sldId="281"/>
        </pc:sldMkLst>
      </pc:sldChg>
      <pc:sldChg chg="add del">
        <pc:chgData name="Fernando Javier Conesa Cegarra" userId="985d68d2-7e55-4295-92ed-df3d90f3abd3" providerId="ADAL" clId="{08AE9BA8-B510-43D8-89B6-1E9FDFC9A99A}" dt="2020-12-23T17:58:20.146" v="5" actId="47"/>
        <pc:sldMkLst>
          <pc:docMk/>
          <pc:sldMk cId="780727179" sldId="291"/>
        </pc:sldMkLst>
      </pc:sldChg>
      <pc:sldChg chg="add del">
        <pc:chgData name="Fernando Javier Conesa Cegarra" userId="985d68d2-7e55-4295-92ed-df3d90f3abd3" providerId="ADAL" clId="{08AE9BA8-B510-43D8-89B6-1E9FDFC9A99A}" dt="2020-12-23T17:58:20.146" v="5" actId="47"/>
        <pc:sldMkLst>
          <pc:docMk/>
          <pc:sldMk cId="3029075635" sldId="292"/>
        </pc:sldMkLst>
      </pc:sldChg>
      <pc:sldChg chg="add del">
        <pc:chgData name="Fernando Javier Conesa Cegarra" userId="985d68d2-7e55-4295-92ed-df3d90f3abd3" providerId="ADAL" clId="{08AE9BA8-B510-43D8-89B6-1E9FDFC9A99A}" dt="2020-12-23T17:58:20.146" v="5" actId="47"/>
        <pc:sldMkLst>
          <pc:docMk/>
          <pc:sldMk cId="1756026272" sldId="293"/>
        </pc:sldMkLst>
      </pc:sldChg>
      <pc:sldChg chg="add del">
        <pc:chgData name="Fernando Javier Conesa Cegarra" userId="985d68d2-7e55-4295-92ed-df3d90f3abd3" providerId="ADAL" clId="{08AE9BA8-B510-43D8-89B6-1E9FDFC9A99A}" dt="2020-12-23T17:58:20.146" v="5" actId="47"/>
        <pc:sldMkLst>
          <pc:docMk/>
          <pc:sldMk cId="2705860565" sldId="294"/>
        </pc:sldMkLst>
      </pc:sldChg>
      <pc:sldChg chg="add del">
        <pc:chgData name="Fernando Javier Conesa Cegarra" userId="985d68d2-7e55-4295-92ed-df3d90f3abd3" providerId="ADAL" clId="{08AE9BA8-B510-43D8-89B6-1E9FDFC9A99A}" dt="2020-12-23T17:58:20.146" v="5" actId="47"/>
        <pc:sldMkLst>
          <pc:docMk/>
          <pc:sldMk cId="555053707" sldId="295"/>
        </pc:sldMkLst>
      </pc:sldChg>
      <pc:sldChg chg="add del">
        <pc:chgData name="Fernando Javier Conesa Cegarra" userId="985d68d2-7e55-4295-92ed-df3d90f3abd3" providerId="ADAL" clId="{08AE9BA8-B510-43D8-89B6-1E9FDFC9A99A}" dt="2020-12-23T17:58:20.146" v="5" actId="47"/>
        <pc:sldMkLst>
          <pc:docMk/>
          <pc:sldMk cId="308766940" sldId="296"/>
        </pc:sldMkLst>
      </pc:sldChg>
      <pc:sldChg chg="add del">
        <pc:chgData name="Fernando Javier Conesa Cegarra" userId="985d68d2-7e55-4295-92ed-df3d90f3abd3" providerId="ADAL" clId="{08AE9BA8-B510-43D8-89B6-1E9FDFC9A99A}" dt="2020-12-23T17:58:20.146" v="5" actId="47"/>
        <pc:sldMkLst>
          <pc:docMk/>
          <pc:sldMk cId="388687565" sldId="297"/>
        </pc:sldMkLst>
      </pc:sldChg>
      <pc:sldChg chg="add del">
        <pc:chgData name="Fernando Javier Conesa Cegarra" userId="985d68d2-7e55-4295-92ed-df3d90f3abd3" providerId="ADAL" clId="{08AE9BA8-B510-43D8-89B6-1E9FDFC9A99A}" dt="2020-12-23T17:58:20.146" v="5" actId="47"/>
        <pc:sldMkLst>
          <pc:docMk/>
          <pc:sldMk cId="480205281" sldId="299"/>
        </pc:sldMkLst>
      </pc:sldChg>
      <pc:sldChg chg="add del">
        <pc:chgData name="Fernando Javier Conesa Cegarra" userId="985d68d2-7e55-4295-92ed-df3d90f3abd3" providerId="ADAL" clId="{08AE9BA8-B510-43D8-89B6-1E9FDFC9A99A}" dt="2020-12-23T17:58:18.126" v="3" actId="47"/>
        <pc:sldMkLst>
          <pc:docMk/>
          <pc:sldMk cId="3728595600" sldId="300"/>
        </pc:sldMkLst>
      </pc:sldChg>
      <pc:sldChg chg="add del">
        <pc:chgData name="Fernando Javier Conesa Cegarra" userId="985d68d2-7e55-4295-92ed-df3d90f3abd3" providerId="ADAL" clId="{08AE9BA8-B510-43D8-89B6-1E9FDFC9A99A}" dt="2020-12-23T17:58:20.146" v="5" actId="47"/>
        <pc:sldMkLst>
          <pc:docMk/>
          <pc:sldMk cId="231345277" sldId="3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162D8AE-3459-4A4A-8E46-1F1296E32B8F}" type="datetimeFigureOut">
              <a:rPr lang="en-US" smtClean="0"/>
              <a:t>9/29/2021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2E4E2FD-317C-430C-9B9F-74EAD66EE76D}" type="slidenum">
              <a:rPr lang="en-US" smtClean="0"/>
              <a:t>‹Nº›</a:t>
            </a:fld>
            <a:endParaRPr lang="en-US"/>
          </a:p>
        </p:txBody>
      </p:sp>
    </p:spTree>
    <p:extLst>
      <p:ext uri="{BB962C8B-B14F-4D97-AF65-F5344CB8AC3E}">
        <p14:creationId xmlns:p14="http://schemas.microsoft.com/office/powerpoint/2010/main" val="1874923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122363"/>
            <a:ext cx="9144000" cy="2387600"/>
          </a:xfrm>
        </p:spPr>
        <p:txBody>
          <a:bodyPr anchor="b"/>
          <a:lstStyle>
            <a:lvl1pPr algn="l">
              <a:defRPr sz="6000">
                <a:solidFill>
                  <a:srgbClr val="BA514C"/>
                </a:solidFill>
                <a:latin typeface="Oxygen Bold"/>
                <a:cs typeface="Oxygen Bold"/>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latin typeface="Helvetica"/>
                <a:cs typeface="Helvetica"/>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dirty="0" err="1"/>
              <a:t>Click</a:t>
            </a:r>
            <a:r>
              <a:rPr lang="es-ES" dirty="0"/>
              <a:t> </a:t>
            </a:r>
            <a:r>
              <a:rPr lang="es-ES" dirty="0" err="1"/>
              <a:t>to</a:t>
            </a:r>
            <a:r>
              <a:rPr lang="es-ES" dirty="0"/>
              <a:t> </a:t>
            </a:r>
            <a:r>
              <a:rPr lang="es-ES" dirty="0" err="1"/>
              <a:t>edit</a:t>
            </a:r>
            <a:r>
              <a:rPr lang="es-ES" dirty="0"/>
              <a:t> Master </a:t>
            </a:r>
            <a:r>
              <a:rPr lang="es-ES" dirty="0" err="1"/>
              <a:t>subtitle</a:t>
            </a:r>
            <a:r>
              <a:rPr lang="es-ES" dirty="0"/>
              <a:t> </a:t>
            </a:r>
            <a:r>
              <a:rPr lang="es-ES" dirty="0" err="1"/>
              <a:t>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9/29/2021</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5124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9/29/2021</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993262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9/29/2021</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37670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1"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BA514C"/>
                </a:solidFill>
                <a:latin typeface="Oxygen Bold"/>
                <a:cs typeface="Oxygen Bold"/>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Content Placeholder 2"/>
          <p:cNvSpPr>
            <a:spLocks noGrp="1"/>
          </p:cNvSpPr>
          <p:nvPr>
            <p:ph idx="1"/>
          </p:nvPr>
        </p:nvSpPr>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sp>
        <p:nvSpPr>
          <p:cNvPr id="4" name="Date Placeholder 3"/>
          <p:cNvSpPr>
            <a:spLocks noGrp="1"/>
          </p:cNvSpPr>
          <p:nvPr>
            <p:ph type="dt" sz="half" idx="10"/>
          </p:nvPr>
        </p:nvSpPr>
        <p:spPr>
          <a:xfrm>
            <a:off x="838200" y="6442077"/>
            <a:ext cx="2743200" cy="365125"/>
          </a:xfrm>
          <a:prstGeom prst="rect">
            <a:avLst/>
          </a:prstGeom>
        </p:spPr>
        <p:txBody>
          <a:bodyPr/>
          <a:lstStyle/>
          <a:p>
            <a:fld id="{2D774276-7CE7-3E4F-B667-4D374AFBFC4A}" type="datetimeFigureOut">
              <a:rPr lang="en-US" smtClean="0"/>
              <a:t>9/29/2021</a:t>
            </a:fld>
            <a:endParaRPr lang="en-US"/>
          </a:p>
        </p:txBody>
      </p:sp>
      <p:sp>
        <p:nvSpPr>
          <p:cNvPr id="5" name="Footer Placeholder 4"/>
          <p:cNvSpPr>
            <a:spLocks noGrp="1"/>
          </p:cNvSpPr>
          <p:nvPr>
            <p:ph type="ftr" sz="quarter" idx="11"/>
          </p:nvPr>
        </p:nvSpPr>
        <p:spPr>
          <a:xfrm>
            <a:off x="4038600" y="6442077"/>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42077"/>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938361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0A687-5328-4B63-9375-3922DC44F573}"/>
              </a:ext>
            </a:extLst>
          </p:cNvPr>
          <p:cNvSpPr/>
          <p:nvPr userDrawn="1"/>
        </p:nvSpPr>
        <p:spPr>
          <a:xfrm>
            <a:off x="-4330"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BA514C"/>
                </a:solidFill>
                <a:latin typeface="Oxygen Bold" panose="02000803000000000000" pitchFamily="2" charset="0"/>
              </a:defRPr>
            </a:lvl1pPr>
          </a:lstStyle>
          <a:p>
            <a:r>
              <a:rPr lang="es-E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9/29/2021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297788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n_derech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0A687-5328-4B63-9375-3922DC44F573}"/>
              </a:ext>
            </a:extLst>
          </p:cNvPr>
          <p:cNvSpPr/>
          <p:nvPr userDrawn="1"/>
        </p:nvSpPr>
        <p:spPr>
          <a:xfrm>
            <a:off x="-4330"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365127"/>
            <a:ext cx="7074408" cy="1325563"/>
          </a:xfrm>
        </p:spPr>
        <p:txBody>
          <a:bodyPr/>
          <a:lstStyle>
            <a:lvl1pPr>
              <a:defRPr>
                <a:solidFill>
                  <a:srgbClr val="BA514C"/>
                </a:solidFill>
                <a:latin typeface="Oxygen Bold" panose="02000803000000000000" pitchFamily="2" charset="0"/>
              </a:defRPr>
            </a:lvl1pPr>
          </a:lstStyle>
          <a:p>
            <a:r>
              <a:rPr lang="es-ES"/>
              <a:t>Click to edit Master title style</a:t>
            </a:r>
            <a:endParaRPr lang="en-US"/>
          </a:p>
        </p:txBody>
      </p:sp>
      <p:sp>
        <p:nvSpPr>
          <p:cNvPr id="3" name="Content Placeholder 2"/>
          <p:cNvSpPr>
            <a:spLocks noGrp="1"/>
          </p:cNvSpPr>
          <p:nvPr>
            <p:ph sz="half" idx="1"/>
          </p:nvPr>
        </p:nvSpPr>
        <p:spPr>
          <a:xfrm>
            <a:off x="838200" y="1825625"/>
            <a:ext cx="6879336"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9/29/2021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48875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CA22E5-0D51-4AB8-B10A-400D96F78C21}"/>
              </a:ext>
            </a:extLst>
          </p:cNvPr>
          <p:cNvSpPr/>
          <p:nvPr userDrawn="1"/>
        </p:nvSpPr>
        <p:spPr>
          <a:xfrm>
            <a:off x="-4330"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9788" y="365127"/>
            <a:ext cx="10515600" cy="1325563"/>
          </a:xfrm>
        </p:spPr>
        <p:txBody>
          <a:bodyPr/>
          <a:lstStyle>
            <a:lvl1pPr>
              <a:defRPr>
                <a:solidFill>
                  <a:srgbClr val="BA514C"/>
                </a:solidFill>
                <a:latin typeface="Oxygen Bold" panose="02000803000000000000" pitchFamily="2" charset="0"/>
              </a:defRPr>
            </a:lvl1pPr>
          </a:lstStyle>
          <a:p>
            <a:r>
              <a:rPr lang="es-ES"/>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Helvetica" panose="020B0604020202020204" pitchFamily="34" charset="0"/>
                <a:cs typeface="Helvetica"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4" name="Content Placeholder 3"/>
          <p:cNvSpPr>
            <a:spLocks noGrp="1"/>
          </p:cNvSpPr>
          <p:nvPr>
            <p:ph sz="half" idx="2"/>
          </p:nvPr>
        </p:nvSpPr>
        <p:spPr>
          <a:xfrm>
            <a:off x="839789" y="2505075"/>
            <a:ext cx="5157787" cy="368458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atin typeface="Helvetica" panose="020B0604020202020204" pitchFamily="34" charset="0"/>
                <a:cs typeface="Helvetica"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Click to 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9/29/2021</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2085518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1"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BA514C"/>
                </a:solidFill>
                <a:latin typeface="Oxygen Bold"/>
                <a:cs typeface="Oxygen Bold"/>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9/29/2021</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76032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9/29/2021</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19642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9/29/2021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783660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9/29/2021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47320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pic>
        <p:nvPicPr>
          <p:cNvPr id="15" name="Imagen 14"/>
          <p:cNvPicPr>
            <a:picLocks noChangeAspect="1"/>
          </p:cNvPicPr>
          <p:nvPr userDrawn="1"/>
        </p:nvPicPr>
        <p:blipFill>
          <a:blip r:embed="rId13"/>
          <a:stretch>
            <a:fillRect/>
          </a:stretch>
        </p:blipFill>
        <p:spPr>
          <a:xfrm>
            <a:off x="0" y="6278830"/>
            <a:ext cx="12205250" cy="579170"/>
          </a:xfrm>
          <a:prstGeom prst="rect">
            <a:avLst/>
          </a:prstGeom>
        </p:spPr>
      </p:pic>
    </p:spTree>
    <p:extLst>
      <p:ext uri="{BB962C8B-B14F-4D97-AF65-F5344CB8AC3E}">
        <p14:creationId xmlns:p14="http://schemas.microsoft.com/office/powerpoint/2010/main" val="1075339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2F6FB03-87A7-457B-AB88-963B60DA079E}"/>
              </a:ext>
            </a:extLst>
          </p:cNvPr>
          <p:cNvPicPr>
            <a:picLocks noChangeAspect="1"/>
          </p:cNvPicPr>
          <p:nvPr/>
        </p:nvPicPr>
        <p:blipFill rotWithShape="1">
          <a:blip r:embed="rId2"/>
          <a:srcRect l="3384" t="12965" r="3598" b="76685"/>
          <a:stretch/>
        </p:blipFill>
        <p:spPr>
          <a:xfrm>
            <a:off x="7023790" y="301820"/>
            <a:ext cx="4820038" cy="2921359"/>
          </a:xfrm>
          <a:prstGeom prst="rect">
            <a:avLst/>
          </a:prstGeom>
        </p:spPr>
      </p:pic>
      <p:sp>
        <p:nvSpPr>
          <p:cNvPr id="2" name="Título 2">
            <a:extLst>
              <a:ext uri="{FF2B5EF4-FFF2-40B4-BE49-F238E27FC236}">
                <a16:creationId xmlns:a16="http://schemas.microsoft.com/office/drawing/2014/main" id="{8E7AEB49-DD82-4BE6-A075-D832B4D0A566}"/>
              </a:ext>
            </a:extLst>
          </p:cNvPr>
          <p:cNvSpPr txBox="1">
            <a:spLocks/>
          </p:cNvSpPr>
          <p:nvPr/>
        </p:nvSpPr>
        <p:spPr>
          <a:xfrm>
            <a:off x="696675" y="301820"/>
            <a:ext cx="10800000" cy="533205"/>
          </a:xfrm>
          <a:prstGeom prst="rect">
            <a:avLst/>
          </a:prstGeom>
        </p:spPr>
        <p:txBody>
          <a:bodyPr vert="horz" lIns="72000" tIns="72000" rIns="72000" bIns="72000" rtlCol="0" anchor="b" anchorCtr="0">
            <a:spAutoFit/>
          </a:bodyPr>
          <a:lst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800" dirty="0">
                <a:solidFill>
                  <a:srgbClr val="BA514C"/>
                </a:solidFill>
                <a:latin typeface="Oxygen Bold" panose="02000803000000000000" pitchFamily="2" charset="0"/>
                <a:ea typeface="+mj-ea"/>
                <a:cs typeface="+mj-cs"/>
              </a:rPr>
              <a:t>Fondos Next Generation en España</a:t>
            </a:r>
          </a:p>
        </p:txBody>
      </p:sp>
      <p:sp>
        <p:nvSpPr>
          <p:cNvPr id="3" name="Marcador de contenido 3">
            <a:extLst>
              <a:ext uri="{FF2B5EF4-FFF2-40B4-BE49-F238E27FC236}">
                <a16:creationId xmlns:a16="http://schemas.microsoft.com/office/drawing/2014/main" id="{8F5034EE-4A77-46D4-9F93-867D72FAF61E}"/>
              </a:ext>
            </a:extLst>
          </p:cNvPr>
          <p:cNvSpPr txBox="1">
            <a:spLocks/>
          </p:cNvSpPr>
          <p:nvPr/>
        </p:nvSpPr>
        <p:spPr>
          <a:xfrm>
            <a:off x="7475856" y="5402233"/>
            <a:ext cx="3915903" cy="584775"/>
          </a:xfrm>
          <a:prstGeom prst="rect">
            <a:avLst/>
          </a:prstGeom>
        </p:spPr>
        <p:txBody>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 sz="1400" dirty="0">
                <a:latin typeface="Helvetica" panose="020B0604020202020204" pitchFamily="34" charset="0"/>
                <a:cs typeface="Helvetica" panose="020B0604020202020204" pitchFamily="34" charset="0"/>
              </a:rPr>
              <a:t>España es el </a:t>
            </a:r>
            <a:r>
              <a:rPr lang="es-ES" sz="1400" b="1" dirty="0">
                <a:latin typeface="Helvetica" panose="020B0604020202020204" pitchFamily="34" charset="0"/>
                <a:cs typeface="Helvetica" panose="020B0604020202020204" pitchFamily="34" charset="0"/>
              </a:rPr>
              <a:t>primer país de la UE </a:t>
            </a:r>
            <a:r>
              <a:rPr lang="es-ES" sz="1400" dirty="0">
                <a:latin typeface="Helvetica" panose="020B0604020202020204" pitchFamily="34" charset="0"/>
                <a:cs typeface="Helvetica" panose="020B0604020202020204" pitchFamily="34" charset="0"/>
              </a:rPr>
              <a:t>con mayor dotación de Fondos de Recuperación</a:t>
            </a:r>
            <a:endParaRPr lang="en-US" sz="1400" dirty="0">
              <a:latin typeface="Helvetica" panose="020B0604020202020204" pitchFamily="34" charset="0"/>
              <a:cs typeface="Helvetica" panose="020B0604020202020204" pitchFamily="34" charset="0"/>
            </a:endParaRPr>
          </a:p>
        </p:txBody>
      </p:sp>
      <p:pic>
        <p:nvPicPr>
          <p:cNvPr id="5" name="Imagen 4">
            <a:extLst>
              <a:ext uri="{FF2B5EF4-FFF2-40B4-BE49-F238E27FC236}">
                <a16:creationId xmlns:a16="http://schemas.microsoft.com/office/drawing/2014/main" id="{9C001435-F4CF-4A5A-A9D0-6347E9F13F68}"/>
              </a:ext>
            </a:extLst>
          </p:cNvPr>
          <p:cNvPicPr>
            <a:picLocks noChangeAspect="1"/>
          </p:cNvPicPr>
          <p:nvPr/>
        </p:nvPicPr>
        <p:blipFill>
          <a:blip r:embed="rId3"/>
          <a:stretch>
            <a:fillRect/>
          </a:stretch>
        </p:blipFill>
        <p:spPr>
          <a:xfrm>
            <a:off x="7643765" y="3322941"/>
            <a:ext cx="3580087" cy="1931186"/>
          </a:xfrm>
          <a:prstGeom prst="rect">
            <a:avLst/>
          </a:prstGeom>
        </p:spPr>
      </p:pic>
      <p:sp>
        <p:nvSpPr>
          <p:cNvPr id="6" name="Marcador de contenido 3">
            <a:extLst>
              <a:ext uri="{FF2B5EF4-FFF2-40B4-BE49-F238E27FC236}">
                <a16:creationId xmlns:a16="http://schemas.microsoft.com/office/drawing/2014/main" id="{F687A338-0D58-48B0-BF3E-762DA1C91AA0}"/>
              </a:ext>
            </a:extLst>
          </p:cNvPr>
          <p:cNvSpPr txBox="1">
            <a:spLocks/>
          </p:cNvSpPr>
          <p:nvPr/>
        </p:nvSpPr>
        <p:spPr>
          <a:xfrm>
            <a:off x="657264" y="1230326"/>
            <a:ext cx="5562182" cy="1384995"/>
          </a:xfrm>
          <a:prstGeom prst="rect">
            <a:avLst/>
          </a:prstGeom>
          <a:noFill/>
        </p:spPr>
        <p:txBody>
          <a:bodyPr vert="horz" wrap="square" lIns="91440" tIns="45720" rIns="91440" bIns="45720" rtlCol="0">
            <a:spAutoFit/>
          </a:bodyPr>
          <a:lstStyle>
            <a:lvl1pPr marL="0" indent="0" algn="l" defTabSz="914400" rtl="0" eaLnBrk="1" latinLnBrk="0" hangingPunct="1">
              <a:lnSpc>
                <a:spcPct val="10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18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4pPr>
            <a:lvl5pPr marL="72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b="1" dirty="0">
                <a:latin typeface="Helvetica" panose="020B0604020202020204" pitchFamily="34" charset="0"/>
                <a:cs typeface="Helvetica" panose="020B0604020202020204" pitchFamily="34" charset="0"/>
              </a:rPr>
              <a:t>Next Generation UE </a:t>
            </a:r>
            <a:r>
              <a:rPr lang="es-ES" dirty="0">
                <a:latin typeface="Helvetica" panose="020B0604020202020204" pitchFamily="34" charset="0"/>
                <a:cs typeface="Helvetica" panose="020B0604020202020204" pitchFamily="34" charset="0"/>
              </a:rPr>
              <a:t>(transferencias directas)</a:t>
            </a:r>
          </a:p>
          <a:p>
            <a:pPr marL="285750" indent="-285750">
              <a:buClr>
                <a:schemeClr val="tx1"/>
              </a:buClr>
              <a:buFont typeface="Arial" panose="020B0604020202020204" pitchFamily="34" charset="0"/>
              <a:buChar char="•"/>
            </a:pPr>
            <a:r>
              <a:rPr lang="es-ES" dirty="0" err="1">
                <a:latin typeface="Helvetica" panose="020B0604020202020204" pitchFamily="34" charset="0"/>
                <a:cs typeface="Helvetica" panose="020B0604020202020204" pitchFamily="34" charset="0"/>
              </a:rPr>
              <a:t>React</a:t>
            </a:r>
            <a:r>
              <a:rPr lang="es-ES" dirty="0">
                <a:latin typeface="Helvetica" panose="020B0604020202020204" pitchFamily="34" charset="0"/>
                <a:cs typeface="Helvetica" panose="020B0604020202020204" pitchFamily="34" charset="0"/>
              </a:rPr>
              <a:t> UE: 12,436 millones de € (CCAA)</a:t>
            </a:r>
          </a:p>
          <a:p>
            <a:pPr marL="285750" indent="-285750">
              <a:buClr>
                <a:schemeClr val="tx1"/>
              </a:buClr>
              <a:buFont typeface="Arial" panose="020B0604020202020204" pitchFamily="34" charset="0"/>
              <a:buChar char="•"/>
            </a:pPr>
            <a:r>
              <a:rPr lang="es-ES" dirty="0">
                <a:latin typeface="Helvetica" panose="020B0604020202020204" pitchFamily="34" charset="0"/>
                <a:cs typeface="Helvetica" panose="020B0604020202020204" pitchFamily="34" charset="0"/>
              </a:rPr>
              <a:t>Mecanismo de Recuperación y Resiliencia (MRR): 70.000 millones de € </a:t>
            </a:r>
            <a:endParaRPr lang="en-US" dirty="0">
              <a:latin typeface="Helvetica" panose="020B0604020202020204" pitchFamily="34" charset="0"/>
              <a:cs typeface="Helvetica" panose="020B0604020202020204" pitchFamily="34" charset="0"/>
            </a:endParaRPr>
          </a:p>
        </p:txBody>
      </p:sp>
      <p:pic>
        <p:nvPicPr>
          <p:cNvPr id="8" name="Imagen 7">
            <a:extLst>
              <a:ext uri="{FF2B5EF4-FFF2-40B4-BE49-F238E27FC236}">
                <a16:creationId xmlns:a16="http://schemas.microsoft.com/office/drawing/2014/main" id="{7B6C1E91-1A09-4DA0-8BFD-F3FF9E57B0F9}"/>
              </a:ext>
            </a:extLst>
          </p:cNvPr>
          <p:cNvPicPr>
            <a:picLocks noChangeAspect="1"/>
          </p:cNvPicPr>
          <p:nvPr/>
        </p:nvPicPr>
        <p:blipFill rotWithShape="1">
          <a:blip r:embed="rId4"/>
          <a:srcRect t="38093" b="39023"/>
          <a:stretch/>
        </p:blipFill>
        <p:spPr>
          <a:xfrm>
            <a:off x="746560" y="2779929"/>
            <a:ext cx="5002288" cy="3207079"/>
          </a:xfrm>
          <a:prstGeom prst="rect">
            <a:avLst/>
          </a:prstGeom>
        </p:spPr>
      </p:pic>
    </p:spTree>
    <p:extLst>
      <p:ext uri="{BB962C8B-B14F-4D97-AF65-F5344CB8AC3E}">
        <p14:creationId xmlns:p14="http://schemas.microsoft.com/office/powerpoint/2010/main" val="3256697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3. Transformación ambiental y digital del sector agroalimentario y pesquero: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9647098" cy="4695093"/>
          </a:xfrm>
        </p:spPr>
        <p:txBody>
          <a:bodyPr vert="horz" lIns="91440" tIns="45720" rIns="91440" bIns="45720" rtlCol="0">
            <a:normAutofit/>
          </a:bodyPr>
          <a:lstStyle/>
          <a:p>
            <a:pPr marL="0" indent="0" defTabSz="914400">
              <a:spcBef>
                <a:spcPts val="1200"/>
              </a:spcBef>
              <a:buClr>
                <a:srgbClr val="BA514C"/>
              </a:buClr>
              <a:buNone/>
            </a:pPr>
            <a:r>
              <a:rPr lang="es-ES" sz="1400" dirty="0">
                <a:solidFill>
                  <a:srgbClr val="BA514C"/>
                </a:solidFill>
              </a:rPr>
              <a:t>Plan de Impulso de la sostenibilidad y competitividad de la agricultura y la ganadería (III): Inversiones en agricultura de precisión, eficiencia energética y economía circular y en el aprovechamiento de energías y gases renovables en el sector agrícola y ganadero.</a:t>
            </a:r>
            <a:endParaRPr lang="en-US" sz="1400" dirty="0">
              <a:solidFill>
                <a:srgbClr val="BA514C"/>
              </a:solidFill>
            </a:endParaRPr>
          </a:p>
          <a:p>
            <a:pPr indent="-228600" defTabSz="914400">
              <a:spcBef>
                <a:spcPts val="1200"/>
              </a:spcBef>
              <a:buFont typeface="Arial" panose="020B0604020202020204" pitchFamily="34" charset="0"/>
              <a:buChar char="•"/>
            </a:pPr>
            <a:r>
              <a:rPr lang="es-ES" sz="1400" dirty="0"/>
              <a:t>Inversiones destinadas a la implementación de </a:t>
            </a:r>
            <a:r>
              <a:rPr lang="es-ES" sz="1400" b="1" dirty="0"/>
              <a:t>nuevos sistemas de gestión de los residuos agrícolas y las deyecciones ganaderas y sus subproductos </a:t>
            </a:r>
            <a:r>
              <a:rPr lang="es-ES" sz="1400" dirty="0"/>
              <a:t>que incluyen </a:t>
            </a:r>
            <a:r>
              <a:rPr lang="es-ES" sz="1400" b="1" dirty="0"/>
              <a:t>reformas estructurales, la modernización integral de invernadero</a:t>
            </a:r>
            <a:r>
              <a:rPr lang="es-ES" sz="1400" dirty="0"/>
              <a:t>s, tanto en las instalaciones como en los equipos, así como </a:t>
            </a:r>
            <a:r>
              <a:rPr lang="es-ES" sz="1400" b="1" dirty="0"/>
              <a:t>el impulso del aprovechamiento de gases y energías renovables y la aplicación de agricultura precisión y tecnología 4.0 en las explotaciones agrarias</a:t>
            </a:r>
            <a:r>
              <a:rPr lang="es-ES" sz="1400" dirty="0"/>
              <a:t>, que incluye la implementación de sistemas de navegación por satélite (GNSS) y geolocalización en ganadería, la recogida de datos en tiempo real mediante sensores que posibiliten de forma instantánea, el guiado, registro y reacción de la maquinaria o el control y trazabilidad de los cultivos a través de imágenes satélite y sistemas de información geográfica (SIG).</a:t>
            </a:r>
            <a:endParaRPr lang="en-US" sz="1400" dirty="0"/>
          </a:p>
          <a:p>
            <a:pPr indent="-228600" defTabSz="914400">
              <a:spcBef>
                <a:spcPts val="1200"/>
              </a:spcBef>
              <a:buFont typeface="Arial" panose="020B0604020202020204" pitchFamily="34" charset="0"/>
              <a:buChar char="•"/>
            </a:pPr>
            <a:r>
              <a:rPr lang="es-ES" sz="1400" dirty="0">
                <a:solidFill>
                  <a:srgbClr val="000000"/>
                </a:solidFill>
                <a:effectLst/>
                <a:ea typeface="Calibri" panose="020F0502020204030204" pitchFamily="34" charset="0"/>
              </a:rPr>
              <a:t>Inversión dirigida a </a:t>
            </a:r>
            <a:r>
              <a:rPr lang="es-ES" sz="1400" b="1" dirty="0">
                <a:solidFill>
                  <a:srgbClr val="000000"/>
                </a:solidFill>
                <a:effectLst/>
                <a:ea typeface="Calibri" panose="020F0502020204030204" pitchFamily="34" charset="0"/>
              </a:rPr>
              <a:t>explotaciones agrícolas y ganaderas familiares</a:t>
            </a:r>
            <a:r>
              <a:rPr lang="es-ES" sz="1400" dirty="0">
                <a:solidFill>
                  <a:srgbClr val="000000"/>
                </a:solidFill>
                <a:effectLst/>
                <a:ea typeface="Calibri" panose="020F0502020204030204" pitchFamily="34" charset="0"/>
              </a:rPr>
              <a:t> con una </a:t>
            </a:r>
            <a:r>
              <a:rPr lang="es-ES" sz="1400" b="1" dirty="0">
                <a:solidFill>
                  <a:srgbClr val="000000"/>
                </a:solidFill>
                <a:effectLst/>
                <a:ea typeface="Calibri" panose="020F0502020204030204" pitchFamily="34" charset="0"/>
              </a:rPr>
              <a:t>dimensión económica media. </a:t>
            </a:r>
            <a:r>
              <a:rPr lang="es-ES" sz="1400" dirty="0">
                <a:solidFill>
                  <a:srgbClr val="000000"/>
                </a:solidFill>
                <a:effectLst/>
                <a:ea typeface="Calibri" panose="020F0502020204030204" pitchFamily="34" charset="0"/>
              </a:rPr>
              <a:t>Las medidas se centrarán en las explotaciones con mayores necesidades de inversión para facilitar su capacidad de acometer reformas estructurales con el objetivo de alcanzar al menos el 50% del universo de potenciales beneficiarios de las operaciones de inversión.</a:t>
            </a:r>
          </a:p>
          <a:p>
            <a:pPr indent="-228600" defTabSz="914400">
              <a:spcBef>
                <a:spcPts val="1200"/>
              </a:spcBef>
              <a:buFont typeface="Arial" panose="020B0604020202020204" pitchFamily="34" charset="0"/>
              <a:buChar char="•"/>
            </a:pPr>
            <a:r>
              <a:rPr lang="es-ES" sz="1400" b="1" dirty="0">
                <a:solidFill>
                  <a:srgbClr val="000000"/>
                </a:solidFill>
                <a:effectLst/>
                <a:ea typeface="Calibri" panose="020F0502020204030204" pitchFamily="34" charset="0"/>
              </a:rPr>
              <a:t>Ministerio de Agricultura Pesca y Alimentación</a:t>
            </a:r>
            <a:r>
              <a:rPr lang="es-ES" sz="1400" dirty="0">
                <a:solidFill>
                  <a:srgbClr val="000000"/>
                </a:solidFill>
                <a:effectLst/>
                <a:ea typeface="Calibri" panose="020F0502020204030204" pitchFamily="34" charset="0"/>
              </a:rPr>
              <a:t>. Las </a:t>
            </a:r>
            <a:r>
              <a:rPr lang="es-ES" sz="1400" b="1" dirty="0">
                <a:solidFill>
                  <a:srgbClr val="000000"/>
                </a:solidFill>
                <a:effectLst/>
                <a:ea typeface="Calibri" panose="020F0502020204030204" pitchFamily="34" charset="0"/>
              </a:rPr>
              <a:t>CCAA</a:t>
            </a:r>
            <a:r>
              <a:rPr lang="es-ES" sz="1400" dirty="0">
                <a:solidFill>
                  <a:srgbClr val="000000"/>
                </a:solidFill>
                <a:effectLst/>
                <a:ea typeface="Calibri" panose="020F0502020204030204" pitchFamily="34" charset="0"/>
              </a:rPr>
              <a:t> participarán en el proceso de elaboración y tramitación del Real Decreto y llevarán a cabo la gestión, control y pago de las solicitudes.</a:t>
            </a:r>
          </a:p>
          <a:p>
            <a:pPr indent="-228600" defTabSz="914400">
              <a:spcBef>
                <a:spcPts val="1200"/>
              </a:spcBef>
              <a:buFont typeface="Arial" panose="020B0604020202020204" pitchFamily="34" charset="0"/>
              <a:buChar char="•"/>
            </a:pPr>
            <a:endParaRPr lang="es-ES" sz="1400" dirty="0">
              <a:solidFill>
                <a:srgbClr val="343536"/>
              </a:solidFill>
            </a:endParaRPr>
          </a:p>
        </p:txBody>
      </p:sp>
      <p:grpSp>
        <p:nvGrpSpPr>
          <p:cNvPr id="5" name="Grupo 4">
            <a:extLst>
              <a:ext uri="{FF2B5EF4-FFF2-40B4-BE49-F238E27FC236}">
                <a16:creationId xmlns:a16="http://schemas.microsoft.com/office/drawing/2014/main" id="{707B105F-0DA9-440E-AC8B-668D5D5946DC}"/>
              </a:ext>
            </a:extLst>
          </p:cNvPr>
          <p:cNvGrpSpPr/>
          <p:nvPr/>
        </p:nvGrpSpPr>
        <p:grpSpPr>
          <a:xfrm>
            <a:off x="9983743" y="3714204"/>
            <a:ext cx="1911738" cy="2379876"/>
            <a:chOff x="9103863" y="1474904"/>
            <a:chExt cx="3304854" cy="4114133"/>
          </a:xfrm>
        </p:grpSpPr>
        <p:grpSp>
          <p:nvGrpSpPr>
            <p:cNvPr id="4" name="Grupo 3">
              <a:extLst>
                <a:ext uri="{FF2B5EF4-FFF2-40B4-BE49-F238E27FC236}">
                  <a16:creationId xmlns:a16="http://schemas.microsoft.com/office/drawing/2014/main" id="{A03EEB64-8DAE-4A53-9AE0-F18EBA8CB77F}"/>
                </a:ext>
              </a:extLst>
            </p:cNvPr>
            <p:cNvGrpSpPr/>
            <p:nvPr/>
          </p:nvGrpSpPr>
          <p:grpSpPr>
            <a:xfrm>
              <a:off x="9103863" y="1474904"/>
              <a:ext cx="3304854" cy="4114133"/>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F59A183C-AE21-42E1-8786-8C1A15B1D033}"/>
                </a:ext>
              </a:extLst>
            </p:cNvPr>
            <p:cNvPicPr>
              <a:picLocks noChangeAspect="1"/>
            </p:cNvPicPr>
            <p:nvPr/>
          </p:nvPicPr>
          <p:blipFill>
            <a:blip r:embed="rId2"/>
            <a:stretch>
              <a:fillRect/>
            </a:stretch>
          </p:blipFill>
          <p:spPr>
            <a:xfrm>
              <a:off x="9573206" y="2275083"/>
              <a:ext cx="2056738" cy="2435949"/>
            </a:xfrm>
            <a:prstGeom prst="rect">
              <a:avLst/>
            </a:prstGeom>
          </p:spPr>
        </p:pic>
      </p:grpSp>
    </p:spTree>
    <p:extLst>
      <p:ext uri="{BB962C8B-B14F-4D97-AF65-F5344CB8AC3E}">
        <p14:creationId xmlns:p14="http://schemas.microsoft.com/office/powerpoint/2010/main" val="1146850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3. Transformación ambiental y digital del sector agroalimentario y pesquero: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9206916" cy="4695093"/>
          </a:xfrm>
        </p:spPr>
        <p:txBody>
          <a:bodyPr vert="horz" lIns="91440" tIns="45720" rIns="91440" bIns="45720" rtlCol="0">
            <a:normAutofit lnSpcReduction="10000"/>
          </a:bodyPr>
          <a:lstStyle/>
          <a:p>
            <a:pPr marL="0" indent="0" defTabSz="914400">
              <a:spcBef>
                <a:spcPts val="1200"/>
              </a:spcBef>
              <a:buClr>
                <a:srgbClr val="BA514C"/>
              </a:buClr>
              <a:buNone/>
            </a:pPr>
            <a:r>
              <a:rPr lang="es-ES" sz="1400" dirty="0">
                <a:solidFill>
                  <a:srgbClr val="BA514C"/>
                </a:solidFill>
              </a:rPr>
              <a:t>Plan de Impulso de la sostenibilidad y competitividad de la agricultura y la ganadería (III): Inversiones en agricultura de precisión, eficiencia energética y economía circular y en el aprovechamiento de energías y gases renovables en el sector agrícola y ganadero.</a:t>
            </a:r>
            <a:endParaRPr lang="en-US" sz="1400" dirty="0">
              <a:solidFill>
                <a:srgbClr val="BA514C"/>
              </a:solidFill>
            </a:endParaRPr>
          </a:p>
          <a:p>
            <a:pPr indent="-228600" defTabSz="914400">
              <a:spcBef>
                <a:spcPts val="1200"/>
              </a:spcBef>
              <a:buFont typeface="Arial" panose="020B0604020202020204" pitchFamily="34" charset="0"/>
              <a:buChar char="•"/>
            </a:pPr>
            <a:r>
              <a:rPr lang="es-ES" sz="1400" dirty="0"/>
              <a:t>Implementación de la inversión:</a:t>
            </a:r>
          </a:p>
          <a:p>
            <a:pPr lvl="1" indent="-228600" defTabSz="914400">
              <a:spcBef>
                <a:spcPts val="1200"/>
              </a:spcBef>
              <a:buFont typeface="Arial" panose="020B0604020202020204" pitchFamily="34" charset="0"/>
              <a:buChar char="•"/>
            </a:pPr>
            <a:r>
              <a:rPr lang="es-ES" sz="1400" b="1" dirty="0"/>
              <a:t>2021-2023. </a:t>
            </a:r>
            <a:r>
              <a:rPr lang="es-ES" sz="1400" dirty="0"/>
              <a:t>Se trata de inversiones individuales o colectivas en explotaciones agrarias o en empresas de servicios agrícolas. La normativa recogerá quiénes son los beneficiarios, los requisitos que deben cumplir, la tipología de las inversiones elegibles, los plazos de solicitud, así como las modalidades de gestión, control y pago.</a:t>
            </a:r>
          </a:p>
          <a:p>
            <a:pPr indent="-228600" defTabSz="914400">
              <a:spcBef>
                <a:spcPts val="1200"/>
              </a:spcBef>
              <a:buFont typeface="Arial" panose="020B0604020202020204" pitchFamily="34" charset="0"/>
              <a:buChar char="•"/>
            </a:pPr>
            <a:r>
              <a:rPr lang="es-ES" sz="1400" dirty="0">
                <a:solidFill>
                  <a:srgbClr val="000000"/>
                </a:solidFill>
                <a:effectLst/>
                <a:ea typeface="Calibri" panose="020F0502020204030204" pitchFamily="34" charset="0"/>
              </a:rPr>
              <a:t>Financiación prevista de 307</a:t>
            </a:r>
            <a:r>
              <a:rPr lang="es-ES" sz="1400" dirty="0">
                <a:solidFill>
                  <a:srgbClr val="000000"/>
                </a:solidFill>
                <a:ea typeface="Calibri" panose="020F0502020204030204" pitchFamily="34" charset="0"/>
              </a:rPr>
              <a:t> M€</a:t>
            </a:r>
            <a:r>
              <a:rPr lang="es-ES" sz="1400" dirty="0">
                <a:solidFill>
                  <a:srgbClr val="000000"/>
                </a:solidFill>
                <a:effectLst/>
                <a:ea typeface="Calibri" panose="020F0502020204030204" pitchFamily="34" charset="0"/>
              </a:rPr>
              <a:t> con cargo al MRR, estimándose 269 M€ la aportación de capital privado.</a:t>
            </a:r>
          </a:p>
          <a:p>
            <a:pPr indent="-228600" defTabSz="914400">
              <a:spcBef>
                <a:spcPts val="1200"/>
              </a:spcBef>
              <a:buFont typeface="Arial" panose="020B0604020202020204" pitchFamily="34" charset="0"/>
              <a:buChar char="•"/>
            </a:pPr>
            <a:r>
              <a:rPr lang="es-ES" sz="1400" dirty="0">
                <a:solidFill>
                  <a:srgbClr val="000000"/>
                </a:solidFill>
                <a:effectLst/>
                <a:ea typeface="Calibri" panose="020F0502020204030204" pitchFamily="34" charset="0"/>
              </a:rPr>
              <a:t>Las inversiones se destinarán a la </a:t>
            </a:r>
            <a:r>
              <a:rPr lang="es-ES" sz="1400" b="1" dirty="0">
                <a:solidFill>
                  <a:srgbClr val="000000"/>
                </a:solidFill>
                <a:effectLst/>
                <a:ea typeface="Calibri" panose="020F0502020204030204" pitchFamily="34" charset="0"/>
              </a:rPr>
              <a:t>sustitución de equipamiento ineficiente y desarrollo de sistemas de abastecimiento con energías renovables </a:t>
            </a:r>
            <a:r>
              <a:rPr lang="es-ES" sz="1400" dirty="0">
                <a:solidFill>
                  <a:srgbClr val="000000"/>
                </a:solidFill>
                <a:effectLst/>
                <a:ea typeface="Calibri" panose="020F0502020204030204" pitchFamily="34" charset="0"/>
              </a:rPr>
              <a:t>(la instalación de placas fotovoltaicas e instalaciones de biomasa que presten un apoyo a las necesidades energéticas eléctricas y térmicas de las explotaciones y sus instalaciones; o la sustitución de sistemas de generación de energía térmica a partir de combustibles fósiles por uso sistemas de biomasa que empleen restos agrícolas de la propia explotación o de la zona, entre otras.), que </a:t>
            </a:r>
            <a:r>
              <a:rPr lang="es-ES" sz="1400" b="1" dirty="0">
                <a:solidFill>
                  <a:srgbClr val="000000"/>
                </a:solidFill>
                <a:effectLst/>
                <a:ea typeface="Calibri" panose="020F0502020204030204" pitchFamily="34" charset="0"/>
              </a:rPr>
              <a:t>reduzcan las emisiones de contaminantes</a:t>
            </a:r>
            <a:r>
              <a:rPr lang="es-ES" sz="1400" dirty="0">
                <a:solidFill>
                  <a:srgbClr val="000000"/>
                </a:solidFill>
                <a:effectLst/>
                <a:ea typeface="Calibri" panose="020F0502020204030204" pitchFamily="34" charset="0"/>
              </a:rPr>
              <a:t>, de gases de efecto invernadero, y la presión por extracciones de agua, </a:t>
            </a:r>
            <a:r>
              <a:rPr lang="es-ES" sz="1400" b="1" dirty="0">
                <a:solidFill>
                  <a:srgbClr val="000000"/>
                </a:solidFill>
                <a:effectLst/>
                <a:ea typeface="Calibri" panose="020F0502020204030204" pitchFamily="34" charset="0"/>
              </a:rPr>
              <a:t>mejoren la eficiencia energética </a:t>
            </a:r>
            <a:r>
              <a:rPr lang="es-ES" sz="1400" dirty="0">
                <a:solidFill>
                  <a:srgbClr val="000000"/>
                </a:solidFill>
                <a:effectLst/>
                <a:ea typeface="Calibri" panose="020F0502020204030204" pitchFamily="34" charset="0"/>
              </a:rPr>
              <a:t>a través de la economía circular y </a:t>
            </a:r>
            <a:r>
              <a:rPr lang="es-ES" sz="1400" b="1" dirty="0">
                <a:solidFill>
                  <a:srgbClr val="000000"/>
                </a:solidFill>
                <a:effectLst/>
                <a:ea typeface="Calibri" panose="020F0502020204030204" pitchFamily="34" charset="0"/>
              </a:rPr>
              <a:t>mitiguen los efectos del cambio climático</a:t>
            </a:r>
            <a:r>
              <a:rPr lang="es-ES" sz="1400" dirty="0">
                <a:solidFill>
                  <a:srgbClr val="000000"/>
                </a:solidFill>
                <a:effectLst/>
                <a:ea typeface="Calibri" panose="020F0502020204030204" pitchFamily="34" charset="0"/>
              </a:rPr>
              <a:t>.</a:t>
            </a:r>
          </a:p>
          <a:p>
            <a:pPr indent="-228600" defTabSz="914400">
              <a:spcBef>
                <a:spcPts val="1200"/>
              </a:spcBef>
              <a:buFont typeface="Arial" panose="020B0604020202020204" pitchFamily="34" charset="0"/>
              <a:buChar char="•"/>
            </a:pPr>
            <a:r>
              <a:rPr lang="es-ES" sz="1400" dirty="0">
                <a:solidFill>
                  <a:srgbClr val="000000"/>
                </a:solidFill>
                <a:effectLst/>
                <a:ea typeface="Calibri" panose="020F0502020204030204" pitchFamily="34" charset="0"/>
              </a:rPr>
              <a:t>Se priorizarán las inversiones colectivas que faciliten el desarrollo de grandes proyectos que puedan beneficiarse de economías de escala, con el fin de y subproductos animales sino una mayor valorización de los residuos generados en las explotaciones agrarias en línea con las necesidades detectadas en la “Hoja de Ruta del Biogás”.</a:t>
            </a:r>
          </a:p>
          <a:p>
            <a:pPr indent="-228600" defTabSz="914400">
              <a:spcBef>
                <a:spcPts val="1200"/>
              </a:spcBef>
              <a:buFont typeface="Arial" panose="020B0604020202020204" pitchFamily="34" charset="0"/>
              <a:buChar char="•"/>
            </a:pPr>
            <a:endParaRPr lang="es-ES" sz="1400" dirty="0">
              <a:solidFill>
                <a:srgbClr val="343536"/>
              </a:solidFill>
            </a:endParaRPr>
          </a:p>
        </p:txBody>
      </p:sp>
      <p:grpSp>
        <p:nvGrpSpPr>
          <p:cNvPr id="9" name="Grupo 8">
            <a:extLst>
              <a:ext uri="{FF2B5EF4-FFF2-40B4-BE49-F238E27FC236}">
                <a16:creationId xmlns:a16="http://schemas.microsoft.com/office/drawing/2014/main" id="{68A3E5F3-2500-46FF-AF21-B8BE089EE56E}"/>
              </a:ext>
            </a:extLst>
          </p:cNvPr>
          <p:cNvGrpSpPr/>
          <p:nvPr/>
        </p:nvGrpSpPr>
        <p:grpSpPr>
          <a:xfrm>
            <a:off x="9706859" y="3552669"/>
            <a:ext cx="1911738" cy="2379876"/>
            <a:chOff x="9103863" y="1474904"/>
            <a:chExt cx="3304854" cy="4114133"/>
          </a:xfrm>
        </p:grpSpPr>
        <p:grpSp>
          <p:nvGrpSpPr>
            <p:cNvPr id="10" name="Grupo 9">
              <a:extLst>
                <a:ext uri="{FF2B5EF4-FFF2-40B4-BE49-F238E27FC236}">
                  <a16:creationId xmlns:a16="http://schemas.microsoft.com/office/drawing/2014/main" id="{47C54BE7-2881-4BBB-B3B1-931F6E2BFD7D}"/>
                </a:ext>
              </a:extLst>
            </p:cNvPr>
            <p:cNvGrpSpPr/>
            <p:nvPr/>
          </p:nvGrpSpPr>
          <p:grpSpPr>
            <a:xfrm>
              <a:off x="9103863" y="1474904"/>
              <a:ext cx="3304854" cy="4114133"/>
              <a:chOff x="8691937" y="1474904"/>
              <a:chExt cx="3500063" cy="4237724"/>
            </a:xfrm>
          </p:grpSpPr>
          <p:sp>
            <p:nvSpPr>
              <p:cNvPr id="12" name="Rectángulo 11">
                <a:extLst>
                  <a:ext uri="{FF2B5EF4-FFF2-40B4-BE49-F238E27FC236}">
                    <a16:creationId xmlns:a16="http://schemas.microsoft.com/office/drawing/2014/main" id="{4FDAAA52-D1E8-4AFE-AFB8-C99D1CF71FAB}"/>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FF96F992-4F64-41D1-87D0-5FBCBFDA2DC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1" name="Imagen 10">
              <a:extLst>
                <a:ext uri="{FF2B5EF4-FFF2-40B4-BE49-F238E27FC236}">
                  <a16:creationId xmlns:a16="http://schemas.microsoft.com/office/drawing/2014/main" id="{118C5726-AE90-475B-9390-98E48B9502C5}"/>
                </a:ext>
              </a:extLst>
            </p:cNvPr>
            <p:cNvPicPr>
              <a:picLocks noChangeAspect="1"/>
            </p:cNvPicPr>
            <p:nvPr/>
          </p:nvPicPr>
          <p:blipFill>
            <a:blip r:embed="rId2"/>
            <a:stretch>
              <a:fillRect/>
            </a:stretch>
          </p:blipFill>
          <p:spPr>
            <a:xfrm>
              <a:off x="9573206" y="2275083"/>
              <a:ext cx="2056738" cy="2435949"/>
            </a:xfrm>
            <a:prstGeom prst="rect">
              <a:avLst/>
            </a:prstGeom>
          </p:spPr>
        </p:pic>
      </p:grpSp>
    </p:spTree>
    <p:extLst>
      <p:ext uri="{BB962C8B-B14F-4D97-AF65-F5344CB8AC3E}">
        <p14:creationId xmlns:p14="http://schemas.microsoft.com/office/powerpoint/2010/main" val="2140657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3. Transformación ambiental y digital del sector agroalimentario y pesquero: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8104535" cy="4695093"/>
          </a:xfrm>
        </p:spPr>
        <p:txBody>
          <a:bodyPr vert="horz" lIns="91440" tIns="45720" rIns="91440" bIns="45720" rtlCol="0">
            <a:normAutofit lnSpcReduction="10000"/>
          </a:bodyPr>
          <a:lstStyle/>
          <a:p>
            <a:pPr marL="0" indent="0" defTabSz="914400">
              <a:spcBef>
                <a:spcPts val="1200"/>
              </a:spcBef>
              <a:buClr>
                <a:srgbClr val="BA514C"/>
              </a:buClr>
              <a:buNone/>
            </a:pPr>
            <a:r>
              <a:rPr lang="es-ES" sz="1400" dirty="0">
                <a:solidFill>
                  <a:srgbClr val="BA514C"/>
                </a:solidFill>
              </a:rPr>
              <a:t>Estrategia de Digitalización del sector Agroalimentario y Forestal y del Medio Rural: desarrollo de actuaciones para dar apoyo a la digitalización y el emprendimiento del sector agroalimentario y forestal y del medio rural.</a:t>
            </a:r>
          </a:p>
          <a:p>
            <a:pPr marL="0" indent="0" defTabSz="914400">
              <a:spcBef>
                <a:spcPts val="1200"/>
              </a:spcBef>
              <a:buClr>
                <a:srgbClr val="BA514C"/>
              </a:buClr>
              <a:buNone/>
            </a:pPr>
            <a:r>
              <a:rPr lang="es-ES" sz="1400" dirty="0">
                <a:solidFill>
                  <a:srgbClr val="BA514C"/>
                </a:solidFill>
              </a:rPr>
              <a:t>L1. Creación de una línea específica de apoyo al emprendimiento de base tecnológica en el sector agroalimentario</a:t>
            </a:r>
          </a:p>
          <a:p>
            <a:pPr indent="-228600" algn="just" defTabSz="914400">
              <a:spcBef>
                <a:spcPts val="1200"/>
              </a:spcBef>
              <a:buFont typeface="Arial" panose="020B0604020202020204" pitchFamily="34" charset="0"/>
              <a:buChar char="•"/>
            </a:pPr>
            <a:r>
              <a:rPr lang="es-ES" sz="1400" dirty="0"/>
              <a:t>Convocatorias de ayudas para el </a:t>
            </a:r>
            <a:r>
              <a:rPr lang="es-ES" sz="1400" b="1" dirty="0"/>
              <a:t>sector agroalimentario </a:t>
            </a:r>
            <a:r>
              <a:rPr lang="es-ES" sz="1400" dirty="0"/>
              <a:t>de toda la cadena de valor, que presenten proyectos empresariales innovadores y digitales</a:t>
            </a:r>
            <a:r>
              <a:rPr lang="es-ES" sz="1400" b="1" dirty="0"/>
              <a:t> (ENISA).</a:t>
            </a:r>
          </a:p>
          <a:p>
            <a:pPr indent="-228600" algn="just" defTabSz="914400">
              <a:spcBef>
                <a:spcPts val="1200"/>
              </a:spcBef>
              <a:buFont typeface="Arial" panose="020B0604020202020204" pitchFamily="34" charset="0"/>
              <a:buChar char="•"/>
            </a:pPr>
            <a:r>
              <a:rPr lang="es-ES" sz="1400" dirty="0"/>
              <a:t>Convocatoria de ayudas destinada a </a:t>
            </a:r>
            <a:r>
              <a:rPr lang="es-ES" sz="1400" b="1" dirty="0"/>
              <a:t>PYMES agroalimentarias</a:t>
            </a:r>
            <a:r>
              <a:rPr lang="es-ES" sz="1400" dirty="0"/>
              <a:t>.</a:t>
            </a:r>
          </a:p>
          <a:p>
            <a:pPr indent="-228600" algn="just" defTabSz="914400">
              <a:spcBef>
                <a:spcPts val="1200"/>
              </a:spcBef>
              <a:buFont typeface="Arial" panose="020B0604020202020204" pitchFamily="34" charset="0"/>
              <a:buChar char="•"/>
            </a:pPr>
            <a:r>
              <a:rPr lang="es-ES" sz="1400" b="1" dirty="0"/>
              <a:t>Ministerio de Agricultura Pesca y Alimentación</a:t>
            </a:r>
            <a:r>
              <a:rPr lang="es-ES" sz="1400" dirty="0"/>
              <a:t>, en colaboración con la Empresa Nacional de Innovación (</a:t>
            </a:r>
            <a:r>
              <a:rPr lang="es-ES" sz="1400" b="1" dirty="0"/>
              <a:t>ENISA</a:t>
            </a:r>
            <a:r>
              <a:rPr lang="es-ES" sz="1400" dirty="0"/>
              <a:t>)</a:t>
            </a:r>
          </a:p>
          <a:p>
            <a:pPr indent="-228600" algn="just" defTabSz="914400">
              <a:spcBef>
                <a:spcPts val="1200"/>
              </a:spcBef>
              <a:buFont typeface="Arial" panose="020B0604020202020204" pitchFamily="34" charset="0"/>
              <a:buChar char="•"/>
            </a:pPr>
            <a:r>
              <a:rPr lang="es-ES" sz="1400" dirty="0"/>
              <a:t>Implementación de la inversión:</a:t>
            </a:r>
          </a:p>
          <a:p>
            <a:pPr lvl="1" indent="-228600" algn="just" defTabSz="914400">
              <a:spcBef>
                <a:spcPts val="1200"/>
              </a:spcBef>
              <a:buFont typeface="Arial" panose="020B0604020202020204" pitchFamily="34" charset="0"/>
              <a:buChar char="•"/>
            </a:pPr>
            <a:r>
              <a:rPr lang="es-ES" sz="1400" dirty="0"/>
              <a:t>Préstamos participativos a devolver en el plazo máximo de 9 años.</a:t>
            </a:r>
          </a:p>
          <a:p>
            <a:pPr lvl="1" indent="-228600" algn="just" defTabSz="914400">
              <a:spcBef>
                <a:spcPts val="1200"/>
              </a:spcBef>
              <a:buFont typeface="Arial" panose="020B0604020202020204" pitchFamily="34" charset="0"/>
              <a:buChar char="•"/>
            </a:pPr>
            <a:r>
              <a:rPr lang="es-ES" sz="1400" dirty="0"/>
              <a:t>2021-2023. </a:t>
            </a:r>
          </a:p>
          <a:p>
            <a:pPr indent="-228600" algn="just" defTabSz="914400">
              <a:spcBef>
                <a:spcPts val="1200"/>
              </a:spcBef>
              <a:buFont typeface="Arial" panose="020B0604020202020204" pitchFamily="34" charset="0"/>
              <a:buChar char="•"/>
            </a:pPr>
            <a:r>
              <a:rPr lang="es-ES" sz="1400" dirty="0"/>
              <a:t>Convenio de colaboración para la adjudicación de préstamos participativos a PYMES agroalimentarias y del ámbito rural por importe de 30.000.000 €.</a:t>
            </a:r>
          </a:p>
          <a:p>
            <a:pPr indent="-228600" algn="just" defTabSz="914400">
              <a:spcBef>
                <a:spcPts val="1200"/>
              </a:spcBef>
              <a:buFont typeface="Arial" panose="020B0604020202020204" pitchFamily="34" charset="0"/>
              <a:buChar char="•"/>
            </a:pPr>
            <a:r>
              <a:rPr lang="es-ES" sz="1400" dirty="0"/>
              <a:t>Es obligatorio ejecutar actuaciones que sean compatibles con el principio DNSH del reglamento de taxonomía de la UE.</a:t>
            </a:r>
          </a:p>
          <a:p>
            <a:pPr indent="-228600" algn="just" defTabSz="914400">
              <a:spcBef>
                <a:spcPts val="1200"/>
              </a:spcBef>
              <a:buFont typeface="Arial" panose="020B0604020202020204" pitchFamily="34" charset="0"/>
              <a:buChar char="•"/>
            </a:pPr>
            <a:endParaRPr lang="es-ES" sz="1400" dirty="0"/>
          </a:p>
          <a:p>
            <a:pPr indent="-228600" defTabSz="914400">
              <a:spcBef>
                <a:spcPts val="1200"/>
              </a:spcBef>
              <a:buFont typeface="Arial" panose="020B0604020202020204" pitchFamily="34" charset="0"/>
              <a:buChar char="•"/>
            </a:pPr>
            <a:endParaRPr lang="es-ES" sz="1400" dirty="0">
              <a:solidFill>
                <a:srgbClr val="343536"/>
              </a:solidFill>
            </a:endParaRPr>
          </a:p>
        </p:txBody>
      </p:sp>
      <p:grpSp>
        <p:nvGrpSpPr>
          <p:cNvPr id="9" name="Grupo 8">
            <a:extLst>
              <a:ext uri="{FF2B5EF4-FFF2-40B4-BE49-F238E27FC236}">
                <a16:creationId xmlns:a16="http://schemas.microsoft.com/office/drawing/2014/main" id="{424D0982-B688-4B8D-A572-76D22A11F8F8}"/>
              </a:ext>
            </a:extLst>
          </p:cNvPr>
          <p:cNvGrpSpPr/>
          <p:nvPr/>
        </p:nvGrpSpPr>
        <p:grpSpPr>
          <a:xfrm>
            <a:off x="9706859" y="3552669"/>
            <a:ext cx="1911738" cy="2379876"/>
            <a:chOff x="9103863" y="1474904"/>
            <a:chExt cx="3304854" cy="4114133"/>
          </a:xfrm>
        </p:grpSpPr>
        <p:grpSp>
          <p:nvGrpSpPr>
            <p:cNvPr id="10" name="Grupo 9">
              <a:extLst>
                <a:ext uri="{FF2B5EF4-FFF2-40B4-BE49-F238E27FC236}">
                  <a16:creationId xmlns:a16="http://schemas.microsoft.com/office/drawing/2014/main" id="{F2AACF7C-0F00-4198-AE03-A1FB698A02E4}"/>
                </a:ext>
              </a:extLst>
            </p:cNvPr>
            <p:cNvGrpSpPr/>
            <p:nvPr/>
          </p:nvGrpSpPr>
          <p:grpSpPr>
            <a:xfrm>
              <a:off x="9103863" y="1474904"/>
              <a:ext cx="3304854" cy="4114133"/>
              <a:chOff x="8691937" y="1474904"/>
              <a:chExt cx="3500063" cy="4237724"/>
            </a:xfrm>
          </p:grpSpPr>
          <p:sp>
            <p:nvSpPr>
              <p:cNvPr id="12" name="Rectángulo 11">
                <a:extLst>
                  <a:ext uri="{FF2B5EF4-FFF2-40B4-BE49-F238E27FC236}">
                    <a16:creationId xmlns:a16="http://schemas.microsoft.com/office/drawing/2014/main" id="{C75048FE-CD5E-49A2-9CC1-7331D8AF8715}"/>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C0B6C65C-A4C4-49EC-AA4F-83FDDD1C15BC}"/>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1" name="Imagen 10">
              <a:extLst>
                <a:ext uri="{FF2B5EF4-FFF2-40B4-BE49-F238E27FC236}">
                  <a16:creationId xmlns:a16="http://schemas.microsoft.com/office/drawing/2014/main" id="{7F25E57E-E8BA-436F-9342-82278A2205C5}"/>
                </a:ext>
              </a:extLst>
            </p:cNvPr>
            <p:cNvPicPr>
              <a:picLocks noChangeAspect="1"/>
            </p:cNvPicPr>
            <p:nvPr/>
          </p:nvPicPr>
          <p:blipFill>
            <a:blip r:embed="rId2"/>
            <a:stretch>
              <a:fillRect/>
            </a:stretch>
          </p:blipFill>
          <p:spPr>
            <a:xfrm>
              <a:off x="9573206" y="2275083"/>
              <a:ext cx="2056738" cy="2435949"/>
            </a:xfrm>
            <a:prstGeom prst="rect">
              <a:avLst/>
            </a:prstGeom>
          </p:spPr>
        </p:pic>
      </p:grpSp>
    </p:spTree>
    <p:extLst>
      <p:ext uri="{BB962C8B-B14F-4D97-AF65-F5344CB8AC3E}">
        <p14:creationId xmlns:p14="http://schemas.microsoft.com/office/powerpoint/2010/main" val="3841561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3. Transformación ambiental y digital del sector agroalimentario y pesquero: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10806734" cy="4695093"/>
          </a:xfrm>
        </p:spPr>
        <p:txBody>
          <a:bodyPr vert="horz" lIns="91440" tIns="45720" rIns="91440" bIns="45720" rtlCol="0">
            <a:normAutofit/>
          </a:bodyPr>
          <a:lstStyle/>
          <a:p>
            <a:pPr marL="0" indent="0" defTabSz="914400">
              <a:spcBef>
                <a:spcPts val="1200"/>
              </a:spcBef>
              <a:buClr>
                <a:srgbClr val="BA514C"/>
              </a:buClr>
              <a:buNone/>
            </a:pPr>
            <a:r>
              <a:rPr lang="es-ES" sz="1400" dirty="0">
                <a:solidFill>
                  <a:srgbClr val="BA514C"/>
                </a:solidFill>
              </a:rPr>
              <a:t>Estrategia de Digitalización del sector Agroalimentario y Forestal y del Medio Rural: desarrollo de actuaciones para dar apoyo a la digitalización y el emprendimiento del sector agroalimentario y forestal y del medio rural.</a:t>
            </a:r>
          </a:p>
          <a:p>
            <a:pPr marL="0" indent="0" defTabSz="914400">
              <a:spcBef>
                <a:spcPts val="1200"/>
              </a:spcBef>
              <a:buClr>
                <a:srgbClr val="BA514C"/>
              </a:buClr>
              <a:buNone/>
            </a:pPr>
            <a:r>
              <a:rPr lang="es-ES" sz="1400" dirty="0">
                <a:solidFill>
                  <a:srgbClr val="BA514C"/>
                </a:solidFill>
              </a:rPr>
              <a:t>L4. Creación de una plataforma de asesores AKIS</a:t>
            </a:r>
          </a:p>
          <a:p>
            <a:pPr indent="-228600" defTabSz="914400">
              <a:spcBef>
                <a:spcPts val="1200"/>
              </a:spcBef>
              <a:buFont typeface="Arial" panose="020B0604020202020204" pitchFamily="34" charset="0"/>
              <a:buChar char="•"/>
            </a:pPr>
            <a:r>
              <a:rPr lang="es-ES" sz="1400" dirty="0"/>
              <a:t>Desarrollo de una </a:t>
            </a:r>
            <a:r>
              <a:rPr lang="es-ES" sz="1400" b="1" dirty="0"/>
              <a:t>Plataforma de asesores </a:t>
            </a:r>
            <a:r>
              <a:rPr lang="es-ES" sz="1400" dirty="0"/>
              <a:t>que funcione como una </a:t>
            </a:r>
            <a:r>
              <a:rPr lang="es-ES" sz="1400" b="1" dirty="0"/>
              <a:t>herramienta</a:t>
            </a:r>
            <a:r>
              <a:rPr lang="es-ES" sz="1400" dirty="0"/>
              <a:t> que impulse la </a:t>
            </a:r>
            <a:r>
              <a:rPr lang="es-ES" sz="1400" b="1" dirty="0"/>
              <a:t>transferencia de conocimientos e información entre los actores del AKIS</a:t>
            </a:r>
            <a:r>
              <a:rPr lang="es-ES" sz="1400" dirty="0"/>
              <a:t>, de forma que se aproveche todo el conocimiento generado desde el ámbito científico y se produzcan sinergias en todo el territorio nacional. Entre sus funcionalidades estarán la de un registro de asesores agrarios que accedan a las acciones de impulso y dinamización de la comunidad, foros de debate, un servicio de gestión de la demanda de asesoramiento, un motor de búsqueda de asesores de acuerdo a las necesidades y un bloque destinado a publicar nuevos conocimientos generados de aplicación en el sector, acciones de coordinación con actores de la investigación y la educación, repositorio de temas de interés, servicio de apoyo al asesor y a las instituciones y organizaciones participantes en la plataforma. </a:t>
            </a:r>
          </a:p>
          <a:p>
            <a:pPr indent="-228600" defTabSz="914400">
              <a:spcBef>
                <a:spcPts val="1200"/>
              </a:spcBef>
              <a:buFont typeface="Arial" panose="020B0604020202020204" pitchFamily="34" charset="0"/>
              <a:buChar char="•"/>
            </a:pPr>
            <a:r>
              <a:rPr lang="es-ES" sz="1400" dirty="0"/>
              <a:t>Convocatoria de ayudas a </a:t>
            </a:r>
            <a:r>
              <a:rPr lang="es-ES" sz="1400" b="1" dirty="0" err="1"/>
              <a:t>PYMEs</a:t>
            </a:r>
            <a:r>
              <a:rPr lang="es-ES" sz="1400" b="1" dirty="0"/>
              <a:t> agroalimentarias, explotaciones y empresas agroalimentarias y</a:t>
            </a:r>
          </a:p>
          <a:p>
            <a:pPr marL="269875" indent="-269875" defTabSz="914400">
              <a:spcBef>
                <a:spcPts val="1200"/>
              </a:spcBef>
              <a:buNone/>
            </a:pPr>
            <a:r>
              <a:rPr lang="es-ES" sz="1400" b="1" dirty="0"/>
              <a:t>     de servicios asociados al sector y asesores agrarios</a:t>
            </a:r>
            <a:r>
              <a:rPr lang="es-ES" sz="1400" dirty="0"/>
              <a:t>.</a:t>
            </a:r>
          </a:p>
          <a:p>
            <a:pPr indent="-228600" defTabSz="914400">
              <a:spcBef>
                <a:spcPts val="1200"/>
              </a:spcBef>
              <a:buFont typeface="Arial" panose="020B0604020202020204" pitchFamily="34" charset="0"/>
              <a:buChar char="•"/>
            </a:pPr>
            <a:r>
              <a:rPr lang="es-ES" sz="1400" dirty="0"/>
              <a:t>Ministerio de Agricultura Pesca y Alimentación.</a:t>
            </a:r>
          </a:p>
          <a:p>
            <a:pPr indent="-228600" defTabSz="914400">
              <a:spcBef>
                <a:spcPts val="1200"/>
              </a:spcBef>
              <a:buFont typeface="Arial" panose="020B0604020202020204" pitchFamily="34" charset="0"/>
              <a:buChar char="•"/>
            </a:pPr>
            <a:endParaRPr lang="es-ES" sz="1400" dirty="0">
              <a:solidFill>
                <a:srgbClr val="343536"/>
              </a:solidFill>
            </a:endParaRPr>
          </a:p>
        </p:txBody>
      </p:sp>
      <p:grpSp>
        <p:nvGrpSpPr>
          <p:cNvPr id="9" name="Grupo 8">
            <a:extLst>
              <a:ext uri="{FF2B5EF4-FFF2-40B4-BE49-F238E27FC236}">
                <a16:creationId xmlns:a16="http://schemas.microsoft.com/office/drawing/2014/main" id="{861EEDB1-F6C8-493A-8903-98A4EF5FF393}"/>
              </a:ext>
            </a:extLst>
          </p:cNvPr>
          <p:cNvGrpSpPr/>
          <p:nvPr/>
        </p:nvGrpSpPr>
        <p:grpSpPr>
          <a:xfrm>
            <a:off x="9813482" y="3867462"/>
            <a:ext cx="1911738" cy="2379876"/>
            <a:chOff x="9103863" y="1474904"/>
            <a:chExt cx="3304854" cy="4114133"/>
          </a:xfrm>
        </p:grpSpPr>
        <p:grpSp>
          <p:nvGrpSpPr>
            <p:cNvPr id="10" name="Grupo 9">
              <a:extLst>
                <a:ext uri="{FF2B5EF4-FFF2-40B4-BE49-F238E27FC236}">
                  <a16:creationId xmlns:a16="http://schemas.microsoft.com/office/drawing/2014/main" id="{EE326106-D454-4657-A44B-8165C0D4BE24}"/>
                </a:ext>
              </a:extLst>
            </p:cNvPr>
            <p:cNvGrpSpPr/>
            <p:nvPr/>
          </p:nvGrpSpPr>
          <p:grpSpPr>
            <a:xfrm>
              <a:off x="9103863" y="1474904"/>
              <a:ext cx="3304854" cy="4114133"/>
              <a:chOff x="8691937" y="1474904"/>
              <a:chExt cx="3500063" cy="4237724"/>
            </a:xfrm>
          </p:grpSpPr>
          <p:sp>
            <p:nvSpPr>
              <p:cNvPr id="12" name="Rectángulo 11">
                <a:extLst>
                  <a:ext uri="{FF2B5EF4-FFF2-40B4-BE49-F238E27FC236}">
                    <a16:creationId xmlns:a16="http://schemas.microsoft.com/office/drawing/2014/main" id="{01D718DC-91B5-42DB-9B08-518A85CA927F}"/>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B6A7A6DE-7794-4A22-A99B-8EF2EF4760FE}"/>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1" name="Imagen 10">
              <a:extLst>
                <a:ext uri="{FF2B5EF4-FFF2-40B4-BE49-F238E27FC236}">
                  <a16:creationId xmlns:a16="http://schemas.microsoft.com/office/drawing/2014/main" id="{40BB8D83-DB42-4DD1-ABC9-DA2DEFF3CD68}"/>
                </a:ext>
              </a:extLst>
            </p:cNvPr>
            <p:cNvPicPr>
              <a:picLocks noChangeAspect="1"/>
            </p:cNvPicPr>
            <p:nvPr/>
          </p:nvPicPr>
          <p:blipFill>
            <a:blip r:embed="rId2"/>
            <a:stretch>
              <a:fillRect/>
            </a:stretch>
          </p:blipFill>
          <p:spPr>
            <a:xfrm>
              <a:off x="9573206" y="2275083"/>
              <a:ext cx="2056738" cy="2435949"/>
            </a:xfrm>
            <a:prstGeom prst="rect">
              <a:avLst/>
            </a:prstGeom>
          </p:spPr>
        </p:pic>
      </p:grpSp>
    </p:spTree>
    <p:extLst>
      <p:ext uri="{BB962C8B-B14F-4D97-AF65-F5344CB8AC3E}">
        <p14:creationId xmlns:p14="http://schemas.microsoft.com/office/powerpoint/2010/main" val="1224710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3. Transformación ambiental y digital del sector agroalimentario y pesquero: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8104535" cy="4695093"/>
          </a:xfrm>
        </p:spPr>
        <p:txBody>
          <a:bodyPr vert="horz" lIns="91440" tIns="45720" rIns="91440" bIns="45720" rtlCol="0">
            <a:normAutofit/>
          </a:bodyPr>
          <a:lstStyle/>
          <a:p>
            <a:pPr marL="0" indent="0" defTabSz="914400">
              <a:spcBef>
                <a:spcPts val="1200"/>
              </a:spcBef>
              <a:buClr>
                <a:srgbClr val="BA514C"/>
              </a:buClr>
              <a:buNone/>
            </a:pPr>
            <a:r>
              <a:rPr lang="es-ES" sz="1400" dirty="0">
                <a:solidFill>
                  <a:srgbClr val="BA514C"/>
                </a:solidFill>
              </a:rPr>
              <a:t>Estrategia de Digitalización del sector Agroalimentario y Forestal y del Medio Rural: desarrollo de actuaciones para dar apoyo a la digitalización y el emprendimiento del sector agroalimentario y forestal y del medio rural.</a:t>
            </a:r>
          </a:p>
          <a:p>
            <a:pPr marL="0" indent="0" defTabSz="914400">
              <a:spcBef>
                <a:spcPts val="1200"/>
              </a:spcBef>
              <a:buClr>
                <a:srgbClr val="BA514C"/>
              </a:buClr>
              <a:buNone/>
            </a:pPr>
            <a:r>
              <a:rPr lang="es-ES" sz="1400" dirty="0">
                <a:solidFill>
                  <a:srgbClr val="BA514C"/>
                </a:solidFill>
              </a:rPr>
              <a:t>L4. Creación de una plataforma de asesores AKIS</a:t>
            </a:r>
          </a:p>
          <a:p>
            <a:pPr indent="-228600" algn="just" defTabSz="914400">
              <a:spcBef>
                <a:spcPts val="1200"/>
              </a:spcBef>
              <a:buFont typeface="Arial" panose="020B0604020202020204" pitchFamily="34" charset="0"/>
              <a:buChar char="•"/>
            </a:pPr>
            <a:r>
              <a:rPr lang="es-ES" sz="1400" dirty="0"/>
              <a:t>Implementación de la inversión: 2021-2026. </a:t>
            </a:r>
          </a:p>
          <a:p>
            <a:pPr indent="-228600" algn="just" defTabSz="914400">
              <a:spcBef>
                <a:spcPts val="1200"/>
              </a:spcBef>
              <a:buFont typeface="Arial" panose="020B0604020202020204" pitchFamily="34" charset="0"/>
              <a:buChar char="•"/>
            </a:pPr>
            <a:r>
              <a:rPr lang="es-ES" sz="1400" dirty="0"/>
              <a:t>Encargo para el </a:t>
            </a:r>
            <a:r>
              <a:rPr lang="es-ES" sz="1400" b="1" dirty="0"/>
              <a:t>desarrollo informático de la Plataforma y licitación pública </a:t>
            </a:r>
            <a:r>
              <a:rPr lang="es-ES" sz="1400" dirty="0"/>
              <a:t>para la creación de contenidos y dinamización de la plataforma.</a:t>
            </a:r>
          </a:p>
          <a:p>
            <a:pPr indent="-228600" algn="just" defTabSz="914400">
              <a:spcBef>
                <a:spcPts val="1200"/>
              </a:spcBef>
              <a:buFont typeface="Arial" panose="020B0604020202020204" pitchFamily="34" charset="0"/>
              <a:buChar char="•"/>
            </a:pPr>
            <a:r>
              <a:rPr lang="es-ES" sz="1400" dirty="0"/>
              <a:t>Financiación prevista de 3 M€</a:t>
            </a:r>
          </a:p>
          <a:p>
            <a:pPr indent="-228600" defTabSz="914400">
              <a:spcBef>
                <a:spcPts val="1200"/>
              </a:spcBef>
              <a:buFont typeface="Arial" panose="020B0604020202020204" pitchFamily="34" charset="0"/>
              <a:buChar char="•"/>
            </a:pPr>
            <a:endParaRPr lang="es-ES" sz="1400" dirty="0">
              <a:solidFill>
                <a:srgbClr val="343536"/>
              </a:solidFill>
            </a:endParaRPr>
          </a:p>
        </p:txBody>
      </p:sp>
      <p:grpSp>
        <p:nvGrpSpPr>
          <p:cNvPr id="4" name="Grupo 3">
            <a:extLst>
              <a:ext uri="{FF2B5EF4-FFF2-40B4-BE49-F238E27FC236}">
                <a16:creationId xmlns:a16="http://schemas.microsoft.com/office/drawing/2014/main" id="{A03EEB64-8DAE-4A53-9AE0-F18EBA8CB77F}"/>
              </a:ext>
            </a:extLst>
          </p:cNvPr>
          <p:cNvGrpSpPr/>
          <p:nvPr/>
        </p:nvGrpSpPr>
        <p:grpSpPr>
          <a:xfrm>
            <a:off x="9103863" y="1474904"/>
            <a:ext cx="3304854" cy="4114133"/>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F59A183C-AE21-42E1-8786-8C1A15B1D033}"/>
              </a:ext>
            </a:extLst>
          </p:cNvPr>
          <p:cNvPicPr>
            <a:picLocks noChangeAspect="1"/>
          </p:cNvPicPr>
          <p:nvPr/>
        </p:nvPicPr>
        <p:blipFill>
          <a:blip r:embed="rId2"/>
          <a:stretch>
            <a:fillRect/>
          </a:stretch>
        </p:blipFill>
        <p:spPr>
          <a:xfrm>
            <a:off x="9573206" y="2275083"/>
            <a:ext cx="2056738" cy="2435949"/>
          </a:xfrm>
          <a:prstGeom prst="rect">
            <a:avLst/>
          </a:prstGeom>
        </p:spPr>
      </p:pic>
    </p:spTree>
    <p:extLst>
      <p:ext uri="{BB962C8B-B14F-4D97-AF65-F5344CB8AC3E}">
        <p14:creationId xmlns:p14="http://schemas.microsoft.com/office/powerpoint/2010/main" val="401640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3. Transformación ambiental y digital del sector agroalimentario y pesquero: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8104535" cy="4695093"/>
          </a:xfrm>
        </p:spPr>
        <p:txBody>
          <a:bodyPr vert="horz" lIns="91440" tIns="45720" rIns="91440" bIns="45720" rtlCol="0">
            <a:normAutofit/>
          </a:bodyPr>
          <a:lstStyle/>
          <a:p>
            <a:pPr marL="0" indent="0" defTabSz="914400">
              <a:spcBef>
                <a:spcPts val="1200"/>
              </a:spcBef>
              <a:buClr>
                <a:srgbClr val="BA514C"/>
              </a:buClr>
              <a:buNone/>
            </a:pPr>
            <a:r>
              <a:rPr lang="es-ES" sz="1400" dirty="0">
                <a:solidFill>
                  <a:srgbClr val="BA514C"/>
                </a:solidFill>
              </a:rPr>
              <a:t>Plan de impulso a la sostenibilidad, investigación, innovación y digitalización del sector pesquero (I): Modernización de la Red de Reservas Marinas de Interés Pesquero</a:t>
            </a:r>
          </a:p>
          <a:p>
            <a:pPr indent="-228600" defTabSz="914400">
              <a:spcBef>
                <a:spcPts val="1200"/>
              </a:spcBef>
              <a:buFont typeface="Arial" panose="020B0604020202020204" pitchFamily="34" charset="0"/>
              <a:buChar char="•"/>
            </a:pPr>
            <a:r>
              <a:rPr lang="es-ES" sz="1400" dirty="0"/>
              <a:t>Actuaciones para </a:t>
            </a:r>
            <a:r>
              <a:rPr lang="es-ES" sz="1400" b="1" dirty="0"/>
              <a:t>la modernización de la Red de Reservas Marinas de Interés Pesquero </a:t>
            </a:r>
            <a:r>
              <a:rPr lang="es-ES" sz="1400" dirty="0"/>
              <a:t>que comprenden la </a:t>
            </a:r>
            <a:r>
              <a:rPr lang="es-ES" sz="1400" b="1" dirty="0"/>
              <a:t>adquisición de dos embarcaciones de apoyo</a:t>
            </a:r>
            <a:r>
              <a:rPr lang="es-ES" sz="1400" dirty="0"/>
              <a:t>, así como </a:t>
            </a:r>
            <a:r>
              <a:rPr lang="es-ES" sz="1400" b="1" dirty="0"/>
              <a:t>la implantación de tecnología de la información y comunicación</a:t>
            </a:r>
            <a:r>
              <a:rPr lang="es-ES" sz="1400" dirty="0"/>
              <a:t> para permitir el control y seguimiento de las actividades llevadas a cabo en la reserva. La </a:t>
            </a:r>
            <a:r>
              <a:rPr lang="es-ES" sz="1400" b="1" dirty="0"/>
              <a:t>ampliación de la Red </a:t>
            </a:r>
            <a:r>
              <a:rPr lang="es-ES" sz="1400" dirty="0"/>
              <a:t>mediante </a:t>
            </a:r>
            <a:r>
              <a:rPr lang="es-ES" sz="1400" b="1" dirty="0"/>
              <a:t>estudios de espacios candidatos </a:t>
            </a:r>
            <a:r>
              <a:rPr lang="es-ES" sz="1400" dirty="0"/>
              <a:t>para poder establecer al menos una nueva Reserva Marina. También comprende </a:t>
            </a:r>
            <a:r>
              <a:rPr lang="es-ES" sz="1400" b="1" dirty="0"/>
              <a:t>la actualización del Faro de Alborán y su entorno </a:t>
            </a:r>
            <a:r>
              <a:rPr lang="es-ES" sz="1400" dirty="0"/>
              <a:t>con el objeto de </a:t>
            </a:r>
            <a:r>
              <a:rPr lang="es-ES" sz="1400" b="1" dirty="0"/>
              <a:t>facilitar el acceso y mejorar su eficiencia energética y contar con las instalaciones adecuadas </a:t>
            </a:r>
            <a:r>
              <a:rPr lang="es-ES" sz="1400" dirty="0"/>
              <a:t>que permitan el seguimiento y control de la Reserva.</a:t>
            </a:r>
          </a:p>
          <a:p>
            <a:pPr indent="-228600" defTabSz="914400">
              <a:spcBef>
                <a:spcPts val="1200"/>
              </a:spcBef>
              <a:buFont typeface="Arial" panose="020B0604020202020204" pitchFamily="34" charset="0"/>
              <a:buChar char="•"/>
            </a:pPr>
            <a:r>
              <a:rPr lang="es-ES" sz="1400" dirty="0"/>
              <a:t>Ministerio de Agricultura Pesca y Alimentación.</a:t>
            </a:r>
          </a:p>
          <a:p>
            <a:pPr indent="-228600" defTabSz="914400">
              <a:spcBef>
                <a:spcPts val="1200"/>
              </a:spcBef>
              <a:buFont typeface="Arial" panose="020B0604020202020204" pitchFamily="34" charset="0"/>
              <a:buChar char="•"/>
            </a:pPr>
            <a:r>
              <a:rPr lang="es-ES" sz="1400" dirty="0"/>
              <a:t>Inversión destinada al </a:t>
            </a:r>
            <a:r>
              <a:rPr lang="es-ES" sz="1400" b="1" dirty="0"/>
              <a:t>Sector pesquero, Organizaciones No gubernamentales, estamento científico y población en general.</a:t>
            </a:r>
          </a:p>
          <a:p>
            <a:pPr indent="-228600" defTabSz="914400">
              <a:spcBef>
                <a:spcPts val="1200"/>
              </a:spcBef>
              <a:buFont typeface="Arial" panose="020B0604020202020204" pitchFamily="34" charset="0"/>
              <a:buChar char="•"/>
            </a:pPr>
            <a:r>
              <a:rPr lang="es-ES" sz="1400" dirty="0"/>
              <a:t>Ministerio de Agricultura Pesca y Alimentación</a:t>
            </a:r>
          </a:p>
          <a:p>
            <a:pPr indent="-228600" defTabSz="914400">
              <a:spcBef>
                <a:spcPts val="1200"/>
              </a:spcBef>
              <a:buFont typeface="Arial" panose="020B0604020202020204" pitchFamily="34" charset="0"/>
              <a:buChar char="•"/>
            </a:pPr>
            <a:r>
              <a:rPr lang="es-ES" sz="1400" dirty="0"/>
              <a:t>Implementación de la inversión: 2021-2023. </a:t>
            </a:r>
          </a:p>
          <a:p>
            <a:pPr indent="-228600" defTabSz="914400">
              <a:spcBef>
                <a:spcPts val="1200"/>
              </a:spcBef>
              <a:buFont typeface="Arial" panose="020B0604020202020204" pitchFamily="34" charset="0"/>
              <a:buChar char="•"/>
            </a:pPr>
            <a:r>
              <a:rPr lang="es-ES" sz="1400" dirty="0"/>
              <a:t>Financiación prevista de 9,9 M€. </a:t>
            </a:r>
          </a:p>
          <a:p>
            <a:pPr indent="-228600" defTabSz="914400">
              <a:spcBef>
                <a:spcPts val="1200"/>
              </a:spcBef>
              <a:buFont typeface="Arial" panose="020B0604020202020204" pitchFamily="34" charset="0"/>
              <a:buChar char="•"/>
            </a:pPr>
            <a:endParaRPr lang="es-ES" sz="1400" dirty="0"/>
          </a:p>
          <a:p>
            <a:pPr indent="-228600" defTabSz="914400">
              <a:spcBef>
                <a:spcPts val="1200"/>
              </a:spcBef>
              <a:buFont typeface="Arial" panose="020B0604020202020204" pitchFamily="34" charset="0"/>
              <a:buChar char="•"/>
            </a:pPr>
            <a:endParaRPr lang="es-ES" sz="1400" dirty="0">
              <a:solidFill>
                <a:srgbClr val="343536"/>
              </a:solidFill>
            </a:endParaRPr>
          </a:p>
        </p:txBody>
      </p:sp>
      <p:grpSp>
        <p:nvGrpSpPr>
          <p:cNvPr id="4" name="Grupo 3">
            <a:extLst>
              <a:ext uri="{FF2B5EF4-FFF2-40B4-BE49-F238E27FC236}">
                <a16:creationId xmlns:a16="http://schemas.microsoft.com/office/drawing/2014/main" id="{A03EEB64-8DAE-4A53-9AE0-F18EBA8CB77F}"/>
              </a:ext>
            </a:extLst>
          </p:cNvPr>
          <p:cNvGrpSpPr/>
          <p:nvPr/>
        </p:nvGrpSpPr>
        <p:grpSpPr>
          <a:xfrm>
            <a:off x="9103863" y="1474904"/>
            <a:ext cx="3304854" cy="4114133"/>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F59A183C-AE21-42E1-8786-8C1A15B1D033}"/>
              </a:ext>
            </a:extLst>
          </p:cNvPr>
          <p:cNvPicPr>
            <a:picLocks noChangeAspect="1"/>
          </p:cNvPicPr>
          <p:nvPr/>
        </p:nvPicPr>
        <p:blipFill>
          <a:blip r:embed="rId2"/>
          <a:stretch>
            <a:fillRect/>
          </a:stretch>
        </p:blipFill>
        <p:spPr>
          <a:xfrm>
            <a:off x="9573206" y="2275083"/>
            <a:ext cx="2056738" cy="2435949"/>
          </a:xfrm>
          <a:prstGeom prst="rect">
            <a:avLst/>
          </a:prstGeom>
        </p:spPr>
      </p:pic>
    </p:spTree>
    <p:extLst>
      <p:ext uri="{BB962C8B-B14F-4D97-AF65-F5344CB8AC3E}">
        <p14:creationId xmlns:p14="http://schemas.microsoft.com/office/powerpoint/2010/main" val="4100762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3. Transformación ambiental y digital del sector agroalimentario y pesquero: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8104535" cy="4695093"/>
          </a:xfrm>
        </p:spPr>
        <p:txBody>
          <a:bodyPr vert="horz" lIns="91440" tIns="45720" rIns="91440" bIns="45720" rtlCol="0">
            <a:normAutofit/>
          </a:bodyPr>
          <a:lstStyle/>
          <a:p>
            <a:pPr marL="0" indent="0" defTabSz="914400">
              <a:spcBef>
                <a:spcPts val="1200"/>
              </a:spcBef>
              <a:buClr>
                <a:srgbClr val="BA514C"/>
              </a:buClr>
              <a:buNone/>
            </a:pPr>
            <a:r>
              <a:rPr lang="es-ES" sz="1400" dirty="0">
                <a:solidFill>
                  <a:srgbClr val="BA514C"/>
                </a:solidFill>
              </a:rPr>
              <a:t>Plan de impulso a la sostenibilidad, investigación, innovación y digitalización del sector pesquero (II): Impulso de la investigación pesquera y acuícola y apoyo a la formación</a:t>
            </a:r>
          </a:p>
          <a:p>
            <a:pPr indent="-228600" defTabSz="914400">
              <a:spcBef>
                <a:spcPts val="1200"/>
              </a:spcBef>
              <a:buFont typeface="Arial" panose="020B0604020202020204" pitchFamily="34" charset="0"/>
              <a:buChar char="•"/>
            </a:pPr>
            <a:r>
              <a:rPr lang="es-ES" sz="1400" dirty="0"/>
              <a:t>Ayudas destinadas a la </a:t>
            </a:r>
            <a:r>
              <a:rPr lang="es-ES" sz="1400" b="1" dirty="0"/>
              <a:t>adquisición de dos sondas de acústica </a:t>
            </a:r>
            <a:r>
              <a:rPr lang="es-ES" sz="1400" dirty="0"/>
              <a:t>para dos de los buques de investigación pesquera y oceanográfica: el Miguel Oliver y el Emma Bardan. </a:t>
            </a:r>
            <a:r>
              <a:rPr lang="es-ES" sz="1400" b="1" dirty="0"/>
              <a:t>Apoyo a las actividades de investigación pesquera y acuícola </a:t>
            </a:r>
            <a:r>
              <a:rPr lang="es-ES" sz="1400" dirty="0"/>
              <a:t>a través de la suscripción de convenios con OPIS y contratos con Instituciones de investigación, así como </a:t>
            </a:r>
            <a:r>
              <a:rPr lang="es-ES" sz="1400" b="1" dirty="0"/>
              <a:t>contrataciones para realizar toma de datos mediante la presencia de observadores a bordo en buques pesqueros profesionales</a:t>
            </a:r>
            <a:r>
              <a:rPr lang="es-ES" sz="1400" dirty="0"/>
              <a:t>. Actuaciones para </a:t>
            </a:r>
            <a:r>
              <a:rPr lang="es-ES" sz="1400" b="1" dirty="0"/>
              <a:t>mejorar la cantidad y la calidad de los datos </a:t>
            </a:r>
            <a:r>
              <a:rPr lang="es-ES" sz="1400" dirty="0"/>
              <a:t>obtenidos permitiendo eventualmente ampliar la lista de variables objeto de estudio.</a:t>
            </a:r>
          </a:p>
          <a:p>
            <a:pPr indent="-228600" defTabSz="914400">
              <a:spcBef>
                <a:spcPts val="1200"/>
              </a:spcBef>
              <a:buFont typeface="Arial" panose="020B0604020202020204" pitchFamily="34" charset="0"/>
              <a:buChar char="•"/>
            </a:pPr>
            <a:r>
              <a:rPr lang="es-ES" sz="1400" b="1" dirty="0"/>
              <a:t>Acciones de formación </a:t>
            </a:r>
            <a:r>
              <a:rPr lang="es-ES" sz="1400" dirty="0"/>
              <a:t>en materia náutico-pesquera en el Buque Escuela de Cooperación Pesquera.</a:t>
            </a:r>
          </a:p>
          <a:p>
            <a:pPr indent="-228600" defTabSz="914400">
              <a:spcBef>
                <a:spcPts val="1200"/>
              </a:spcBef>
              <a:buFont typeface="Arial" panose="020B0604020202020204" pitchFamily="34" charset="0"/>
              <a:buChar char="•"/>
            </a:pPr>
            <a:r>
              <a:rPr lang="es-ES" sz="1400" dirty="0"/>
              <a:t>Inversión destinada al </a:t>
            </a:r>
            <a:r>
              <a:rPr lang="es-ES" sz="1400" b="1" dirty="0"/>
              <a:t>Sector pesquero, estamento científico, público general </a:t>
            </a:r>
            <a:r>
              <a:rPr lang="es-ES" sz="1400" dirty="0"/>
              <a:t>(acciones de formación).</a:t>
            </a:r>
          </a:p>
          <a:p>
            <a:pPr indent="-228600" defTabSz="914400">
              <a:spcBef>
                <a:spcPts val="1200"/>
              </a:spcBef>
              <a:buFont typeface="Arial" panose="020B0604020202020204" pitchFamily="34" charset="0"/>
              <a:buChar char="•"/>
            </a:pPr>
            <a:r>
              <a:rPr lang="es-ES" sz="1400" dirty="0"/>
              <a:t>Ministerio de Agricultura Pesca y Alimentación</a:t>
            </a:r>
          </a:p>
          <a:p>
            <a:pPr indent="-228600" defTabSz="914400">
              <a:spcBef>
                <a:spcPts val="1200"/>
              </a:spcBef>
              <a:buFont typeface="Arial" panose="020B0604020202020204" pitchFamily="34" charset="0"/>
              <a:buChar char="•"/>
            </a:pPr>
            <a:r>
              <a:rPr lang="es-ES" sz="1400" dirty="0"/>
              <a:t>Implementación de la inversión:	2021-2023. </a:t>
            </a:r>
          </a:p>
          <a:p>
            <a:pPr indent="-228600" defTabSz="914400">
              <a:spcBef>
                <a:spcPts val="1200"/>
              </a:spcBef>
              <a:buFont typeface="Arial" panose="020B0604020202020204" pitchFamily="34" charset="0"/>
              <a:buChar char="•"/>
            </a:pPr>
            <a:r>
              <a:rPr lang="es-ES" sz="1400" dirty="0"/>
              <a:t>Financiación prevista de 14,1 M€, de los cuales 1,3M€ para la renovación de las sondas, 1M€ para la formación a bordo y 11,8M€ para el apoyo a la investigación pesquera y acuícola.</a:t>
            </a:r>
          </a:p>
          <a:p>
            <a:pPr indent="-228600" defTabSz="914400">
              <a:spcBef>
                <a:spcPts val="1200"/>
              </a:spcBef>
              <a:buFont typeface="Arial" panose="020B0604020202020204" pitchFamily="34" charset="0"/>
              <a:buChar char="•"/>
            </a:pPr>
            <a:endParaRPr lang="es-ES" sz="1400" dirty="0"/>
          </a:p>
          <a:p>
            <a:pPr indent="-228600" defTabSz="914400">
              <a:spcBef>
                <a:spcPts val="1200"/>
              </a:spcBef>
              <a:buFont typeface="Arial" panose="020B0604020202020204" pitchFamily="34" charset="0"/>
              <a:buChar char="•"/>
            </a:pPr>
            <a:endParaRPr lang="es-ES" sz="1400" dirty="0">
              <a:solidFill>
                <a:srgbClr val="343536"/>
              </a:solidFill>
            </a:endParaRPr>
          </a:p>
        </p:txBody>
      </p:sp>
      <p:grpSp>
        <p:nvGrpSpPr>
          <p:cNvPr id="4" name="Grupo 3">
            <a:extLst>
              <a:ext uri="{FF2B5EF4-FFF2-40B4-BE49-F238E27FC236}">
                <a16:creationId xmlns:a16="http://schemas.microsoft.com/office/drawing/2014/main" id="{A03EEB64-8DAE-4A53-9AE0-F18EBA8CB77F}"/>
              </a:ext>
            </a:extLst>
          </p:cNvPr>
          <p:cNvGrpSpPr/>
          <p:nvPr/>
        </p:nvGrpSpPr>
        <p:grpSpPr>
          <a:xfrm>
            <a:off x="9103863" y="1474904"/>
            <a:ext cx="3304854" cy="4114133"/>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F59A183C-AE21-42E1-8786-8C1A15B1D033}"/>
              </a:ext>
            </a:extLst>
          </p:cNvPr>
          <p:cNvPicPr>
            <a:picLocks noChangeAspect="1"/>
          </p:cNvPicPr>
          <p:nvPr/>
        </p:nvPicPr>
        <p:blipFill>
          <a:blip r:embed="rId2"/>
          <a:stretch>
            <a:fillRect/>
          </a:stretch>
        </p:blipFill>
        <p:spPr>
          <a:xfrm>
            <a:off x="9573206" y="2275083"/>
            <a:ext cx="2056738" cy="2435949"/>
          </a:xfrm>
          <a:prstGeom prst="rect">
            <a:avLst/>
          </a:prstGeom>
        </p:spPr>
      </p:pic>
    </p:spTree>
    <p:extLst>
      <p:ext uri="{BB962C8B-B14F-4D97-AF65-F5344CB8AC3E}">
        <p14:creationId xmlns:p14="http://schemas.microsoft.com/office/powerpoint/2010/main" val="3318892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3. Transformación ambiental y digital del sector agroalimentario y pesquero: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8104535" cy="4695093"/>
          </a:xfrm>
        </p:spPr>
        <p:txBody>
          <a:bodyPr vert="horz" lIns="91440" tIns="45720" rIns="91440" bIns="45720" rtlCol="0">
            <a:normAutofit/>
          </a:bodyPr>
          <a:lstStyle/>
          <a:p>
            <a:pPr marL="0" indent="0" defTabSz="914400">
              <a:spcBef>
                <a:spcPts val="1200"/>
              </a:spcBef>
              <a:buClr>
                <a:srgbClr val="BA514C"/>
              </a:buClr>
              <a:buNone/>
            </a:pPr>
            <a:r>
              <a:rPr lang="es-ES" sz="1400" dirty="0">
                <a:solidFill>
                  <a:srgbClr val="BA514C"/>
                </a:solidFill>
              </a:rPr>
              <a:t>Plan de impulso a la sostenibilidad, investigación, innovación y digitalización del sector pesquero (III): Desarrollo tecnológico e innovación en sector pesquero y acuícola</a:t>
            </a:r>
          </a:p>
          <a:p>
            <a:pPr marL="0" indent="0" defTabSz="914400">
              <a:spcBef>
                <a:spcPts val="1200"/>
              </a:spcBef>
              <a:buClr>
                <a:srgbClr val="BA514C"/>
              </a:buClr>
              <a:buNone/>
            </a:pPr>
            <a:r>
              <a:rPr lang="es-ES" sz="1400" dirty="0">
                <a:solidFill>
                  <a:srgbClr val="BA514C"/>
                </a:solidFill>
              </a:rPr>
              <a:t>L1. Partenariado público-privado el impulso del crecimiento azul en el sector pesquero y acuicultura.</a:t>
            </a:r>
          </a:p>
          <a:p>
            <a:pPr indent="-228600" defTabSz="914400">
              <a:spcBef>
                <a:spcPts val="1200"/>
              </a:spcBef>
              <a:buFont typeface="Arial" panose="020B0604020202020204" pitchFamily="34" charset="0"/>
              <a:buChar char="•"/>
            </a:pPr>
            <a:r>
              <a:rPr lang="es-ES" sz="1400" dirty="0"/>
              <a:t>Proyectos que sirvan como catalizadores de procesos de </a:t>
            </a:r>
            <a:r>
              <a:rPr lang="es-ES" sz="1400" b="1" dirty="0"/>
              <a:t>economía azul</a:t>
            </a:r>
            <a:r>
              <a:rPr lang="es-ES" sz="1400" dirty="0"/>
              <a:t>, apoyando de este modo un </a:t>
            </a:r>
            <a:r>
              <a:rPr lang="es-ES" sz="1400" b="1" dirty="0"/>
              <a:t>crecimiento sostenible </a:t>
            </a:r>
            <a:r>
              <a:rPr lang="es-ES" sz="1400" dirty="0"/>
              <a:t>de esta actividad económica </a:t>
            </a:r>
            <a:r>
              <a:rPr lang="es-ES" sz="1400" b="1" dirty="0"/>
              <a:t>basado en el conocimiento </a:t>
            </a:r>
            <a:r>
              <a:rPr lang="es-ES" sz="1400" dirty="0"/>
              <a:t>con el objetivo de alcanzar una economía circular. (Diseño ecológico, Transformación de los residuos de producción en recursos, Reciclaje de materiales al final de la vida útil del producto).</a:t>
            </a:r>
          </a:p>
          <a:p>
            <a:pPr indent="-228600" defTabSz="914400">
              <a:spcBef>
                <a:spcPts val="1200"/>
              </a:spcBef>
              <a:buFont typeface="Arial" panose="020B0604020202020204" pitchFamily="34" charset="0"/>
              <a:buChar char="•"/>
            </a:pPr>
            <a:r>
              <a:rPr lang="es-ES" sz="1400" dirty="0"/>
              <a:t>Inversión destinada a </a:t>
            </a:r>
            <a:r>
              <a:rPr lang="es-ES" sz="1400" b="1" dirty="0"/>
              <a:t>empresas del sector pesquero y acuícola </a:t>
            </a:r>
            <a:r>
              <a:rPr lang="es-ES" sz="1400" dirty="0"/>
              <a:t>(tanto marítima como continental) y </a:t>
            </a:r>
            <a:r>
              <a:rPr lang="es-ES" sz="1400" b="1" dirty="0"/>
              <a:t>actividades conexas. </a:t>
            </a:r>
          </a:p>
          <a:p>
            <a:pPr indent="-228600" defTabSz="914400">
              <a:spcBef>
                <a:spcPts val="1200"/>
              </a:spcBef>
              <a:buFont typeface="Arial" panose="020B0604020202020204" pitchFamily="34" charset="0"/>
              <a:buChar char="•"/>
            </a:pPr>
            <a:r>
              <a:rPr lang="es-ES" sz="1400" dirty="0"/>
              <a:t>Ministerio de Agricultura Pesca y Alimentación</a:t>
            </a:r>
          </a:p>
          <a:p>
            <a:pPr indent="-228600" defTabSz="914400">
              <a:spcBef>
                <a:spcPts val="1200"/>
              </a:spcBef>
              <a:buFont typeface="Arial" panose="020B0604020202020204" pitchFamily="34" charset="0"/>
              <a:buChar char="•"/>
            </a:pPr>
            <a:r>
              <a:rPr lang="es-ES" sz="1400" dirty="0"/>
              <a:t>Implementación de la inversión: 2021-2023. </a:t>
            </a:r>
          </a:p>
          <a:p>
            <a:pPr indent="-228600" defTabSz="914400">
              <a:spcBef>
                <a:spcPts val="1200"/>
              </a:spcBef>
              <a:buFont typeface="Arial" panose="020B0604020202020204" pitchFamily="34" charset="0"/>
              <a:buChar char="•"/>
            </a:pPr>
            <a:r>
              <a:rPr lang="es-ES" sz="1400" dirty="0"/>
              <a:t>En el caso de inversiones en conjunto con </a:t>
            </a:r>
            <a:r>
              <a:rPr lang="es-ES" sz="1400" b="1" dirty="0"/>
              <a:t>entidades privadas</a:t>
            </a:r>
            <a:r>
              <a:rPr lang="es-ES" sz="1400" dirty="0"/>
              <a:t>, se podrán utilizar tanto las </a:t>
            </a:r>
            <a:r>
              <a:rPr lang="es-ES" sz="1400" b="1" dirty="0"/>
              <a:t>convocatorias de subvenciones como subvenciones nominativas</a:t>
            </a:r>
            <a:r>
              <a:rPr lang="es-ES" sz="1400" dirty="0"/>
              <a:t>. En el caso de </a:t>
            </a:r>
            <a:r>
              <a:rPr lang="es-ES" sz="1400" b="1" dirty="0"/>
              <a:t>entidades públicas, el convenio de colaboración o la inversión directa.</a:t>
            </a:r>
          </a:p>
          <a:p>
            <a:pPr indent="-228600" defTabSz="914400">
              <a:spcBef>
                <a:spcPts val="1200"/>
              </a:spcBef>
              <a:buFont typeface="Arial" panose="020B0604020202020204" pitchFamily="34" charset="0"/>
              <a:buChar char="•"/>
            </a:pPr>
            <a:r>
              <a:rPr lang="es-ES" sz="1400" dirty="0"/>
              <a:t>Financiación prevista de 11M€ (para las dos líneas). Se ha estimado alcanzar la financiación de entre 20 y 30 proyectos que tendrán carácter de plurianuales.</a:t>
            </a:r>
          </a:p>
          <a:p>
            <a:pPr indent="-228600" defTabSz="914400">
              <a:spcBef>
                <a:spcPts val="1200"/>
              </a:spcBef>
              <a:buFont typeface="Arial" panose="020B0604020202020204" pitchFamily="34" charset="0"/>
              <a:buChar char="•"/>
            </a:pPr>
            <a:r>
              <a:rPr lang="es-ES" sz="1400" dirty="0"/>
              <a:t>Estas ayudas podrían asimismo acogerse al Régimen de ayudas de </a:t>
            </a:r>
            <a:r>
              <a:rPr lang="es-ES" sz="1400" i="1" dirty="0"/>
              <a:t>minimis.</a:t>
            </a:r>
          </a:p>
          <a:p>
            <a:pPr indent="-228600" defTabSz="914400">
              <a:spcBef>
                <a:spcPts val="1200"/>
              </a:spcBef>
              <a:buFont typeface="Arial" panose="020B0604020202020204" pitchFamily="34" charset="0"/>
              <a:buChar char="•"/>
            </a:pPr>
            <a:endParaRPr lang="es-ES" sz="1400" dirty="0"/>
          </a:p>
          <a:p>
            <a:pPr indent="-228600" defTabSz="914400">
              <a:spcBef>
                <a:spcPts val="1200"/>
              </a:spcBef>
              <a:buFont typeface="Arial" panose="020B0604020202020204" pitchFamily="34" charset="0"/>
              <a:buChar char="•"/>
            </a:pPr>
            <a:endParaRPr lang="es-ES" sz="1400" dirty="0">
              <a:solidFill>
                <a:srgbClr val="343536"/>
              </a:solidFill>
            </a:endParaRPr>
          </a:p>
        </p:txBody>
      </p:sp>
      <p:grpSp>
        <p:nvGrpSpPr>
          <p:cNvPr id="4" name="Grupo 3">
            <a:extLst>
              <a:ext uri="{FF2B5EF4-FFF2-40B4-BE49-F238E27FC236}">
                <a16:creationId xmlns:a16="http://schemas.microsoft.com/office/drawing/2014/main" id="{A03EEB64-8DAE-4A53-9AE0-F18EBA8CB77F}"/>
              </a:ext>
            </a:extLst>
          </p:cNvPr>
          <p:cNvGrpSpPr/>
          <p:nvPr/>
        </p:nvGrpSpPr>
        <p:grpSpPr>
          <a:xfrm>
            <a:off x="9103863" y="1474904"/>
            <a:ext cx="3304854" cy="4114133"/>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F59A183C-AE21-42E1-8786-8C1A15B1D033}"/>
              </a:ext>
            </a:extLst>
          </p:cNvPr>
          <p:cNvPicPr>
            <a:picLocks noChangeAspect="1"/>
          </p:cNvPicPr>
          <p:nvPr/>
        </p:nvPicPr>
        <p:blipFill>
          <a:blip r:embed="rId2"/>
          <a:stretch>
            <a:fillRect/>
          </a:stretch>
        </p:blipFill>
        <p:spPr>
          <a:xfrm>
            <a:off x="9573206" y="2275083"/>
            <a:ext cx="2056738" cy="2435949"/>
          </a:xfrm>
          <a:prstGeom prst="rect">
            <a:avLst/>
          </a:prstGeom>
        </p:spPr>
      </p:pic>
    </p:spTree>
    <p:extLst>
      <p:ext uri="{BB962C8B-B14F-4D97-AF65-F5344CB8AC3E}">
        <p14:creationId xmlns:p14="http://schemas.microsoft.com/office/powerpoint/2010/main" val="2119210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3. Transformación ambiental y digital del sector agroalimentario y pesquero: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242967" y="1358096"/>
            <a:ext cx="9035797" cy="4869250"/>
          </a:xfrm>
        </p:spPr>
        <p:txBody>
          <a:bodyPr vert="horz" lIns="91440" tIns="45720" rIns="91440" bIns="45720" rtlCol="0">
            <a:normAutofit lnSpcReduction="10000"/>
          </a:bodyPr>
          <a:lstStyle/>
          <a:p>
            <a:pPr marL="0" indent="0" defTabSz="914400">
              <a:spcBef>
                <a:spcPts val="1200"/>
              </a:spcBef>
              <a:buClr>
                <a:srgbClr val="BA514C"/>
              </a:buClr>
              <a:buNone/>
            </a:pPr>
            <a:r>
              <a:rPr lang="es-ES" sz="1400" dirty="0">
                <a:solidFill>
                  <a:srgbClr val="BA514C"/>
                </a:solidFill>
              </a:rPr>
              <a:t>Plan de impulso a la sostenibilidad, investigación, innovación y digitalización del sector pesquero (III): Desarrollo tecnológico e innovación en sector pesquero y acuícola</a:t>
            </a:r>
          </a:p>
          <a:p>
            <a:pPr marL="0" indent="0" defTabSz="914400">
              <a:spcBef>
                <a:spcPts val="1200"/>
              </a:spcBef>
              <a:buClr>
                <a:srgbClr val="BA514C"/>
              </a:buClr>
              <a:buNone/>
            </a:pPr>
            <a:r>
              <a:rPr lang="es-ES" sz="1400" dirty="0">
                <a:solidFill>
                  <a:srgbClr val="BA514C"/>
                </a:solidFill>
              </a:rPr>
              <a:t>L2. Desarrollo Tecnológico e Innovación en el Sector Pesquero y Acuícola. Equilibrio Cadena Comercialización.</a:t>
            </a:r>
          </a:p>
          <a:p>
            <a:pPr indent="-228600" defTabSz="914400">
              <a:spcBef>
                <a:spcPts val="1200"/>
              </a:spcBef>
              <a:buFont typeface="Arial" panose="020B0604020202020204" pitchFamily="34" charset="0"/>
              <a:buChar char="•"/>
            </a:pPr>
            <a:r>
              <a:rPr lang="es-ES" sz="1400" dirty="0"/>
              <a:t>Ayudas al </a:t>
            </a:r>
            <a:r>
              <a:rPr lang="es-ES" sz="1400" b="1" dirty="0"/>
              <a:t>Desarrollo tecnológico y a la innovación </a:t>
            </a:r>
            <a:r>
              <a:rPr lang="es-ES" sz="1400" dirty="0"/>
              <a:t>en el </a:t>
            </a:r>
            <a:r>
              <a:rPr lang="es-ES" sz="1400" b="1" dirty="0"/>
              <a:t>sector pesquero y acuícola </a:t>
            </a:r>
            <a:r>
              <a:rPr lang="es-ES" sz="1400" dirty="0"/>
              <a:t>a través de una convocatoria pública con el objetivo final de </a:t>
            </a:r>
            <a:r>
              <a:rPr lang="es-ES" sz="1400" b="1" dirty="0"/>
              <a:t>mejorar la sostenibilidad, desde un punto de vista medioambiental, económico y social.</a:t>
            </a:r>
          </a:p>
          <a:p>
            <a:pPr indent="-228600" defTabSz="914400">
              <a:spcBef>
                <a:spcPts val="1200"/>
              </a:spcBef>
              <a:buFont typeface="Arial" panose="020B0604020202020204" pitchFamily="34" charset="0"/>
              <a:buChar char="•"/>
            </a:pPr>
            <a:r>
              <a:rPr lang="es-ES" sz="1400" dirty="0"/>
              <a:t>Inversiones destinadas a </a:t>
            </a:r>
            <a:r>
              <a:rPr lang="es-ES" sz="1400" b="1" dirty="0"/>
              <a:t>empresas del sector pesquero y acuícola </a:t>
            </a:r>
            <a:r>
              <a:rPr lang="es-ES" sz="1400" dirty="0"/>
              <a:t>(tanto marítima como continental) y </a:t>
            </a:r>
            <a:r>
              <a:rPr lang="es-ES" sz="1400" b="1" dirty="0"/>
              <a:t>actividades conexas. </a:t>
            </a:r>
          </a:p>
          <a:p>
            <a:pPr indent="-228600" defTabSz="914400">
              <a:spcBef>
                <a:spcPts val="1200"/>
              </a:spcBef>
              <a:buFont typeface="Arial" panose="020B0604020202020204" pitchFamily="34" charset="0"/>
              <a:buChar char="•"/>
            </a:pPr>
            <a:r>
              <a:rPr lang="es-ES" sz="1400" dirty="0"/>
              <a:t>Ministerio de Agricultura Pesca y Alimentación</a:t>
            </a:r>
          </a:p>
          <a:p>
            <a:pPr indent="-228600" defTabSz="914400">
              <a:spcBef>
                <a:spcPts val="1200"/>
              </a:spcBef>
              <a:buFont typeface="Arial" panose="020B0604020202020204" pitchFamily="34" charset="0"/>
              <a:buChar char="•"/>
            </a:pPr>
            <a:r>
              <a:rPr lang="es-ES" sz="1400" dirty="0"/>
              <a:t>Implementación de la inversión:	2021</a:t>
            </a:r>
          </a:p>
          <a:p>
            <a:pPr indent="-228600" defTabSz="914400">
              <a:spcBef>
                <a:spcPts val="1200"/>
              </a:spcBef>
              <a:buFont typeface="Arial" panose="020B0604020202020204" pitchFamily="34" charset="0"/>
              <a:buChar char="•"/>
            </a:pPr>
            <a:r>
              <a:rPr lang="es-ES" sz="1400" b="1" dirty="0"/>
              <a:t>Subvenciones por concurrencia competitiva </a:t>
            </a:r>
            <a:r>
              <a:rPr lang="es-ES" sz="1400" dirty="0"/>
              <a:t>para la realización de proyectos dirigidos al </a:t>
            </a:r>
            <a:r>
              <a:rPr lang="es-ES" sz="1400" b="1" dirty="0"/>
              <a:t>desarrollo e implementación de nuevas tecnologías</a:t>
            </a:r>
            <a:r>
              <a:rPr lang="es-ES" sz="1400" dirty="0"/>
              <a:t>, así como a la </a:t>
            </a:r>
            <a:r>
              <a:rPr lang="es-ES" sz="1400" b="1" dirty="0"/>
              <a:t>innovación en el sector pesquero y acuícola </a:t>
            </a:r>
            <a:r>
              <a:rPr lang="es-ES" sz="1400" dirty="0"/>
              <a:t>en campos tan diversos como la mejora de la eficiencia energética en la industria 4.0, el desarrollo de nuevos procesos y productos, la digitalización a lo largo de toda la cadena o el establecimiento de criterios homogéneos sobre cómo ha de recogerse la información en los distintos sistemas electrónicos de registro de información existente (Códigos de barra, </a:t>
            </a:r>
            <a:r>
              <a:rPr lang="es-ES" sz="1400" dirty="0" err="1"/>
              <a:t>Bidi</a:t>
            </a:r>
            <a:r>
              <a:rPr lang="es-ES" sz="1400" dirty="0"/>
              <a:t>, Códigos QR).</a:t>
            </a:r>
          </a:p>
          <a:p>
            <a:pPr indent="-228600" defTabSz="914400">
              <a:spcBef>
                <a:spcPts val="1200"/>
              </a:spcBef>
              <a:buFont typeface="Arial" panose="020B0604020202020204" pitchFamily="34" charset="0"/>
              <a:buChar char="•"/>
            </a:pPr>
            <a:r>
              <a:rPr lang="es-ES" sz="1400" dirty="0"/>
              <a:t>Financiación prevista de 11M€ (para las dos líneas). Se ha estimado alcanzar la financiación de entre 20 y 30 proyectos que tendrán carácter de plurianuales.</a:t>
            </a:r>
          </a:p>
          <a:p>
            <a:pPr indent="-228600" defTabSz="914400">
              <a:spcBef>
                <a:spcPts val="1200"/>
              </a:spcBef>
              <a:buFont typeface="Arial" panose="020B0604020202020204" pitchFamily="34" charset="0"/>
              <a:buChar char="•"/>
            </a:pPr>
            <a:r>
              <a:rPr lang="es-ES" sz="1400" dirty="0"/>
              <a:t>Estas ayudas podrían asimismo acogerse al Régimen de ayudas de minimis.</a:t>
            </a:r>
          </a:p>
          <a:p>
            <a:pPr indent="-228600" defTabSz="914400">
              <a:spcBef>
                <a:spcPts val="1200"/>
              </a:spcBef>
              <a:buFont typeface="Arial" panose="020B0604020202020204" pitchFamily="34" charset="0"/>
              <a:buChar char="•"/>
            </a:pPr>
            <a:endParaRPr lang="es-ES" sz="1400" dirty="0"/>
          </a:p>
        </p:txBody>
      </p:sp>
      <p:grpSp>
        <p:nvGrpSpPr>
          <p:cNvPr id="4" name="Grupo 3">
            <a:extLst>
              <a:ext uri="{FF2B5EF4-FFF2-40B4-BE49-F238E27FC236}">
                <a16:creationId xmlns:a16="http://schemas.microsoft.com/office/drawing/2014/main" id="{A03EEB64-8DAE-4A53-9AE0-F18EBA8CB77F}"/>
              </a:ext>
            </a:extLst>
          </p:cNvPr>
          <p:cNvGrpSpPr/>
          <p:nvPr/>
        </p:nvGrpSpPr>
        <p:grpSpPr>
          <a:xfrm>
            <a:off x="9570783" y="1860696"/>
            <a:ext cx="2393593" cy="3452782"/>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F59A183C-AE21-42E1-8786-8C1A15B1D033}"/>
              </a:ext>
            </a:extLst>
          </p:cNvPr>
          <p:cNvPicPr>
            <a:picLocks noChangeAspect="1"/>
          </p:cNvPicPr>
          <p:nvPr/>
        </p:nvPicPr>
        <p:blipFill>
          <a:blip r:embed="rId2"/>
          <a:stretch>
            <a:fillRect/>
          </a:stretch>
        </p:blipFill>
        <p:spPr>
          <a:xfrm>
            <a:off x="9804349" y="2562751"/>
            <a:ext cx="1669417" cy="1977216"/>
          </a:xfrm>
          <a:prstGeom prst="rect">
            <a:avLst/>
          </a:prstGeom>
        </p:spPr>
      </p:pic>
    </p:spTree>
    <p:extLst>
      <p:ext uri="{BB962C8B-B14F-4D97-AF65-F5344CB8AC3E}">
        <p14:creationId xmlns:p14="http://schemas.microsoft.com/office/powerpoint/2010/main" val="3201408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3. Transformación ambiental y digital del sector agroalimentario y pesquero: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8104535" cy="4695093"/>
          </a:xfrm>
        </p:spPr>
        <p:txBody>
          <a:bodyPr vert="horz" lIns="91440" tIns="45720" rIns="91440" bIns="45720" rtlCol="0">
            <a:normAutofit/>
          </a:bodyPr>
          <a:lstStyle/>
          <a:p>
            <a:pPr marL="0" indent="0" defTabSz="914400">
              <a:spcBef>
                <a:spcPts val="1200"/>
              </a:spcBef>
              <a:buClr>
                <a:srgbClr val="BA514C"/>
              </a:buClr>
              <a:buNone/>
            </a:pPr>
            <a:r>
              <a:rPr lang="es-ES" sz="1400" dirty="0">
                <a:solidFill>
                  <a:srgbClr val="BA514C"/>
                </a:solidFill>
              </a:rPr>
              <a:t>Plan de impulso a la sostenibilidad, investigación, innovación y digitalización del sector pesquero (IV): Digitalización y uso de </a:t>
            </a:r>
            <a:r>
              <a:rPr lang="es-ES" sz="1400" dirty="0" err="1">
                <a:solidFill>
                  <a:srgbClr val="BA514C"/>
                </a:solidFill>
              </a:rPr>
              <a:t>TIC´s</a:t>
            </a:r>
            <a:r>
              <a:rPr lang="es-ES" sz="1400" dirty="0">
                <a:solidFill>
                  <a:srgbClr val="BA514C"/>
                </a:solidFill>
              </a:rPr>
              <a:t> en el sector pesquero.</a:t>
            </a:r>
          </a:p>
          <a:p>
            <a:pPr marL="0" indent="0" defTabSz="914400">
              <a:spcBef>
                <a:spcPts val="1200"/>
              </a:spcBef>
              <a:buClr>
                <a:srgbClr val="BA514C"/>
              </a:buClr>
              <a:buNone/>
            </a:pPr>
            <a:r>
              <a:rPr lang="es-ES" sz="1400" dirty="0">
                <a:solidFill>
                  <a:srgbClr val="BA514C"/>
                </a:solidFill>
              </a:rPr>
              <a:t>L1. Digitalización del sector pesquero y acuícola español.</a:t>
            </a:r>
          </a:p>
          <a:p>
            <a:pPr indent="-228600" defTabSz="914400">
              <a:spcBef>
                <a:spcPts val="1200"/>
              </a:spcBef>
              <a:buFont typeface="Arial" panose="020B0604020202020204" pitchFamily="34" charset="0"/>
              <a:buChar char="•"/>
            </a:pPr>
            <a:r>
              <a:rPr lang="es-ES" sz="1400" dirty="0"/>
              <a:t>Ayudas destinadas a la </a:t>
            </a:r>
            <a:r>
              <a:rPr lang="es-ES" sz="1400" b="1" dirty="0"/>
              <a:t>digitalización del sector pesquero </a:t>
            </a:r>
            <a:r>
              <a:rPr lang="es-ES" sz="1400" dirty="0"/>
              <a:t>y acuícola, con las siguientes líneas de apoyo:</a:t>
            </a:r>
          </a:p>
          <a:p>
            <a:pPr lvl="1" indent="-228600" defTabSz="914400">
              <a:spcBef>
                <a:spcPts val="1200"/>
              </a:spcBef>
              <a:buFont typeface="Arial" panose="020B0604020202020204" pitchFamily="34" charset="0"/>
              <a:buChar char="•"/>
            </a:pPr>
            <a:r>
              <a:rPr lang="es-ES" sz="1400" b="1" dirty="0"/>
              <a:t>Ayudas para la flota pesquera española de buques de menos de 12 m </a:t>
            </a:r>
            <a:r>
              <a:rPr lang="es-ES" sz="1400" dirty="0"/>
              <a:t>de dispositivos para el envío electrónico de las capturas y para su geolocalización.</a:t>
            </a:r>
          </a:p>
          <a:p>
            <a:pPr lvl="1" indent="-228600" defTabSz="914400">
              <a:spcBef>
                <a:spcPts val="1200"/>
              </a:spcBef>
              <a:buFont typeface="Arial" panose="020B0604020202020204" pitchFamily="34" charset="0"/>
              <a:buChar char="•"/>
            </a:pPr>
            <a:r>
              <a:rPr lang="es-ES" sz="1400" b="1" dirty="0"/>
              <a:t>Ayudas para la flota pesquera española de buques mayores de 24 metros </a:t>
            </a:r>
            <a:r>
              <a:rPr lang="es-ES" sz="1400" dirty="0"/>
              <a:t>para la instalación de un sistema de vigilancia mediante cámaras para la vigilancia remota de pesquerías y la lucha contra los descartes.</a:t>
            </a:r>
          </a:p>
          <a:p>
            <a:pPr lvl="1" indent="-228600" defTabSz="914400">
              <a:spcBef>
                <a:spcPts val="1200"/>
              </a:spcBef>
              <a:buFont typeface="Arial" panose="020B0604020202020204" pitchFamily="34" charset="0"/>
              <a:buChar char="•"/>
            </a:pPr>
            <a:r>
              <a:rPr lang="es-ES" sz="1400" dirty="0"/>
              <a:t>Ayudas para actuaciones de </a:t>
            </a:r>
            <a:r>
              <a:rPr lang="es-ES" sz="1400" b="1" dirty="0"/>
              <a:t>digitalización del sector pesquero y acuícola</a:t>
            </a:r>
            <a:r>
              <a:rPr lang="es-ES" sz="1400" dirty="0"/>
              <a:t>.</a:t>
            </a:r>
          </a:p>
          <a:p>
            <a:pPr indent="-228600" defTabSz="914400">
              <a:spcBef>
                <a:spcPts val="1200"/>
              </a:spcBef>
              <a:buFont typeface="Arial" panose="020B0604020202020204" pitchFamily="34" charset="0"/>
              <a:buChar char="•"/>
            </a:pPr>
            <a:r>
              <a:rPr lang="es-ES" sz="1400" dirty="0"/>
              <a:t>Inversión dirigida a </a:t>
            </a:r>
            <a:r>
              <a:rPr lang="es-ES" sz="1400" b="1" dirty="0"/>
              <a:t>empresas del sector pesquero, empresas tecnológicas y empresas conexas. Administración española.</a:t>
            </a:r>
          </a:p>
          <a:p>
            <a:pPr indent="-228600" defTabSz="914400">
              <a:spcBef>
                <a:spcPts val="1200"/>
              </a:spcBef>
              <a:buFont typeface="Arial" panose="020B0604020202020204" pitchFamily="34" charset="0"/>
              <a:buChar char="•"/>
            </a:pPr>
            <a:r>
              <a:rPr lang="es-ES" sz="1400" dirty="0"/>
              <a:t>Ministerio de Agricultura Pesca y Alimentación</a:t>
            </a:r>
          </a:p>
          <a:p>
            <a:pPr indent="-228600" defTabSz="914400">
              <a:spcBef>
                <a:spcPts val="1200"/>
              </a:spcBef>
              <a:buFont typeface="Arial" panose="020B0604020202020204" pitchFamily="34" charset="0"/>
              <a:buChar char="•"/>
            </a:pPr>
            <a:r>
              <a:rPr lang="es-ES" sz="1400" dirty="0"/>
              <a:t>Implementación de la inversión: 2021-2023. </a:t>
            </a:r>
          </a:p>
        </p:txBody>
      </p:sp>
      <p:grpSp>
        <p:nvGrpSpPr>
          <p:cNvPr id="4" name="Grupo 3">
            <a:extLst>
              <a:ext uri="{FF2B5EF4-FFF2-40B4-BE49-F238E27FC236}">
                <a16:creationId xmlns:a16="http://schemas.microsoft.com/office/drawing/2014/main" id="{A03EEB64-8DAE-4A53-9AE0-F18EBA8CB77F}"/>
              </a:ext>
            </a:extLst>
          </p:cNvPr>
          <p:cNvGrpSpPr/>
          <p:nvPr/>
        </p:nvGrpSpPr>
        <p:grpSpPr>
          <a:xfrm>
            <a:off x="9103863" y="1474904"/>
            <a:ext cx="3304854" cy="4114133"/>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F59A183C-AE21-42E1-8786-8C1A15B1D033}"/>
              </a:ext>
            </a:extLst>
          </p:cNvPr>
          <p:cNvPicPr>
            <a:picLocks noChangeAspect="1"/>
          </p:cNvPicPr>
          <p:nvPr/>
        </p:nvPicPr>
        <p:blipFill>
          <a:blip r:embed="rId2"/>
          <a:stretch>
            <a:fillRect/>
          </a:stretch>
        </p:blipFill>
        <p:spPr>
          <a:xfrm>
            <a:off x="9573206" y="2275083"/>
            <a:ext cx="2056738" cy="2435949"/>
          </a:xfrm>
          <a:prstGeom prst="rect">
            <a:avLst/>
          </a:prstGeom>
        </p:spPr>
      </p:pic>
    </p:spTree>
    <p:extLst>
      <p:ext uri="{BB962C8B-B14F-4D97-AF65-F5344CB8AC3E}">
        <p14:creationId xmlns:p14="http://schemas.microsoft.com/office/powerpoint/2010/main" val="1661296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2DE31FA2-27E5-4379-AF9C-D3B6716D6052}"/>
              </a:ext>
            </a:extLst>
          </p:cNvPr>
          <p:cNvSpPr txBox="1">
            <a:spLocks/>
          </p:cNvSpPr>
          <p:nvPr/>
        </p:nvSpPr>
        <p:spPr>
          <a:xfrm>
            <a:off x="774696" y="6231633"/>
            <a:ext cx="403229" cy="365125"/>
          </a:xfrm>
          <a:prstGeom prst="rect">
            <a:avLst/>
          </a:prstGeom>
        </p:spPr>
        <p:txBody>
          <a:bodyPr vert="horz" lIns="72000" tIns="72000" rIns="72000" bIns="72000" rtlCol="0" anchor="ctr" anchorCtr="0"/>
          <a:lstStyle>
            <a:defPPr>
              <a:defRPr lang="es-ES"/>
            </a:defPPr>
            <a:lvl1pPr marL="0" algn="ctr" defTabSz="914400" rtl="0" eaLnBrk="1" latinLnBrk="0" hangingPunct="1">
              <a:defRPr lang="es-ES" sz="900" kern="1200" smtClean="0">
                <a:solidFill>
                  <a:schemeClr val="accent4"/>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F97755-CF1C-49EE-9832-9FD78690BC2A}" type="slidenum">
              <a:rPr lang="es-ES" smtClean="0">
                <a:solidFill>
                  <a:srgbClr val="013E77"/>
                </a:solidFill>
                <a:latin typeface="Verdana"/>
              </a:rPr>
              <a:pPr/>
              <a:t>2</a:t>
            </a:fld>
            <a:endParaRPr lang="es-ES" dirty="0">
              <a:solidFill>
                <a:srgbClr val="013E77"/>
              </a:solidFill>
              <a:latin typeface="Verdana"/>
            </a:endParaRPr>
          </a:p>
        </p:txBody>
      </p:sp>
      <p:sp>
        <p:nvSpPr>
          <p:cNvPr id="6" name="Título 2">
            <a:extLst>
              <a:ext uri="{FF2B5EF4-FFF2-40B4-BE49-F238E27FC236}">
                <a16:creationId xmlns:a16="http://schemas.microsoft.com/office/drawing/2014/main" id="{C54A120B-6664-4CEF-B9A5-8281149AB98B}"/>
              </a:ext>
            </a:extLst>
          </p:cNvPr>
          <p:cNvSpPr txBox="1">
            <a:spLocks/>
          </p:cNvSpPr>
          <p:nvPr/>
        </p:nvSpPr>
        <p:spPr>
          <a:xfrm>
            <a:off x="696675" y="301820"/>
            <a:ext cx="10800000" cy="533205"/>
          </a:xfrm>
          <a:prstGeom prst="rect">
            <a:avLst/>
          </a:prstGeom>
        </p:spPr>
        <p:txBody>
          <a:bodyPr vert="horz" lIns="72000" tIns="72000" rIns="72000" bIns="72000" rtlCol="0" anchor="b" anchorCtr="0">
            <a:spAutoFit/>
          </a:bodyPr>
          <a:lst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800" dirty="0">
                <a:solidFill>
                  <a:srgbClr val="BA514C"/>
                </a:solidFill>
                <a:latin typeface="Oxygen Bold" panose="02000803000000000000" pitchFamily="2" charset="0"/>
                <a:ea typeface="+mj-ea"/>
                <a:cs typeface="+mj-cs"/>
              </a:rPr>
              <a:t>Fondos Next Generation en España</a:t>
            </a:r>
          </a:p>
        </p:txBody>
      </p:sp>
      <p:grpSp>
        <p:nvGrpSpPr>
          <p:cNvPr id="9" name="object 5">
            <a:extLst>
              <a:ext uri="{FF2B5EF4-FFF2-40B4-BE49-F238E27FC236}">
                <a16:creationId xmlns:a16="http://schemas.microsoft.com/office/drawing/2014/main" id="{B08A7F36-BA2C-4E6A-83A8-1B974BCDB07F}"/>
              </a:ext>
            </a:extLst>
          </p:cNvPr>
          <p:cNvGrpSpPr/>
          <p:nvPr/>
        </p:nvGrpSpPr>
        <p:grpSpPr>
          <a:xfrm>
            <a:off x="7502612" y="2317285"/>
            <a:ext cx="4067810" cy="2880360"/>
            <a:chOff x="9035998" y="2879990"/>
            <a:chExt cx="4067810" cy="2880360"/>
          </a:xfrm>
        </p:grpSpPr>
        <p:sp>
          <p:nvSpPr>
            <p:cNvPr id="10" name="object 6">
              <a:extLst>
                <a:ext uri="{FF2B5EF4-FFF2-40B4-BE49-F238E27FC236}">
                  <a16:creationId xmlns:a16="http://schemas.microsoft.com/office/drawing/2014/main" id="{B9A8E02E-4D43-4523-8C82-CC789AAAA1E7}"/>
                </a:ext>
              </a:extLst>
            </p:cNvPr>
            <p:cNvSpPr/>
            <p:nvPr/>
          </p:nvSpPr>
          <p:spPr>
            <a:xfrm>
              <a:off x="9035987" y="2879991"/>
              <a:ext cx="4067810" cy="575310"/>
            </a:xfrm>
            <a:custGeom>
              <a:avLst/>
              <a:gdLst/>
              <a:ahLst/>
              <a:cxnLst/>
              <a:rect l="l" t="t" r="r" b="b"/>
              <a:pathLst>
                <a:path w="4067809" h="575310">
                  <a:moveTo>
                    <a:pt x="4067810" y="0"/>
                  </a:moveTo>
                  <a:lnTo>
                    <a:pt x="3176270" y="0"/>
                  </a:lnTo>
                  <a:lnTo>
                    <a:pt x="0" y="0"/>
                  </a:lnTo>
                  <a:lnTo>
                    <a:pt x="0" y="575183"/>
                  </a:lnTo>
                  <a:lnTo>
                    <a:pt x="3176270" y="575183"/>
                  </a:lnTo>
                  <a:lnTo>
                    <a:pt x="4067810" y="575183"/>
                  </a:lnTo>
                  <a:lnTo>
                    <a:pt x="4067810" y="0"/>
                  </a:lnTo>
                  <a:close/>
                </a:path>
              </a:pathLst>
            </a:custGeom>
            <a:solidFill>
              <a:srgbClr val="F1D7C4"/>
            </a:solidFill>
          </p:spPr>
          <p:txBody>
            <a:bodyPr wrap="square" lIns="0" tIns="0" rIns="0" bIns="0" rtlCol="0"/>
            <a:lstStyle/>
            <a:p>
              <a:endParaRPr/>
            </a:p>
          </p:txBody>
        </p:sp>
        <p:sp>
          <p:nvSpPr>
            <p:cNvPr id="11" name="object 7">
              <a:extLst>
                <a:ext uri="{FF2B5EF4-FFF2-40B4-BE49-F238E27FC236}">
                  <a16:creationId xmlns:a16="http://schemas.microsoft.com/office/drawing/2014/main" id="{7239ABAD-E1C9-47F3-A5D6-9B381389B797}"/>
                </a:ext>
              </a:extLst>
            </p:cNvPr>
            <p:cNvSpPr/>
            <p:nvPr/>
          </p:nvSpPr>
          <p:spPr>
            <a:xfrm>
              <a:off x="9035987" y="3455187"/>
              <a:ext cx="4067810" cy="577215"/>
            </a:xfrm>
            <a:custGeom>
              <a:avLst/>
              <a:gdLst/>
              <a:ahLst/>
              <a:cxnLst/>
              <a:rect l="l" t="t" r="r" b="b"/>
              <a:pathLst>
                <a:path w="4067809" h="577214">
                  <a:moveTo>
                    <a:pt x="4067810" y="0"/>
                  </a:moveTo>
                  <a:lnTo>
                    <a:pt x="3176270" y="0"/>
                  </a:lnTo>
                  <a:lnTo>
                    <a:pt x="0" y="0"/>
                  </a:lnTo>
                  <a:lnTo>
                    <a:pt x="0" y="576821"/>
                  </a:lnTo>
                  <a:lnTo>
                    <a:pt x="3176270" y="576821"/>
                  </a:lnTo>
                  <a:lnTo>
                    <a:pt x="4067810" y="576821"/>
                  </a:lnTo>
                  <a:lnTo>
                    <a:pt x="4067810" y="0"/>
                  </a:lnTo>
                  <a:close/>
                </a:path>
              </a:pathLst>
            </a:custGeom>
            <a:solidFill>
              <a:srgbClr val="EECDC1"/>
            </a:solidFill>
          </p:spPr>
          <p:txBody>
            <a:bodyPr wrap="square" lIns="0" tIns="0" rIns="0" bIns="0" rtlCol="0"/>
            <a:lstStyle/>
            <a:p>
              <a:endParaRPr/>
            </a:p>
          </p:txBody>
        </p:sp>
        <p:sp>
          <p:nvSpPr>
            <p:cNvPr id="12" name="object 8">
              <a:extLst>
                <a:ext uri="{FF2B5EF4-FFF2-40B4-BE49-F238E27FC236}">
                  <a16:creationId xmlns:a16="http://schemas.microsoft.com/office/drawing/2014/main" id="{A0DAD77C-EB03-4114-8A90-8370F00AFDBD}"/>
                </a:ext>
              </a:extLst>
            </p:cNvPr>
            <p:cNvSpPr/>
            <p:nvPr/>
          </p:nvSpPr>
          <p:spPr>
            <a:xfrm>
              <a:off x="9035987" y="4031995"/>
              <a:ext cx="4067810" cy="576580"/>
            </a:xfrm>
            <a:custGeom>
              <a:avLst/>
              <a:gdLst/>
              <a:ahLst/>
              <a:cxnLst/>
              <a:rect l="l" t="t" r="r" b="b"/>
              <a:pathLst>
                <a:path w="4067809" h="576579">
                  <a:moveTo>
                    <a:pt x="4067810" y="0"/>
                  </a:moveTo>
                  <a:lnTo>
                    <a:pt x="3176270" y="0"/>
                  </a:lnTo>
                  <a:lnTo>
                    <a:pt x="0" y="0"/>
                  </a:lnTo>
                  <a:lnTo>
                    <a:pt x="0" y="575995"/>
                  </a:lnTo>
                  <a:lnTo>
                    <a:pt x="3176270" y="575995"/>
                  </a:lnTo>
                  <a:lnTo>
                    <a:pt x="4067810" y="575995"/>
                  </a:lnTo>
                  <a:lnTo>
                    <a:pt x="4067810" y="0"/>
                  </a:lnTo>
                  <a:close/>
                </a:path>
              </a:pathLst>
            </a:custGeom>
            <a:solidFill>
              <a:srgbClr val="DECCDD"/>
            </a:solidFill>
          </p:spPr>
          <p:txBody>
            <a:bodyPr wrap="square" lIns="0" tIns="0" rIns="0" bIns="0" rtlCol="0"/>
            <a:lstStyle/>
            <a:p>
              <a:endParaRPr/>
            </a:p>
          </p:txBody>
        </p:sp>
        <p:sp>
          <p:nvSpPr>
            <p:cNvPr id="13" name="object 9">
              <a:extLst>
                <a:ext uri="{FF2B5EF4-FFF2-40B4-BE49-F238E27FC236}">
                  <a16:creationId xmlns:a16="http://schemas.microsoft.com/office/drawing/2014/main" id="{B230A1DE-A0C5-40E5-833F-D93A5ACC3BC9}"/>
                </a:ext>
              </a:extLst>
            </p:cNvPr>
            <p:cNvSpPr/>
            <p:nvPr/>
          </p:nvSpPr>
          <p:spPr>
            <a:xfrm>
              <a:off x="9035987" y="4607991"/>
              <a:ext cx="4067810" cy="578485"/>
            </a:xfrm>
            <a:custGeom>
              <a:avLst/>
              <a:gdLst/>
              <a:ahLst/>
              <a:cxnLst/>
              <a:rect l="l" t="t" r="r" b="b"/>
              <a:pathLst>
                <a:path w="4067809" h="578485">
                  <a:moveTo>
                    <a:pt x="4067810" y="0"/>
                  </a:moveTo>
                  <a:lnTo>
                    <a:pt x="3176270" y="0"/>
                  </a:lnTo>
                  <a:lnTo>
                    <a:pt x="0" y="0"/>
                  </a:lnTo>
                  <a:lnTo>
                    <a:pt x="0" y="578358"/>
                  </a:lnTo>
                  <a:lnTo>
                    <a:pt x="3176270" y="578358"/>
                  </a:lnTo>
                  <a:lnTo>
                    <a:pt x="4067810" y="578358"/>
                  </a:lnTo>
                  <a:lnTo>
                    <a:pt x="4067810" y="0"/>
                  </a:lnTo>
                  <a:close/>
                </a:path>
              </a:pathLst>
            </a:custGeom>
            <a:solidFill>
              <a:srgbClr val="CBCADE"/>
            </a:solidFill>
          </p:spPr>
          <p:txBody>
            <a:bodyPr wrap="square" lIns="0" tIns="0" rIns="0" bIns="0" rtlCol="0"/>
            <a:lstStyle/>
            <a:p>
              <a:endParaRPr/>
            </a:p>
          </p:txBody>
        </p:sp>
        <p:sp>
          <p:nvSpPr>
            <p:cNvPr id="14" name="object 10">
              <a:extLst>
                <a:ext uri="{FF2B5EF4-FFF2-40B4-BE49-F238E27FC236}">
                  <a16:creationId xmlns:a16="http://schemas.microsoft.com/office/drawing/2014/main" id="{7FCC89E6-9DC2-44C4-A23B-01CACBB3BE3B}"/>
                </a:ext>
              </a:extLst>
            </p:cNvPr>
            <p:cNvSpPr/>
            <p:nvPr/>
          </p:nvSpPr>
          <p:spPr>
            <a:xfrm>
              <a:off x="9035987" y="5186362"/>
              <a:ext cx="4067810" cy="574040"/>
            </a:xfrm>
            <a:custGeom>
              <a:avLst/>
              <a:gdLst/>
              <a:ahLst/>
              <a:cxnLst/>
              <a:rect l="l" t="t" r="r" b="b"/>
              <a:pathLst>
                <a:path w="4067809" h="574039">
                  <a:moveTo>
                    <a:pt x="4067810" y="0"/>
                  </a:moveTo>
                  <a:lnTo>
                    <a:pt x="3176270" y="0"/>
                  </a:lnTo>
                  <a:lnTo>
                    <a:pt x="0" y="0"/>
                  </a:lnTo>
                  <a:lnTo>
                    <a:pt x="0" y="573646"/>
                  </a:lnTo>
                  <a:lnTo>
                    <a:pt x="3176270" y="573646"/>
                  </a:lnTo>
                  <a:lnTo>
                    <a:pt x="4067810" y="573646"/>
                  </a:lnTo>
                  <a:lnTo>
                    <a:pt x="4067810" y="0"/>
                  </a:lnTo>
                  <a:close/>
                </a:path>
              </a:pathLst>
            </a:custGeom>
            <a:solidFill>
              <a:srgbClr val="C8D3E5"/>
            </a:solidFill>
          </p:spPr>
          <p:txBody>
            <a:bodyPr wrap="square" lIns="0" tIns="0" rIns="0" bIns="0" rtlCol="0"/>
            <a:lstStyle/>
            <a:p>
              <a:endParaRPr/>
            </a:p>
          </p:txBody>
        </p:sp>
      </p:grpSp>
      <p:sp>
        <p:nvSpPr>
          <p:cNvPr id="15" name="object 11">
            <a:extLst>
              <a:ext uri="{FF2B5EF4-FFF2-40B4-BE49-F238E27FC236}">
                <a16:creationId xmlns:a16="http://schemas.microsoft.com/office/drawing/2014/main" id="{B574D304-135E-4A1A-95F2-FBA30DDA8FC8}"/>
              </a:ext>
            </a:extLst>
          </p:cNvPr>
          <p:cNvSpPr txBox="1"/>
          <p:nvPr/>
        </p:nvSpPr>
        <p:spPr>
          <a:xfrm>
            <a:off x="10806199" y="2468530"/>
            <a:ext cx="676275" cy="238760"/>
          </a:xfrm>
          <a:prstGeom prst="rect">
            <a:avLst/>
          </a:prstGeom>
        </p:spPr>
        <p:txBody>
          <a:bodyPr vert="horz" wrap="square" lIns="0" tIns="12700" rIns="0" bIns="0" rtlCol="0">
            <a:spAutoFit/>
          </a:bodyPr>
          <a:lstStyle/>
          <a:p>
            <a:pPr>
              <a:lnSpc>
                <a:spcPct val="100000"/>
              </a:lnSpc>
              <a:spcBef>
                <a:spcPts val="100"/>
              </a:spcBef>
            </a:pPr>
            <a:r>
              <a:rPr sz="1400" b="1" spc="-35" dirty="0">
                <a:solidFill>
                  <a:srgbClr val="C6692A"/>
                </a:solidFill>
                <a:latin typeface="Calibri"/>
                <a:cs typeface="Calibri"/>
              </a:rPr>
              <a:t>4.949</a:t>
            </a:r>
            <a:r>
              <a:rPr sz="1400" b="1" spc="10" dirty="0">
                <a:solidFill>
                  <a:srgbClr val="C6692A"/>
                </a:solidFill>
                <a:latin typeface="Calibri"/>
                <a:cs typeface="Calibri"/>
              </a:rPr>
              <a:t> </a:t>
            </a:r>
            <a:r>
              <a:rPr sz="1400" b="1" spc="-140" dirty="0">
                <a:solidFill>
                  <a:srgbClr val="C6692A"/>
                </a:solidFill>
                <a:latin typeface="Calibri"/>
                <a:cs typeface="Calibri"/>
              </a:rPr>
              <a:t>M</a:t>
            </a:r>
            <a:r>
              <a:rPr sz="1400" b="1" spc="-140" dirty="0">
                <a:solidFill>
                  <a:srgbClr val="C6692A"/>
                </a:solidFill>
                <a:latin typeface="Trebuchet MS"/>
                <a:cs typeface="Trebuchet MS"/>
              </a:rPr>
              <a:t>€</a:t>
            </a:r>
            <a:endParaRPr sz="1400">
              <a:latin typeface="Trebuchet MS"/>
              <a:cs typeface="Trebuchet MS"/>
            </a:endParaRPr>
          </a:p>
        </p:txBody>
      </p:sp>
      <p:sp>
        <p:nvSpPr>
          <p:cNvPr id="16" name="object 12">
            <a:extLst>
              <a:ext uri="{FF2B5EF4-FFF2-40B4-BE49-F238E27FC236}">
                <a16:creationId xmlns:a16="http://schemas.microsoft.com/office/drawing/2014/main" id="{25A452C2-25EE-4FAC-B1D8-043012962F1A}"/>
              </a:ext>
            </a:extLst>
          </p:cNvPr>
          <p:cNvSpPr txBox="1"/>
          <p:nvPr/>
        </p:nvSpPr>
        <p:spPr>
          <a:xfrm>
            <a:off x="7609927" y="2384203"/>
            <a:ext cx="2959100" cy="973455"/>
          </a:xfrm>
          <a:prstGeom prst="rect">
            <a:avLst/>
          </a:prstGeom>
        </p:spPr>
        <p:txBody>
          <a:bodyPr vert="horz" wrap="square" lIns="0" tIns="6350" rIns="0" bIns="0" rtlCol="0">
            <a:spAutoFit/>
          </a:bodyPr>
          <a:lstStyle/>
          <a:p>
            <a:pPr marL="203835" marR="5080" indent="-203835">
              <a:lnSpc>
                <a:spcPct val="103299"/>
              </a:lnSpc>
              <a:spcBef>
                <a:spcPts val="50"/>
              </a:spcBef>
              <a:buAutoNum type="romanUcPeriod" startAt="6"/>
              <a:tabLst>
                <a:tab pos="203835" algn="l"/>
              </a:tabLst>
            </a:pPr>
            <a:r>
              <a:rPr sz="1200" b="1" spc="-45" dirty="0">
                <a:solidFill>
                  <a:srgbClr val="C6692A"/>
                </a:solidFill>
                <a:latin typeface="Calibri"/>
                <a:cs typeface="Calibri"/>
              </a:rPr>
              <a:t>Pacto</a:t>
            </a:r>
            <a:r>
              <a:rPr sz="1200" b="1" spc="25" dirty="0">
                <a:solidFill>
                  <a:srgbClr val="C6692A"/>
                </a:solidFill>
                <a:latin typeface="Calibri"/>
                <a:cs typeface="Calibri"/>
              </a:rPr>
              <a:t> </a:t>
            </a:r>
            <a:r>
              <a:rPr sz="1200" b="1" spc="-45" dirty="0">
                <a:solidFill>
                  <a:srgbClr val="C6692A"/>
                </a:solidFill>
                <a:latin typeface="Calibri"/>
                <a:cs typeface="Calibri"/>
              </a:rPr>
              <a:t>por</a:t>
            </a:r>
            <a:r>
              <a:rPr sz="1200" b="1" spc="25" dirty="0">
                <a:solidFill>
                  <a:srgbClr val="C6692A"/>
                </a:solidFill>
                <a:latin typeface="Calibri"/>
                <a:cs typeface="Calibri"/>
              </a:rPr>
              <a:t> </a:t>
            </a:r>
            <a:r>
              <a:rPr sz="1200" b="1" spc="-20" dirty="0">
                <a:solidFill>
                  <a:srgbClr val="C6692A"/>
                </a:solidFill>
                <a:latin typeface="Calibri"/>
                <a:cs typeface="Calibri"/>
              </a:rPr>
              <a:t>la</a:t>
            </a:r>
            <a:r>
              <a:rPr sz="1200" b="1" spc="40" dirty="0">
                <a:solidFill>
                  <a:srgbClr val="C6692A"/>
                </a:solidFill>
                <a:latin typeface="Calibri"/>
                <a:cs typeface="Calibri"/>
              </a:rPr>
              <a:t> </a:t>
            </a:r>
            <a:r>
              <a:rPr sz="1200" b="1" spc="-35" dirty="0">
                <a:solidFill>
                  <a:srgbClr val="C6692A"/>
                </a:solidFill>
                <a:latin typeface="Calibri"/>
                <a:cs typeface="Calibri"/>
              </a:rPr>
              <a:t>ciencia</a:t>
            </a:r>
            <a:r>
              <a:rPr sz="1200" b="1" spc="35" dirty="0">
                <a:solidFill>
                  <a:srgbClr val="C6692A"/>
                </a:solidFill>
                <a:latin typeface="Calibri"/>
                <a:cs typeface="Calibri"/>
              </a:rPr>
              <a:t> </a:t>
            </a:r>
            <a:r>
              <a:rPr sz="1200" b="1" spc="-35" dirty="0">
                <a:solidFill>
                  <a:srgbClr val="C6692A"/>
                </a:solidFill>
                <a:latin typeface="Calibri"/>
                <a:cs typeface="Calibri"/>
              </a:rPr>
              <a:t>y</a:t>
            </a:r>
            <a:r>
              <a:rPr sz="1200" b="1" spc="30" dirty="0">
                <a:solidFill>
                  <a:srgbClr val="C6692A"/>
                </a:solidFill>
                <a:latin typeface="Calibri"/>
                <a:cs typeface="Calibri"/>
              </a:rPr>
              <a:t> </a:t>
            </a:r>
            <a:r>
              <a:rPr sz="1200" b="1" spc="-20" dirty="0">
                <a:solidFill>
                  <a:srgbClr val="C6692A"/>
                </a:solidFill>
                <a:latin typeface="Calibri"/>
                <a:cs typeface="Calibri"/>
              </a:rPr>
              <a:t>la</a:t>
            </a:r>
            <a:r>
              <a:rPr sz="1200" b="1" spc="40" dirty="0">
                <a:solidFill>
                  <a:srgbClr val="C6692A"/>
                </a:solidFill>
                <a:latin typeface="Calibri"/>
                <a:cs typeface="Calibri"/>
              </a:rPr>
              <a:t> </a:t>
            </a:r>
            <a:r>
              <a:rPr sz="1200" b="1" spc="-30" dirty="0">
                <a:solidFill>
                  <a:srgbClr val="C6692A"/>
                </a:solidFill>
                <a:latin typeface="Calibri"/>
                <a:cs typeface="Calibri"/>
              </a:rPr>
              <a:t>innovación.</a:t>
            </a:r>
            <a:r>
              <a:rPr sz="1200" b="1" spc="35" dirty="0">
                <a:solidFill>
                  <a:srgbClr val="C6692A"/>
                </a:solidFill>
                <a:latin typeface="Calibri"/>
                <a:cs typeface="Calibri"/>
              </a:rPr>
              <a:t> </a:t>
            </a:r>
            <a:r>
              <a:rPr sz="1200" b="1" spc="-40" dirty="0">
                <a:solidFill>
                  <a:srgbClr val="C6692A"/>
                </a:solidFill>
                <a:latin typeface="Calibri"/>
                <a:cs typeface="Calibri"/>
              </a:rPr>
              <a:t>Refuerzo </a:t>
            </a:r>
            <a:r>
              <a:rPr sz="1200" b="1" spc="-254" dirty="0">
                <a:solidFill>
                  <a:srgbClr val="C6692A"/>
                </a:solidFill>
                <a:latin typeface="Calibri"/>
                <a:cs typeface="Calibri"/>
              </a:rPr>
              <a:t> </a:t>
            </a:r>
            <a:r>
              <a:rPr sz="1200" b="1" spc="-35" dirty="0">
                <a:solidFill>
                  <a:srgbClr val="C6692A"/>
                </a:solidFill>
                <a:latin typeface="Calibri"/>
                <a:cs typeface="Calibri"/>
              </a:rPr>
              <a:t>a</a:t>
            </a:r>
            <a:r>
              <a:rPr sz="1200" b="1" spc="-50" dirty="0">
                <a:solidFill>
                  <a:srgbClr val="C6692A"/>
                </a:solidFill>
                <a:latin typeface="Calibri"/>
                <a:cs typeface="Calibri"/>
              </a:rPr>
              <a:t> </a:t>
            </a:r>
            <a:r>
              <a:rPr sz="1200" b="1" spc="-40" dirty="0">
                <a:solidFill>
                  <a:srgbClr val="C6692A"/>
                </a:solidFill>
                <a:latin typeface="Calibri"/>
                <a:cs typeface="Calibri"/>
              </a:rPr>
              <a:t>la</a:t>
            </a:r>
            <a:r>
              <a:rPr sz="1200" b="1" spc="-30" dirty="0">
                <a:solidFill>
                  <a:srgbClr val="C6692A"/>
                </a:solidFill>
                <a:latin typeface="Calibri"/>
                <a:cs typeface="Calibri"/>
              </a:rPr>
              <a:t>s</a:t>
            </a:r>
            <a:r>
              <a:rPr sz="1200" b="1" spc="-55" dirty="0">
                <a:solidFill>
                  <a:srgbClr val="C6692A"/>
                </a:solidFill>
                <a:latin typeface="Calibri"/>
                <a:cs typeface="Calibri"/>
              </a:rPr>
              <a:t> </a:t>
            </a:r>
            <a:r>
              <a:rPr sz="1200" b="1" spc="-60" dirty="0">
                <a:solidFill>
                  <a:srgbClr val="C6692A"/>
                </a:solidFill>
                <a:latin typeface="Calibri"/>
                <a:cs typeface="Calibri"/>
              </a:rPr>
              <a:t>capa</a:t>
            </a:r>
            <a:r>
              <a:rPr sz="1200" b="1" spc="-55" dirty="0">
                <a:solidFill>
                  <a:srgbClr val="C6692A"/>
                </a:solidFill>
                <a:latin typeface="Calibri"/>
                <a:cs typeface="Calibri"/>
              </a:rPr>
              <a:t>c</a:t>
            </a:r>
            <a:r>
              <a:rPr sz="1200" b="1" spc="-45" dirty="0">
                <a:solidFill>
                  <a:srgbClr val="C6692A"/>
                </a:solidFill>
                <a:latin typeface="Calibri"/>
                <a:cs typeface="Calibri"/>
              </a:rPr>
              <a:t>i</a:t>
            </a:r>
            <a:r>
              <a:rPr sz="1200" b="1" spc="-60" dirty="0">
                <a:solidFill>
                  <a:srgbClr val="C6692A"/>
                </a:solidFill>
                <a:latin typeface="Calibri"/>
                <a:cs typeface="Calibri"/>
              </a:rPr>
              <a:t>da</a:t>
            </a:r>
            <a:r>
              <a:rPr sz="1200" b="1" spc="-70" dirty="0">
                <a:solidFill>
                  <a:srgbClr val="C6692A"/>
                </a:solidFill>
                <a:latin typeface="Calibri"/>
                <a:cs typeface="Calibri"/>
              </a:rPr>
              <a:t>de</a:t>
            </a:r>
            <a:r>
              <a:rPr sz="1200" b="1" spc="-30" dirty="0">
                <a:solidFill>
                  <a:srgbClr val="C6692A"/>
                </a:solidFill>
                <a:latin typeface="Calibri"/>
                <a:cs typeface="Calibri"/>
              </a:rPr>
              <a:t>s</a:t>
            </a:r>
            <a:r>
              <a:rPr sz="1200" b="1" spc="-55" dirty="0">
                <a:solidFill>
                  <a:srgbClr val="C6692A"/>
                </a:solidFill>
                <a:latin typeface="Calibri"/>
                <a:cs typeface="Calibri"/>
              </a:rPr>
              <a:t> </a:t>
            </a:r>
            <a:r>
              <a:rPr sz="1200" b="1" spc="-70" dirty="0">
                <a:solidFill>
                  <a:srgbClr val="C6692A"/>
                </a:solidFill>
                <a:latin typeface="Calibri"/>
                <a:cs typeface="Calibri"/>
              </a:rPr>
              <a:t>de</a:t>
            </a:r>
            <a:r>
              <a:rPr sz="1200" b="1" spc="-10" dirty="0">
                <a:solidFill>
                  <a:srgbClr val="C6692A"/>
                </a:solidFill>
                <a:latin typeface="Calibri"/>
                <a:cs typeface="Calibri"/>
              </a:rPr>
              <a:t>l</a:t>
            </a:r>
            <a:r>
              <a:rPr sz="1200" b="1" spc="-55" dirty="0">
                <a:solidFill>
                  <a:srgbClr val="C6692A"/>
                </a:solidFill>
                <a:latin typeface="Calibri"/>
                <a:cs typeface="Calibri"/>
              </a:rPr>
              <a:t> </a:t>
            </a:r>
            <a:r>
              <a:rPr sz="1200" b="1" spc="-65" dirty="0">
                <a:solidFill>
                  <a:srgbClr val="C6692A"/>
                </a:solidFill>
                <a:latin typeface="Calibri"/>
                <a:cs typeface="Calibri"/>
              </a:rPr>
              <a:t>S</a:t>
            </a:r>
            <a:r>
              <a:rPr sz="1200" b="1" spc="-50" dirty="0">
                <a:solidFill>
                  <a:srgbClr val="C6692A"/>
                </a:solidFill>
                <a:latin typeface="Calibri"/>
                <a:cs typeface="Calibri"/>
              </a:rPr>
              <a:t>i</a:t>
            </a:r>
            <a:r>
              <a:rPr sz="1200" b="1" spc="-45" dirty="0">
                <a:solidFill>
                  <a:srgbClr val="C6692A"/>
                </a:solidFill>
                <a:latin typeface="Calibri"/>
                <a:cs typeface="Calibri"/>
              </a:rPr>
              <a:t>s</a:t>
            </a:r>
            <a:r>
              <a:rPr sz="1200" b="1" spc="-50" dirty="0">
                <a:solidFill>
                  <a:srgbClr val="C6692A"/>
                </a:solidFill>
                <a:latin typeface="Calibri"/>
                <a:cs typeface="Calibri"/>
              </a:rPr>
              <a:t>t</a:t>
            </a:r>
            <a:r>
              <a:rPr sz="1200" b="1" spc="-75" dirty="0">
                <a:solidFill>
                  <a:srgbClr val="C6692A"/>
                </a:solidFill>
                <a:latin typeface="Calibri"/>
                <a:cs typeface="Calibri"/>
              </a:rPr>
              <a:t>em</a:t>
            </a:r>
            <a:r>
              <a:rPr sz="1200" b="1" spc="-35" dirty="0">
                <a:solidFill>
                  <a:srgbClr val="C6692A"/>
                </a:solidFill>
                <a:latin typeface="Calibri"/>
                <a:cs typeface="Calibri"/>
              </a:rPr>
              <a:t>a</a:t>
            </a:r>
            <a:r>
              <a:rPr sz="1200" b="1" spc="-50" dirty="0">
                <a:solidFill>
                  <a:srgbClr val="C6692A"/>
                </a:solidFill>
                <a:latin typeface="Calibri"/>
                <a:cs typeface="Calibri"/>
              </a:rPr>
              <a:t> </a:t>
            </a:r>
            <a:r>
              <a:rPr sz="1200" b="1" spc="-65" dirty="0">
                <a:solidFill>
                  <a:srgbClr val="C6692A"/>
                </a:solidFill>
                <a:latin typeface="Calibri"/>
                <a:cs typeface="Calibri"/>
              </a:rPr>
              <a:t>N</a:t>
            </a:r>
            <a:r>
              <a:rPr sz="1200" b="1" spc="-50" dirty="0">
                <a:solidFill>
                  <a:srgbClr val="C6692A"/>
                </a:solidFill>
                <a:latin typeface="Calibri"/>
                <a:cs typeface="Calibri"/>
              </a:rPr>
              <a:t>a</a:t>
            </a:r>
            <a:r>
              <a:rPr sz="1200" b="1" spc="-75" dirty="0">
                <a:solidFill>
                  <a:srgbClr val="C6692A"/>
                </a:solidFill>
                <a:latin typeface="Calibri"/>
                <a:cs typeface="Calibri"/>
              </a:rPr>
              <a:t>c</a:t>
            </a:r>
            <a:r>
              <a:rPr sz="1200" b="1" spc="-25" dirty="0">
                <a:solidFill>
                  <a:srgbClr val="C6692A"/>
                </a:solidFill>
                <a:latin typeface="Calibri"/>
                <a:cs typeface="Calibri"/>
              </a:rPr>
              <a:t>i</a:t>
            </a:r>
            <a:r>
              <a:rPr sz="1200" b="1" spc="-75" dirty="0">
                <a:solidFill>
                  <a:srgbClr val="C6692A"/>
                </a:solidFill>
                <a:latin typeface="Calibri"/>
                <a:cs typeface="Calibri"/>
              </a:rPr>
              <a:t>o</a:t>
            </a:r>
            <a:r>
              <a:rPr sz="1200" b="1" spc="-55" dirty="0">
                <a:solidFill>
                  <a:srgbClr val="C6692A"/>
                </a:solidFill>
                <a:latin typeface="Calibri"/>
                <a:cs typeface="Calibri"/>
              </a:rPr>
              <a:t>n</a:t>
            </a:r>
            <a:r>
              <a:rPr sz="1200" b="1" spc="-50" dirty="0">
                <a:solidFill>
                  <a:srgbClr val="C6692A"/>
                </a:solidFill>
                <a:latin typeface="Calibri"/>
                <a:cs typeface="Calibri"/>
              </a:rPr>
              <a:t>a</a:t>
            </a:r>
            <a:r>
              <a:rPr sz="1200" b="1" spc="-10" dirty="0">
                <a:solidFill>
                  <a:srgbClr val="C6692A"/>
                </a:solidFill>
                <a:latin typeface="Calibri"/>
                <a:cs typeface="Calibri"/>
              </a:rPr>
              <a:t>l</a:t>
            </a:r>
            <a:r>
              <a:rPr sz="1200" b="1" spc="-55" dirty="0">
                <a:solidFill>
                  <a:srgbClr val="C6692A"/>
                </a:solidFill>
                <a:latin typeface="Calibri"/>
                <a:cs typeface="Calibri"/>
              </a:rPr>
              <a:t> </a:t>
            </a:r>
            <a:r>
              <a:rPr sz="1200" b="1" spc="-65" dirty="0">
                <a:solidFill>
                  <a:srgbClr val="C6692A"/>
                </a:solidFill>
                <a:latin typeface="Calibri"/>
                <a:cs typeface="Calibri"/>
              </a:rPr>
              <a:t>d</a:t>
            </a:r>
            <a:r>
              <a:rPr sz="1200" b="1" spc="-55" dirty="0">
                <a:solidFill>
                  <a:srgbClr val="C6692A"/>
                </a:solidFill>
                <a:latin typeface="Calibri"/>
                <a:cs typeface="Calibri"/>
              </a:rPr>
              <a:t>e </a:t>
            </a:r>
            <a:r>
              <a:rPr sz="1200" b="1" spc="-70" dirty="0">
                <a:solidFill>
                  <a:srgbClr val="C6692A"/>
                </a:solidFill>
                <a:latin typeface="Calibri"/>
                <a:cs typeface="Calibri"/>
              </a:rPr>
              <a:t>Sa</a:t>
            </a:r>
            <a:r>
              <a:rPr sz="1200" b="1" spc="-25" dirty="0">
                <a:solidFill>
                  <a:srgbClr val="C6692A"/>
                </a:solidFill>
                <a:latin typeface="Calibri"/>
                <a:cs typeface="Calibri"/>
              </a:rPr>
              <a:t>l</a:t>
            </a:r>
            <a:r>
              <a:rPr sz="1200" b="1" spc="-60" dirty="0">
                <a:solidFill>
                  <a:srgbClr val="C6692A"/>
                </a:solidFill>
                <a:latin typeface="Calibri"/>
                <a:cs typeface="Calibri"/>
              </a:rPr>
              <a:t>ud</a:t>
            </a:r>
            <a:endParaRPr sz="1200" dirty="0">
              <a:latin typeface="Calibri"/>
              <a:cs typeface="Calibri"/>
            </a:endParaRPr>
          </a:p>
          <a:p>
            <a:pPr>
              <a:lnSpc>
                <a:spcPct val="100000"/>
              </a:lnSpc>
              <a:spcBef>
                <a:spcPts val="45"/>
              </a:spcBef>
              <a:buAutoNum type="romanUcPeriod" startAt="6"/>
            </a:pPr>
            <a:endParaRPr sz="1200" dirty="0">
              <a:latin typeface="Calibri"/>
              <a:cs typeface="Calibri"/>
            </a:endParaRPr>
          </a:p>
          <a:p>
            <a:pPr marL="244475" marR="497205" indent="-244475">
              <a:lnSpc>
                <a:spcPct val="105000"/>
              </a:lnSpc>
              <a:spcBef>
                <a:spcPts val="5"/>
              </a:spcBef>
              <a:buAutoNum type="romanUcPeriod" startAt="6"/>
              <a:tabLst>
                <a:tab pos="244475" algn="l"/>
              </a:tabLst>
            </a:pPr>
            <a:r>
              <a:rPr sz="1200" b="1" spc="-50" dirty="0">
                <a:solidFill>
                  <a:srgbClr val="BE3632"/>
                </a:solidFill>
                <a:latin typeface="Calibri"/>
                <a:cs typeface="Calibri"/>
              </a:rPr>
              <a:t>Educación</a:t>
            </a:r>
            <a:r>
              <a:rPr sz="1200" b="1" spc="10" dirty="0">
                <a:solidFill>
                  <a:srgbClr val="BE3632"/>
                </a:solidFill>
                <a:latin typeface="Calibri"/>
                <a:cs typeface="Calibri"/>
              </a:rPr>
              <a:t> </a:t>
            </a:r>
            <a:r>
              <a:rPr sz="1200" b="1" spc="-35" dirty="0">
                <a:solidFill>
                  <a:srgbClr val="BE3632"/>
                </a:solidFill>
                <a:latin typeface="Calibri"/>
                <a:cs typeface="Calibri"/>
              </a:rPr>
              <a:t>y</a:t>
            </a:r>
            <a:r>
              <a:rPr sz="1200" b="1" spc="10" dirty="0">
                <a:solidFill>
                  <a:srgbClr val="BE3632"/>
                </a:solidFill>
                <a:latin typeface="Calibri"/>
                <a:cs typeface="Calibri"/>
              </a:rPr>
              <a:t> </a:t>
            </a:r>
            <a:r>
              <a:rPr sz="1200" b="1" spc="-45" dirty="0">
                <a:solidFill>
                  <a:srgbClr val="BE3632"/>
                </a:solidFill>
                <a:latin typeface="Calibri"/>
                <a:cs typeface="Calibri"/>
              </a:rPr>
              <a:t>conocimiento,</a:t>
            </a:r>
            <a:r>
              <a:rPr sz="1200" b="1" spc="-5" dirty="0">
                <a:solidFill>
                  <a:srgbClr val="BE3632"/>
                </a:solidFill>
                <a:latin typeface="Calibri"/>
                <a:cs typeface="Calibri"/>
              </a:rPr>
              <a:t> </a:t>
            </a:r>
            <a:r>
              <a:rPr sz="1200" b="1" spc="-45" dirty="0">
                <a:solidFill>
                  <a:srgbClr val="BE3632"/>
                </a:solidFill>
                <a:latin typeface="Calibri"/>
                <a:cs typeface="Calibri"/>
              </a:rPr>
              <a:t>formación </a:t>
            </a:r>
            <a:r>
              <a:rPr sz="1200" b="1" spc="-254" dirty="0">
                <a:solidFill>
                  <a:srgbClr val="BE3632"/>
                </a:solidFill>
                <a:latin typeface="Calibri"/>
                <a:cs typeface="Calibri"/>
              </a:rPr>
              <a:t> </a:t>
            </a:r>
            <a:r>
              <a:rPr sz="1200" b="1" spc="-45" dirty="0">
                <a:solidFill>
                  <a:srgbClr val="BE3632"/>
                </a:solidFill>
                <a:latin typeface="Calibri"/>
                <a:cs typeface="Calibri"/>
              </a:rPr>
              <a:t>continua</a:t>
            </a:r>
            <a:r>
              <a:rPr sz="1200" b="1" spc="-5" dirty="0">
                <a:solidFill>
                  <a:srgbClr val="BE3632"/>
                </a:solidFill>
                <a:latin typeface="Calibri"/>
                <a:cs typeface="Calibri"/>
              </a:rPr>
              <a:t> </a:t>
            </a:r>
            <a:r>
              <a:rPr sz="1200" b="1" spc="-35" dirty="0">
                <a:solidFill>
                  <a:srgbClr val="BE3632"/>
                </a:solidFill>
                <a:latin typeface="Calibri"/>
                <a:cs typeface="Calibri"/>
              </a:rPr>
              <a:t>y</a:t>
            </a:r>
            <a:r>
              <a:rPr sz="1200" b="1" spc="15" dirty="0">
                <a:solidFill>
                  <a:srgbClr val="BE3632"/>
                </a:solidFill>
                <a:latin typeface="Calibri"/>
                <a:cs typeface="Calibri"/>
              </a:rPr>
              <a:t> </a:t>
            </a:r>
            <a:r>
              <a:rPr sz="1200" b="1" spc="-40" dirty="0">
                <a:solidFill>
                  <a:srgbClr val="BE3632"/>
                </a:solidFill>
                <a:latin typeface="Calibri"/>
                <a:cs typeface="Calibri"/>
              </a:rPr>
              <a:t>desarrollo</a:t>
            </a:r>
            <a:r>
              <a:rPr sz="1200" b="1" spc="-15" dirty="0">
                <a:solidFill>
                  <a:srgbClr val="BE3632"/>
                </a:solidFill>
                <a:latin typeface="Calibri"/>
                <a:cs typeface="Calibri"/>
              </a:rPr>
              <a:t> </a:t>
            </a:r>
            <a:r>
              <a:rPr sz="1200" b="1" spc="-55" dirty="0">
                <a:solidFill>
                  <a:srgbClr val="BE3632"/>
                </a:solidFill>
                <a:latin typeface="Calibri"/>
                <a:cs typeface="Calibri"/>
              </a:rPr>
              <a:t>de</a:t>
            </a:r>
            <a:r>
              <a:rPr sz="1200" b="1" dirty="0">
                <a:solidFill>
                  <a:srgbClr val="BE3632"/>
                </a:solidFill>
                <a:latin typeface="Calibri"/>
                <a:cs typeface="Calibri"/>
              </a:rPr>
              <a:t> </a:t>
            </a:r>
            <a:r>
              <a:rPr sz="1200" b="1" spc="-50" dirty="0">
                <a:solidFill>
                  <a:srgbClr val="BE3632"/>
                </a:solidFill>
                <a:latin typeface="Calibri"/>
                <a:cs typeface="Calibri"/>
              </a:rPr>
              <a:t>capacidades</a:t>
            </a:r>
            <a:endParaRPr sz="1200" dirty="0">
              <a:latin typeface="Calibri"/>
              <a:cs typeface="Calibri"/>
            </a:endParaRPr>
          </a:p>
        </p:txBody>
      </p:sp>
      <p:sp>
        <p:nvSpPr>
          <p:cNvPr id="17" name="object 13">
            <a:extLst>
              <a:ext uri="{FF2B5EF4-FFF2-40B4-BE49-F238E27FC236}">
                <a16:creationId xmlns:a16="http://schemas.microsoft.com/office/drawing/2014/main" id="{E284B23D-AB55-42F7-A758-1CA24719872F}"/>
              </a:ext>
            </a:extLst>
          </p:cNvPr>
          <p:cNvSpPr txBox="1"/>
          <p:nvPr/>
        </p:nvSpPr>
        <p:spPr>
          <a:xfrm>
            <a:off x="10806199" y="3047650"/>
            <a:ext cx="676275" cy="238760"/>
          </a:xfrm>
          <a:prstGeom prst="rect">
            <a:avLst/>
          </a:prstGeom>
        </p:spPr>
        <p:txBody>
          <a:bodyPr vert="horz" wrap="square" lIns="0" tIns="12700" rIns="0" bIns="0" rtlCol="0">
            <a:spAutoFit/>
          </a:bodyPr>
          <a:lstStyle/>
          <a:p>
            <a:pPr>
              <a:lnSpc>
                <a:spcPct val="100000"/>
              </a:lnSpc>
              <a:spcBef>
                <a:spcPts val="100"/>
              </a:spcBef>
            </a:pPr>
            <a:r>
              <a:rPr sz="1400" b="1" spc="-35" dirty="0">
                <a:solidFill>
                  <a:srgbClr val="BE3632"/>
                </a:solidFill>
                <a:latin typeface="Calibri"/>
                <a:cs typeface="Calibri"/>
              </a:rPr>
              <a:t>7.317</a:t>
            </a:r>
            <a:r>
              <a:rPr sz="1400" b="1" spc="10" dirty="0">
                <a:solidFill>
                  <a:srgbClr val="BE3632"/>
                </a:solidFill>
                <a:latin typeface="Calibri"/>
                <a:cs typeface="Calibri"/>
              </a:rPr>
              <a:t> </a:t>
            </a:r>
            <a:r>
              <a:rPr sz="1400" b="1" spc="-140" dirty="0">
                <a:solidFill>
                  <a:srgbClr val="BE3632"/>
                </a:solidFill>
                <a:latin typeface="Calibri"/>
                <a:cs typeface="Calibri"/>
              </a:rPr>
              <a:t>M</a:t>
            </a:r>
            <a:r>
              <a:rPr sz="1400" b="1" spc="-140" dirty="0">
                <a:solidFill>
                  <a:srgbClr val="BE3632"/>
                </a:solidFill>
                <a:latin typeface="Trebuchet MS"/>
                <a:cs typeface="Trebuchet MS"/>
              </a:rPr>
              <a:t>€</a:t>
            </a:r>
            <a:endParaRPr sz="1400">
              <a:latin typeface="Trebuchet MS"/>
              <a:cs typeface="Trebuchet MS"/>
            </a:endParaRPr>
          </a:p>
        </p:txBody>
      </p:sp>
      <p:sp>
        <p:nvSpPr>
          <p:cNvPr id="18" name="object 14">
            <a:extLst>
              <a:ext uri="{FF2B5EF4-FFF2-40B4-BE49-F238E27FC236}">
                <a16:creationId xmlns:a16="http://schemas.microsoft.com/office/drawing/2014/main" id="{44E083F8-8345-450D-983E-18712C998AEA}"/>
              </a:ext>
            </a:extLst>
          </p:cNvPr>
          <p:cNvSpPr txBox="1"/>
          <p:nvPr/>
        </p:nvSpPr>
        <p:spPr>
          <a:xfrm>
            <a:off x="7609927" y="3524154"/>
            <a:ext cx="2453640" cy="409575"/>
          </a:xfrm>
          <a:prstGeom prst="rect">
            <a:avLst/>
          </a:prstGeom>
        </p:spPr>
        <p:txBody>
          <a:bodyPr vert="horz" wrap="square" lIns="0" tIns="12700" rIns="0" bIns="0" rtlCol="0">
            <a:spAutoFit/>
          </a:bodyPr>
          <a:lstStyle/>
          <a:p>
            <a:pPr marL="309245" marR="5080" indent="-309880">
              <a:lnSpc>
                <a:spcPct val="105000"/>
              </a:lnSpc>
              <a:spcBef>
                <a:spcPts val="100"/>
              </a:spcBef>
            </a:pPr>
            <a:r>
              <a:rPr sz="1200" b="1" spc="10" dirty="0">
                <a:solidFill>
                  <a:srgbClr val="933F80"/>
                </a:solidFill>
                <a:latin typeface="Calibri"/>
                <a:cs typeface="Calibri"/>
              </a:rPr>
              <a:t>VIII.</a:t>
            </a:r>
            <a:r>
              <a:rPr sz="1200" b="1" spc="80" dirty="0">
                <a:solidFill>
                  <a:srgbClr val="933F80"/>
                </a:solidFill>
                <a:latin typeface="Calibri"/>
                <a:cs typeface="Calibri"/>
              </a:rPr>
              <a:t> </a:t>
            </a:r>
            <a:r>
              <a:rPr sz="1200" b="1" spc="-30" dirty="0">
                <a:solidFill>
                  <a:srgbClr val="933F80"/>
                </a:solidFill>
                <a:latin typeface="Calibri"/>
                <a:cs typeface="Calibri"/>
              </a:rPr>
              <a:t>Nueva</a:t>
            </a:r>
            <a:r>
              <a:rPr sz="1200" b="1" spc="85" dirty="0">
                <a:solidFill>
                  <a:srgbClr val="933F80"/>
                </a:solidFill>
                <a:latin typeface="Calibri"/>
                <a:cs typeface="Calibri"/>
              </a:rPr>
              <a:t> </a:t>
            </a:r>
            <a:r>
              <a:rPr sz="1200" b="1" spc="-35" dirty="0">
                <a:solidFill>
                  <a:srgbClr val="933F80"/>
                </a:solidFill>
                <a:latin typeface="Calibri"/>
                <a:cs typeface="Calibri"/>
              </a:rPr>
              <a:t>economía</a:t>
            </a:r>
            <a:r>
              <a:rPr sz="1200" b="1" spc="85" dirty="0">
                <a:solidFill>
                  <a:srgbClr val="933F80"/>
                </a:solidFill>
                <a:latin typeface="Calibri"/>
                <a:cs typeface="Calibri"/>
              </a:rPr>
              <a:t> </a:t>
            </a:r>
            <a:r>
              <a:rPr sz="1200" b="1" spc="-50" dirty="0">
                <a:solidFill>
                  <a:srgbClr val="933F80"/>
                </a:solidFill>
                <a:latin typeface="Calibri"/>
                <a:cs typeface="Calibri"/>
              </a:rPr>
              <a:t>de</a:t>
            </a:r>
            <a:r>
              <a:rPr sz="1200" b="1" spc="75" dirty="0">
                <a:solidFill>
                  <a:srgbClr val="933F80"/>
                </a:solidFill>
                <a:latin typeface="Calibri"/>
                <a:cs typeface="Calibri"/>
              </a:rPr>
              <a:t> </a:t>
            </a:r>
            <a:r>
              <a:rPr sz="1200" b="1" spc="-30" dirty="0">
                <a:solidFill>
                  <a:srgbClr val="933F80"/>
                </a:solidFill>
                <a:latin typeface="Calibri"/>
                <a:cs typeface="Calibri"/>
              </a:rPr>
              <a:t>los</a:t>
            </a:r>
            <a:r>
              <a:rPr sz="1200" b="1" spc="70" dirty="0">
                <a:solidFill>
                  <a:srgbClr val="933F80"/>
                </a:solidFill>
                <a:latin typeface="Calibri"/>
                <a:cs typeface="Calibri"/>
              </a:rPr>
              <a:t> </a:t>
            </a:r>
            <a:r>
              <a:rPr sz="1200" b="1" spc="-30" dirty="0">
                <a:solidFill>
                  <a:srgbClr val="933F80"/>
                </a:solidFill>
                <a:latin typeface="Calibri"/>
                <a:cs typeface="Calibri"/>
              </a:rPr>
              <a:t>cuidados</a:t>
            </a:r>
            <a:r>
              <a:rPr sz="1200" b="1" spc="85" dirty="0">
                <a:solidFill>
                  <a:srgbClr val="933F80"/>
                </a:solidFill>
                <a:latin typeface="Calibri"/>
                <a:cs typeface="Calibri"/>
              </a:rPr>
              <a:t> </a:t>
            </a:r>
            <a:r>
              <a:rPr sz="1200" b="1" spc="-35" dirty="0">
                <a:solidFill>
                  <a:srgbClr val="933F80"/>
                </a:solidFill>
                <a:latin typeface="Calibri"/>
                <a:cs typeface="Calibri"/>
              </a:rPr>
              <a:t>y </a:t>
            </a:r>
            <a:r>
              <a:rPr sz="1200" b="1" spc="-254" dirty="0">
                <a:solidFill>
                  <a:srgbClr val="933F80"/>
                </a:solidFill>
                <a:latin typeface="Calibri"/>
                <a:cs typeface="Calibri"/>
              </a:rPr>
              <a:t> </a:t>
            </a:r>
            <a:r>
              <a:rPr sz="1200" b="1" spc="-20" dirty="0">
                <a:solidFill>
                  <a:srgbClr val="933F80"/>
                </a:solidFill>
                <a:latin typeface="Calibri"/>
                <a:cs typeface="Calibri"/>
              </a:rPr>
              <a:t>políticas</a:t>
            </a:r>
            <a:r>
              <a:rPr sz="1200" b="1" spc="75" dirty="0">
                <a:solidFill>
                  <a:srgbClr val="933F80"/>
                </a:solidFill>
                <a:latin typeface="Calibri"/>
                <a:cs typeface="Calibri"/>
              </a:rPr>
              <a:t> </a:t>
            </a:r>
            <a:r>
              <a:rPr sz="1200" b="1" spc="-50" dirty="0">
                <a:solidFill>
                  <a:srgbClr val="933F80"/>
                </a:solidFill>
                <a:latin typeface="Calibri"/>
                <a:cs typeface="Calibri"/>
              </a:rPr>
              <a:t>de</a:t>
            </a:r>
            <a:r>
              <a:rPr sz="1200" b="1" spc="75" dirty="0">
                <a:solidFill>
                  <a:srgbClr val="933F80"/>
                </a:solidFill>
                <a:latin typeface="Calibri"/>
                <a:cs typeface="Calibri"/>
              </a:rPr>
              <a:t> </a:t>
            </a:r>
            <a:r>
              <a:rPr sz="1200" b="1" spc="-30" dirty="0">
                <a:solidFill>
                  <a:srgbClr val="933F80"/>
                </a:solidFill>
                <a:latin typeface="Calibri"/>
                <a:cs typeface="Calibri"/>
              </a:rPr>
              <a:t>empleo</a:t>
            </a:r>
            <a:endParaRPr sz="1200">
              <a:latin typeface="Calibri"/>
              <a:cs typeface="Calibri"/>
            </a:endParaRPr>
          </a:p>
        </p:txBody>
      </p:sp>
      <p:sp>
        <p:nvSpPr>
          <p:cNvPr id="19" name="object 15">
            <a:extLst>
              <a:ext uri="{FF2B5EF4-FFF2-40B4-BE49-F238E27FC236}">
                <a16:creationId xmlns:a16="http://schemas.microsoft.com/office/drawing/2014/main" id="{FA93EB66-085C-4F63-9C4E-7FAC1A7387D8}"/>
              </a:ext>
            </a:extLst>
          </p:cNvPr>
          <p:cNvSpPr txBox="1"/>
          <p:nvPr/>
        </p:nvSpPr>
        <p:spPr>
          <a:xfrm>
            <a:off x="10829694" y="3620674"/>
            <a:ext cx="653415" cy="238760"/>
          </a:xfrm>
          <a:prstGeom prst="rect">
            <a:avLst/>
          </a:prstGeom>
        </p:spPr>
        <p:txBody>
          <a:bodyPr vert="horz" wrap="square" lIns="0" tIns="12700" rIns="0" bIns="0" rtlCol="0">
            <a:spAutoFit/>
          </a:bodyPr>
          <a:lstStyle/>
          <a:p>
            <a:pPr>
              <a:lnSpc>
                <a:spcPct val="100000"/>
              </a:lnSpc>
              <a:spcBef>
                <a:spcPts val="100"/>
              </a:spcBef>
            </a:pPr>
            <a:r>
              <a:rPr sz="1400" b="1" spc="-40" dirty="0">
                <a:solidFill>
                  <a:srgbClr val="933F80"/>
                </a:solidFill>
                <a:latin typeface="Calibri"/>
                <a:cs typeface="Calibri"/>
              </a:rPr>
              <a:t>4</a:t>
            </a:r>
            <a:r>
              <a:rPr sz="1400" b="1" spc="-25" dirty="0">
                <a:solidFill>
                  <a:srgbClr val="933F80"/>
                </a:solidFill>
                <a:latin typeface="Calibri"/>
                <a:cs typeface="Calibri"/>
              </a:rPr>
              <a:t>.</a:t>
            </a:r>
            <a:r>
              <a:rPr sz="1400" b="1" spc="-65" dirty="0">
                <a:solidFill>
                  <a:srgbClr val="933F80"/>
                </a:solidFill>
                <a:latin typeface="Calibri"/>
                <a:cs typeface="Calibri"/>
              </a:rPr>
              <a:t>855</a:t>
            </a:r>
            <a:r>
              <a:rPr sz="1400" b="1" spc="5" dirty="0">
                <a:solidFill>
                  <a:srgbClr val="933F80"/>
                </a:solidFill>
                <a:latin typeface="Calibri"/>
                <a:cs typeface="Calibri"/>
              </a:rPr>
              <a:t> </a:t>
            </a:r>
            <a:r>
              <a:rPr sz="1400" b="1" spc="-135" dirty="0">
                <a:solidFill>
                  <a:srgbClr val="933F80"/>
                </a:solidFill>
                <a:latin typeface="Calibri"/>
                <a:cs typeface="Calibri"/>
              </a:rPr>
              <a:t>M</a:t>
            </a:r>
            <a:r>
              <a:rPr sz="1400" b="1" spc="-175" dirty="0">
                <a:solidFill>
                  <a:srgbClr val="933F80"/>
                </a:solidFill>
                <a:latin typeface="Trebuchet MS"/>
                <a:cs typeface="Trebuchet MS"/>
              </a:rPr>
              <a:t>€</a:t>
            </a:r>
            <a:endParaRPr sz="1400">
              <a:latin typeface="Trebuchet MS"/>
              <a:cs typeface="Trebuchet MS"/>
            </a:endParaRPr>
          </a:p>
        </p:txBody>
      </p:sp>
      <p:sp>
        <p:nvSpPr>
          <p:cNvPr id="20" name="object 16">
            <a:extLst>
              <a:ext uri="{FF2B5EF4-FFF2-40B4-BE49-F238E27FC236}">
                <a16:creationId xmlns:a16="http://schemas.microsoft.com/office/drawing/2014/main" id="{5D42B3F6-424A-4A9D-A173-FE0FE9232E5E}"/>
              </a:ext>
            </a:extLst>
          </p:cNvPr>
          <p:cNvSpPr txBox="1"/>
          <p:nvPr/>
        </p:nvSpPr>
        <p:spPr>
          <a:xfrm>
            <a:off x="7609927" y="4081939"/>
            <a:ext cx="2591435" cy="434340"/>
          </a:xfrm>
          <a:prstGeom prst="rect">
            <a:avLst/>
          </a:prstGeom>
        </p:spPr>
        <p:txBody>
          <a:bodyPr vert="horz" wrap="square" lIns="0" tIns="12700" rIns="0" bIns="0" rtlCol="0">
            <a:spAutoFit/>
          </a:bodyPr>
          <a:lstStyle/>
          <a:p>
            <a:pPr marL="215900" marR="5080" indent="-216535">
              <a:lnSpc>
                <a:spcPct val="111700"/>
              </a:lnSpc>
              <a:spcBef>
                <a:spcPts val="100"/>
              </a:spcBef>
            </a:pPr>
            <a:r>
              <a:rPr sz="1200" b="1" spc="-15" dirty="0">
                <a:solidFill>
                  <a:srgbClr val="4B4D8C"/>
                </a:solidFill>
                <a:latin typeface="Calibri"/>
                <a:cs typeface="Calibri"/>
              </a:rPr>
              <a:t>IX.</a:t>
            </a:r>
            <a:r>
              <a:rPr sz="1200" b="1" spc="70" dirty="0">
                <a:solidFill>
                  <a:srgbClr val="4B4D8C"/>
                </a:solidFill>
                <a:latin typeface="Calibri"/>
                <a:cs typeface="Calibri"/>
              </a:rPr>
              <a:t> </a:t>
            </a:r>
            <a:r>
              <a:rPr sz="1200" b="1" spc="-15" dirty="0">
                <a:solidFill>
                  <a:srgbClr val="4B4D8C"/>
                </a:solidFill>
                <a:latin typeface="Calibri"/>
                <a:cs typeface="Calibri"/>
              </a:rPr>
              <a:t>Impulso</a:t>
            </a:r>
            <a:r>
              <a:rPr sz="1200" b="1" spc="75" dirty="0">
                <a:solidFill>
                  <a:srgbClr val="4B4D8C"/>
                </a:solidFill>
                <a:latin typeface="Calibri"/>
                <a:cs typeface="Calibri"/>
              </a:rPr>
              <a:t> </a:t>
            </a:r>
            <a:r>
              <a:rPr sz="1200" b="1" spc="-50" dirty="0">
                <a:solidFill>
                  <a:srgbClr val="4B4D8C"/>
                </a:solidFill>
                <a:latin typeface="Calibri"/>
                <a:cs typeface="Calibri"/>
              </a:rPr>
              <a:t>de</a:t>
            </a:r>
            <a:r>
              <a:rPr sz="1200" b="1" spc="75" dirty="0">
                <a:solidFill>
                  <a:srgbClr val="4B4D8C"/>
                </a:solidFill>
                <a:latin typeface="Calibri"/>
                <a:cs typeface="Calibri"/>
              </a:rPr>
              <a:t> </a:t>
            </a:r>
            <a:r>
              <a:rPr sz="1200" b="1" spc="-20" dirty="0">
                <a:solidFill>
                  <a:srgbClr val="4B4D8C"/>
                </a:solidFill>
                <a:latin typeface="Calibri"/>
                <a:cs typeface="Calibri"/>
              </a:rPr>
              <a:t>la</a:t>
            </a:r>
            <a:r>
              <a:rPr sz="1200" b="1" spc="80" dirty="0">
                <a:solidFill>
                  <a:srgbClr val="4B4D8C"/>
                </a:solidFill>
                <a:latin typeface="Calibri"/>
                <a:cs typeface="Calibri"/>
              </a:rPr>
              <a:t> </a:t>
            </a:r>
            <a:r>
              <a:rPr sz="1200" b="1" spc="-20" dirty="0">
                <a:solidFill>
                  <a:srgbClr val="4B4D8C"/>
                </a:solidFill>
                <a:latin typeface="Calibri"/>
                <a:cs typeface="Calibri"/>
              </a:rPr>
              <a:t>industria</a:t>
            </a:r>
            <a:r>
              <a:rPr sz="1200" b="1" spc="85" dirty="0">
                <a:solidFill>
                  <a:srgbClr val="4B4D8C"/>
                </a:solidFill>
                <a:latin typeface="Calibri"/>
                <a:cs typeface="Calibri"/>
              </a:rPr>
              <a:t> </a:t>
            </a:r>
            <a:r>
              <a:rPr sz="1200" b="1" spc="-50" dirty="0">
                <a:solidFill>
                  <a:srgbClr val="4B4D8C"/>
                </a:solidFill>
                <a:latin typeface="Calibri"/>
                <a:cs typeface="Calibri"/>
              </a:rPr>
              <a:t>de</a:t>
            </a:r>
            <a:r>
              <a:rPr sz="1200" b="1" spc="80" dirty="0">
                <a:solidFill>
                  <a:srgbClr val="4B4D8C"/>
                </a:solidFill>
                <a:latin typeface="Calibri"/>
                <a:cs typeface="Calibri"/>
              </a:rPr>
              <a:t> </a:t>
            </a:r>
            <a:r>
              <a:rPr sz="1200" b="1" spc="-20" dirty="0">
                <a:solidFill>
                  <a:srgbClr val="4B4D8C"/>
                </a:solidFill>
                <a:latin typeface="Calibri"/>
                <a:cs typeface="Calibri"/>
              </a:rPr>
              <a:t>la</a:t>
            </a:r>
            <a:r>
              <a:rPr sz="1200" b="1" spc="80" dirty="0">
                <a:solidFill>
                  <a:srgbClr val="4B4D8C"/>
                </a:solidFill>
                <a:latin typeface="Calibri"/>
                <a:cs typeface="Calibri"/>
              </a:rPr>
              <a:t> </a:t>
            </a:r>
            <a:r>
              <a:rPr sz="1200" b="1" spc="-20" dirty="0">
                <a:solidFill>
                  <a:srgbClr val="4B4D8C"/>
                </a:solidFill>
                <a:latin typeface="Calibri"/>
                <a:cs typeface="Calibri"/>
              </a:rPr>
              <a:t>cultura</a:t>
            </a:r>
            <a:r>
              <a:rPr sz="1200" b="1" spc="85" dirty="0">
                <a:solidFill>
                  <a:srgbClr val="4B4D8C"/>
                </a:solidFill>
                <a:latin typeface="Calibri"/>
                <a:cs typeface="Calibri"/>
              </a:rPr>
              <a:t> </a:t>
            </a:r>
            <a:r>
              <a:rPr sz="1200" b="1" spc="-35" dirty="0">
                <a:solidFill>
                  <a:srgbClr val="4B4D8C"/>
                </a:solidFill>
                <a:latin typeface="Calibri"/>
                <a:cs typeface="Calibri"/>
              </a:rPr>
              <a:t>y </a:t>
            </a:r>
            <a:r>
              <a:rPr sz="1200" b="1" spc="-254" dirty="0">
                <a:solidFill>
                  <a:srgbClr val="4B4D8C"/>
                </a:solidFill>
                <a:latin typeface="Calibri"/>
                <a:cs typeface="Calibri"/>
              </a:rPr>
              <a:t> </a:t>
            </a:r>
            <a:r>
              <a:rPr sz="1200" b="1" spc="-30" dirty="0">
                <a:solidFill>
                  <a:srgbClr val="4B4D8C"/>
                </a:solidFill>
                <a:latin typeface="Calibri"/>
                <a:cs typeface="Calibri"/>
              </a:rPr>
              <a:t>el</a:t>
            </a:r>
            <a:r>
              <a:rPr sz="1200" b="1" spc="70" dirty="0">
                <a:solidFill>
                  <a:srgbClr val="4B4D8C"/>
                </a:solidFill>
                <a:latin typeface="Calibri"/>
                <a:cs typeface="Calibri"/>
              </a:rPr>
              <a:t> </a:t>
            </a:r>
            <a:r>
              <a:rPr sz="1200" b="1" spc="-30" dirty="0">
                <a:solidFill>
                  <a:srgbClr val="4B4D8C"/>
                </a:solidFill>
                <a:latin typeface="Calibri"/>
                <a:cs typeface="Calibri"/>
              </a:rPr>
              <a:t>deporte</a:t>
            </a:r>
            <a:endParaRPr sz="1200">
              <a:latin typeface="Calibri"/>
              <a:cs typeface="Calibri"/>
            </a:endParaRPr>
          </a:p>
        </p:txBody>
      </p:sp>
      <p:sp>
        <p:nvSpPr>
          <p:cNvPr id="21" name="object 17">
            <a:extLst>
              <a:ext uri="{FF2B5EF4-FFF2-40B4-BE49-F238E27FC236}">
                <a16:creationId xmlns:a16="http://schemas.microsoft.com/office/drawing/2014/main" id="{74E07B6B-336F-41B8-8D2E-98D857E9D82D}"/>
              </a:ext>
            </a:extLst>
          </p:cNvPr>
          <p:cNvSpPr txBox="1"/>
          <p:nvPr/>
        </p:nvSpPr>
        <p:spPr>
          <a:xfrm>
            <a:off x="10958599" y="4196747"/>
            <a:ext cx="523875" cy="238760"/>
          </a:xfrm>
          <a:prstGeom prst="rect">
            <a:avLst/>
          </a:prstGeom>
        </p:spPr>
        <p:txBody>
          <a:bodyPr vert="horz" wrap="square" lIns="0" tIns="12700" rIns="0" bIns="0" rtlCol="0">
            <a:spAutoFit/>
          </a:bodyPr>
          <a:lstStyle/>
          <a:p>
            <a:pPr>
              <a:lnSpc>
                <a:spcPct val="100000"/>
              </a:lnSpc>
              <a:spcBef>
                <a:spcPts val="100"/>
              </a:spcBef>
            </a:pPr>
            <a:r>
              <a:rPr sz="1400" b="1" spc="-65" dirty="0">
                <a:solidFill>
                  <a:srgbClr val="4B4D8C"/>
                </a:solidFill>
                <a:latin typeface="Calibri"/>
                <a:cs typeface="Calibri"/>
              </a:rPr>
              <a:t>825</a:t>
            </a:r>
            <a:r>
              <a:rPr sz="1400" b="1" spc="15" dirty="0">
                <a:solidFill>
                  <a:srgbClr val="4B4D8C"/>
                </a:solidFill>
                <a:latin typeface="Calibri"/>
                <a:cs typeface="Calibri"/>
              </a:rPr>
              <a:t> </a:t>
            </a:r>
            <a:r>
              <a:rPr sz="1400" b="1" spc="-135" dirty="0">
                <a:solidFill>
                  <a:srgbClr val="4B4D8C"/>
                </a:solidFill>
                <a:latin typeface="Calibri"/>
                <a:cs typeface="Calibri"/>
              </a:rPr>
              <a:t>M</a:t>
            </a:r>
            <a:r>
              <a:rPr sz="1400" b="1" spc="-175" dirty="0">
                <a:solidFill>
                  <a:srgbClr val="4B4D8C"/>
                </a:solidFill>
                <a:latin typeface="Trebuchet MS"/>
                <a:cs typeface="Trebuchet MS"/>
              </a:rPr>
              <a:t>€</a:t>
            </a:r>
            <a:endParaRPr sz="1400">
              <a:latin typeface="Trebuchet MS"/>
              <a:cs typeface="Trebuchet MS"/>
            </a:endParaRPr>
          </a:p>
        </p:txBody>
      </p:sp>
      <p:sp>
        <p:nvSpPr>
          <p:cNvPr id="22" name="object 18">
            <a:extLst>
              <a:ext uri="{FF2B5EF4-FFF2-40B4-BE49-F238E27FC236}">
                <a16:creationId xmlns:a16="http://schemas.microsoft.com/office/drawing/2014/main" id="{E08941DE-C7C1-43EF-9B64-A1BAF208C20B}"/>
              </a:ext>
            </a:extLst>
          </p:cNvPr>
          <p:cNvSpPr txBox="1"/>
          <p:nvPr/>
        </p:nvSpPr>
        <p:spPr>
          <a:xfrm>
            <a:off x="7610562" y="4673251"/>
            <a:ext cx="2782570" cy="434340"/>
          </a:xfrm>
          <a:prstGeom prst="rect">
            <a:avLst/>
          </a:prstGeom>
        </p:spPr>
        <p:txBody>
          <a:bodyPr vert="horz" wrap="square" lIns="0" tIns="33655" rIns="0" bIns="0" rtlCol="0">
            <a:spAutoFit/>
          </a:bodyPr>
          <a:lstStyle/>
          <a:p>
            <a:pPr>
              <a:lnSpc>
                <a:spcPct val="100000"/>
              </a:lnSpc>
              <a:spcBef>
                <a:spcPts val="265"/>
              </a:spcBef>
            </a:pPr>
            <a:r>
              <a:rPr sz="1200" b="1" spc="-45" dirty="0">
                <a:solidFill>
                  <a:srgbClr val="156EA4"/>
                </a:solidFill>
                <a:latin typeface="Calibri"/>
                <a:cs typeface="Calibri"/>
              </a:rPr>
              <a:t>X.</a:t>
            </a:r>
            <a:r>
              <a:rPr sz="1200" b="1" spc="70" dirty="0">
                <a:solidFill>
                  <a:srgbClr val="156EA4"/>
                </a:solidFill>
                <a:latin typeface="Calibri"/>
                <a:cs typeface="Calibri"/>
              </a:rPr>
              <a:t> </a:t>
            </a:r>
            <a:r>
              <a:rPr sz="1200" b="1" spc="-35" dirty="0">
                <a:solidFill>
                  <a:srgbClr val="156EA4"/>
                </a:solidFill>
                <a:latin typeface="Calibri"/>
                <a:cs typeface="Calibri"/>
              </a:rPr>
              <a:t>Modernización</a:t>
            </a:r>
            <a:r>
              <a:rPr sz="1200" b="1" spc="85" dirty="0">
                <a:solidFill>
                  <a:srgbClr val="156EA4"/>
                </a:solidFill>
                <a:latin typeface="Calibri"/>
                <a:cs typeface="Calibri"/>
              </a:rPr>
              <a:t> </a:t>
            </a:r>
            <a:r>
              <a:rPr sz="1200" b="1" spc="-35" dirty="0">
                <a:solidFill>
                  <a:srgbClr val="156EA4"/>
                </a:solidFill>
                <a:latin typeface="Calibri"/>
                <a:cs typeface="Calibri"/>
              </a:rPr>
              <a:t>del</a:t>
            </a:r>
            <a:r>
              <a:rPr sz="1200" b="1" spc="75" dirty="0">
                <a:solidFill>
                  <a:srgbClr val="156EA4"/>
                </a:solidFill>
                <a:latin typeface="Calibri"/>
                <a:cs typeface="Calibri"/>
              </a:rPr>
              <a:t> </a:t>
            </a:r>
            <a:r>
              <a:rPr sz="1200" b="1" spc="-25" dirty="0">
                <a:solidFill>
                  <a:srgbClr val="156EA4"/>
                </a:solidFill>
                <a:latin typeface="Calibri"/>
                <a:cs typeface="Calibri"/>
              </a:rPr>
              <a:t>sistema</a:t>
            </a:r>
            <a:r>
              <a:rPr sz="1200" b="1" spc="70" dirty="0">
                <a:solidFill>
                  <a:srgbClr val="156EA4"/>
                </a:solidFill>
                <a:latin typeface="Calibri"/>
                <a:cs typeface="Calibri"/>
              </a:rPr>
              <a:t> </a:t>
            </a:r>
            <a:r>
              <a:rPr sz="1200" b="1" spc="-10" dirty="0">
                <a:solidFill>
                  <a:srgbClr val="156EA4"/>
                </a:solidFill>
                <a:latin typeface="Calibri"/>
                <a:cs typeface="Calibri"/>
              </a:rPr>
              <a:t>fiscal</a:t>
            </a:r>
            <a:endParaRPr sz="1200">
              <a:latin typeface="Calibri"/>
              <a:cs typeface="Calibri"/>
            </a:endParaRPr>
          </a:p>
          <a:p>
            <a:pPr marL="161925">
              <a:lnSpc>
                <a:spcPct val="100000"/>
              </a:lnSpc>
              <a:spcBef>
                <a:spcPts val="170"/>
              </a:spcBef>
            </a:pPr>
            <a:r>
              <a:rPr sz="1200" b="1" spc="-25" dirty="0">
                <a:solidFill>
                  <a:srgbClr val="156EA4"/>
                </a:solidFill>
                <a:latin typeface="Calibri"/>
                <a:cs typeface="Calibri"/>
              </a:rPr>
              <a:t>para</a:t>
            </a:r>
            <a:r>
              <a:rPr sz="1200" b="1" spc="85" dirty="0">
                <a:solidFill>
                  <a:srgbClr val="156EA4"/>
                </a:solidFill>
                <a:latin typeface="Calibri"/>
                <a:cs typeface="Calibri"/>
              </a:rPr>
              <a:t> </a:t>
            </a:r>
            <a:r>
              <a:rPr sz="1200" b="1" spc="-35" dirty="0">
                <a:solidFill>
                  <a:srgbClr val="156EA4"/>
                </a:solidFill>
                <a:latin typeface="Calibri"/>
                <a:cs typeface="Calibri"/>
              </a:rPr>
              <a:t>un</a:t>
            </a:r>
            <a:r>
              <a:rPr sz="1200" b="1" spc="80" dirty="0">
                <a:solidFill>
                  <a:srgbClr val="156EA4"/>
                </a:solidFill>
                <a:latin typeface="Calibri"/>
                <a:cs typeface="Calibri"/>
              </a:rPr>
              <a:t> </a:t>
            </a:r>
            <a:r>
              <a:rPr sz="1200" b="1" spc="-30" dirty="0">
                <a:solidFill>
                  <a:srgbClr val="156EA4"/>
                </a:solidFill>
                <a:latin typeface="Calibri"/>
                <a:cs typeface="Calibri"/>
              </a:rPr>
              <a:t>crecimiento</a:t>
            </a:r>
            <a:r>
              <a:rPr sz="1200" b="1" spc="80" dirty="0">
                <a:solidFill>
                  <a:srgbClr val="156EA4"/>
                </a:solidFill>
                <a:latin typeface="Calibri"/>
                <a:cs typeface="Calibri"/>
              </a:rPr>
              <a:t> </a:t>
            </a:r>
            <a:r>
              <a:rPr sz="1200" b="1" spc="-20" dirty="0">
                <a:solidFill>
                  <a:srgbClr val="156EA4"/>
                </a:solidFill>
                <a:latin typeface="Calibri"/>
                <a:cs typeface="Calibri"/>
              </a:rPr>
              <a:t>inclusivo</a:t>
            </a:r>
            <a:r>
              <a:rPr sz="1200" b="1" spc="80" dirty="0">
                <a:solidFill>
                  <a:srgbClr val="156EA4"/>
                </a:solidFill>
                <a:latin typeface="Calibri"/>
                <a:cs typeface="Calibri"/>
              </a:rPr>
              <a:t> </a:t>
            </a:r>
            <a:r>
              <a:rPr sz="1200" b="1" spc="-35" dirty="0">
                <a:solidFill>
                  <a:srgbClr val="156EA4"/>
                </a:solidFill>
                <a:latin typeface="Calibri"/>
                <a:cs typeface="Calibri"/>
              </a:rPr>
              <a:t>y</a:t>
            </a:r>
            <a:r>
              <a:rPr sz="1200" b="1" spc="75" dirty="0">
                <a:solidFill>
                  <a:srgbClr val="156EA4"/>
                </a:solidFill>
                <a:latin typeface="Calibri"/>
                <a:cs typeface="Calibri"/>
              </a:rPr>
              <a:t> </a:t>
            </a:r>
            <a:r>
              <a:rPr sz="1200" b="1" spc="-20" dirty="0">
                <a:solidFill>
                  <a:srgbClr val="156EA4"/>
                </a:solidFill>
                <a:latin typeface="Calibri"/>
                <a:cs typeface="Calibri"/>
              </a:rPr>
              <a:t>sostenible</a:t>
            </a:r>
            <a:endParaRPr sz="1200">
              <a:latin typeface="Calibri"/>
              <a:cs typeface="Calibri"/>
            </a:endParaRPr>
          </a:p>
        </p:txBody>
      </p:sp>
      <p:sp>
        <p:nvSpPr>
          <p:cNvPr id="23" name="object 19">
            <a:extLst>
              <a:ext uri="{FF2B5EF4-FFF2-40B4-BE49-F238E27FC236}">
                <a16:creationId xmlns:a16="http://schemas.microsoft.com/office/drawing/2014/main" id="{3EB5AC98-1429-4EE5-9959-523F3CFE0C65}"/>
              </a:ext>
            </a:extLst>
          </p:cNvPr>
          <p:cNvSpPr txBox="1"/>
          <p:nvPr/>
        </p:nvSpPr>
        <p:spPr>
          <a:xfrm>
            <a:off x="11385002" y="4772818"/>
            <a:ext cx="97790" cy="238760"/>
          </a:xfrm>
          <a:prstGeom prst="rect">
            <a:avLst/>
          </a:prstGeom>
        </p:spPr>
        <p:txBody>
          <a:bodyPr vert="horz" wrap="square" lIns="0" tIns="12700" rIns="0" bIns="0" rtlCol="0">
            <a:spAutoFit/>
          </a:bodyPr>
          <a:lstStyle/>
          <a:p>
            <a:pPr>
              <a:lnSpc>
                <a:spcPct val="100000"/>
              </a:lnSpc>
              <a:spcBef>
                <a:spcPts val="100"/>
              </a:spcBef>
            </a:pPr>
            <a:r>
              <a:rPr sz="1400" b="1" spc="-35" dirty="0">
                <a:solidFill>
                  <a:srgbClr val="156EA4"/>
                </a:solidFill>
                <a:latin typeface="Calibri"/>
                <a:cs typeface="Calibri"/>
              </a:rPr>
              <a:t>–</a:t>
            </a:r>
            <a:endParaRPr sz="1400">
              <a:latin typeface="Calibri"/>
              <a:cs typeface="Calibri"/>
            </a:endParaRPr>
          </a:p>
        </p:txBody>
      </p:sp>
      <p:graphicFrame>
        <p:nvGraphicFramePr>
          <p:cNvPr id="24" name="object 20">
            <a:extLst>
              <a:ext uri="{FF2B5EF4-FFF2-40B4-BE49-F238E27FC236}">
                <a16:creationId xmlns:a16="http://schemas.microsoft.com/office/drawing/2014/main" id="{F947372D-CC7C-48E9-8CC9-EE9DF4374F57}"/>
              </a:ext>
            </a:extLst>
          </p:cNvPr>
          <p:cNvGraphicFramePr>
            <a:graphicFrameLocks noGrp="1"/>
          </p:cNvGraphicFramePr>
          <p:nvPr/>
        </p:nvGraphicFramePr>
        <p:xfrm>
          <a:off x="636616" y="2317285"/>
          <a:ext cx="4067810" cy="2879725"/>
        </p:xfrm>
        <a:graphic>
          <a:graphicData uri="http://schemas.openxmlformats.org/drawingml/2006/table">
            <a:tbl>
              <a:tblPr firstRow="1" bandRow="1">
                <a:tableStyleId>{2D5ABB26-0587-4C30-8999-92F81FD0307C}</a:tableStyleId>
              </a:tblPr>
              <a:tblGrid>
                <a:gridCol w="3121660">
                  <a:extLst>
                    <a:ext uri="{9D8B030D-6E8A-4147-A177-3AD203B41FA5}">
                      <a16:colId xmlns:a16="http://schemas.microsoft.com/office/drawing/2014/main" val="20000"/>
                    </a:ext>
                  </a:extLst>
                </a:gridCol>
                <a:gridCol w="946150">
                  <a:extLst>
                    <a:ext uri="{9D8B030D-6E8A-4147-A177-3AD203B41FA5}">
                      <a16:colId xmlns:a16="http://schemas.microsoft.com/office/drawing/2014/main" val="20001"/>
                    </a:ext>
                  </a:extLst>
                </a:gridCol>
              </a:tblGrid>
              <a:tr h="1151890">
                <a:tc>
                  <a:txBody>
                    <a:bodyPr/>
                    <a:lstStyle/>
                    <a:p>
                      <a:pPr marL="236220" indent="-128905">
                        <a:lnSpc>
                          <a:spcPct val="100000"/>
                        </a:lnSpc>
                        <a:spcBef>
                          <a:spcPts val="675"/>
                        </a:spcBef>
                        <a:buAutoNum type="romanUcPeriod"/>
                        <a:tabLst>
                          <a:tab pos="236854" algn="l"/>
                        </a:tabLst>
                      </a:pPr>
                      <a:r>
                        <a:rPr sz="1200" b="1" spc="-45" dirty="0">
                          <a:solidFill>
                            <a:srgbClr val="0A9DC6"/>
                          </a:solidFill>
                          <a:latin typeface="Calibri"/>
                          <a:cs typeface="Calibri"/>
                        </a:rPr>
                        <a:t>Agenda</a:t>
                      </a:r>
                      <a:r>
                        <a:rPr sz="1200" b="1" spc="45" dirty="0">
                          <a:solidFill>
                            <a:srgbClr val="0A9DC6"/>
                          </a:solidFill>
                          <a:latin typeface="Calibri"/>
                          <a:cs typeface="Calibri"/>
                        </a:rPr>
                        <a:t> </a:t>
                      </a:r>
                      <a:r>
                        <a:rPr sz="1200" b="1" spc="-35" dirty="0">
                          <a:solidFill>
                            <a:srgbClr val="0A9DC6"/>
                          </a:solidFill>
                          <a:latin typeface="Calibri"/>
                          <a:cs typeface="Calibri"/>
                        </a:rPr>
                        <a:t>urbana</a:t>
                      </a:r>
                      <a:r>
                        <a:rPr sz="1200" b="1" spc="55" dirty="0">
                          <a:solidFill>
                            <a:srgbClr val="0A9DC6"/>
                          </a:solidFill>
                          <a:latin typeface="Calibri"/>
                          <a:cs typeface="Calibri"/>
                        </a:rPr>
                        <a:t> </a:t>
                      </a:r>
                      <a:r>
                        <a:rPr sz="1200" b="1" spc="-35" dirty="0">
                          <a:solidFill>
                            <a:srgbClr val="0A9DC6"/>
                          </a:solidFill>
                          <a:latin typeface="Calibri"/>
                          <a:cs typeface="Calibri"/>
                        </a:rPr>
                        <a:t>y</a:t>
                      </a:r>
                      <a:r>
                        <a:rPr sz="1200" b="1" spc="45" dirty="0">
                          <a:solidFill>
                            <a:srgbClr val="0A9DC6"/>
                          </a:solidFill>
                          <a:latin typeface="Calibri"/>
                          <a:cs typeface="Calibri"/>
                        </a:rPr>
                        <a:t> </a:t>
                      </a:r>
                      <a:r>
                        <a:rPr sz="1200" b="1" spc="-20" dirty="0">
                          <a:solidFill>
                            <a:srgbClr val="0A9DC6"/>
                          </a:solidFill>
                          <a:latin typeface="Calibri"/>
                          <a:cs typeface="Calibri"/>
                        </a:rPr>
                        <a:t>rural,</a:t>
                      </a:r>
                      <a:r>
                        <a:rPr sz="1200" b="1" spc="55" dirty="0">
                          <a:solidFill>
                            <a:srgbClr val="0A9DC6"/>
                          </a:solidFill>
                          <a:latin typeface="Calibri"/>
                          <a:cs typeface="Calibri"/>
                        </a:rPr>
                        <a:t> </a:t>
                      </a:r>
                      <a:r>
                        <a:rPr sz="1200" b="1" spc="-30" dirty="0">
                          <a:solidFill>
                            <a:srgbClr val="0A9DC6"/>
                          </a:solidFill>
                          <a:latin typeface="Calibri"/>
                          <a:cs typeface="Calibri"/>
                        </a:rPr>
                        <a:t>lucha</a:t>
                      </a:r>
                      <a:r>
                        <a:rPr sz="1200" b="1" spc="45" dirty="0">
                          <a:solidFill>
                            <a:srgbClr val="0A9DC6"/>
                          </a:solidFill>
                          <a:latin typeface="Calibri"/>
                          <a:cs typeface="Calibri"/>
                        </a:rPr>
                        <a:t> </a:t>
                      </a:r>
                      <a:r>
                        <a:rPr sz="1200" b="1" spc="-35" dirty="0">
                          <a:solidFill>
                            <a:srgbClr val="0A9DC6"/>
                          </a:solidFill>
                          <a:latin typeface="Calibri"/>
                          <a:cs typeface="Calibri"/>
                        </a:rPr>
                        <a:t>contra</a:t>
                      </a:r>
                      <a:endParaRPr sz="1200" dirty="0">
                        <a:latin typeface="Calibri"/>
                        <a:cs typeface="Calibri"/>
                      </a:endParaRPr>
                    </a:p>
                    <a:p>
                      <a:pPr marL="226695">
                        <a:lnSpc>
                          <a:spcPct val="100000"/>
                        </a:lnSpc>
                        <a:spcBef>
                          <a:spcPts val="165"/>
                        </a:spcBef>
                      </a:pPr>
                      <a:r>
                        <a:rPr sz="1200" b="1" spc="-20" dirty="0">
                          <a:solidFill>
                            <a:srgbClr val="0A9DC6"/>
                          </a:solidFill>
                          <a:latin typeface="Calibri"/>
                          <a:cs typeface="Calibri"/>
                        </a:rPr>
                        <a:t>la</a:t>
                      </a:r>
                      <a:r>
                        <a:rPr sz="1200" b="1" spc="45" dirty="0">
                          <a:solidFill>
                            <a:srgbClr val="0A9DC6"/>
                          </a:solidFill>
                          <a:latin typeface="Calibri"/>
                          <a:cs typeface="Calibri"/>
                        </a:rPr>
                        <a:t> </a:t>
                      </a:r>
                      <a:r>
                        <a:rPr sz="1200" b="1" spc="-40" dirty="0">
                          <a:solidFill>
                            <a:srgbClr val="0A9DC6"/>
                          </a:solidFill>
                          <a:latin typeface="Calibri"/>
                          <a:cs typeface="Calibri"/>
                        </a:rPr>
                        <a:t>despoblación</a:t>
                      </a:r>
                      <a:r>
                        <a:rPr sz="1200" b="1" spc="55" dirty="0">
                          <a:solidFill>
                            <a:srgbClr val="0A9DC6"/>
                          </a:solidFill>
                          <a:latin typeface="Calibri"/>
                          <a:cs typeface="Calibri"/>
                        </a:rPr>
                        <a:t> </a:t>
                      </a:r>
                      <a:r>
                        <a:rPr sz="1200" b="1" spc="-35" dirty="0">
                          <a:solidFill>
                            <a:srgbClr val="0A9DC6"/>
                          </a:solidFill>
                          <a:latin typeface="Calibri"/>
                          <a:cs typeface="Calibri"/>
                        </a:rPr>
                        <a:t>y</a:t>
                      </a:r>
                      <a:r>
                        <a:rPr sz="1200" b="1" spc="50" dirty="0">
                          <a:solidFill>
                            <a:srgbClr val="0A9DC6"/>
                          </a:solidFill>
                          <a:latin typeface="Calibri"/>
                          <a:cs typeface="Calibri"/>
                        </a:rPr>
                        <a:t> </a:t>
                      </a:r>
                      <a:r>
                        <a:rPr sz="1200" b="1" spc="-35" dirty="0">
                          <a:solidFill>
                            <a:srgbClr val="0A9DC6"/>
                          </a:solidFill>
                          <a:latin typeface="Calibri"/>
                          <a:cs typeface="Calibri"/>
                        </a:rPr>
                        <a:t>desarrollo</a:t>
                      </a:r>
                      <a:r>
                        <a:rPr sz="1200" b="1" spc="45" dirty="0">
                          <a:solidFill>
                            <a:srgbClr val="0A9DC6"/>
                          </a:solidFill>
                          <a:latin typeface="Calibri"/>
                          <a:cs typeface="Calibri"/>
                        </a:rPr>
                        <a:t> </a:t>
                      </a:r>
                      <a:r>
                        <a:rPr sz="1200" b="1" spc="-50" dirty="0">
                          <a:solidFill>
                            <a:srgbClr val="0A9DC6"/>
                          </a:solidFill>
                          <a:latin typeface="Calibri"/>
                          <a:cs typeface="Calibri"/>
                        </a:rPr>
                        <a:t>de</a:t>
                      </a:r>
                      <a:r>
                        <a:rPr sz="1200" b="1" spc="45" dirty="0">
                          <a:solidFill>
                            <a:srgbClr val="0A9DC6"/>
                          </a:solidFill>
                          <a:latin typeface="Calibri"/>
                          <a:cs typeface="Calibri"/>
                        </a:rPr>
                        <a:t> </a:t>
                      </a:r>
                      <a:r>
                        <a:rPr sz="1200" b="1" spc="-20" dirty="0">
                          <a:solidFill>
                            <a:srgbClr val="0A9DC6"/>
                          </a:solidFill>
                          <a:latin typeface="Calibri"/>
                          <a:cs typeface="Calibri"/>
                        </a:rPr>
                        <a:t>la</a:t>
                      </a:r>
                      <a:r>
                        <a:rPr sz="1200" b="1" spc="55" dirty="0">
                          <a:solidFill>
                            <a:srgbClr val="0A9DC6"/>
                          </a:solidFill>
                          <a:latin typeface="Calibri"/>
                          <a:cs typeface="Calibri"/>
                        </a:rPr>
                        <a:t> </a:t>
                      </a:r>
                      <a:r>
                        <a:rPr sz="1200" b="1" spc="-20" dirty="0">
                          <a:solidFill>
                            <a:srgbClr val="0A9DC6"/>
                          </a:solidFill>
                          <a:latin typeface="Calibri"/>
                          <a:cs typeface="Calibri"/>
                        </a:rPr>
                        <a:t>agricultura</a:t>
                      </a:r>
                      <a:endParaRPr sz="1200" dirty="0">
                        <a:latin typeface="Calibri"/>
                        <a:cs typeface="Calibri"/>
                      </a:endParaRPr>
                    </a:p>
                    <a:p>
                      <a:pPr>
                        <a:lnSpc>
                          <a:spcPct val="100000"/>
                        </a:lnSpc>
                        <a:spcBef>
                          <a:spcPts val="50"/>
                        </a:spcBef>
                      </a:pPr>
                      <a:endParaRPr sz="1900" dirty="0">
                        <a:latin typeface="Times New Roman"/>
                        <a:cs typeface="Times New Roman"/>
                      </a:endParaRPr>
                    </a:p>
                    <a:p>
                      <a:pPr marL="288290" indent="-180975">
                        <a:lnSpc>
                          <a:spcPct val="100000"/>
                        </a:lnSpc>
                        <a:buAutoNum type="romanUcPeriod" startAt="2"/>
                        <a:tabLst>
                          <a:tab pos="288925" algn="l"/>
                        </a:tabLst>
                      </a:pPr>
                      <a:r>
                        <a:rPr sz="1200" b="1" spc="-20" dirty="0">
                          <a:solidFill>
                            <a:srgbClr val="1B95A0"/>
                          </a:solidFill>
                          <a:latin typeface="Calibri"/>
                          <a:cs typeface="Calibri"/>
                        </a:rPr>
                        <a:t>Infraestructuras</a:t>
                      </a:r>
                      <a:r>
                        <a:rPr sz="1200" b="1" spc="95" dirty="0">
                          <a:solidFill>
                            <a:srgbClr val="1B95A0"/>
                          </a:solidFill>
                          <a:latin typeface="Calibri"/>
                          <a:cs typeface="Calibri"/>
                        </a:rPr>
                        <a:t> </a:t>
                      </a:r>
                      <a:r>
                        <a:rPr sz="1200" b="1" spc="-35" dirty="0">
                          <a:solidFill>
                            <a:srgbClr val="1B95A0"/>
                          </a:solidFill>
                          <a:latin typeface="Calibri"/>
                          <a:cs typeface="Calibri"/>
                        </a:rPr>
                        <a:t>y</a:t>
                      </a:r>
                      <a:r>
                        <a:rPr sz="1200" b="1" spc="75" dirty="0">
                          <a:solidFill>
                            <a:srgbClr val="1B95A0"/>
                          </a:solidFill>
                          <a:latin typeface="Calibri"/>
                          <a:cs typeface="Calibri"/>
                        </a:rPr>
                        <a:t> </a:t>
                      </a:r>
                      <a:r>
                        <a:rPr sz="1200" b="1" spc="-30" dirty="0">
                          <a:solidFill>
                            <a:srgbClr val="1B95A0"/>
                          </a:solidFill>
                          <a:latin typeface="Calibri"/>
                          <a:cs typeface="Calibri"/>
                        </a:rPr>
                        <a:t>ecosistemas</a:t>
                      </a:r>
                      <a:r>
                        <a:rPr sz="1200" b="1" spc="90" dirty="0">
                          <a:solidFill>
                            <a:srgbClr val="1B95A0"/>
                          </a:solidFill>
                          <a:latin typeface="Calibri"/>
                          <a:cs typeface="Calibri"/>
                        </a:rPr>
                        <a:t> </a:t>
                      </a:r>
                      <a:r>
                        <a:rPr sz="1200" b="1" spc="-15" dirty="0">
                          <a:solidFill>
                            <a:srgbClr val="1B95A0"/>
                          </a:solidFill>
                          <a:latin typeface="Calibri"/>
                          <a:cs typeface="Calibri"/>
                        </a:rPr>
                        <a:t>resilientes</a:t>
                      </a:r>
                      <a:endParaRPr sz="1200" dirty="0">
                        <a:latin typeface="Calibri"/>
                        <a:cs typeface="Calibri"/>
                      </a:endParaRPr>
                    </a:p>
                  </a:txBody>
                  <a:tcPr marL="0" marR="0" marT="85725" marB="0">
                    <a:solidFill>
                      <a:srgbClr val="CFE3EF"/>
                    </a:solidFill>
                  </a:tcPr>
                </a:tc>
                <a:tc>
                  <a:txBody>
                    <a:bodyPr/>
                    <a:lstStyle/>
                    <a:p>
                      <a:pPr marL="83820">
                        <a:lnSpc>
                          <a:spcPct val="100000"/>
                        </a:lnSpc>
                        <a:spcBef>
                          <a:spcPts val="1290"/>
                        </a:spcBef>
                      </a:pPr>
                      <a:r>
                        <a:rPr sz="1400" b="1" spc="-35" dirty="0">
                          <a:solidFill>
                            <a:srgbClr val="0A9DC6"/>
                          </a:solidFill>
                          <a:latin typeface="Calibri"/>
                          <a:cs typeface="Calibri"/>
                        </a:rPr>
                        <a:t>14.407</a:t>
                      </a:r>
                      <a:r>
                        <a:rPr sz="1400" b="1" spc="-20" dirty="0">
                          <a:solidFill>
                            <a:srgbClr val="0A9DC6"/>
                          </a:solidFill>
                          <a:latin typeface="Calibri"/>
                          <a:cs typeface="Calibri"/>
                        </a:rPr>
                        <a:t> </a:t>
                      </a:r>
                      <a:r>
                        <a:rPr sz="1400" b="1" spc="-140" dirty="0">
                          <a:solidFill>
                            <a:srgbClr val="0A9DC6"/>
                          </a:solidFill>
                          <a:latin typeface="Calibri"/>
                          <a:cs typeface="Calibri"/>
                        </a:rPr>
                        <a:t>M</a:t>
                      </a:r>
                      <a:r>
                        <a:rPr sz="1400" b="1" spc="-140" dirty="0">
                          <a:solidFill>
                            <a:srgbClr val="0A9DC6"/>
                          </a:solidFill>
                          <a:latin typeface="Trebuchet MS"/>
                          <a:cs typeface="Trebuchet MS"/>
                        </a:rPr>
                        <a:t>€</a:t>
                      </a:r>
                      <a:endParaRPr sz="1400" dirty="0">
                        <a:latin typeface="Trebuchet MS"/>
                        <a:cs typeface="Trebuchet MS"/>
                      </a:endParaRPr>
                    </a:p>
                    <a:p>
                      <a:pPr>
                        <a:lnSpc>
                          <a:spcPct val="100000"/>
                        </a:lnSpc>
                        <a:spcBef>
                          <a:spcPts val="35"/>
                        </a:spcBef>
                      </a:pPr>
                      <a:endParaRPr sz="2450" dirty="0">
                        <a:latin typeface="Times New Roman"/>
                        <a:cs typeface="Times New Roman"/>
                      </a:endParaRPr>
                    </a:p>
                    <a:p>
                      <a:pPr marL="83820">
                        <a:lnSpc>
                          <a:spcPct val="100000"/>
                        </a:lnSpc>
                        <a:spcBef>
                          <a:spcPts val="5"/>
                        </a:spcBef>
                      </a:pPr>
                      <a:r>
                        <a:rPr sz="1400" b="1" spc="-35" dirty="0">
                          <a:solidFill>
                            <a:srgbClr val="1B95A0"/>
                          </a:solidFill>
                          <a:latin typeface="Calibri"/>
                          <a:cs typeface="Calibri"/>
                        </a:rPr>
                        <a:t>10.400</a:t>
                      </a:r>
                      <a:r>
                        <a:rPr sz="1400" b="1" spc="-20" dirty="0">
                          <a:solidFill>
                            <a:srgbClr val="1B95A0"/>
                          </a:solidFill>
                          <a:latin typeface="Calibri"/>
                          <a:cs typeface="Calibri"/>
                        </a:rPr>
                        <a:t> </a:t>
                      </a:r>
                      <a:r>
                        <a:rPr sz="1400" b="1" spc="-140" dirty="0">
                          <a:solidFill>
                            <a:srgbClr val="1B95A0"/>
                          </a:solidFill>
                          <a:latin typeface="Calibri"/>
                          <a:cs typeface="Calibri"/>
                        </a:rPr>
                        <a:t>M</a:t>
                      </a:r>
                      <a:r>
                        <a:rPr sz="1400" b="1" spc="-140" dirty="0">
                          <a:solidFill>
                            <a:srgbClr val="1B95A0"/>
                          </a:solidFill>
                          <a:latin typeface="Trebuchet MS"/>
                          <a:cs typeface="Trebuchet MS"/>
                        </a:rPr>
                        <a:t>€</a:t>
                      </a:r>
                      <a:endParaRPr sz="1400" dirty="0">
                        <a:latin typeface="Trebuchet MS"/>
                        <a:cs typeface="Trebuchet MS"/>
                      </a:endParaRPr>
                    </a:p>
                  </a:txBody>
                  <a:tcPr marL="0" marR="0" marT="163830" marB="0">
                    <a:solidFill>
                      <a:srgbClr val="CFE3EF"/>
                    </a:solidFill>
                  </a:tcPr>
                </a:tc>
                <a:extLst>
                  <a:ext uri="{0D108BD9-81ED-4DB2-BD59-A6C34878D82A}">
                    <a16:rowId xmlns:a16="http://schemas.microsoft.com/office/drawing/2014/main" val="10000"/>
                  </a:ext>
                </a:extLst>
              </a:tr>
              <a:tr h="575945">
                <a:tc>
                  <a:txBody>
                    <a:bodyPr/>
                    <a:lstStyle/>
                    <a:p>
                      <a:pPr>
                        <a:lnSpc>
                          <a:spcPct val="100000"/>
                        </a:lnSpc>
                        <a:spcBef>
                          <a:spcPts val="45"/>
                        </a:spcBef>
                      </a:pPr>
                      <a:endParaRPr sz="1300">
                        <a:latin typeface="Times New Roman"/>
                        <a:cs typeface="Times New Roman"/>
                      </a:endParaRPr>
                    </a:p>
                    <a:p>
                      <a:pPr marL="107950">
                        <a:lnSpc>
                          <a:spcPct val="100000"/>
                        </a:lnSpc>
                      </a:pPr>
                      <a:r>
                        <a:rPr sz="1200" b="1" spc="40" dirty="0">
                          <a:solidFill>
                            <a:srgbClr val="6FA14B"/>
                          </a:solidFill>
                          <a:latin typeface="Calibri"/>
                          <a:cs typeface="Calibri"/>
                        </a:rPr>
                        <a:t>III.</a:t>
                      </a:r>
                      <a:r>
                        <a:rPr sz="1200" b="1" spc="60" dirty="0">
                          <a:solidFill>
                            <a:srgbClr val="6FA14B"/>
                          </a:solidFill>
                          <a:latin typeface="Calibri"/>
                          <a:cs typeface="Calibri"/>
                        </a:rPr>
                        <a:t> </a:t>
                      </a:r>
                      <a:r>
                        <a:rPr sz="1200" b="1" spc="-25" dirty="0">
                          <a:solidFill>
                            <a:srgbClr val="6FA14B"/>
                          </a:solidFill>
                          <a:latin typeface="Calibri"/>
                          <a:cs typeface="Calibri"/>
                        </a:rPr>
                        <a:t>Transición</a:t>
                      </a:r>
                      <a:r>
                        <a:rPr sz="1200" b="1" spc="75" dirty="0">
                          <a:solidFill>
                            <a:srgbClr val="6FA14B"/>
                          </a:solidFill>
                          <a:latin typeface="Calibri"/>
                          <a:cs typeface="Calibri"/>
                        </a:rPr>
                        <a:t> </a:t>
                      </a:r>
                      <a:r>
                        <a:rPr sz="1200" b="1" spc="-25" dirty="0">
                          <a:solidFill>
                            <a:srgbClr val="6FA14B"/>
                          </a:solidFill>
                          <a:latin typeface="Calibri"/>
                          <a:cs typeface="Calibri"/>
                        </a:rPr>
                        <a:t>energética</a:t>
                      </a:r>
                      <a:r>
                        <a:rPr sz="1200" b="1" spc="75" dirty="0">
                          <a:solidFill>
                            <a:srgbClr val="6FA14B"/>
                          </a:solidFill>
                          <a:latin typeface="Calibri"/>
                          <a:cs typeface="Calibri"/>
                        </a:rPr>
                        <a:t> </a:t>
                      </a:r>
                      <a:r>
                        <a:rPr sz="1200" b="1" spc="-20" dirty="0">
                          <a:solidFill>
                            <a:srgbClr val="6FA14B"/>
                          </a:solidFill>
                          <a:latin typeface="Calibri"/>
                          <a:cs typeface="Calibri"/>
                        </a:rPr>
                        <a:t>justa</a:t>
                      </a:r>
                      <a:r>
                        <a:rPr sz="1200" b="1" spc="65" dirty="0">
                          <a:solidFill>
                            <a:srgbClr val="6FA14B"/>
                          </a:solidFill>
                          <a:latin typeface="Calibri"/>
                          <a:cs typeface="Calibri"/>
                        </a:rPr>
                        <a:t> </a:t>
                      </a:r>
                      <a:r>
                        <a:rPr sz="1200" b="1" spc="-55" dirty="0">
                          <a:solidFill>
                            <a:srgbClr val="6FA14B"/>
                          </a:solidFill>
                          <a:latin typeface="Calibri"/>
                          <a:cs typeface="Calibri"/>
                        </a:rPr>
                        <a:t>e</a:t>
                      </a:r>
                      <a:r>
                        <a:rPr sz="1200" b="1" spc="55" dirty="0">
                          <a:solidFill>
                            <a:srgbClr val="6FA14B"/>
                          </a:solidFill>
                          <a:latin typeface="Calibri"/>
                          <a:cs typeface="Calibri"/>
                        </a:rPr>
                        <a:t> </a:t>
                      </a:r>
                      <a:r>
                        <a:rPr sz="1200" b="1" spc="-10" dirty="0">
                          <a:solidFill>
                            <a:srgbClr val="6FA14B"/>
                          </a:solidFill>
                          <a:latin typeface="Calibri"/>
                          <a:cs typeface="Calibri"/>
                        </a:rPr>
                        <a:t>inclusiva</a:t>
                      </a:r>
                      <a:endParaRPr sz="1200">
                        <a:latin typeface="Calibri"/>
                        <a:cs typeface="Calibri"/>
                      </a:endParaRPr>
                    </a:p>
                  </a:txBody>
                  <a:tcPr marL="0" marR="0" marT="5715" marB="0">
                    <a:solidFill>
                      <a:srgbClr val="DAE5D0"/>
                    </a:solidFill>
                  </a:tcPr>
                </a:tc>
                <a:tc>
                  <a:txBody>
                    <a:bodyPr/>
                    <a:lstStyle/>
                    <a:p>
                      <a:pPr marR="106045" algn="r">
                        <a:lnSpc>
                          <a:spcPct val="100000"/>
                        </a:lnSpc>
                        <a:spcBef>
                          <a:spcPts val="1290"/>
                        </a:spcBef>
                      </a:pPr>
                      <a:r>
                        <a:rPr sz="1400" b="1" spc="-35" dirty="0">
                          <a:solidFill>
                            <a:srgbClr val="6FA14B"/>
                          </a:solidFill>
                          <a:latin typeface="Calibri"/>
                          <a:cs typeface="Calibri"/>
                        </a:rPr>
                        <a:t>6.385</a:t>
                      </a:r>
                      <a:r>
                        <a:rPr sz="1400" b="1" spc="35" dirty="0">
                          <a:solidFill>
                            <a:srgbClr val="6FA14B"/>
                          </a:solidFill>
                          <a:latin typeface="Calibri"/>
                          <a:cs typeface="Calibri"/>
                        </a:rPr>
                        <a:t> </a:t>
                      </a:r>
                      <a:r>
                        <a:rPr sz="1400" b="1" spc="-140" dirty="0">
                          <a:solidFill>
                            <a:srgbClr val="6FA14B"/>
                          </a:solidFill>
                          <a:latin typeface="Calibri"/>
                          <a:cs typeface="Calibri"/>
                        </a:rPr>
                        <a:t>M</a:t>
                      </a:r>
                      <a:r>
                        <a:rPr sz="1400" b="1" spc="-140" dirty="0">
                          <a:solidFill>
                            <a:srgbClr val="6FA14B"/>
                          </a:solidFill>
                          <a:latin typeface="Trebuchet MS"/>
                          <a:cs typeface="Trebuchet MS"/>
                        </a:rPr>
                        <a:t>€</a:t>
                      </a:r>
                      <a:endParaRPr sz="1400">
                        <a:latin typeface="Trebuchet MS"/>
                        <a:cs typeface="Trebuchet MS"/>
                      </a:endParaRPr>
                    </a:p>
                  </a:txBody>
                  <a:tcPr marL="0" marR="0" marT="163830" marB="0">
                    <a:solidFill>
                      <a:srgbClr val="DAE5D0"/>
                    </a:solidFill>
                  </a:tcPr>
                </a:tc>
                <a:extLst>
                  <a:ext uri="{0D108BD9-81ED-4DB2-BD59-A6C34878D82A}">
                    <a16:rowId xmlns:a16="http://schemas.microsoft.com/office/drawing/2014/main" val="10001"/>
                  </a:ext>
                </a:extLst>
              </a:tr>
              <a:tr h="575945">
                <a:tc>
                  <a:txBody>
                    <a:bodyPr/>
                    <a:lstStyle/>
                    <a:p>
                      <a:pPr>
                        <a:lnSpc>
                          <a:spcPct val="100000"/>
                        </a:lnSpc>
                        <a:spcBef>
                          <a:spcPts val="45"/>
                        </a:spcBef>
                      </a:pPr>
                      <a:endParaRPr sz="1300">
                        <a:latin typeface="Times New Roman"/>
                        <a:cs typeface="Times New Roman"/>
                      </a:endParaRPr>
                    </a:p>
                    <a:p>
                      <a:pPr marL="107950">
                        <a:lnSpc>
                          <a:spcPct val="100000"/>
                        </a:lnSpc>
                      </a:pPr>
                      <a:r>
                        <a:rPr sz="1200" b="1" spc="-25" dirty="0">
                          <a:solidFill>
                            <a:srgbClr val="918227"/>
                          </a:solidFill>
                          <a:latin typeface="Calibri"/>
                          <a:cs typeface="Calibri"/>
                        </a:rPr>
                        <a:t>IV.</a:t>
                      </a:r>
                      <a:r>
                        <a:rPr sz="1200" b="1" spc="55" dirty="0">
                          <a:solidFill>
                            <a:srgbClr val="918227"/>
                          </a:solidFill>
                          <a:latin typeface="Calibri"/>
                          <a:cs typeface="Calibri"/>
                        </a:rPr>
                        <a:t> </a:t>
                      </a:r>
                      <a:r>
                        <a:rPr sz="1200" b="1" spc="-55" dirty="0">
                          <a:solidFill>
                            <a:srgbClr val="918227"/>
                          </a:solidFill>
                          <a:latin typeface="Calibri"/>
                          <a:cs typeface="Calibri"/>
                        </a:rPr>
                        <a:t>Una</a:t>
                      </a:r>
                      <a:r>
                        <a:rPr sz="1200" b="1" spc="75" dirty="0">
                          <a:solidFill>
                            <a:srgbClr val="918227"/>
                          </a:solidFill>
                          <a:latin typeface="Calibri"/>
                          <a:cs typeface="Calibri"/>
                        </a:rPr>
                        <a:t> </a:t>
                      </a:r>
                      <a:r>
                        <a:rPr sz="1200" b="1" spc="-25" dirty="0">
                          <a:solidFill>
                            <a:srgbClr val="918227"/>
                          </a:solidFill>
                          <a:latin typeface="Calibri"/>
                          <a:cs typeface="Calibri"/>
                        </a:rPr>
                        <a:t>Administración</a:t>
                      </a:r>
                      <a:r>
                        <a:rPr sz="1200" b="1" spc="85" dirty="0">
                          <a:solidFill>
                            <a:srgbClr val="918227"/>
                          </a:solidFill>
                          <a:latin typeface="Calibri"/>
                          <a:cs typeface="Calibri"/>
                        </a:rPr>
                        <a:t> </a:t>
                      </a:r>
                      <a:r>
                        <a:rPr sz="1200" b="1" spc="-25" dirty="0">
                          <a:solidFill>
                            <a:srgbClr val="918227"/>
                          </a:solidFill>
                          <a:latin typeface="Calibri"/>
                          <a:cs typeface="Calibri"/>
                        </a:rPr>
                        <a:t>para</a:t>
                      </a:r>
                      <a:r>
                        <a:rPr sz="1200" b="1" spc="80" dirty="0">
                          <a:solidFill>
                            <a:srgbClr val="918227"/>
                          </a:solidFill>
                          <a:latin typeface="Calibri"/>
                          <a:cs typeface="Calibri"/>
                        </a:rPr>
                        <a:t> </a:t>
                      </a:r>
                      <a:r>
                        <a:rPr sz="1200" b="1" spc="-30" dirty="0">
                          <a:solidFill>
                            <a:srgbClr val="918227"/>
                          </a:solidFill>
                          <a:latin typeface="Calibri"/>
                          <a:cs typeface="Calibri"/>
                        </a:rPr>
                        <a:t>el</a:t>
                      </a:r>
                      <a:r>
                        <a:rPr sz="1200" b="1" spc="70" dirty="0">
                          <a:solidFill>
                            <a:srgbClr val="918227"/>
                          </a:solidFill>
                          <a:latin typeface="Calibri"/>
                          <a:cs typeface="Calibri"/>
                        </a:rPr>
                        <a:t> </a:t>
                      </a:r>
                      <a:r>
                        <a:rPr sz="1200" b="1" spc="-15" dirty="0">
                          <a:solidFill>
                            <a:srgbClr val="918227"/>
                          </a:solidFill>
                          <a:latin typeface="Calibri"/>
                          <a:cs typeface="Calibri"/>
                        </a:rPr>
                        <a:t>siglo</a:t>
                      </a:r>
                      <a:r>
                        <a:rPr sz="1200" b="1" spc="70" dirty="0">
                          <a:solidFill>
                            <a:srgbClr val="918227"/>
                          </a:solidFill>
                          <a:latin typeface="Calibri"/>
                          <a:cs typeface="Calibri"/>
                        </a:rPr>
                        <a:t> </a:t>
                      </a:r>
                      <a:r>
                        <a:rPr sz="1200" b="1" spc="-40" dirty="0">
                          <a:solidFill>
                            <a:srgbClr val="918227"/>
                          </a:solidFill>
                          <a:latin typeface="Calibri"/>
                          <a:cs typeface="Calibri"/>
                        </a:rPr>
                        <a:t>XXI</a:t>
                      </a:r>
                      <a:endParaRPr sz="1200">
                        <a:latin typeface="Calibri"/>
                        <a:cs typeface="Calibri"/>
                      </a:endParaRPr>
                    </a:p>
                  </a:txBody>
                  <a:tcPr marL="0" marR="0" marT="5715" marB="0">
                    <a:solidFill>
                      <a:srgbClr val="E2DCC5"/>
                    </a:solidFill>
                  </a:tcPr>
                </a:tc>
                <a:tc>
                  <a:txBody>
                    <a:bodyPr/>
                    <a:lstStyle/>
                    <a:p>
                      <a:pPr marR="106045" algn="r">
                        <a:lnSpc>
                          <a:spcPct val="100000"/>
                        </a:lnSpc>
                        <a:spcBef>
                          <a:spcPts val="1290"/>
                        </a:spcBef>
                      </a:pPr>
                      <a:r>
                        <a:rPr sz="1400" b="1" spc="-35" dirty="0">
                          <a:solidFill>
                            <a:srgbClr val="918227"/>
                          </a:solidFill>
                          <a:latin typeface="Calibri"/>
                          <a:cs typeface="Calibri"/>
                        </a:rPr>
                        <a:t>4.315</a:t>
                      </a:r>
                      <a:r>
                        <a:rPr sz="1400" b="1" spc="35" dirty="0">
                          <a:solidFill>
                            <a:srgbClr val="918227"/>
                          </a:solidFill>
                          <a:latin typeface="Calibri"/>
                          <a:cs typeface="Calibri"/>
                        </a:rPr>
                        <a:t> </a:t>
                      </a:r>
                      <a:r>
                        <a:rPr sz="1400" b="1" spc="-140" dirty="0">
                          <a:solidFill>
                            <a:srgbClr val="918227"/>
                          </a:solidFill>
                          <a:latin typeface="Calibri"/>
                          <a:cs typeface="Calibri"/>
                        </a:rPr>
                        <a:t>M</a:t>
                      </a:r>
                      <a:r>
                        <a:rPr sz="1400" b="1" spc="-140" dirty="0">
                          <a:solidFill>
                            <a:srgbClr val="918227"/>
                          </a:solidFill>
                          <a:latin typeface="Trebuchet MS"/>
                          <a:cs typeface="Trebuchet MS"/>
                        </a:rPr>
                        <a:t>€</a:t>
                      </a:r>
                      <a:endParaRPr sz="1400">
                        <a:latin typeface="Trebuchet MS"/>
                        <a:cs typeface="Trebuchet MS"/>
                      </a:endParaRPr>
                    </a:p>
                  </a:txBody>
                  <a:tcPr marL="0" marR="0" marT="163830" marB="0">
                    <a:solidFill>
                      <a:srgbClr val="E2DCC5"/>
                    </a:solidFill>
                  </a:tcPr>
                </a:tc>
                <a:extLst>
                  <a:ext uri="{0D108BD9-81ED-4DB2-BD59-A6C34878D82A}">
                    <a16:rowId xmlns:a16="http://schemas.microsoft.com/office/drawing/2014/main" val="10002"/>
                  </a:ext>
                </a:extLst>
              </a:tr>
              <a:tr h="575945">
                <a:tc>
                  <a:txBody>
                    <a:bodyPr/>
                    <a:lstStyle/>
                    <a:p>
                      <a:pPr marL="251460" marR="76200" indent="-144145">
                        <a:lnSpc>
                          <a:spcPts val="1300"/>
                        </a:lnSpc>
                        <a:spcBef>
                          <a:spcPts val="309"/>
                        </a:spcBef>
                      </a:pPr>
                      <a:r>
                        <a:rPr sz="1100" b="1" spc="-55" dirty="0">
                          <a:solidFill>
                            <a:srgbClr val="C98734"/>
                          </a:solidFill>
                          <a:latin typeface="Calibri"/>
                          <a:cs typeface="Calibri"/>
                        </a:rPr>
                        <a:t>V.</a:t>
                      </a:r>
                      <a:r>
                        <a:rPr sz="1100" b="1" spc="20" dirty="0">
                          <a:solidFill>
                            <a:srgbClr val="C98734"/>
                          </a:solidFill>
                          <a:latin typeface="Calibri"/>
                          <a:cs typeface="Calibri"/>
                        </a:rPr>
                        <a:t> </a:t>
                      </a:r>
                      <a:r>
                        <a:rPr sz="1100" b="1" spc="-40" dirty="0">
                          <a:solidFill>
                            <a:srgbClr val="C98734"/>
                          </a:solidFill>
                          <a:latin typeface="Calibri"/>
                          <a:cs typeface="Calibri"/>
                        </a:rPr>
                        <a:t>Modernización</a:t>
                      </a:r>
                      <a:r>
                        <a:rPr sz="1100" b="1" spc="10" dirty="0">
                          <a:solidFill>
                            <a:srgbClr val="C98734"/>
                          </a:solidFill>
                          <a:latin typeface="Calibri"/>
                          <a:cs typeface="Calibri"/>
                        </a:rPr>
                        <a:t> </a:t>
                      </a:r>
                      <a:r>
                        <a:rPr sz="1100" b="1" spc="-35" dirty="0">
                          <a:solidFill>
                            <a:srgbClr val="C98734"/>
                          </a:solidFill>
                          <a:latin typeface="Calibri"/>
                          <a:cs typeface="Calibri"/>
                        </a:rPr>
                        <a:t>y</a:t>
                      </a:r>
                      <a:r>
                        <a:rPr sz="1100" b="1" dirty="0">
                          <a:solidFill>
                            <a:srgbClr val="C98734"/>
                          </a:solidFill>
                          <a:latin typeface="Calibri"/>
                          <a:cs typeface="Calibri"/>
                        </a:rPr>
                        <a:t> </a:t>
                      </a:r>
                      <a:r>
                        <a:rPr sz="1100" b="1" spc="-25" dirty="0">
                          <a:solidFill>
                            <a:srgbClr val="C98734"/>
                          </a:solidFill>
                          <a:latin typeface="Calibri"/>
                          <a:cs typeface="Calibri"/>
                        </a:rPr>
                        <a:t>digitalización</a:t>
                      </a:r>
                      <a:r>
                        <a:rPr sz="1100" b="1" spc="15" dirty="0">
                          <a:solidFill>
                            <a:srgbClr val="C98734"/>
                          </a:solidFill>
                          <a:latin typeface="Calibri"/>
                          <a:cs typeface="Calibri"/>
                        </a:rPr>
                        <a:t> </a:t>
                      </a:r>
                      <a:r>
                        <a:rPr sz="1100" b="1" spc="-35" dirty="0">
                          <a:solidFill>
                            <a:srgbClr val="C98734"/>
                          </a:solidFill>
                          <a:latin typeface="Calibri"/>
                          <a:cs typeface="Calibri"/>
                        </a:rPr>
                        <a:t>del</a:t>
                      </a:r>
                      <a:r>
                        <a:rPr sz="1100" b="1" spc="5" dirty="0">
                          <a:solidFill>
                            <a:srgbClr val="C98734"/>
                          </a:solidFill>
                          <a:latin typeface="Calibri"/>
                          <a:cs typeface="Calibri"/>
                        </a:rPr>
                        <a:t> </a:t>
                      </a:r>
                      <a:r>
                        <a:rPr sz="1100" b="1" spc="-30" dirty="0">
                          <a:solidFill>
                            <a:srgbClr val="C98734"/>
                          </a:solidFill>
                          <a:latin typeface="Calibri"/>
                          <a:cs typeface="Calibri"/>
                        </a:rPr>
                        <a:t>tejido</a:t>
                      </a:r>
                      <a:r>
                        <a:rPr sz="1100" b="1" spc="5" dirty="0">
                          <a:solidFill>
                            <a:srgbClr val="C98734"/>
                          </a:solidFill>
                          <a:latin typeface="Calibri"/>
                          <a:cs typeface="Calibri"/>
                        </a:rPr>
                        <a:t> </a:t>
                      </a:r>
                      <a:r>
                        <a:rPr sz="1100" b="1" spc="-15" dirty="0">
                          <a:solidFill>
                            <a:srgbClr val="C98734"/>
                          </a:solidFill>
                          <a:latin typeface="Calibri"/>
                          <a:cs typeface="Calibri"/>
                        </a:rPr>
                        <a:t>industrial </a:t>
                      </a:r>
                      <a:r>
                        <a:rPr sz="1100" b="1" spc="-235" dirty="0">
                          <a:solidFill>
                            <a:srgbClr val="C98734"/>
                          </a:solidFill>
                          <a:latin typeface="Calibri"/>
                          <a:cs typeface="Calibri"/>
                        </a:rPr>
                        <a:t> </a:t>
                      </a:r>
                      <a:r>
                        <a:rPr sz="1100" b="1" spc="-35" dirty="0">
                          <a:solidFill>
                            <a:srgbClr val="C98734"/>
                          </a:solidFill>
                          <a:latin typeface="Calibri"/>
                          <a:cs typeface="Calibri"/>
                        </a:rPr>
                        <a:t>y</a:t>
                      </a:r>
                      <a:r>
                        <a:rPr sz="1100" b="1" spc="-30" dirty="0">
                          <a:solidFill>
                            <a:srgbClr val="C98734"/>
                          </a:solidFill>
                          <a:latin typeface="Calibri"/>
                          <a:cs typeface="Calibri"/>
                        </a:rPr>
                        <a:t> </a:t>
                      </a:r>
                      <a:r>
                        <a:rPr sz="1100" b="1" spc="-45" dirty="0">
                          <a:solidFill>
                            <a:srgbClr val="C98734"/>
                          </a:solidFill>
                          <a:latin typeface="Calibri"/>
                          <a:cs typeface="Calibri"/>
                        </a:rPr>
                        <a:t>de</a:t>
                      </a:r>
                      <a:r>
                        <a:rPr sz="1100" b="1" spc="155" dirty="0">
                          <a:solidFill>
                            <a:srgbClr val="C98734"/>
                          </a:solidFill>
                          <a:latin typeface="Calibri"/>
                          <a:cs typeface="Calibri"/>
                        </a:rPr>
                        <a:t> </a:t>
                      </a:r>
                      <a:r>
                        <a:rPr sz="1100" b="1" spc="-20" dirty="0">
                          <a:solidFill>
                            <a:srgbClr val="C98734"/>
                          </a:solidFill>
                          <a:latin typeface="Calibri"/>
                          <a:cs typeface="Calibri"/>
                        </a:rPr>
                        <a:t>la</a:t>
                      </a:r>
                      <a:r>
                        <a:rPr sz="1100" b="1" spc="210" dirty="0">
                          <a:solidFill>
                            <a:srgbClr val="C98734"/>
                          </a:solidFill>
                          <a:latin typeface="Calibri"/>
                          <a:cs typeface="Calibri"/>
                        </a:rPr>
                        <a:t> </a:t>
                      </a:r>
                      <a:r>
                        <a:rPr sz="1100" b="1" spc="-25" dirty="0">
                          <a:solidFill>
                            <a:srgbClr val="C98734"/>
                          </a:solidFill>
                          <a:latin typeface="Calibri"/>
                          <a:cs typeface="Calibri"/>
                        </a:rPr>
                        <a:t>pyme,</a:t>
                      </a:r>
                      <a:r>
                        <a:rPr sz="1100" b="1" spc="200" dirty="0">
                          <a:solidFill>
                            <a:srgbClr val="C98734"/>
                          </a:solidFill>
                          <a:latin typeface="Calibri"/>
                          <a:cs typeface="Calibri"/>
                        </a:rPr>
                        <a:t> </a:t>
                      </a:r>
                      <a:r>
                        <a:rPr sz="1100" b="1" spc="-30" dirty="0">
                          <a:solidFill>
                            <a:srgbClr val="C98734"/>
                          </a:solidFill>
                          <a:latin typeface="Calibri"/>
                          <a:cs typeface="Calibri"/>
                        </a:rPr>
                        <a:t>recuperación</a:t>
                      </a:r>
                      <a:r>
                        <a:rPr sz="1100" b="1" spc="185" dirty="0">
                          <a:solidFill>
                            <a:srgbClr val="C98734"/>
                          </a:solidFill>
                          <a:latin typeface="Calibri"/>
                          <a:cs typeface="Calibri"/>
                        </a:rPr>
                        <a:t> </a:t>
                      </a:r>
                      <a:r>
                        <a:rPr sz="1100" b="1" spc="-30" dirty="0">
                          <a:solidFill>
                            <a:srgbClr val="C98734"/>
                          </a:solidFill>
                          <a:latin typeface="Calibri"/>
                          <a:cs typeface="Calibri"/>
                        </a:rPr>
                        <a:t>del</a:t>
                      </a:r>
                      <a:r>
                        <a:rPr sz="1100" b="1" spc="190" dirty="0">
                          <a:solidFill>
                            <a:srgbClr val="C98734"/>
                          </a:solidFill>
                          <a:latin typeface="Calibri"/>
                          <a:cs typeface="Calibri"/>
                        </a:rPr>
                        <a:t> </a:t>
                      </a:r>
                      <a:r>
                        <a:rPr sz="1100" b="1" spc="-20" dirty="0">
                          <a:solidFill>
                            <a:srgbClr val="C98734"/>
                          </a:solidFill>
                          <a:latin typeface="Calibri"/>
                          <a:cs typeface="Calibri"/>
                        </a:rPr>
                        <a:t>turismo </a:t>
                      </a:r>
                      <a:r>
                        <a:rPr sz="1100" b="1" spc="-50" dirty="0">
                          <a:solidFill>
                            <a:srgbClr val="C98734"/>
                          </a:solidFill>
                          <a:latin typeface="Calibri"/>
                          <a:cs typeface="Calibri"/>
                        </a:rPr>
                        <a:t>e </a:t>
                      </a:r>
                      <a:r>
                        <a:rPr sz="1100" b="1" spc="-45" dirty="0">
                          <a:solidFill>
                            <a:srgbClr val="C98734"/>
                          </a:solidFill>
                          <a:latin typeface="Calibri"/>
                          <a:cs typeface="Calibri"/>
                        </a:rPr>
                        <a:t> </a:t>
                      </a:r>
                      <a:r>
                        <a:rPr sz="1100" b="1" spc="-20" dirty="0">
                          <a:solidFill>
                            <a:srgbClr val="C98734"/>
                          </a:solidFill>
                          <a:latin typeface="Calibri"/>
                          <a:cs typeface="Calibri"/>
                        </a:rPr>
                        <a:t>impulso</a:t>
                      </a:r>
                      <a:r>
                        <a:rPr sz="1100" b="1" spc="65" dirty="0">
                          <a:solidFill>
                            <a:srgbClr val="C98734"/>
                          </a:solidFill>
                          <a:latin typeface="Calibri"/>
                          <a:cs typeface="Calibri"/>
                        </a:rPr>
                        <a:t> </a:t>
                      </a:r>
                      <a:r>
                        <a:rPr sz="1100" b="1" spc="-30" dirty="0">
                          <a:solidFill>
                            <a:srgbClr val="C98734"/>
                          </a:solidFill>
                          <a:latin typeface="Calibri"/>
                          <a:cs typeface="Calibri"/>
                        </a:rPr>
                        <a:t>a</a:t>
                      </a:r>
                      <a:r>
                        <a:rPr sz="1100" b="1" spc="55" dirty="0">
                          <a:solidFill>
                            <a:srgbClr val="C98734"/>
                          </a:solidFill>
                          <a:latin typeface="Calibri"/>
                          <a:cs typeface="Calibri"/>
                        </a:rPr>
                        <a:t> </a:t>
                      </a:r>
                      <a:r>
                        <a:rPr sz="1100" b="1" spc="-25" dirty="0">
                          <a:solidFill>
                            <a:srgbClr val="C98734"/>
                          </a:solidFill>
                          <a:latin typeface="Calibri"/>
                          <a:cs typeface="Calibri"/>
                        </a:rPr>
                        <a:t>una</a:t>
                      </a:r>
                      <a:r>
                        <a:rPr sz="1100" b="1" spc="70" dirty="0">
                          <a:solidFill>
                            <a:srgbClr val="C98734"/>
                          </a:solidFill>
                          <a:latin typeface="Calibri"/>
                          <a:cs typeface="Calibri"/>
                        </a:rPr>
                        <a:t> </a:t>
                      </a:r>
                      <a:r>
                        <a:rPr sz="1100" b="1" spc="-30" dirty="0">
                          <a:solidFill>
                            <a:srgbClr val="C98734"/>
                          </a:solidFill>
                          <a:latin typeface="Calibri"/>
                          <a:cs typeface="Calibri"/>
                        </a:rPr>
                        <a:t>España</a:t>
                      </a:r>
                      <a:r>
                        <a:rPr sz="1100" b="1" spc="65" dirty="0">
                          <a:solidFill>
                            <a:srgbClr val="C98734"/>
                          </a:solidFill>
                          <a:latin typeface="Calibri"/>
                          <a:cs typeface="Calibri"/>
                        </a:rPr>
                        <a:t> </a:t>
                      </a:r>
                      <a:r>
                        <a:rPr sz="1100" b="1" spc="-25" dirty="0">
                          <a:solidFill>
                            <a:srgbClr val="C98734"/>
                          </a:solidFill>
                          <a:latin typeface="Calibri"/>
                          <a:cs typeface="Calibri"/>
                        </a:rPr>
                        <a:t>nación</a:t>
                      </a:r>
                      <a:r>
                        <a:rPr sz="1100" b="1" spc="80" dirty="0">
                          <a:solidFill>
                            <a:srgbClr val="C98734"/>
                          </a:solidFill>
                          <a:latin typeface="Calibri"/>
                          <a:cs typeface="Calibri"/>
                        </a:rPr>
                        <a:t> </a:t>
                      </a:r>
                      <a:r>
                        <a:rPr sz="1100" b="1" spc="-25" dirty="0">
                          <a:solidFill>
                            <a:srgbClr val="C98734"/>
                          </a:solidFill>
                          <a:latin typeface="Calibri"/>
                          <a:cs typeface="Calibri"/>
                        </a:rPr>
                        <a:t>emprendedora</a:t>
                      </a:r>
                      <a:endParaRPr sz="1100">
                        <a:latin typeface="Calibri"/>
                        <a:cs typeface="Calibri"/>
                      </a:endParaRPr>
                    </a:p>
                  </a:txBody>
                  <a:tcPr marL="0" marR="0" marT="39369" marB="0">
                    <a:solidFill>
                      <a:srgbClr val="F2DFC9"/>
                    </a:solidFill>
                  </a:tcPr>
                </a:tc>
                <a:tc>
                  <a:txBody>
                    <a:bodyPr/>
                    <a:lstStyle/>
                    <a:p>
                      <a:pPr marR="106680" algn="r">
                        <a:lnSpc>
                          <a:spcPct val="100000"/>
                        </a:lnSpc>
                        <a:spcBef>
                          <a:spcPts val="1290"/>
                        </a:spcBef>
                      </a:pPr>
                      <a:r>
                        <a:rPr sz="1400" b="1" spc="-35" dirty="0">
                          <a:solidFill>
                            <a:srgbClr val="C98734"/>
                          </a:solidFill>
                          <a:latin typeface="Calibri"/>
                          <a:cs typeface="Calibri"/>
                        </a:rPr>
                        <a:t>16.075</a:t>
                      </a:r>
                      <a:r>
                        <a:rPr sz="1400" b="1" spc="30" dirty="0">
                          <a:solidFill>
                            <a:srgbClr val="C98734"/>
                          </a:solidFill>
                          <a:latin typeface="Calibri"/>
                          <a:cs typeface="Calibri"/>
                        </a:rPr>
                        <a:t> </a:t>
                      </a:r>
                      <a:r>
                        <a:rPr sz="1400" b="1" spc="-140" dirty="0">
                          <a:solidFill>
                            <a:srgbClr val="C98734"/>
                          </a:solidFill>
                          <a:latin typeface="Calibri"/>
                          <a:cs typeface="Calibri"/>
                        </a:rPr>
                        <a:t>M</a:t>
                      </a:r>
                      <a:r>
                        <a:rPr sz="1400" b="1" spc="-140" dirty="0">
                          <a:solidFill>
                            <a:srgbClr val="C98734"/>
                          </a:solidFill>
                          <a:latin typeface="Trebuchet MS"/>
                          <a:cs typeface="Trebuchet MS"/>
                        </a:rPr>
                        <a:t>€</a:t>
                      </a:r>
                      <a:endParaRPr sz="1400" dirty="0">
                        <a:latin typeface="Trebuchet MS"/>
                        <a:cs typeface="Trebuchet MS"/>
                      </a:endParaRPr>
                    </a:p>
                  </a:txBody>
                  <a:tcPr marL="0" marR="0" marT="163830" marB="0">
                    <a:solidFill>
                      <a:srgbClr val="F2DFC9"/>
                    </a:solidFill>
                  </a:tcPr>
                </a:tc>
                <a:extLst>
                  <a:ext uri="{0D108BD9-81ED-4DB2-BD59-A6C34878D82A}">
                    <a16:rowId xmlns:a16="http://schemas.microsoft.com/office/drawing/2014/main" val="10003"/>
                  </a:ext>
                </a:extLst>
              </a:tr>
            </a:tbl>
          </a:graphicData>
        </a:graphic>
      </p:graphicFrame>
      <p:grpSp>
        <p:nvGrpSpPr>
          <p:cNvPr id="2" name="Grupo 1">
            <a:extLst>
              <a:ext uri="{FF2B5EF4-FFF2-40B4-BE49-F238E27FC236}">
                <a16:creationId xmlns:a16="http://schemas.microsoft.com/office/drawing/2014/main" id="{A06B99F6-0DA6-44F2-83DB-06C57CEAD8B1}"/>
              </a:ext>
            </a:extLst>
          </p:cNvPr>
          <p:cNvGrpSpPr/>
          <p:nvPr/>
        </p:nvGrpSpPr>
        <p:grpSpPr>
          <a:xfrm>
            <a:off x="4720359" y="2250182"/>
            <a:ext cx="2805470" cy="2749170"/>
            <a:chOff x="4852265" y="1902813"/>
            <a:chExt cx="3030172" cy="2936374"/>
          </a:xfrm>
        </p:grpSpPr>
        <p:grpSp>
          <p:nvGrpSpPr>
            <p:cNvPr id="25" name="object 21">
              <a:extLst>
                <a:ext uri="{FF2B5EF4-FFF2-40B4-BE49-F238E27FC236}">
                  <a16:creationId xmlns:a16="http://schemas.microsoft.com/office/drawing/2014/main" id="{A94437B6-243C-4D9E-ACF0-36C9FC9593A0}"/>
                </a:ext>
              </a:extLst>
            </p:cNvPr>
            <p:cNvGrpSpPr/>
            <p:nvPr/>
          </p:nvGrpSpPr>
          <p:grpSpPr>
            <a:xfrm>
              <a:off x="4852265" y="1902813"/>
              <a:ext cx="3030172" cy="2936374"/>
              <a:chOff x="5724461" y="2843039"/>
              <a:chExt cx="2952115" cy="2952750"/>
            </a:xfrm>
          </p:grpSpPr>
          <p:sp>
            <p:nvSpPr>
              <p:cNvPr id="26" name="object 22">
                <a:extLst>
                  <a:ext uri="{FF2B5EF4-FFF2-40B4-BE49-F238E27FC236}">
                    <a16:creationId xmlns:a16="http://schemas.microsoft.com/office/drawing/2014/main" id="{CA48F4BE-941C-4F0D-8C67-D9CFFEF9030B}"/>
                  </a:ext>
                </a:extLst>
              </p:cNvPr>
              <p:cNvSpPr/>
              <p:nvPr/>
            </p:nvSpPr>
            <p:spPr>
              <a:xfrm>
                <a:off x="6075324" y="2859415"/>
                <a:ext cx="1695450" cy="530225"/>
              </a:xfrm>
              <a:custGeom>
                <a:avLst/>
                <a:gdLst/>
                <a:ahLst/>
                <a:cxnLst/>
                <a:rect l="l" t="t" r="r" b="b"/>
                <a:pathLst>
                  <a:path w="1695450" h="530225">
                    <a:moveTo>
                      <a:pt x="0" y="529716"/>
                    </a:moveTo>
                    <a:lnTo>
                      <a:pt x="31364" y="492994"/>
                    </a:lnTo>
                    <a:lnTo>
                      <a:pt x="63818" y="457464"/>
                    </a:lnTo>
                    <a:lnTo>
                      <a:pt x="97325" y="423142"/>
                    </a:lnTo>
                    <a:lnTo>
                      <a:pt x="131846" y="390040"/>
                    </a:lnTo>
                    <a:lnTo>
                      <a:pt x="167348" y="358176"/>
                    </a:lnTo>
                    <a:lnTo>
                      <a:pt x="203792" y="327562"/>
                    </a:lnTo>
                    <a:lnTo>
                      <a:pt x="241141" y="298215"/>
                    </a:lnTo>
                    <a:lnTo>
                      <a:pt x="279359" y="270149"/>
                    </a:lnTo>
                    <a:lnTo>
                      <a:pt x="318410" y="243378"/>
                    </a:lnTo>
                    <a:lnTo>
                      <a:pt x="358256" y="217919"/>
                    </a:lnTo>
                    <a:lnTo>
                      <a:pt x="398861" y="193785"/>
                    </a:lnTo>
                    <a:lnTo>
                      <a:pt x="440189" y="170991"/>
                    </a:lnTo>
                    <a:lnTo>
                      <a:pt x="482203" y="149552"/>
                    </a:lnTo>
                    <a:lnTo>
                      <a:pt x="524864" y="129483"/>
                    </a:lnTo>
                    <a:lnTo>
                      <a:pt x="568139" y="110800"/>
                    </a:lnTo>
                    <a:lnTo>
                      <a:pt x="611989" y="93515"/>
                    </a:lnTo>
                    <a:lnTo>
                      <a:pt x="656377" y="77645"/>
                    </a:lnTo>
                    <a:lnTo>
                      <a:pt x="701267" y="63204"/>
                    </a:lnTo>
                    <a:lnTo>
                      <a:pt x="746624" y="50208"/>
                    </a:lnTo>
                    <a:lnTo>
                      <a:pt x="792409" y="38670"/>
                    </a:lnTo>
                    <a:lnTo>
                      <a:pt x="838586" y="28606"/>
                    </a:lnTo>
                    <a:lnTo>
                      <a:pt x="885118" y="20030"/>
                    </a:lnTo>
                    <a:lnTo>
                      <a:pt x="931970" y="12958"/>
                    </a:lnTo>
                    <a:lnTo>
                      <a:pt x="979104" y="7404"/>
                    </a:lnTo>
                    <a:lnTo>
                      <a:pt x="1026482" y="3383"/>
                    </a:lnTo>
                    <a:lnTo>
                      <a:pt x="1074069" y="910"/>
                    </a:lnTo>
                    <a:lnTo>
                      <a:pt x="1121829" y="0"/>
                    </a:lnTo>
                    <a:lnTo>
                      <a:pt x="1169724" y="666"/>
                    </a:lnTo>
                    <a:lnTo>
                      <a:pt x="1217717" y="2925"/>
                    </a:lnTo>
                    <a:lnTo>
                      <a:pt x="1265772" y="6791"/>
                    </a:lnTo>
                    <a:lnTo>
                      <a:pt x="1313853" y="12279"/>
                    </a:lnTo>
                    <a:lnTo>
                      <a:pt x="1361922" y="19404"/>
                    </a:lnTo>
                    <a:lnTo>
                      <a:pt x="1409943" y="28180"/>
                    </a:lnTo>
                    <a:lnTo>
                      <a:pt x="1457879" y="38623"/>
                    </a:lnTo>
                    <a:lnTo>
                      <a:pt x="1505693" y="50748"/>
                    </a:lnTo>
                    <a:lnTo>
                      <a:pt x="1553350" y="64568"/>
                    </a:lnTo>
                    <a:lnTo>
                      <a:pt x="1600812" y="80098"/>
                    </a:lnTo>
                    <a:lnTo>
                      <a:pt x="1648043" y="97355"/>
                    </a:lnTo>
                    <a:lnTo>
                      <a:pt x="1695005" y="116351"/>
                    </a:lnTo>
                  </a:path>
                </a:pathLst>
              </a:custGeom>
              <a:ln w="32751">
                <a:solidFill>
                  <a:srgbClr val="24ACDF"/>
                </a:solidFill>
              </a:ln>
            </p:spPr>
            <p:txBody>
              <a:bodyPr wrap="square" lIns="0" tIns="0" rIns="0" bIns="0" rtlCol="0"/>
              <a:lstStyle/>
              <a:p>
                <a:endParaRPr/>
              </a:p>
            </p:txBody>
          </p:sp>
          <p:sp>
            <p:nvSpPr>
              <p:cNvPr id="27" name="object 23">
                <a:extLst>
                  <a:ext uri="{FF2B5EF4-FFF2-40B4-BE49-F238E27FC236}">
                    <a16:creationId xmlns:a16="http://schemas.microsoft.com/office/drawing/2014/main" id="{3B90CE5B-47D4-4316-AB77-182F0A6F02AD}"/>
                  </a:ext>
                </a:extLst>
              </p:cNvPr>
              <p:cNvSpPr/>
              <p:nvPr/>
            </p:nvSpPr>
            <p:spPr>
              <a:xfrm>
                <a:off x="5740836" y="3389405"/>
                <a:ext cx="334645" cy="1310005"/>
              </a:xfrm>
              <a:custGeom>
                <a:avLst/>
                <a:gdLst/>
                <a:ahLst/>
                <a:cxnLst/>
                <a:rect l="l" t="t" r="r" b="b"/>
                <a:pathLst>
                  <a:path w="334645" h="1310004">
                    <a:moveTo>
                      <a:pt x="50579" y="1309591"/>
                    </a:moveTo>
                    <a:lnTo>
                      <a:pt x="38397" y="1261313"/>
                    </a:lnTo>
                    <a:lnTo>
                      <a:pt x="27854" y="1212600"/>
                    </a:lnTo>
                    <a:lnTo>
                      <a:pt x="18969" y="1163494"/>
                    </a:lnTo>
                    <a:lnTo>
                      <a:pt x="11758" y="1114039"/>
                    </a:lnTo>
                    <a:lnTo>
                      <a:pt x="6237" y="1064278"/>
                    </a:lnTo>
                    <a:lnTo>
                      <a:pt x="2426" y="1014254"/>
                    </a:lnTo>
                    <a:lnTo>
                      <a:pt x="340" y="964008"/>
                    </a:lnTo>
                    <a:lnTo>
                      <a:pt x="0" y="913586"/>
                    </a:lnTo>
                    <a:lnTo>
                      <a:pt x="1418" y="863030"/>
                    </a:lnTo>
                    <a:lnTo>
                      <a:pt x="4616" y="812383"/>
                    </a:lnTo>
                    <a:lnTo>
                      <a:pt x="9609" y="761687"/>
                    </a:lnTo>
                    <a:lnTo>
                      <a:pt x="16415" y="710986"/>
                    </a:lnTo>
                    <a:lnTo>
                      <a:pt x="25052" y="660324"/>
                    </a:lnTo>
                    <a:lnTo>
                      <a:pt x="35535" y="609743"/>
                    </a:lnTo>
                    <a:lnTo>
                      <a:pt x="47885" y="559285"/>
                    </a:lnTo>
                    <a:lnTo>
                      <a:pt x="62117" y="508994"/>
                    </a:lnTo>
                    <a:lnTo>
                      <a:pt x="78248" y="458914"/>
                    </a:lnTo>
                    <a:lnTo>
                      <a:pt x="96296" y="409087"/>
                    </a:lnTo>
                    <a:lnTo>
                      <a:pt x="116280" y="359556"/>
                    </a:lnTo>
                    <a:lnTo>
                      <a:pt x="138277" y="310241"/>
                    </a:lnTo>
                    <a:lnTo>
                      <a:pt x="161865" y="262139"/>
                    </a:lnTo>
                    <a:lnTo>
                      <a:pt x="187000" y="215267"/>
                    </a:lnTo>
                    <a:lnTo>
                      <a:pt x="213636" y="169643"/>
                    </a:lnTo>
                    <a:lnTo>
                      <a:pt x="241730" y="125287"/>
                    </a:lnTo>
                    <a:lnTo>
                      <a:pt x="271238" y="82215"/>
                    </a:lnTo>
                    <a:lnTo>
                      <a:pt x="302115" y="40446"/>
                    </a:lnTo>
                    <a:lnTo>
                      <a:pt x="334317" y="0"/>
                    </a:lnTo>
                  </a:path>
                </a:pathLst>
              </a:custGeom>
              <a:ln w="32751">
                <a:solidFill>
                  <a:srgbClr val="25919A"/>
                </a:solidFill>
              </a:ln>
            </p:spPr>
            <p:txBody>
              <a:bodyPr wrap="square" lIns="0" tIns="0" rIns="0" bIns="0" rtlCol="0"/>
              <a:lstStyle/>
              <a:p>
                <a:endParaRPr/>
              </a:p>
            </p:txBody>
          </p:sp>
          <p:sp>
            <p:nvSpPr>
              <p:cNvPr id="28" name="object 24">
                <a:extLst>
                  <a:ext uri="{FF2B5EF4-FFF2-40B4-BE49-F238E27FC236}">
                    <a16:creationId xmlns:a16="http://schemas.microsoft.com/office/drawing/2014/main" id="{7CF8D09F-B5D0-4D7E-AE9D-083B981AC1C4}"/>
                  </a:ext>
                </a:extLst>
              </p:cNvPr>
              <p:cNvSpPr/>
              <p:nvPr/>
            </p:nvSpPr>
            <p:spPr>
              <a:xfrm>
                <a:off x="5791444" y="4699669"/>
                <a:ext cx="436880" cy="709295"/>
              </a:xfrm>
              <a:custGeom>
                <a:avLst/>
                <a:gdLst/>
                <a:ahLst/>
                <a:cxnLst/>
                <a:rect l="l" t="t" r="r" b="b"/>
                <a:pathLst>
                  <a:path w="436879" h="709295">
                    <a:moveTo>
                      <a:pt x="436835" y="708717"/>
                    </a:moveTo>
                    <a:lnTo>
                      <a:pt x="399831" y="674517"/>
                    </a:lnTo>
                    <a:lnTo>
                      <a:pt x="364157" y="639170"/>
                    </a:lnTo>
                    <a:lnTo>
                      <a:pt x="329826" y="602718"/>
                    </a:lnTo>
                    <a:lnTo>
                      <a:pt x="296859" y="565203"/>
                    </a:lnTo>
                    <a:lnTo>
                      <a:pt x="265270" y="526668"/>
                    </a:lnTo>
                    <a:lnTo>
                      <a:pt x="235078" y="487154"/>
                    </a:lnTo>
                    <a:lnTo>
                      <a:pt x="206299" y="446704"/>
                    </a:lnTo>
                    <a:lnTo>
                      <a:pt x="178951" y="405360"/>
                    </a:lnTo>
                    <a:lnTo>
                      <a:pt x="153050" y="363163"/>
                    </a:lnTo>
                    <a:lnTo>
                      <a:pt x="128613" y="320158"/>
                    </a:lnTo>
                    <a:lnTo>
                      <a:pt x="105659" y="276385"/>
                    </a:lnTo>
                    <a:lnTo>
                      <a:pt x="84203" y="231887"/>
                    </a:lnTo>
                    <a:lnTo>
                      <a:pt x="64262" y="186706"/>
                    </a:lnTo>
                    <a:lnTo>
                      <a:pt x="45854" y="140885"/>
                    </a:lnTo>
                    <a:lnTo>
                      <a:pt x="28997" y="94465"/>
                    </a:lnTo>
                    <a:lnTo>
                      <a:pt x="13706" y="47489"/>
                    </a:lnTo>
                    <a:lnTo>
                      <a:pt x="0" y="0"/>
                    </a:lnTo>
                  </a:path>
                </a:pathLst>
              </a:custGeom>
              <a:ln w="32751">
                <a:solidFill>
                  <a:srgbClr val="8AB848"/>
                </a:solidFill>
              </a:ln>
            </p:spPr>
            <p:txBody>
              <a:bodyPr wrap="square" lIns="0" tIns="0" rIns="0" bIns="0" rtlCol="0"/>
              <a:lstStyle/>
              <a:p>
                <a:endParaRPr/>
              </a:p>
            </p:txBody>
          </p:sp>
          <p:sp>
            <p:nvSpPr>
              <p:cNvPr id="29" name="object 25">
                <a:extLst>
                  <a:ext uri="{FF2B5EF4-FFF2-40B4-BE49-F238E27FC236}">
                    <a16:creationId xmlns:a16="http://schemas.microsoft.com/office/drawing/2014/main" id="{31703102-AF8D-4F31-BE22-5663F96F6B67}"/>
                  </a:ext>
                </a:extLst>
              </p:cNvPr>
              <p:cNvSpPr/>
              <p:nvPr/>
            </p:nvSpPr>
            <p:spPr>
              <a:xfrm>
                <a:off x="6228498" y="5408744"/>
                <a:ext cx="467359" cy="280670"/>
              </a:xfrm>
              <a:custGeom>
                <a:avLst/>
                <a:gdLst/>
                <a:ahLst/>
                <a:cxnLst/>
                <a:rect l="l" t="t" r="r" b="b"/>
                <a:pathLst>
                  <a:path w="467359" h="280670">
                    <a:moveTo>
                      <a:pt x="467260" y="280272"/>
                    </a:moveTo>
                    <a:lnTo>
                      <a:pt x="418104" y="261102"/>
                    </a:lnTo>
                    <a:lnTo>
                      <a:pt x="352035" y="232087"/>
                    </a:lnTo>
                    <a:lnTo>
                      <a:pt x="303516" y="208265"/>
                    </a:lnTo>
                    <a:lnTo>
                      <a:pt x="256250" y="182869"/>
                    </a:lnTo>
                    <a:lnTo>
                      <a:pt x="210256" y="155945"/>
                    </a:lnTo>
                    <a:lnTo>
                      <a:pt x="165551" y="127537"/>
                    </a:lnTo>
                    <a:lnTo>
                      <a:pt x="122154" y="97694"/>
                    </a:lnTo>
                    <a:lnTo>
                      <a:pt x="80085" y="66459"/>
                    </a:lnTo>
                    <a:lnTo>
                      <a:pt x="39360" y="33878"/>
                    </a:lnTo>
                    <a:lnTo>
                      <a:pt x="0" y="0"/>
                    </a:lnTo>
                  </a:path>
                </a:pathLst>
              </a:custGeom>
              <a:ln w="32751">
                <a:solidFill>
                  <a:srgbClr val="918227"/>
                </a:solidFill>
              </a:ln>
            </p:spPr>
            <p:txBody>
              <a:bodyPr wrap="square" lIns="0" tIns="0" rIns="0" bIns="0" rtlCol="0"/>
              <a:lstStyle/>
              <a:p>
                <a:endParaRPr/>
              </a:p>
            </p:txBody>
          </p:sp>
          <p:sp>
            <p:nvSpPr>
              <p:cNvPr id="30" name="object 26">
                <a:extLst>
                  <a:ext uri="{FF2B5EF4-FFF2-40B4-BE49-F238E27FC236}">
                    <a16:creationId xmlns:a16="http://schemas.microsoft.com/office/drawing/2014/main" id="{4EB5AB9A-4CE5-4F64-91C7-3DBA0E70D879}"/>
                  </a:ext>
                </a:extLst>
              </p:cNvPr>
              <p:cNvSpPr/>
              <p:nvPr/>
            </p:nvSpPr>
            <p:spPr>
              <a:xfrm>
                <a:off x="6695996" y="4949775"/>
                <a:ext cx="1821180" cy="829944"/>
              </a:xfrm>
              <a:custGeom>
                <a:avLst/>
                <a:gdLst/>
                <a:ahLst/>
                <a:cxnLst/>
                <a:rect l="l" t="t" r="r" b="b"/>
                <a:pathLst>
                  <a:path w="1821179" h="829945">
                    <a:moveTo>
                      <a:pt x="1820567" y="0"/>
                    </a:moveTo>
                    <a:lnTo>
                      <a:pt x="1798751" y="43779"/>
                    </a:lnTo>
                    <a:lnTo>
                      <a:pt x="1775647" y="86529"/>
                    </a:lnTo>
                    <a:lnTo>
                      <a:pt x="1751289" y="128235"/>
                    </a:lnTo>
                    <a:lnTo>
                      <a:pt x="1725711" y="168882"/>
                    </a:lnTo>
                    <a:lnTo>
                      <a:pt x="1698948" y="208459"/>
                    </a:lnTo>
                    <a:lnTo>
                      <a:pt x="1671033" y="246949"/>
                    </a:lnTo>
                    <a:lnTo>
                      <a:pt x="1642001" y="284341"/>
                    </a:lnTo>
                    <a:lnTo>
                      <a:pt x="1611884" y="320621"/>
                    </a:lnTo>
                    <a:lnTo>
                      <a:pt x="1580718" y="355773"/>
                    </a:lnTo>
                    <a:lnTo>
                      <a:pt x="1548535" y="389784"/>
                    </a:lnTo>
                    <a:lnTo>
                      <a:pt x="1515371" y="422642"/>
                    </a:lnTo>
                    <a:lnTo>
                      <a:pt x="1481259" y="454333"/>
                    </a:lnTo>
                    <a:lnTo>
                      <a:pt x="1446234" y="484842"/>
                    </a:lnTo>
                    <a:lnTo>
                      <a:pt x="1410327" y="514156"/>
                    </a:lnTo>
                    <a:lnTo>
                      <a:pt x="1373576" y="542260"/>
                    </a:lnTo>
                    <a:lnTo>
                      <a:pt x="1336011" y="569142"/>
                    </a:lnTo>
                    <a:lnTo>
                      <a:pt x="1297669" y="594788"/>
                    </a:lnTo>
                    <a:lnTo>
                      <a:pt x="1258583" y="619184"/>
                    </a:lnTo>
                    <a:lnTo>
                      <a:pt x="1218787" y="642316"/>
                    </a:lnTo>
                    <a:lnTo>
                      <a:pt x="1178314" y="664171"/>
                    </a:lnTo>
                    <a:lnTo>
                      <a:pt x="1137199" y="684733"/>
                    </a:lnTo>
                    <a:lnTo>
                      <a:pt x="1095477" y="703991"/>
                    </a:lnTo>
                    <a:lnTo>
                      <a:pt x="1053180" y="721931"/>
                    </a:lnTo>
                    <a:lnTo>
                      <a:pt x="1010342" y="738538"/>
                    </a:lnTo>
                    <a:lnTo>
                      <a:pt x="967000" y="753799"/>
                    </a:lnTo>
                    <a:lnTo>
                      <a:pt x="923183" y="767700"/>
                    </a:lnTo>
                    <a:lnTo>
                      <a:pt x="878930" y="780228"/>
                    </a:lnTo>
                    <a:lnTo>
                      <a:pt x="834270" y="791368"/>
                    </a:lnTo>
                    <a:lnTo>
                      <a:pt x="789241" y="801106"/>
                    </a:lnTo>
                    <a:lnTo>
                      <a:pt x="743877" y="809431"/>
                    </a:lnTo>
                    <a:lnTo>
                      <a:pt x="698209" y="816326"/>
                    </a:lnTo>
                    <a:lnTo>
                      <a:pt x="652272" y="821779"/>
                    </a:lnTo>
                    <a:lnTo>
                      <a:pt x="606101" y="825776"/>
                    </a:lnTo>
                    <a:lnTo>
                      <a:pt x="559730" y="828304"/>
                    </a:lnTo>
                    <a:lnTo>
                      <a:pt x="513192" y="829348"/>
                    </a:lnTo>
                    <a:lnTo>
                      <a:pt x="466521" y="828896"/>
                    </a:lnTo>
                    <a:lnTo>
                      <a:pt x="419752" y="826932"/>
                    </a:lnTo>
                    <a:lnTo>
                      <a:pt x="372919" y="823443"/>
                    </a:lnTo>
                    <a:lnTo>
                      <a:pt x="326055" y="818416"/>
                    </a:lnTo>
                    <a:lnTo>
                      <a:pt x="279194" y="811837"/>
                    </a:lnTo>
                    <a:lnTo>
                      <a:pt x="232370" y="803692"/>
                    </a:lnTo>
                    <a:lnTo>
                      <a:pt x="185617" y="793969"/>
                    </a:lnTo>
                    <a:lnTo>
                      <a:pt x="138969" y="782651"/>
                    </a:lnTo>
                    <a:lnTo>
                      <a:pt x="92461" y="769727"/>
                    </a:lnTo>
                    <a:lnTo>
                      <a:pt x="46127" y="755182"/>
                    </a:lnTo>
                    <a:lnTo>
                      <a:pt x="0" y="739003"/>
                    </a:lnTo>
                  </a:path>
                </a:pathLst>
              </a:custGeom>
              <a:ln w="32751">
                <a:solidFill>
                  <a:srgbClr val="C98734"/>
                </a:solidFill>
              </a:ln>
            </p:spPr>
            <p:txBody>
              <a:bodyPr wrap="square" lIns="0" tIns="0" rIns="0" bIns="0" rtlCol="0"/>
              <a:lstStyle/>
              <a:p>
                <a:endParaRPr/>
              </a:p>
            </p:txBody>
          </p:sp>
          <p:sp>
            <p:nvSpPr>
              <p:cNvPr id="31" name="object 27">
                <a:extLst>
                  <a:ext uri="{FF2B5EF4-FFF2-40B4-BE49-F238E27FC236}">
                    <a16:creationId xmlns:a16="http://schemas.microsoft.com/office/drawing/2014/main" id="{693107EC-BD6E-4CBC-8C69-7B4ECD0D6E9A}"/>
                  </a:ext>
                </a:extLst>
              </p:cNvPr>
              <p:cNvSpPr/>
              <p:nvPr/>
            </p:nvSpPr>
            <p:spPr>
              <a:xfrm>
                <a:off x="7771112" y="2975551"/>
                <a:ext cx="522605" cy="375920"/>
              </a:xfrm>
              <a:custGeom>
                <a:avLst/>
                <a:gdLst/>
                <a:ahLst/>
                <a:cxnLst/>
                <a:rect l="l" t="t" r="r" b="b"/>
                <a:pathLst>
                  <a:path w="522604" h="375920">
                    <a:moveTo>
                      <a:pt x="522464" y="375843"/>
                    </a:moveTo>
                    <a:lnTo>
                      <a:pt x="490465" y="340812"/>
                    </a:lnTo>
                    <a:lnTo>
                      <a:pt x="457231" y="306745"/>
                    </a:lnTo>
                    <a:lnTo>
                      <a:pt x="422777" y="273678"/>
                    </a:lnTo>
                    <a:lnTo>
                      <a:pt x="387115" y="241648"/>
                    </a:lnTo>
                    <a:lnTo>
                      <a:pt x="350257" y="210690"/>
                    </a:lnTo>
                    <a:lnTo>
                      <a:pt x="312217" y="180841"/>
                    </a:lnTo>
                    <a:lnTo>
                      <a:pt x="273007" y="152137"/>
                    </a:lnTo>
                    <a:lnTo>
                      <a:pt x="232640" y="124614"/>
                    </a:lnTo>
                    <a:lnTo>
                      <a:pt x="191130" y="98310"/>
                    </a:lnTo>
                    <a:lnTo>
                      <a:pt x="148488" y="73258"/>
                    </a:lnTo>
                    <a:lnTo>
                      <a:pt x="104727" y="49496"/>
                    </a:lnTo>
                    <a:lnTo>
                      <a:pt x="59862" y="27062"/>
                    </a:lnTo>
                    <a:lnTo>
                      <a:pt x="15022" y="6489"/>
                    </a:lnTo>
                    <a:lnTo>
                      <a:pt x="0" y="0"/>
                    </a:lnTo>
                  </a:path>
                </a:pathLst>
              </a:custGeom>
              <a:ln w="32751">
                <a:solidFill>
                  <a:srgbClr val="C6692A"/>
                </a:solidFill>
              </a:ln>
            </p:spPr>
            <p:txBody>
              <a:bodyPr wrap="square" lIns="0" tIns="0" rIns="0" bIns="0" rtlCol="0"/>
              <a:lstStyle/>
              <a:p>
                <a:endParaRPr/>
              </a:p>
            </p:txBody>
          </p:sp>
          <p:sp>
            <p:nvSpPr>
              <p:cNvPr id="32" name="object 28">
                <a:extLst>
                  <a:ext uri="{FF2B5EF4-FFF2-40B4-BE49-F238E27FC236}">
                    <a16:creationId xmlns:a16="http://schemas.microsoft.com/office/drawing/2014/main" id="{A56E3CD9-5417-45F1-9E67-52C0B7E6A253}"/>
                  </a:ext>
                </a:extLst>
              </p:cNvPr>
              <p:cNvSpPr/>
              <p:nvPr/>
            </p:nvSpPr>
            <p:spPr>
              <a:xfrm>
                <a:off x="8293843" y="3351588"/>
                <a:ext cx="361950" cy="850265"/>
              </a:xfrm>
              <a:custGeom>
                <a:avLst/>
                <a:gdLst/>
                <a:ahLst/>
                <a:cxnLst/>
                <a:rect l="l" t="t" r="r" b="b"/>
                <a:pathLst>
                  <a:path w="361950" h="850264">
                    <a:moveTo>
                      <a:pt x="361498" y="849932"/>
                    </a:moveTo>
                    <a:lnTo>
                      <a:pt x="356639" y="800626"/>
                    </a:lnTo>
                    <a:lnTo>
                      <a:pt x="350121" y="751587"/>
                    </a:lnTo>
                    <a:lnTo>
                      <a:pt x="341958" y="702857"/>
                    </a:lnTo>
                    <a:lnTo>
                      <a:pt x="332167" y="654480"/>
                    </a:lnTo>
                    <a:lnTo>
                      <a:pt x="320762" y="606495"/>
                    </a:lnTo>
                    <a:lnTo>
                      <a:pt x="307757" y="558948"/>
                    </a:lnTo>
                    <a:lnTo>
                      <a:pt x="293169" y="511881"/>
                    </a:lnTo>
                    <a:lnTo>
                      <a:pt x="277011" y="465336"/>
                    </a:lnTo>
                    <a:lnTo>
                      <a:pt x="259299" y="419356"/>
                    </a:lnTo>
                    <a:lnTo>
                      <a:pt x="240048" y="373983"/>
                    </a:lnTo>
                    <a:lnTo>
                      <a:pt x="219273" y="329261"/>
                    </a:lnTo>
                    <a:lnTo>
                      <a:pt x="196988" y="285230"/>
                    </a:lnTo>
                    <a:lnTo>
                      <a:pt x="173209" y="241936"/>
                    </a:lnTo>
                    <a:lnTo>
                      <a:pt x="147951" y="199420"/>
                    </a:lnTo>
                    <a:lnTo>
                      <a:pt x="121230" y="157724"/>
                    </a:lnTo>
                    <a:lnTo>
                      <a:pt x="93058" y="116891"/>
                    </a:lnTo>
                    <a:lnTo>
                      <a:pt x="63453" y="76964"/>
                    </a:lnTo>
                    <a:lnTo>
                      <a:pt x="32428" y="37986"/>
                    </a:lnTo>
                    <a:lnTo>
                      <a:pt x="0" y="0"/>
                    </a:lnTo>
                  </a:path>
                </a:pathLst>
              </a:custGeom>
              <a:ln w="32751">
                <a:solidFill>
                  <a:srgbClr val="BE3632"/>
                </a:solidFill>
              </a:ln>
            </p:spPr>
            <p:txBody>
              <a:bodyPr wrap="square" lIns="0" tIns="0" rIns="0" bIns="0" rtlCol="0"/>
              <a:lstStyle/>
              <a:p>
                <a:endParaRPr/>
              </a:p>
            </p:txBody>
          </p:sp>
          <p:sp>
            <p:nvSpPr>
              <p:cNvPr id="33" name="object 29">
                <a:extLst>
                  <a:ext uri="{FF2B5EF4-FFF2-40B4-BE49-F238E27FC236}">
                    <a16:creationId xmlns:a16="http://schemas.microsoft.com/office/drawing/2014/main" id="{BBE1DD20-986C-40B1-8816-9BDA3970362C}"/>
                  </a:ext>
                </a:extLst>
              </p:cNvPr>
              <p:cNvSpPr/>
              <p:nvPr/>
            </p:nvSpPr>
            <p:spPr>
              <a:xfrm>
                <a:off x="8569021" y="4201958"/>
                <a:ext cx="91440" cy="624840"/>
              </a:xfrm>
              <a:custGeom>
                <a:avLst/>
                <a:gdLst/>
                <a:ahLst/>
                <a:cxnLst/>
                <a:rect l="l" t="t" r="r" b="b"/>
                <a:pathLst>
                  <a:path w="91440" h="624839">
                    <a:moveTo>
                      <a:pt x="0" y="624293"/>
                    </a:moveTo>
                    <a:lnTo>
                      <a:pt x="16702" y="576937"/>
                    </a:lnTo>
                    <a:lnTo>
                      <a:pt x="31679" y="529329"/>
                    </a:lnTo>
                    <a:lnTo>
                      <a:pt x="44946" y="481509"/>
                    </a:lnTo>
                    <a:lnTo>
                      <a:pt x="56514" y="433512"/>
                    </a:lnTo>
                    <a:lnTo>
                      <a:pt x="66398" y="385379"/>
                    </a:lnTo>
                    <a:lnTo>
                      <a:pt x="74610" y="337148"/>
                    </a:lnTo>
                    <a:lnTo>
                      <a:pt x="81166" y="288857"/>
                    </a:lnTo>
                    <a:lnTo>
                      <a:pt x="86078" y="240544"/>
                    </a:lnTo>
                    <a:lnTo>
                      <a:pt x="89359" y="192248"/>
                    </a:lnTo>
                    <a:lnTo>
                      <a:pt x="91024" y="144007"/>
                    </a:lnTo>
                    <a:lnTo>
                      <a:pt x="91086" y="95860"/>
                    </a:lnTo>
                    <a:lnTo>
                      <a:pt x="89558" y="47844"/>
                    </a:lnTo>
                    <a:lnTo>
                      <a:pt x="86454" y="0"/>
                    </a:lnTo>
                  </a:path>
                </a:pathLst>
              </a:custGeom>
              <a:ln w="32751">
                <a:solidFill>
                  <a:srgbClr val="933F80"/>
                </a:solidFill>
              </a:ln>
            </p:spPr>
            <p:txBody>
              <a:bodyPr wrap="square" lIns="0" tIns="0" rIns="0" bIns="0" rtlCol="0"/>
              <a:lstStyle/>
              <a:p>
                <a:endParaRPr/>
              </a:p>
            </p:txBody>
          </p:sp>
          <p:sp>
            <p:nvSpPr>
              <p:cNvPr id="34" name="object 30">
                <a:extLst>
                  <a:ext uri="{FF2B5EF4-FFF2-40B4-BE49-F238E27FC236}">
                    <a16:creationId xmlns:a16="http://schemas.microsoft.com/office/drawing/2014/main" id="{8BC87E04-3380-420B-8284-F3B930478F89}"/>
                  </a:ext>
                </a:extLst>
              </p:cNvPr>
              <p:cNvSpPr/>
              <p:nvPr/>
            </p:nvSpPr>
            <p:spPr>
              <a:xfrm>
                <a:off x="8516467" y="4826563"/>
                <a:ext cx="52705" cy="125730"/>
              </a:xfrm>
              <a:custGeom>
                <a:avLst/>
                <a:gdLst/>
                <a:ahLst/>
                <a:cxnLst/>
                <a:rect l="l" t="t" r="r" b="b"/>
                <a:pathLst>
                  <a:path w="52704" h="125729">
                    <a:moveTo>
                      <a:pt x="0" y="125324"/>
                    </a:moveTo>
                    <a:lnTo>
                      <a:pt x="14254" y="94424"/>
                    </a:lnTo>
                    <a:lnTo>
                      <a:pt x="27786" y="62956"/>
                    </a:lnTo>
                    <a:lnTo>
                      <a:pt x="40556" y="31341"/>
                    </a:lnTo>
                    <a:lnTo>
                      <a:pt x="52526" y="0"/>
                    </a:lnTo>
                  </a:path>
                </a:pathLst>
              </a:custGeom>
              <a:ln w="32751">
                <a:solidFill>
                  <a:srgbClr val="4D4D8C"/>
                </a:solidFill>
              </a:ln>
            </p:spPr>
            <p:txBody>
              <a:bodyPr wrap="square" lIns="0" tIns="0" rIns="0" bIns="0" rtlCol="0"/>
              <a:lstStyle/>
              <a:p>
                <a:endParaRPr/>
              </a:p>
            </p:txBody>
          </p:sp>
        </p:grpSp>
        <p:sp>
          <p:nvSpPr>
            <p:cNvPr id="35" name="object 31">
              <a:extLst>
                <a:ext uri="{FF2B5EF4-FFF2-40B4-BE49-F238E27FC236}">
                  <a16:creationId xmlns:a16="http://schemas.microsoft.com/office/drawing/2014/main" id="{3F9F898C-7B93-4125-95D0-ACC5CAA8596E}"/>
                </a:ext>
              </a:extLst>
            </p:cNvPr>
            <p:cNvSpPr txBox="1"/>
            <p:nvPr/>
          </p:nvSpPr>
          <p:spPr>
            <a:xfrm>
              <a:off x="5742724" y="2115581"/>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0A9DC6"/>
                  </a:solidFill>
                  <a:latin typeface="Calibri"/>
                  <a:cs typeface="Calibri"/>
                </a:rPr>
                <a:t>20</a:t>
              </a:r>
              <a:r>
                <a:rPr sz="1200" b="1" spc="-5" dirty="0">
                  <a:solidFill>
                    <a:srgbClr val="0A9DC6"/>
                  </a:solidFill>
                  <a:latin typeface="Calibri"/>
                  <a:cs typeface="Calibri"/>
                </a:rPr>
                <a:t>,</a:t>
              </a:r>
              <a:r>
                <a:rPr sz="1200" b="1" spc="-40" dirty="0">
                  <a:solidFill>
                    <a:srgbClr val="0A9DC6"/>
                  </a:solidFill>
                  <a:latin typeface="Calibri"/>
                  <a:cs typeface="Calibri"/>
                </a:rPr>
                <a:t>7</a:t>
              </a:r>
              <a:r>
                <a:rPr sz="1100" b="1" spc="35" dirty="0">
                  <a:solidFill>
                    <a:srgbClr val="0A9DC6"/>
                  </a:solidFill>
                  <a:latin typeface="Calibri"/>
                  <a:cs typeface="Calibri"/>
                </a:rPr>
                <a:t>%</a:t>
              </a:r>
              <a:endParaRPr sz="1100" dirty="0">
                <a:latin typeface="Calibri"/>
                <a:cs typeface="Calibri"/>
              </a:endParaRPr>
            </a:p>
          </p:txBody>
        </p:sp>
        <p:sp>
          <p:nvSpPr>
            <p:cNvPr id="36" name="object 32">
              <a:extLst>
                <a:ext uri="{FF2B5EF4-FFF2-40B4-BE49-F238E27FC236}">
                  <a16:creationId xmlns:a16="http://schemas.microsoft.com/office/drawing/2014/main" id="{2D9390F2-74D0-43B1-9040-383EC83CA529}"/>
                </a:ext>
              </a:extLst>
            </p:cNvPr>
            <p:cNvSpPr txBox="1"/>
            <p:nvPr/>
          </p:nvSpPr>
          <p:spPr>
            <a:xfrm>
              <a:off x="5053323" y="2883678"/>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1B95A0"/>
                  </a:solidFill>
                  <a:latin typeface="Calibri"/>
                  <a:cs typeface="Calibri"/>
                </a:rPr>
                <a:t>15</a:t>
              </a:r>
              <a:r>
                <a:rPr sz="1200" b="1" spc="-5" dirty="0">
                  <a:solidFill>
                    <a:srgbClr val="1B95A0"/>
                  </a:solidFill>
                  <a:latin typeface="Calibri"/>
                  <a:cs typeface="Calibri"/>
                </a:rPr>
                <a:t>,</a:t>
              </a:r>
              <a:r>
                <a:rPr sz="1200" b="1" spc="-40" dirty="0">
                  <a:solidFill>
                    <a:srgbClr val="1B95A0"/>
                  </a:solidFill>
                  <a:latin typeface="Calibri"/>
                  <a:cs typeface="Calibri"/>
                </a:rPr>
                <a:t>0</a:t>
              </a:r>
              <a:r>
                <a:rPr sz="1100" b="1" spc="35" dirty="0">
                  <a:solidFill>
                    <a:srgbClr val="1B95A0"/>
                  </a:solidFill>
                  <a:latin typeface="Calibri"/>
                  <a:cs typeface="Calibri"/>
                </a:rPr>
                <a:t>%</a:t>
              </a:r>
              <a:endParaRPr sz="1100" dirty="0">
                <a:latin typeface="Calibri"/>
                <a:cs typeface="Calibri"/>
              </a:endParaRPr>
            </a:p>
          </p:txBody>
        </p:sp>
        <p:sp>
          <p:nvSpPr>
            <p:cNvPr id="37" name="object 33">
              <a:extLst>
                <a:ext uri="{FF2B5EF4-FFF2-40B4-BE49-F238E27FC236}">
                  <a16:creationId xmlns:a16="http://schemas.microsoft.com/office/drawing/2014/main" id="{8C79E1AA-DF26-4740-94CC-E3CA4A107976}"/>
                </a:ext>
              </a:extLst>
            </p:cNvPr>
            <p:cNvSpPr txBox="1"/>
            <p:nvPr/>
          </p:nvSpPr>
          <p:spPr>
            <a:xfrm>
              <a:off x="5591443" y="3115915"/>
              <a:ext cx="1497162" cy="408179"/>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4C4D4F"/>
                  </a:solidFill>
                  <a:latin typeface="Calibri"/>
                  <a:cs typeface="Calibri"/>
                </a:rPr>
                <a:t>69.528</a:t>
              </a:r>
              <a:r>
                <a:rPr sz="2400" b="1" spc="15" dirty="0">
                  <a:solidFill>
                    <a:srgbClr val="4C4D4F"/>
                  </a:solidFill>
                  <a:latin typeface="Calibri"/>
                  <a:cs typeface="Calibri"/>
                </a:rPr>
                <a:t> </a:t>
              </a:r>
              <a:r>
                <a:rPr sz="2400" b="1" spc="-265" dirty="0">
                  <a:solidFill>
                    <a:srgbClr val="4C4D4F"/>
                  </a:solidFill>
                  <a:latin typeface="Calibri"/>
                  <a:cs typeface="Calibri"/>
                </a:rPr>
                <a:t>M</a:t>
              </a:r>
              <a:r>
                <a:rPr lang="es-ES" sz="2400" b="1" spc="-265" dirty="0">
                  <a:solidFill>
                    <a:srgbClr val="4C4D4F"/>
                  </a:solidFill>
                  <a:latin typeface="Calibri"/>
                  <a:cs typeface="Calibri"/>
                </a:rPr>
                <a:t> €</a:t>
              </a:r>
              <a:endParaRPr sz="2400" dirty="0">
                <a:latin typeface="Trebuchet MS"/>
                <a:cs typeface="Trebuchet MS"/>
              </a:endParaRPr>
            </a:p>
          </p:txBody>
        </p:sp>
        <p:sp>
          <p:nvSpPr>
            <p:cNvPr id="38" name="object 34">
              <a:extLst>
                <a:ext uri="{FF2B5EF4-FFF2-40B4-BE49-F238E27FC236}">
                  <a16:creationId xmlns:a16="http://schemas.microsoft.com/office/drawing/2014/main" id="{80D4C12B-D2C5-401A-8769-0B6B25CD47A2}"/>
                </a:ext>
              </a:extLst>
            </p:cNvPr>
            <p:cNvSpPr txBox="1"/>
            <p:nvPr/>
          </p:nvSpPr>
          <p:spPr>
            <a:xfrm>
              <a:off x="5266981" y="3929143"/>
              <a:ext cx="373476" cy="210938"/>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6FA14B"/>
                  </a:solidFill>
                  <a:latin typeface="Calibri"/>
                  <a:cs typeface="Calibri"/>
                </a:rPr>
                <a:t>9</a:t>
              </a:r>
              <a:r>
                <a:rPr sz="1200" b="1" spc="5" dirty="0">
                  <a:solidFill>
                    <a:srgbClr val="6FA14B"/>
                  </a:solidFill>
                  <a:latin typeface="Calibri"/>
                  <a:cs typeface="Calibri"/>
                </a:rPr>
                <a:t>,</a:t>
              </a:r>
              <a:r>
                <a:rPr sz="1200" b="1" spc="-40" dirty="0">
                  <a:solidFill>
                    <a:srgbClr val="6FA14B"/>
                  </a:solidFill>
                  <a:latin typeface="Calibri"/>
                  <a:cs typeface="Calibri"/>
                </a:rPr>
                <a:t>2</a:t>
              </a:r>
              <a:r>
                <a:rPr sz="1200" b="1" spc="35" dirty="0">
                  <a:solidFill>
                    <a:srgbClr val="6FA14B"/>
                  </a:solidFill>
                  <a:latin typeface="Calibri"/>
                  <a:cs typeface="Calibri"/>
                </a:rPr>
                <a:t>%</a:t>
              </a:r>
              <a:endParaRPr sz="1200" dirty="0">
                <a:latin typeface="Calibri"/>
                <a:cs typeface="Calibri"/>
              </a:endParaRPr>
            </a:p>
          </p:txBody>
        </p:sp>
        <p:sp>
          <p:nvSpPr>
            <p:cNvPr id="39" name="object 35">
              <a:extLst>
                <a:ext uri="{FF2B5EF4-FFF2-40B4-BE49-F238E27FC236}">
                  <a16:creationId xmlns:a16="http://schemas.microsoft.com/office/drawing/2014/main" id="{145DDB93-A44A-4F1F-88ED-9BFA225B4021}"/>
                </a:ext>
              </a:extLst>
            </p:cNvPr>
            <p:cNvSpPr txBox="1"/>
            <p:nvPr/>
          </p:nvSpPr>
          <p:spPr>
            <a:xfrm>
              <a:off x="5632383" y="4282710"/>
              <a:ext cx="373476" cy="210938"/>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918227"/>
                  </a:solidFill>
                  <a:latin typeface="Calibri"/>
                  <a:cs typeface="Calibri"/>
                </a:rPr>
                <a:t>6</a:t>
              </a:r>
              <a:r>
                <a:rPr sz="1200" b="1" spc="5" dirty="0">
                  <a:solidFill>
                    <a:srgbClr val="918227"/>
                  </a:solidFill>
                  <a:latin typeface="Calibri"/>
                  <a:cs typeface="Calibri"/>
                </a:rPr>
                <a:t>,</a:t>
              </a:r>
              <a:r>
                <a:rPr sz="1200" b="1" spc="-40" dirty="0">
                  <a:solidFill>
                    <a:srgbClr val="918227"/>
                  </a:solidFill>
                  <a:latin typeface="Calibri"/>
                  <a:cs typeface="Calibri"/>
                </a:rPr>
                <a:t>2</a:t>
              </a:r>
              <a:r>
                <a:rPr sz="1200" b="1" spc="35" dirty="0">
                  <a:solidFill>
                    <a:srgbClr val="918227"/>
                  </a:solidFill>
                  <a:latin typeface="Calibri"/>
                  <a:cs typeface="Calibri"/>
                </a:rPr>
                <a:t>%</a:t>
              </a:r>
              <a:endParaRPr sz="1200" dirty="0">
                <a:latin typeface="Calibri"/>
                <a:cs typeface="Calibri"/>
              </a:endParaRPr>
            </a:p>
          </p:txBody>
        </p:sp>
        <p:sp>
          <p:nvSpPr>
            <p:cNvPr id="40" name="object 36">
              <a:extLst>
                <a:ext uri="{FF2B5EF4-FFF2-40B4-BE49-F238E27FC236}">
                  <a16:creationId xmlns:a16="http://schemas.microsoft.com/office/drawing/2014/main" id="{291F77A5-160D-48C0-B5AF-3EB947D8BF3C}"/>
                </a:ext>
              </a:extLst>
            </p:cNvPr>
            <p:cNvSpPr txBox="1"/>
            <p:nvPr/>
          </p:nvSpPr>
          <p:spPr>
            <a:xfrm>
              <a:off x="6577924" y="4294901"/>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C98734"/>
                  </a:solidFill>
                  <a:latin typeface="Calibri"/>
                  <a:cs typeface="Calibri"/>
                </a:rPr>
                <a:t>23</a:t>
              </a:r>
              <a:r>
                <a:rPr sz="1200" b="1" spc="-5" dirty="0">
                  <a:solidFill>
                    <a:srgbClr val="C98734"/>
                  </a:solidFill>
                  <a:latin typeface="Calibri"/>
                  <a:cs typeface="Calibri"/>
                </a:rPr>
                <a:t>,</a:t>
              </a:r>
              <a:r>
                <a:rPr sz="1200" b="1" spc="-40" dirty="0">
                  <a:solidFill>
                    <a:srgbClr val="C98734"/>
                  </a:solidFill>
                  <a:latin typeface="Calibri"/>
                  <a:cs typeface="Calibri"/>
                </a:rPr>
                <a:t>1</a:t>
              </a:r>
              <a:r>
                <a:rPr sz="1200" b="1" spc="35" dirty="0">
                  <a:solidFill>
                    <a:srgbClr val="C98734"/>
                  </a:solidFill>
                  <a:latin typeface="Calibri"/>
                  <a:cs typeface="Calibri"/>
                </a:rPr>
                <a:t>%</a:t>
              </a:r>
              <a:endParaRPr sz="1200" dirty="0">
                <a:latin typeface="Calibri"/>
                <a:cs typeface="Calibri"/>
              </a:endParaRPr>
            </a:p>
          </p:txBody>
        </p:sp>
        <p:sp>
          <p:nvSpPr>
            <p:cNvPr id="41" name="object 37">
              <a:extLst>
                <a:ext uri="{FF2B5EF4-FFF2-40B4-BE49-F238E27FC236}">
                  <a16:creationId xmlns:a16="http://schemas.microsoft.com/office/drawing/2014/main" id="{A0DFE623-E528-4C00-B40E-F8EDF81E58F1}"/>
                </a:ext>
              </a:extLst>
            </p:cNvPr>
            <p:cNvSpPr txBox="1"/>
            <p:nvPr/>
          </p:nvSpPr>
          <p:spPr>
            <a:xfrm>
              <a:off x="6728582" y="2200925"/>
              <a:ext cx="373476" cy="210938"/>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C6692A"/>
                  </a:solidFill>
                  <a:latin typeface="Calibri"/>
                  <a:cs typeface="Calibri"/>
                </a:rPr>
                <a:t>7</a:t>
              </a:r>
              <a:r>
                <a:rPr sz="1200" b="1" spc="5" dirty="0">
                  <a:solidFill>
                    <a:srgbClr val="C6692A"/>
                  </a:solidFill>
                  <a:latin typeface="Calibri"/>
                  <a:cs typeface="Calibri"/>
                </a:rPr>
                <a:t>,</a:t>
              </a:r>
              <a:r>
                <a:rPr sz="1200" b="1" spc="-40" dirty="0">
                  <a:solidFill>
                    <a:srgbClr val="C6692A"/>
                  </a:solidFill>
                  <a:latin typeface="Calibri"/>
                  <a:cs typeface="Calibri"/>
                </a:rPr>
                <a:t>1</a:t>
              </a:r>
              <a:r>
                <a:rPr sz="1200" b="1" spc="35" dirty="0">
                  <a:solidFill>
                    <a:srgbClr val="C6692A"/>
                  </a:solidFill>
                  <a:latin typeface="Calibri"/>
                  <a:cs typeface="Calibri"/>
                </a:rPr>
                <a:t>%</a:t>
              </a:r>
              <a:endParaRPr sz="1200" dirty="0">
                <a:latin typeface="Calibri"/>
                <a:cs typeface="Calibri"/>
              </a:endParaRPr>
            </a:p>
          </p:txBody>
        </p:sp>
        <p:sp>
          <p:nvSpPr>
            <p:cNvPr id="42" name="object 38">
              <a:extLst>
                <a:ext uri="{FF2B5EF4-FFF2-40B4-BE49-F238E27FC236}">
                  <a16:creationId xmlns:a16="http://schemas.microsoft.com/office/drawing/2014/main" id="{E1675878-0F24-4159-875F-3231AE80F97A}"/>
                </a:ext>
              </a:extLst>
            </p:cNvPr>
            <p:cNvSpPr txBox="1"/>
            <p:nvPr/>
          </p:nvSpPr>
          <p:spPr>
            <a:xfrm>
              <a:off x="7107124" y="2767854"/>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BE3632"/>
                  </a:solidFill>
                  <a:latin typeface="Calibri"/>
                  <a:cs typeface="Calibri"/>
                </a:rPr>
                <a:t>10</a:t>
              </a:r>
              <a:r>
                <a:rPr sz="1200" b="1" spc="-5" dirty="0">
                  <a:solidFill>
                    <a:srgbClr val="BE3632"/>
                  </a:solidFill>
                  <a:latin typeface="Calibri"/>
                  <a:cs typeface="Calibri"/>
                </a:rPr>
                <a:t>,</a:t>
              </a:r>
              <a:r>
                <a:rPr sz="1200" b="1" spc="-40" dirty="0">
                  <a:solidFill>
                    <a:srgbClr val="BE3632"/>
                  </a:solidFill>
                  <a:latin typeface="Calibri"/>
                  <a:cs typeface="Calibri"/>
                </a:rPr>
                <a:t>5</a:t>
              </a:r>
              <a:r>
                <a:rPr sz="1200" b="1" spc="35" dirty="0">
                  <a:solidFill>
                    <a:srgbClr val="BE3632"/>
                  </a:solidFill>
                  <a:latin typeface="Calibri"/>
                  <a:cs typeface="Calibri"/>
                </a:rPr>
                <a:t>%</a:t>
              </a:r>
              <a:endParaRPr sz="1200" dirty="0">
                <a:latin typeface="Calibri"/>
                <a:cs typeface="Calibri"/>
              </a:endParaRPr>
            </a:p>
          </p:txBody>
        </p:sp>
        <p:sp>
          <p:nvSpPr>
            <p:cNvPr id="43" name="object 39">
              <a:extLst>
                <a:ext uri="{FF2B5EF4-FFF2-40B4-BE49-F238E27FC236}">
                  <a16:creationId xmlns:a16="http://schemas.microsoft.com/office/drawing/2014/main" id="{CAC7F940-416B-4C70-82D1-F475DF3E74A1}"/>
                </a:ext>
              </a:extLst>
            </p:cNvPr>
            <p:cNvSpPr txBox="1"/>
            <p:nvPr/>
          </p:nvSpPr>
          <p:spPr>
            <a:xfrm>
              <a:off x="7185782" y="3285301"/>
              <a:ext cx="473199" cy="656106"/>
            </a:xfrm>
            <a:prstGeom prst="rect">
              <a:avLst/>
            </a:prstGeom>
          </p:spPr>
          <p:txBody>
            <a:bodyPr vert="horz" wrap="square" lIns="0" tIns="116205" rIns="0" bIns="0" rtlCol="0">
              <a:spAutoFit/>
            </a:bodyPr>
            <a:lstStyle/>
            <a:p>
              <a:pPr marL="109220">
                <a:lnSpc>
                  <a:spcPct val="100000"/>
                </a:lnSpc>
                <a:spcBef>
                  <a:spcPts val="915"/>
                </a:spcBef>
              </a:pPr>
              <a:r>
                <a:rPr sz="1200" b="1" spc="-5" dirty="0">
                  <a:solidFill>
                    <a:srgbClr val="933F80"/>
                  </a:solidFill>
                  <a:latin typeface="Calibri"/>
                  <a:cs typeface="Calibri"/>
                </a:rPr>
                <a:t>7</a:t>
              </a:r>
              <a:r>
                <a:rPr sz="1200" b="1" spc="5" dirty="0">
                  <a:solidFill>
                    <a:srgbClr val="933F80"/>
                  </a:solidFill>
                  <a:latin typeface="Calibri"/>
                  <a:cs typeface="Calibri"/>
                </a:rPr>
                <a:t>,</a:t>
              </a:r>
              <a:r>
                <a:rPr sz="1200" b="1" spc="-40" dirty="0">
                  <a:solidFill>
                    <a:srgbClr val="933F80"/>
                  </a:solidFill>
                  <a:latin typeface="Calibri"/>
                  <a:cs typeface="Calibri"/>
                </a:rPr>
                <a:t>0</a:t>
              </a:r>
              <a:r>
                <a:rPr sz="1200" b="1" spc="35" dirty="0">
                  <a:solidFill>
                    <a:srgbClr val="933F80"/>
                  </a:solidFill>
                  <a:latin typeface="Calibri"/>
                  <a:cs typeface="Calibri"/>
                </a:rPr>
                <a:t>%</a:t>
              </a:r>
              <a:endParaRPr sz="1200" dirty="0">
                <a:latin typeface="Calibri"/>
                <a:cs typeface="Calibri"/>
              </a:endParaRPr>
            </a:p>
            <a:p>
              <a:pPr marL="12700">
                <a:lnSpc>
                  <a:spcPct val="100000"/>
                </a:lnSpc>
                <a:spcBef>
                  <a:spcPts val="815"/>
                </a:spcBef>
              </a:pPr>
              <a:r>
                <a:rPr sz="1400" b="1" spc="-10" dirty="0">
                  <a:solidFill>
                    <a:srgbClr val="4B4D8C"/>
                  </a:solidFill>
                  <a:latin typeface="Calibri"/>
                  <a:cs typeface="Calibri"/>
                </a:rPr>
                <a:t>1,2</a:t>
              </a:r>
              <a:r>
                <a:rPr sz="1200" b="1" spc="-10" dirty="0">
                  <a:solidFill>
                    <a:srgbClr val="4B4D8C"/>
                  </a:solidFill>
                  <a:latin typeface="Calibri"/>
                  <a:cs typeface="Calibri"/>
                </a:rPr>
                <a:t>%</a:t>
              </a:r>
              <a:endParaRPr sz="1200" dirty="0">
                <a:latin typeface="Calibri"/>
                <a:cs typeface="Calibri"/>
              </a:endParaRPr>
            </a:p>
          </p:txBody>
        </p:sp>
      </p:grpSp>
      <p:pic>
        <p:nvPicPr>
          <p:cNvPr id="44" name="object 40">
            <a:extLst>
              <a:ext uri="{FF2B5EF4-FFF2-40B4-BE49-F238E27FC236}">
                <a16:creationId xmlns:a16="http://schemas.microsoft.com/office/drawing/2014/main" id="{80BAB726-CEE6-4DA8-899B-B99E420AC247}"/>
              </a:ext>
            </a:extLst>
          </p:cNvPr>
          <p:cNvPicPr/>
          <p:nvPr/>
        </p:nvPicPr>
        <p:blipFill>
          <a:blip r:embed="rId2" cstate="print"/>
          <a:stretch>
            <a:fillRect/>
          </a:stretch>
        </p:blipFill>
        <p:spPr>
          <a:xfrm>
            <a:off x="11569966" y="2314606"/>
            <a:ext cx="579119" cy="2883408"/>
          </a:xfrm>
          <a:prstGeom prst="rect">
            <a:avLst/>
          </a:prstGeom>
        </p:spPr>
      </p:pic>
      <p:pic>
        <p:nvPicPr>
          <p:cNvPr id="45" name="object 41">
            <a:extLst>
              <a:ext uri="{FF2B5EF4-FFF2-40B4-BE49-F238E27FC236}">
                <a16:creationId xmlns:a16="http://schemas.microsoft.com/office/drawing/2014/main" id="{65B3A079-988B-42E0-A95D-2E2E25611AB8}"/>
              </a:ext>
            </a:extLst>
          </p:cNvPr>
          <p:cNvPicPr/>
          <p:nvPr/>
        </p:nvPicPr>
        <p:blipFill>
          <a:blip r:embed="rId3" cstate="print"/>
          <a:stretch>
            <a:fillRect/>
          </a:stretch>
        </p:blipFill>
        <p:spPr>
          <a:xfrm>
            <a:off x="58143" y="2314606"/>
            <a:ext cx="579120" cy="2883408"/>
          </a:xfrm>
          <a:prstGeom prst="rect">
            <a:avLst/>
          </a:prstGeom>
        </p:spPr>
      </p:pic>
      <p:sp>
        <p:nvSpPr>
          <p:cNvPr id="46" name="object 42">
            <a:extLst>
              <a:ext uri="{FF2B5EF4-FFF2-40B4-BE49-F238E27FC236}">
                <a16:creationId xmlns:a16="http://schemas.microsoft.com/office/drawing/2014/main" id="{427CC7C1-F48F-4170-B4AE-3D1170872F02}"/>
              </a:ext>
            </a:extLst>
          </p:cNvPr>
          <p:cNvSpPr txBox="1"/>
          <p:nvPr/>
        </p:nvSpPr>
        <p:spPr>
          <a:xfrm>
            <a:off x="4797806" y="5917303"/>
            <a:ext cx="1533525" cy="288290"/>
          </a:xfrm>
          <a:prstGeom prst="rect">
            <a:avLst/>
          </a:prstGeom>
          <a:solidFill>
            <a:srgbClr val="6FA14B"/>
          </a:solidFill>
        </p:spPr>
        <p:txBody>
          <a:bodyPr vert="horz" wrap="square" lIns="0" tIns="20320" rIns="0" bIns="0" rtlCol="0">
            <a:spAutoFit/>
          </a:bodyPr>
          <a:lstStyle/>
          <a:p>
            <a:pPr marL="537210">
              <a:lnSpc>
                <a:spcPct val="100000"/>
              </a:lnSpc>
              <a:spcBef>
                <a:spcPts val="160"/>
              </a:spcBef>
            </a:pPr>
            <a:r>
              <a:rPr sz="1400" b="1" spc="-10" dirty="0">
                <a:solidFill>
                  <a:srgbClr val="FFFFFF"/>
                </a:solidFill>
                <a:latin typeface="Calibri"/>
                <a:cs typeface="Calibri"/>
              </a:rPr>
              <a:t>40,29%</a:t>
            </a:r>
            <a:endParaRPr sz="1400">
              <a:latin typeface="Calibri"/>
              <a:cs typeface="Calibri"/>
            </a:endParaRPr>
          </a:p>
        </p:txBody>
      </p:sp>
      <p:sp>
        <p:nvSpPr>
          <p:cNvPr id="47" name="object 43">
            <a:extLst>
              <a:ext uri="{FF2B5EF4-FFF2-40B4-BE49-F238E27FC236}">
                <a16:creationId xmlns:a16="http://schemas.microsoft.com/office/drawing/2014/main" id="{8631A1FD-CB98-4CFC-8BB8-95B54D29AC84}"/>
              </a:ext>
            </a:extLst>
          </p:cNvPr>
          <p:cNvSpPr txBox="1"/>
          <p:nvPr/>
        </p:nvSpPr>
        <p:spPr>
          <a:xfrm>
            <a:off x="5351764" y="5622195"/>
            <a:ext cx="498475" cy="269240"/>
          </a:xfrm>
          <a:prstGeom prst="rect">
            <a:avLst/>
          </a:prstGeom>
        </p:spPr>
        <p:txBody>
          <a:bodyPr vert="horz" wrap="square" lIns="0" tIns="12700" rIns="0" bIns="0" rtlCol="0">
            <a:spAutoFit/>
          </a:bodyPr>
          <a:lstStyle/>
          <a:p>
            <a:pPr marL="12700">
              <a:lnSpc>
                <a:spcPct val="100000"/>
              </a:lnSpc>
              <a:spcBef>
                <a:spcPts val="100"/>
              </a:spcBef>
            </a:pPr>
            <a:r>
              <a:rPr sz="1600" b="1" spc="-125" dirty="0">
                <a:solidFill>
                  <a:srgbClr val="698B35"/>
                </a:solidFill>
                <a:latin typeface="Calibri"/>
                <a:cs typeface="Calibri"/>
              </a:rPr>
              <a:t>V</a:t>
            </a:r>
            <a:r>
              <a:rPr sz="1600" b="1" spc="-30" dirty="0">
                <a:solidFill>
                  <a:srgbClr val="698B35"/>
                </a:solidFill>
                <a:latin typeface="Calibri"/>
                <a:cs typeface="Calibri"/>
              </a:rPr>
              <a:t>e</a:t>
            </a:r>
            <a:r>
              <a:rPr sz="1600" b="1" spc="-20" dirty="0">
                <a:solidFill>
                  <a:srgbClr val="698B35"/>
                </a:solidFill>
                <a:latin typeface="Calibri"/>
                <a:cs typeface="Calibri"/>
              </a:rPr>
              <a:t>r</a:t>
            </a:r>
            <a:r>
              <a:rPr sz="1600" b="1" spc="-30" dirty="0">
                <a:solidFill>
                  <a:srgbClr val="698B35"/>
                </a:solidFill>
                <a:latin typeface="Calibri"/>
                <a:cs typeface="Calibri"/>
              </a:rPr>
              <a:t>d</a:t>
            </a:r>
            <a:r>
              <a:rPr sz="1600" b="1" spc="-70" dirty="0">
                <a:solidFill>
                  <a:srgbClr val="698B35"/>
                </a:solidFill>
                <a:latin typeface="Calibri"/>
                <a:cs typeface="Calibri"/>
              </a:rPr>
              <a:t>e</a:t>
            </a:r>
            <a:endParaRPr sz="1600">
              <a:latin typeface="Calibri"/>
              <a:cs typeface="Calibri"/>
            </a:endParaRPr>
          </a:p>
        </p:txBody>
      </p:sp>
      <p:sp>
        <p:nvSpPr>
          <p:cNvPr id="48" name="object 44">
            <a:extLst>
              <a:ext uri="{FF2B5EF4-FFF2-40B4-BE49-F238E27FC236}">
                <a16:creationId xmlns:a16="http://schemas.microsoft.com/office/drawing/2014/main" id="{7A606C6D-C1B5-44F7-8BC0-A2518162A0E7}"/>
              </a:ext>
            </a:extLst>
          </p:cNvPr>
          <p:cNvSpPr txBox="1"/>
          <p:nvPr/>
        </p:nvSpPr>
        <p:spPr>
          <a:xfrm>
            <a:off x="6324321" y="5917303"/>
            <a:ext cx="1533525" cy="288290"/>
          </a:xfrm>
          <a:prstGeom prst="rect">
            <a:avLst/>
          </a:prstGeom>
          <a:solidFill>
            <a:srgbClr val="001D4D"/>
          </a:solidFill>
        </p:spPr>
        <p:txBody>
          <a:bodyPr vert="horz" wrap="square" lIns="0" tIns="20320" rIns="0" bIns="0" rtlCol="0">
            <a:spAutoFit/>
          </a:bodyPr>
          <a:lstStyle/>
          <a:p>
            <a:pPr marL="537210">
              <a:lnSpc>
                <a:spcPct val="100000"/>
              </a:lnSpc>
              <a:spcBef>
                <a:spcPts val="160"/>
              </a:spcBef>
            </a:pPr>
            <a:r>
              <a:rPr sz="1400" b="1" spc="-10" dirty="0">
                <a:solidFill>
                  <a:srgbClr val="FFFFFF"/>
                </a:solidFill>
                <a:latin typeface="Calibri"/>
                <a:cs typeface="Calibri"/>
              </a:rPr>
              <a:t>29,58%</a:t>
            </a:r>
            <a:endParaRPr sz="1400">
              <a:latin typeface="Calibri"/>
              <a:cs typeface="Calibri"/>
            </a:endParaRPr>
          </a:p>
        </p:txBody>
      </p:sp>
      <p:sp>
        <p:nvSpPr>
          <p:cNvPr id="49" name="object 45">
            <a:extLst>
              <a:ext uri="{FF2B5EF4-FFF2-40B4-BE49-F238E27FC236}">
                <a16:creationId xmlns:a16="http://schemas.microsoft.com/office/drawing/2014/main" id="{047BD6DF-8B5C-4F5B-BEC8-A76CF04787F8}"/>
              </a:ext>
            </a:extLst>
          </p:cNvPr>
          <p:cNvSpPr txBox="1"/>
          <p:nvPr/>
        </p:nvSpPr>
        <p:spPr>
          <a:xfrm>
            <a:off x="6845194" y="5622195"/>
            <a:ext cx="563245" cy="269240"/>
          </a:xfrm>
          <a:prstGeom prst="rect">
            <a:avLst/>
          </a:prstGeom>
        </p:spPr>
        <p:txBody>
          <a:bodyPr vert="horz" wrap="square" lIns="0" tIns="12700" rIns="0" bIns="0" rtlCol="0">
            <a:spAutoFit/>
          </a:bodyPr>
          <a:lstStyle/>
          <a:p>
            <a:pPr marL="12700">
              <a:lnSpc>
                <a:spcPct val="100000"/>
              </a:lnSpc>
              <a:spcBef>
                <a:spcPts val="100"/>
              </a:spcBef>
            </a:pPr>
            <a:r>
              <a:rPr sz="1600" b="1" spc="-15" dirty="0">
                <a:solidFill>
                  <a:srgbClr val="001D4D"/>
                </a:solidFill>
                <a:latin typeface="Calibri"/>
                <a:cs typeface="Calibri"/>
              </a:rPr>
              <a:t>Digital</a:t>
            </a:r>
            <a:endParaRPr sz="1600">
              <a:latin typeface="Calibri"/>
              <a:cs typeface="Calibri"/>
            </a:endParaRPr>
          </a:p>
        </p:txBody>
      </p:sp>
      <p:pic>
        <p:nvPicPr>
          <p:cNvPr id="50" name="Imagen 49">
            <a:extLst>
              <a:ext uri="{FF2B5EF4-FFF2-40B4-BE49-F238E27FC236}">
                <a16:creationId xmlns:a16="http://schemas.microsoft.com/office/drawing/2014/main" id="{E608486A-A8D0-42CB-A40E-090B9E35C6CC}"/>
              </a:ext>
            </a:extLst>
          </p:cNvPr>
          <p:cNvPicPr>
            <a:picLocks noChangeAspect="1"/>
          </p:cNvPicPr>
          <p:nvPr/>
        </p:nvPicPr>
        <p:blipFill rotWithShape="1">
          <a:blip r:embed="rId4"/>
          <a:srcRect b="62782"/>
          <a:stretch/>
        </p:blipFill>
        <p:spPr>
          <a:xfrm>
            <a:off x="2513569" y="806419"/>
            <a:ext cx="6203896" cy="1416162"/>
          </a:xfrm>
          <a:prstGeom prst="rect">
            <a:avLst/>
          </a:prstGeom>
        </p:spPr>
      </p:pic>
    </p:spTree>
    <p:extLst>
      <p:ext uri="{BB962C8B-B14F-4D97-AF65-F5344CB8AC3E}">
        <p14:creationId xmlns:p14="http://schemas.microsoft.com/office/powerpoint/2010/main" val="1658050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3. Transformación ambiental y digital del sector agroalimentario y pesquero: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8104535" cy="4695093"/>
          </a:xfrm>
        </p:spPr>
        <p:txBody>
          <a:bodyPr vert="horz" lIns="91440" tIns="45720" rIns="91440" bIns="45720" rtlCol="0">
            <a:normAutofit/>
          </a:bodyPr>
          <a:lstStyle/>
          <a:p>
            <a:pPr marL="0" indent="0" defTabSz="914400">
              <a:spcBef>
                <a:spcPts val="1200"/>
              </a:spcBef>
              <a:buClr>
                <a:srgbClr val="BA514C"/>
              </a:buClr>
              <a:buNone/>
            </a:pPr>
            <a:r>
              <a:rPr lang="es-ES" sz="1400" dirty="0">
                <a:solidFill>
                  <a:srgbClr val="BA514C"/>
                </a:solidFill>
              </a:rPr>
              <a:t>Plan de impulso a la sostenibilidad, investigación, innovación y digitalización del sector pesquero (IV): Digitalización y uso de </a:t>
            </a:r>
            <a:r>
              <a:rPr lang="es-ES" sz="1400" dirty="0" err="1">
                <a:solidFill>
                  <a:srgbClr val="BA514C"/>
                </a:solidFill>
              </a:rPr>
              <a:t>TIC´s</a:t>
            </a:r>
            <a:r>
              <a:rPr lang="es-ES" sz="1400" dirty="0">
                <a:solidFill>
                  <a:srgbClr val="BA514C"/>
                </a:solidFill>
              </a:rPr>
              <a:t> en el sector pesquero.</a:t>
            </a:r>
          </a:p>
          <a:p>
            <a:pPr marL="0" indent="0" defTabSz="914400">
              <a:spcBef>
                <a:spcPts val="1200"/>
              </a:spcBef>
              <a:buClr>
                <a:srgbClr val="BA514C"/>
              </a:buClr>
              <a:buNone/>
            </a:pPr>
            <a:r>
              <a:rPr lang="es-ES" sz="1400" dirty="0">
                <a:solidFill>
                  <a:srgbClr val="BA514C"/>
                </a:solidFill>
              </a:rPr>
              <a:t>L1. Digitalización del sector pesquero y acuícola español.</a:t>
            </a:r>
          </a:p>
          <a:p>
            <a:pPr indent="-228600" defTabSz="914400">
              <a:spcBef>
                <a:spcPts val="1200"/>
              </a:spcBef>
              <a:buFont typeface="Arial" panose="020B0604020202020204" pitchFamily="34" charset="0"/>
              <a:buChar char="•"/>
            </a:pPr>
            <a:r>
              <a:rPr lang="es-ES" sz="1400" b="1" dirty="0"/>
              <a:t>Subvenciones de concurrencia competitiva</a:t>
            </a:r>
            <a:r>
              <a:rPr lang="es-ES" sz="1400" dirty="0"/>
              <a:t>.</a:t>
            </a:r>
          </a:p>
          <a:p>
            <a:pPr indent="-228600" defTabSz="914400">
              <a:spcBef>
                <a:spcPts val="1200"/>
              </a:spcBef>
              <a:buFont typeface="Arial" panose="020B0604020202020204" pitchFamily="34" charset="0"/>
              <a:buChar char="•"/>
            </a:pPr>
            <a:r>
              <a:rPr lang="es-ES" sz="1400" dirty="0"/>
              <a:t>Financiación prevista de 11 M€ € para las dos líneas. La previsión es de 4.000 barcos, por lo que se estima que el coste total será de 400.000 €. El coste estimado de la instalación de sistemas de Observación electrónica remota a bordo es de unos 5.000 €/barco. Se ha estimado que se financiará su instalación en unos 400 barcos, lo que ascendería a 2 millones de euros.</a:t>
            </a:r>
          </a:p>
          <a:p>
            <a:pPr indent="-228600" defTabSz="914400">
              <a:spcBef>
                <a:spcPts val="1200"/>
              </a:spcBef>
              <a:buFont typeface="Arial" panose="020B0604020202020204" pitchFamily="34" charset="0"/>
              <a:buChar char="•"/>
            </a:pPr>
            <a:r>
              <a:rPr lang="es-ES" sz="1400" dirty="0"/>
              <a:t>Compatible con la normativa de </a:t>
            </a:r>
            <a:r>
              <a:rPr lang="es-ES" sz="1400" i="1" dirty="0"/>
              <a:t>minimis</a:t>
            </a:r>
          </a:p>
        </p:txBody>
      </p:sp>
      <p:grpSp>
        <p:nvGrpSpPr>
          <p:cNvPr id="4" name="Grupo 3">
            <a:extLst>
              <a:ext uri="{FF2B5EF4-FFF2-40B4-BE49-F238E27FC236}">
                <a16:creationId xmlns:a16="http://schemas.microsoft.com/office/drawing/2014/main" id="{A03EEB64-8DAE-4A53-9AE0-F18EBA8CB77F}"/>
              </a:ext>
            </a:extLst>
          </p:cNvPr>
          <p:cNvGrpSpPr/>
          <p:nvPr/>
        </p:nvGrpSpPr>
        <p:grpSpPr>
          <a:xfrm>
            <a:off x="9103863" y="1474904"/>
            <a:ext cx="3304854" cy="4114133"/>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F59A183C-AE21-42E1-8786-8C1A15B1D033}"/>
              </a:ext>
            </a:extLst>
          </p:cNvPr>
          <p:cNvPicPr>
            <a:picLocks noChangeAspect="1"/>
          </p:cNvPicPr>
          <p:nvPr/>
        </p:nvPicPr>
        <p:blipFill>
          <a:blip r:embed="rId2"/>
          <a:stretch>
            <a:fillRect/>
          </a:stretch>
        </p:blipFill>
        <p:spPr>
          <a:xfrm>
            <a:off x="9573206" y="2275083"/>
            <a:ext cx="2056738" cy="2435949"/>
          </a:xfrm>
          <a:prstGeom prst="rect">
            <a:avLst/>
          </a:prstGeom>
        </p:spPr>
      </p:pic>
    </p:spTree>
    <p:extLst>
      <p:ext uri="{BB962C8B-B14F-4D97-AF65-F5344CB8AC3E}">
        <p14:creationId xmlns:p14="http://schemas.microsoft.com/office/powerpoint/2010/main" val="559883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3. Transformación ambiental y digital del sector agroalimentario y pesquero: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8104535" cy="4695093"/>
          </a:xfrm>
        </p:spPr>
        <p:txBody>
          <a:bodyPr vert="horz" lIns="91440" tIns="45720" rIns="91440" bIns="45720" rtlCol="0">
            <a:normAutofit/>
          </a:bodyPr>
          <a:lstStyle/>
          <a:p>
            <a:pPr marL="0" indent="0" defTabSz="914400">
              <a:spcBef>
                <a:spcPts val="1200"/>
              </a:spcBef>
              <a:buClr>
                <a:srgbClr val="BA514C"/>
              </a:buClr>
              <a:buNone/>
            </a:pPr>
            <a:r>
              <a:rPr lang="es-ES" sz="1400" dirty="0">
                <a:solidFill>
                  <a:srgbClr val="BA514C"/>
                </a:solidFill>
              </a:rPr>
              <a:t>Plan de impulso a la sostenibilidad, investigación, innovación y digitalización del sector pesquero (IV): Digitalización y uso de </a:t>
            </a:r>
            <a:r>
              <a:rPr lang="es-ES" sz="1400" dirty="0" err="1">
                <a:solidFill>
                  <a:srgbClr val="BA514C"/>
                </a:solidFill>
              </a:rPr>
              <a:t>TIC´s</a:t>
            </a:r>
            <a:r>
              <a:rPr lang="es-ES" sz="1400" dirty="0">
                <a:solidFill>
                  <a:srgbClr val="BA514C"/>
                </a:solidFill>
              </a:rPr>
              <a:t> en el sector pesquero.</a:t>
            </a:r>
          </a:p>
          <a:p>
            <a:pPr marL="0" indent="0" defTabSz="914400">
              <a:spcBef>
                <a:spcPts val="1200"/>
              </a:spcBef>
              <a:buClr>
                <a:srgbClr val="BA514C"/>
              </a:buClr>
              <a:buNone/>
            </a:pPr>
            <a:r>
              <a:rPr lang="es-ES" sz="1400" dirty="0">
                <a:solidFill>
                  <a:srgbClr val="BA514C"/>
                </a:solidFill>
              </a:rPr>
              <a:t>L2. </a:t>
            </a:r>
            <a:r>
              <a:rPr lang="pt-BR" sz="1400" dirty="0">
                <a:solidFill>
                  <a:srgbClr val="BA514C"/>
                </a:solidFill>
              </a:rPr>
              <a:t>TIC´S para </a:t>
            </a:r>
            <a:r>
              <a:rPr lang="pt-BR" sz="1400" dirty="0" err="1">
                <a:solidFill>
                  <a:srgbClr val="BA514C"/>
                </a:solidFill>
              </a:rPr>
              <a:t>vigilancia</a:t>
            </a:r>
            <a:r>
              <a:rPr lang="pt-BR" sz="1400" dirty="0">
                <a:solidFill>
                  <a:srgbClr val="BA514C"/>
                </a:solidFill>
              </a:rPr>
              <a:t> </a:t>
            </a:r>
            <a:r>
              <a:rPr lang="pt-BR" sz="1400" dirty="0" err="1">
                <a:solidFill>
                  <a:srgbClr val="BA514C"/>
                </a:solidFill>
              </a:rPr>
              <a:t>pesquera</a:t>
            </a:r>
            <a:r>
              <a:rPr lang="pt-BR" sz="1400" dirty="0">
                <a:solidFill>
                  <a:srgbClr val="BA514C"/>
                </a:solidFill>
              </a:rPr>
              <a:t>.</a:t>
            </a:r>
            <a:endParaRPr lang="es-ES" sz="1400" dirty="0">
              <a:solidFill>
                <a:srgbClr val="BA514C"/>
              </a:solidFill>
            </a:endParaRPr>
          </a:p>
          <a:p>
            <a:pPr indent="-228600" defTabSz="914400">
              <a:spcBef>
                <a:spcPts val="1200"/>
              </a:spcBef>
              <a:buFont typeface="Arial" panose="020B0604020202020204" pitchFamily="34" charset="0"/>
              <a:buChar char="•"/>
            </a:pPr>
            <a:r>
              <a:rPr lang="es-ES" sz="1400" dirty="0"/>
              <a:t>Ayudas para la creación de un </a:t>
            </a:r>
            <a:r>
              <a:rPr lang="es-ES" sz="1400" b="1" dirty="0"/>
              <a:t>sistema de registro de capturas con posibilidad de seguimiento de embarcaciones mediante geolocalización</a:t>
            </a:r>
            <a:r>
              <a:rPr lang="es-ES" sz="1400" dirty="0"/>
              <a:t> de la flota pesquera española de menos de 12 metros de eslora, así como el </a:t>
            </a:r>
            <a:r>
              <a:rPr lang="es-ES" sz="1400" b="1" dirty="0"/>
              <a:t>establecimiento de un servicio de vuelo de drones para control y vigilancia </a:t>
            </a:r>
            <a:r>
              <a:rPr lang="es-ES" sz="1400" dirty="0"/>
              <a:t>pesquera y de un sistema de Vigilancia Remota de las capturas de buques pesqueros mayores de 24 metros. Estas actuaciones precisan, además de un </a:t>
            </a:r>
            <a:r>
              <a:rPr lang="es-ES" sz="1400" b="1" dirty="0"/>
              <a:t>aumento de la capacidad informática, un refuerzo Informático de la seguridad </a:t>
            </a:r>
            <a:r>
              <a:rPr lang="es-ES" sz="1400" dirty="0"/>
              <a:t>del Sistema de Información Pesquero Español (SIPE), a través de la </a:t>
            </a:r>
            <a:r>
              <a:rPr lang="es-ES" sz="1400" b="1" dirty="0"/>
              <a:t>compra de dispositivos y de software</a:t>
            </a:r>
            <a:r>
              <a:rPr lang="es-ES" sz="1400" dirty="0"/>
              <a:t>.</a:t>
            </a:r>
          </a:p>
          <a:p>
            <a:pPr indent="-228600" defTabSz="914400">
              <a:spcBef>
                <a:spcPts val="1200"/>
              </a:spcBef>
              <a:buFont typeface="Arial" panose="020B0604020202020204" pitchFamily="34" charset="0"/>
              <a:buChar char="•"/>
            </a:pPr>
            <a:r>
              <a:rPr lang="es-ES" sz="1400" dirty="0"/>
              <a:t>Inversión dirigida a </a:t>
            </a:r>
            <a:r>
              <a:rPr lang="es-ES" sz="1400" b="1" dirty="0"/>
              <a:t>empresas del sector pesquero, empresas tecnológicas y empresas conexas. Administración española.</a:t>
            </a:r>
          </a:p>
          <a:p>
            <a:pPr indent="-228600" defTabSz="914400">
              <a:spcBef>
                <a:spcPts val="1200"/>
              </a:spcBef>
              <a:buFont typeface="Arial" panose="020B0604020202020204" pitchFamily="34" charset="0"/>
              <a:buChar char="•"/>
            </a:pPr>
            <a:r>
              <a:rPr lang="es-ES" sz="1400" dirty="0"/>
              <a:t>Ministerio de Agricultura Pesca y Alimentación</a:t>
            </a:r>
          </a:p>
          <a:p>
            <a:pPr indent="-228600" defTabSz="914400">
              <a:spcBef>
                <a:spcPts val="1200"/>
              </a:spcBef>
              <a:buFont typeface="Arial" panose="020B0604020202020204" pitchFamily="34" charset="0"/>
              <a:buChar char="•"/>
            </a:pPr>
            <a:r>
              <a:rPr lang="es-ES" sz="1400" dirty="0"/>
              <a:t>Implementación de la inversión:	2021-2023. </a:t>
            </a:r>
          </a:p>
        </p:txBody>
      </p:sp>
      <p:grpSp>
        <p:nvGrpSpPr>
          <p:cNvPr id="4" name="Grupo 3">
            <a:extLst>
              <a:ext uri="{FF2B5EF4-FFF2-40B4-BE49-F238E27FC236}">
                <a16:creationId xmlns:a16="http://schemas.microsoft.com/office/drawing/2014/main" id="{A03EEB64-8DAE-4A53-9AE0-F18EBA8CB77F}"/>
              </a:ext>
            </a:extLst>
          </p:cNvPr>
          <p:cNvGrpSpPr/>
          <p:nvPr/>
        </p:nvGrpSpPr>
        <p:grpSpPr>
          <a:xfrm>
            <a:off x="9103863" y="1474904"/>
            <a:ext cx="3304854" cy="4114133"/>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F59A183C-AE21-42E1-8786-8C1A15B1D033}"/>
              </a:ext>
            </a:extLst>
          </p:cNvPr>
          <p:cNvPicPr>
            <a:picLocks noChangeAspect="1"/>
          </p:cNvPicPr>
          <p:nvPr/>
        </p:nvPicPr>
        <p:blipFill>
          <a:blip r:embed="rId2"/>
          <a:stretch>
            <a:fillRect/>
          </a:stretch>
        </p:blipFill>
        <p:spPr>
          <a:xfrm>
            <a:off x="9573206" y="2275083"/>
            <a:ext cx="2056738" cy="2435949"/>
          </a:xfrm>
          <a:prstGeom prst="rect">
            <a:avLst/>
          </a:prstGeom>
        </p:spPr>
      </p:pic>
    </p:spTree>
    <p:extLst>
      <p:ext uri="{BB962C8B-B14F-4D97-AF65-F5344CB8AC3E}">
        <p14:creationId xmlns:p14="http://schemas.microsoft.com/office/powerpoint/2010/main" val="1263114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3. Transformación ambiental y digital del sector agroalimentario y pesquero: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8104535" cy="4695093"/>
          </a:xfrm>
        </p:spPr>
        <p:txBody>
          <a:bodyPr vert="horz" lIns="91440" tIns="45720" rIns="91440" bIns="45720" rtlCol="0">
            <a:normAutofit/>
          </a:bodyPr>
          <a:lstStyle/>
          <a:p>
            <a:pPr marL="0" indent="0" defTabSz="914400">
              <a:spcBef>
                <a:spcPts val="1200"/>
              </a:spcBef>
              <a:buClr>
                <a:srgbClr val="BA514C"/>
              </a:buClr>
              <a:buNone/>
            </a:pPr>
            <a:r>
              <a:rPr lang="es-ES" sz="1400" dirty="0">
                <a:solidFill>
                  <a:srgbClr val="BA514C"/>
                </a:solidFill>
              </a:rPr>
              <a:t>Plan de impulso a la sostenibilidad, investigación, innovación y digitalización del sector pesquero (IV): Digitalización y uso de </a:t>
            </a:r>
            <a:r>
              <a:rPr lang="es-ES" sz="1400" dirty="0" err="1">
                <a:solidFill>
                  <a:srgbClr val="BA514C"/>
                </a:solidFill>
              </a:rPr>
              <a:t>TIC´s</a:t>
            </a:r>
            <a:r>
              <a:rPr lang="es-ES" sz="1400" dirty="0">
                <a:solidFill>
                  <a:srgbClr val="BA514C"/>
                </a:solidFill>
              </a:rPr>
              <a:t> en el sector pesquero.</a:t>
            </a:r>
          </a:p>
          <a:p>
            <a:pPr marL="0" indent="0" defTabSz="914400">
              <a:spcBef>
                <a:spcPts val="1200"/>
              </a:spcBef>
              <a:buClr>
                <a:srgbClr val="BA514C"/>
              </a:buClr>
              <a:buNone/>
            </a:pPr>
            <a:r>
              <a:rPr lang="es-ES" sz="1400" dirty="0">
                <a:solidFill>
                  <a:srgbClr val="BA514C"/>
                </a:solidFill>
              </a:rPr>
              <a:t>L2. </a:t>
            </a:r>
            <a:r>
              <a:rPr lang="pt-BR" sz="1400" dirty="0">
                <a:solidFill>
                  <a:srgbClr val="BA514C"/>
                </a:solidFill>
              </a:rPr>
              <a:t>TIC´S para </a:t>
            </a:r>
            <a:r>
              <a:rPr lang="pt-BR" sz="1400" dirty="0" err="1">
                <a:solidFill>
                  <a:srgbClr val="BA514C"/>
                </a:solidFill>
              </a:rPr>
              <a:t>vigilancia</a:t>
            </a:r>
            <a:r>
              <a:rPr lang="pt-BR" sz="1400" dirty="0">
                <a:solidFill>
                  <a:srgbClr val="BA514C"/>
                </a:solidFill>
              </a:rPr>
              <a:t> </a:t>
            </a:r>
            <a:r>
              <a:rPr lang="pt-BR" sz="1400" dirty="0" err="1">
                <a:solidFill>
                  <a:srgbClr val="BA514C"/>
                </a:solidFill>
              </a:rPr>
              <a:t>pesquera</a:t>
            </a:r>
            <a:r>
              <a:rPr lang="pt-BR" sz="1400" dirty="0">
                <a:solidFill>
                  <a:srgbClr val="BA514C"/>
                </a:solidFill>
              </a:rPr>
              <a:t>.</a:t>
            </a:r>
            <a:endParaRPr lang="es-ES" sz="1400" dirty="0">
              <a:solidFill>
                <a:srgbClr val="BA514C"/>
              </a:solidFill>
            </a:endParaRPr>
          </a:p>
          <a:p>
            <a:pPr indent="-228600" defTabSz="914400">
              <a:spcBef>
                <a:spcPts val="1200"/>
              </a:spcBef>
              <a:buFont typeface="Arial" panose="020B0604020202020204" pitchFamily="34" charset="0"/>
              <a:buChar char="•"/>
            </a:pPr>
            <a:r>
              <a:rPr lang="es-ES" sz="1400" b="1" dirty="0"/>
              <a:t>Contratación abierta y contratación centralizada. Inversiones directas</a:t>
            </a:r>
            <a:r>
              <a:rPr lang="es-ES" sz="1400" dirty="0"/>
              <a:t>.</a:t>
            </a:r>
          </a:p>
          <a:p>
            <a:pPr indent="-228600" defTabSz="914400">
              <a:spcBef>
                <a:spcPts val="1200"/>
              </a:spcBef>
              <a:buFont typeface="Arial" panose="020B0604020202020204" pitchFamily="34" charset="0"/>
              <a:buChar char="•"/>
            </a:pPr>
            <a:r>
              <a:rPr lang="es-ES" sz="1400" dirty="0"/>
              <a:t>1Financiación prevista de 1 M€ para las dos líneas. Para las actuaciones en digitalización de los medios para la vigilancia de la flota pesquera se estima:</a:t>
            </a:r>
          </a:p>
          <a:p>
            <a:pPr lvl="1" indent="-228600" defTabSz="914400">
              <a:spcBef>
                <a:spcPts val="1200"/>
              </a:spcBef>
              <a:buFont typeface="Arial" panose="020B0604020202020204" pitchFamily="34" charset="0"/>
              <a:buChar char="•"/>
            </a:pPr>
            <a:r>
              <a:rPr lang="es-ES" sz="1400" dirty="0"/>
              <a:t>1,4M € para la creación de un sistema de registro de capturas con posibilidad de seguimiento mediante geolocalización. </a:t>
            </a:r>
          </a:p>
          <a:p>
            <a:pPr lvl="1" indent="-228600" defTabSz="914400">
              <a:spcBef>
                <a:spcPts val="1200"/>
              </a:spcBef>
              <a:buFont typeface="Arial" panose="020B0604020202020204" pitchFamily="34" charset="0"/>
              <a:buChar char="•"/>
            </a:pPr>
            <a:r>
              <a:rPr lang="es-ES" sz="1400" dirty="0"/>
              <a:t>1,5M€ para el servicio de vuelo de drones para control y vigilancia pesquera.</a:t>
            </a:r>
          </a:p>
          <a:p>
            <a:pPr lvl="1" indent="-228600" defTabSz="914400">
              <a:spcBef>
                <a:spcPts val="1200"/>
              </a:spcBef>
              <a:buFont typeface="Arial" panose="020B0604020202020204" pitchFamily="34" charset="0"/>
              <a:buChar char="•"/>
            </a:pPr>
            <a:r>
              <a:rPr lang="es-ES" sz="1400" dirty="0"/>
              <a:t>500K€ para el aumento de la capacidad informática de la SGP.</a:t>
            </a:r>
          </a:p>
          <a:p>
            <a:pPr lvl="1" indent="-228600" defTabSz="914400">
              <a:spcBef>
                <a:spcPts val="1200"/>
              </a:spcBef>
              <a:buFont typeface="Arial" panose="020B0604020202020204" pitchFamily="34" charset="0"/>
              <a:buChar char="•"/>
            </a:pPr>
            <a:r>
              <a:rPr lang="es-ES" sz="1400" dirty="0"/>
              <a:t>2,9M€ para el refuerzo informático de la seguridad del Sistema de Información Pesquero Español (SIPE).</a:t>
            </a:r>
          </a:p>
          <a:p>
            <a:pPr lvl="1" indent="-228600" defTabSz="914400">
              <a:spcBef>
                <a:spcPts val="1200"/>
              </a:spcBef>
              <a:buFont typeface="Arial" panose="020B0604020202020204" pitchFamily="34" charset="0"/>
              <a:buChar char="•"/>
            </a:pPr>
            <a:r>
              <a:rPr lang="es-ES" sz="1400" dirty="0"/>
              <a:t>750K€, otros.</a:t>
            </a:r>
          </a:p>
        </p:txBody>
      </p:sp>
      <p:grpSp>
        <p:nvGrpSpPr>
          <p:cNvPr id="4" name="Grupo 3">
            <a:extLst>
              <a:ext uri="{FF2B5EF4-FFF2-40B4-BE49-F238E27FC236}">
                <a16:creationId xmlns:a16="http://schemas.microsoft.com/office/drawing/2014/main" id="{A03EEB64-8DAE-4A53-9AE0-F18EBA8CB77F}"/>
              </a:ext>
            </a:extLst>
          </p:cNvPr>
          <p:cNvGrpSpPr/>
          <p:nvPr/>
        </p:nvGrpSpPr>
        <p:grpSpPr>
          <a:xfrm>
            <a:off x="9103863" y="1474904"/>
            <a:ext cx="3304854" cy="4114133"/>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F59A183C-AE21-42E1-8786-8C1A15B1D033}"/>
              </a:ext>
            </a:extLst>
          </p:cNvPr>
          <p:cNvPicPr>
            <a:picLocks noChangeAspect="1"/>
          </p:cNvPicPr>
          <p:nvPr/>
        </p:nvPicPr>
        <p:blipFill>
          <a:blip r:embed="rId2"/>
          <a:stretch>
            <a:fillRect/>
          </a:stretch>
        </p:blipFill>
        <p:spPr>
          <a:xfrm>
            <a:off x="9573206" y="2275083"/>
            <a:ext cx="2056738" cy="2435949"/>
          </a:xfrm>
          <a:prstGeom prst="rect">
            <a:avLst/>
          </a:prstGeom>
        </p:spPr>
      </p:pic>
    </p:spTree>
    <p:extLst>
      <p:ext uri="{BB962C8B-B14F-4D97-AF65-F5344CB8AC3E}">
        <p14:creationId xmlns:p14="http://schemas.microsoft.com/office/powerpoint/2010/main" val="687367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3. Transformación ambiental y digital del sector agroalimentario y pesquero: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8104535" cy="4695093"/>
          </a:xfrm>
        </p:spPr>
        <p:txBody>
          <a:bodyPr vert="horz" lIns="91440" tIns="45720" rIns="91440" bIns="45720" rtlCol="0">
            <a:normAutofit/>
          </a:bodyPr>
          <a:lstStyle/>
          <a:p>
            <a:pPr marL="0" indent="0" defTabSz="914400">
              <a:spcBef>
                <a:spcPts val="1200"/>
              </a:spcBef>
              <a:buClr>
                <a:srgbClr val="BA514C"/>
              </a:buClr>
              <a:buNone/>
            </a:pPr>
            <a:r>
              <a:rPr lang="es-ES" sz="1400" dirty="0">
                <a:solidFill>
                  <a:srgbClr val="BA514C"/>
                </a:solidFill>
              </a:rPr>
              <a:t>Plan de impulso a la sostenibilidad, investigación, innovación y digitalización del sector pesquero (V): Apoyo a la lucha contra la pesca ilegal, no declarada y no reglamentada</a:t>
            </a:r>
          </a:p>
          <a:p>
            <a:pPr indent="-228600" defTabSz="914400">
              <a:spcBef>
                <a:spcPts val="1200"/>
              </a:spcBef>
              <a:buFont typeface="Arial" panose="020B0604020202020204" pitchFamily="34" charset="0"/>
              <a:buChar char="•"/>
            </a:pPr>
            <a:r>
              <a:rPr lang="es-ES" sz="1400" b="1" dirty="0"/>
              <a:t>Adquisición de cuatro patrulleras </a:t>
            </a:r>
            <a:r>
              <a:rPr lang="es-ES" sz="1400" dirty="0"/>
              <a:t>ligeras y </a:t>
            </a:r>
            <a:r>
              <a:rPr lang="es-ES" sz="1400" b="1" dirty="0"/>
              <a:t>modernización de tres patrulleros </a:t>
            </a:r>
            <a:r>
              <a:rPr lang="es-ES" sz="1400" dirty="0"/>
              <a:t>de altura destinados a la vigilancia de la actividad de la flota pesquera.</a:t>
            </a:r>
          </a:p>
          <a:p>
            <a:pPr indent="-228600" defTabSz="914400">
              <a:spcBef>
                <a:spcPts val="1200"/>
              </a:spcBef>
              <a:buFont typeface="Arial" panose="020B0604020202020204" pitchFamily="34" charset="0"/>
              <a:buChar char="•"/>
            </a:pPr>
            <a:r>
              <a:rPr lang="es-ES" sz="1400" dirty="0"/>
              <a:t>Inversión dirigida a </a:t>
            </a:r>
            <a:r>
              <a:rPr lang="es-ES" sz="1400" b="1" dirty="0"/>
              <a:t>empresas del sector pesquero, industria naval e industria conexa en I+D+i </a:t>
            </a:r>
            <a:r>
              <a:rPr lang="es-ES" sz="1400" dirty="0"/>
              <a:t>así como el </a:t>
            </a:r>
            <a:r>
              <a:rPr lang="es-ES" sz="1400" b="1" dirty="0"/>
              <a:t>sector científico</a:t>
            </a:r>
            <a:r>
              <a:rPr lang="es-ES" sz="1400" dirty="0"/>
              <a:t>, las </a:t>
            </a:r>
            <a:r>
              <a:rPr lang="es-ES" sz="1400" b="1" dirty="0"/>
              <a:t>organizaciones no gubernamentales y la población </a:t>
            </a:r>
            <a:r>
              <a:rPr lang="es-ES" sz="1400" dirty="0"/>
              <a:t>en general.</a:t>
            </a:r>
          </a:p>
          <a:p>
            <a:pPr indent="-228600" defTabSz="914400">
              <a:spcBef>
                <a:spcPts val="1200"/>
              </a:spcBef>
              <a:buFont typeface="Arial" panose="020B0604020202020204" pitchFamily="34" charset="0"/>
              <a:buChar char="•"/>
            </a:pPr>
            <a:r>
              <a:rPr lang="es-ES" sz="1400" dirty="0"/>
              <a:t>Ministerio de Agricultura Pesca y Alimentación</a:t>
            </a:r>
          </a:p>
          <a:p>
            <a:pPr indent="-228600" defTabSz="914400">
              <a:spcBef>
                <a:spcPts val="1200"/>
              </a:spcBef>
              <a:buFont typeface="Arial" panose="020B0604020202020204" pitchFamily="34" charset="0"/>
              <a:buChar char="•"/>
            </a:pPr>
            <a:r>
              <a:rPr lang="es-ES" sz="1400" dirty="0"/>
              <a:t>Implementación de la inversión: 2021-2022. </a:t>
            </a:r>
          </a:p>
          <a:p>
            <a:pPr indent="-228600" defTabSz="914400">
              <a:spcBef>
                <a:spcPts val="1200"/>
              </a:spcBef>
              <a:buFont typeface="Arial" panose="020B0604020202020204" pitchFamily="34" charset="0"/>
              <a:buChar char="•"/>
            </a:pPr>
            <a:r>
              <a:rPr lang="es-ES" sz="1400" dirty="0"/>
              <a:t>Procedimiento de </a:t>
            </a:r>
            <a:r>
              <a:rPr lang="es-ES" sz="1400" b="1" dirty="0"/>
              <a:t>contratación pública para </a:t>
            </a:r>
            <a:r>
              <a:rPr lang="es-ES" sz="1400" dirty="0"/>
              <a:t>la construcción de las patrulleras ligeras y a través de la modificación de un Convenio con la Armada española en el caso de las patrulleras de altura que dará cobertura legal a la transferencia a realizar a la Armada, que gestionará las citadas obras de modernización.</a:t>
            </a:r>
          </a:p>
          <a:p>
            <a:pPr indent="-228600" defTabSz="914400">
              <a:spcBef>
                <a:spcPts val="1200"/>
              </a:spcBef>
              <a:buFont typeface="Arial" panose="020B0604020202020204" pitchFamily="34" charset="0"/>
              <a:buChar char="•"/>
            </a:pPr>
            <a:r>
              <a:rPr lang="es-ES" sz="1400" dirty="0"/>
              <a:t>Financiación prevista de 44M€.</a:t>
            </a:r>
          </a:p>
          <a:p>
            <a:pPr marL="0" indent="0" defTabSz="914400">
              <a:spcBef>
                <a:spcPts val="1200"/>
              </a:spcBef>
              <a:buNone/>
            </a:pPr>
            <a:endParaRPr lang="es-ES" sz="1400" dirty="0"/>
          </a:p>
          <a:p>
            <a:pPr indent="-228600" defTabSz="914400">
              <a:spcBef>
                <a:spcPts val="1200"/>
              </a:spcBef>
              <a:buFont typeface="Arial" panose="020B0604020202020204" pitchFamily="34" charset="0"/>
              <a:buChar char="•"/>
            </a:pPr>
            <a:endParaRPr lang="es-ES" sz="1400" dirty="0"/>
          </a:p>
          <a:p>
            <a:pPr indent="-228600" defTabSz="914400">
              <a:spcBef>
                <a:spcPts val="1200"/>
              </a:spcBef>
              <a:buFont typeface="Arial" panose="020B0604020202020204" pitchFamily="34" charset="0"/>
              <a:buChar char="•"/>
            </a:pPr>
            <a:endParaRPr lang="es-ES" sz="1400" dirty="0">
              <a:solidFill>
                <a:srgbClr val="343536"/>
              </a:solidFill>
            </a:endParaRPr>
          </a:p>
        </p:txBody>
      </p:sp>
      <p:grpSp>
        <p:nvGrpSpPr>
          <p:cNvPr id="4" name="Grupo 3">
            <a:extLst>
              <a:ext uri="{FF2B5EF4-FFF2-40B4-BE49-F238E27FC236}">
                <a16:creationId xmlns:a16="http://schemas.microsoft.com/office/drawing/2014/main" id="{A03EEB64-8DAE-4A53-9AE0-F18EBA8CB77F}"/>
              </a:ext>
            </a:extLst>
          </p:cNvPr>
          <p:cNvGrpSpPr/>
          <p:nvPr/>
        </p:nvGrpSpPr>
        <p:grpSpPr>
          <a:xfrm>
            <a:off x="9103863" y="1474904"/>
            <a:ext cx="3304854" cy="4114133"/>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F59A183C-AE21-42E1-8786-8C1A15B1D033}"/>
              </a:ext>
            </a:extLst>
          </p:cNvPr>
          <p:cNvPicPr>
            <a:picLocks noChangeAspect="1"/>
          </p:cNvPicPr>
          <p:nvPr/>
        </p:nvPicPr>
        <p:blipFill>
          <a:blip r:embed="rId2"/>
          <a:stretch>
            <a:fillRect/>
          </a:stretch>
        </p:blipFill>
        <p:spPr>
          <a:xfrm>
            <a:off x="9573206" y="2275083"/>
            <a:ext cx="2056738" cy="2435949"/>
          </a:xfrm>
          <a:prstGeom prst="rect">
            <a:avLst/>
          </a:prstGeom>
        </p:spPr>
      </p:pic>
    </p:spTree>
    <p:extLst>
      <p:ext uri="{BB962C8B-B14F-4D97-AF65-F5344CB8AC3E}">
        <p14:creationId xmlns:p14="http://schemas.microsoft.com/office/powerpoint/2010/main" val="3792146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3. Transformación ambiental y digital del sector agroalimentario y pesquero: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8905937" cy="4695093"/>
          </a:xfrm>
        </p:spPr>
        <p:txBody>
          <a:bodyPr vert="horz" lIns="91440" tIns="45720" rIns="91440" bIns="45720" rtlCol="0">
            <a:normAutofit lnSpcReduction="10000"/>
          </a:bodyPr>
          <a:lstStyle/>
          <a:p>
            <a:pPr marL="0" indent="0" defTabSz="914400">
              <a:spcBef>
                <a:spcPts val="1200"/>
              </a:spcBef>
              <a:buClr>
                <a:srgbClr val="BA514C"/>
              </a:buClr>
              <a:buNone/>
            </a:pPr>
            <a:r>
              <a:rPr lang="es-ES" sz="1400" dirty="0">
                <a:solidFill>
                  <a:srgbClr val="BA514C"/>
                </a:solidFill>
              </a:rPr>
              <a:t>Plan de impulso a la sostenibilidad, investigación, innovación y digitalización del sector pesquero (VI): Apoyo a la financiación del Sector Pesquero</a:t>
            </a:r>
          </a:p>
          <a:p>
            <a:pPr indent="-228600" defTabSz="914400">
              <a:spcBef>
                <a:spcPts val="1200"/>
              </a:spcBef>
              <a:buFont typeface="Arial" panose="020B0604020202020204" pitchFamily="34" charset="0"/>
              <a:buChar char="•"/>
            </a:pPr>
            <a:r>
              <a:rPr lang="es-ES" sz="1400" dirty="0"/>
              <a:t>Proyectos con actuaciones relativas a la </a:t>
            </a:r>
            <a:r>
              <a:rPr lang="es-ES" sz="1400" b="1" dirty="0"/>
              <a:t>actividad pesquera sostenible</a:t>
            </a:r>
            <a:r>
              <a:rPr lang="es-ES" sz="1400" dirty="0"/>
              <a:t>; a </a:t>
            </a:r>
            <a:r>
              <a:rPr lang="es-ES" sz="1400" b="1" dirty="0"/>
              <a:t>mejorar las condiciones laborales y de seguridad</a:t>
            </a:r>
            <a:r>
              <a:rPr lang="es-ES" sz="1400" dirty="0"/>
              <a:t> de la actividad; a la </a:t>
            </a:r>
            <a:r>
              <a:rPr lang="es-ES" sz="1400" b="1" dirty="0"/>
              <a:t>digitalización de procesos y sistemas</a:t>
            </a:r>
            <a:r>
              <a:rPr lang="es-ES" sz="1400" dirty="0"/>
              <a:t>; a la </a:t>
            </a:r>
            <a:r>
              <a:rPr lang="es-ES" sz="1400" b="1" dirty="0"/>
              <a:t>mejora de la valorización de sus productos; a la trazabilidad; a la búsqueda de nuevos productos y presentaciones</a:t>
            </a:r>
            <a:r>
              <a:rPr lang="es-ES" sz="1400" dirty="0"/>
              <a:t>, incluyendo envases; y </a:t>
            </a:r>
            <a:r>
              <a:rPr lang="es-ES" sz="1400" b="1" dirty="0"/>
              <a:t>al impulso de la innovación, de la mejora y eficiencia energética y de la transición hacia energías de menos impacto sobre el cambio climático.</a:t>
            </a:r>
          </a:p>
          <a:p>
            <a:pPr indent="-228600" defTabSz="914400">
              <a:spcBef>
                <a:spcPts val="1200"/>
              </a:spcBef>
              <a:buFont typeface="Arial" panose="020B0604020202020204" pitchFamily="34" charset="0"/>
              <a:buChar char="•"/>
            </a:pPr>
            <a:r>
              <a:rPr lang="es-ES" sz="1400" dirty="0"/>
              <a:t>Inversión dirigida a </a:t>
            </a:r>
            <a:r>
              <a:rPr lang="es-ES" sz="1400" b="1" dirty="0"/>
              <a:t>empresas del sector pesquero y acuícola</a:t>
            </a:r>
            <a:r>
              <a:rPr lang="es-ES" sz="1400" dirty="0"/>
              <a:t>.</a:t>
            </a:r>
          </a:p>
          <a:p>
            <a:pPr indent="-228600" defTabSz="914400">
              <a:spcBef>
                <a:spcPts val="1200"/>
              </a:spcBef>
              <a:buFont typeface="Arial" panose="020B0604020202020204" pitchFamily="34" charset="0"/>
              <a:buChar char="•"/>
            </a:pPr>
            <a:r>
              <a:rPr lang="es-ES" sz="1400" dirty="0"/>
              <a:t>Ministerio de Agricultura Pesca y Alimentación</a:t>
            </a:r>
          </a:p>
          <a:p>
            <a:pPr indent="-228600" defTabSz="914400">
              <a:spcBef>
                <a:spcPts val="1200"/>
              </a:spcBef>
              <a:buFont typeface="Arial" panose="020B0604020202020204" pitchFamily="34" charset="0"/>
              <a:buChar char="•"/>
            </a:pPr>
            <a:r>
              <a:rPr lang="es-ES" sz="1400" dirty="0"/>
              <a:t>Implementación de la inversión:</a:t>
            </a:r>
          </a:p>
          <a:p>
            <a:pPr lvl="1" indent="-228600" defTabSz="914400">
              <a:spcBef>
                <a:spcPts val="1200"/>
              </a:spcBef>
              <a:buFont typeface="Arial" panose="020B0604020202020204" pitchFamily="34" charset="0"/>
              <a:buChar char="•"/>
            </a:pPr>
            <a:r>
              <a:rPr lang="es-ES" sz="1400" dirty="0"/>
              <a:t>Mediante la firma de un convenio entre el MAPA y la Sociedad Anónima Estatal de Caución Agraria (SAECA). Posteriormente se realizará la transferencia a SAECA de los fondos contemplados en esta inversión.</a:t>
            </a:r>
          </a:p>
          <a:p>
            <a:pPr lvl="1" indent="-228600" defTabSz="914400">
              <a:spcBef>
                <a:spcPts val="1200"/>
              </a:spcBef>
              <a:buFont typeface="Arial" panose="020B0604020202020204" pitchFamily="34" charset="0"/>
              <a:buChar char="•"/>
            </a:pPr>
            <a:r>
              <a:rPr lang="es-ES" sz="1400" dirty="0"/>
              <a:t>2021-2026 </a:t>
            </a:r>
          </a:p>
          <a:p>
            <a:pPr indent="-228600" defTabSz="914400">
              <a:spcBef>
                <a:spcPts val="1200"/>
              </a:spcBef>
              <a:buFont typeface="Arial" panose="020B0604020202020204" pitchFamily="34" charset="0"/>
              <a:buChar char="•"/>
            </a:pPr>
            <a:r>
              <a:rPr lang="es-ES" sz="1400" dirty="0"/>
              <a:t>El establecimiento de este préstamo, por importe de 5 M€, implica que se podrán ofrecer otorgamiento de avales a operaciones de financiación por un importe global de 75 Millones de euros. La duración de la garantía no excederá de 10 años y un máximo de 225.000 euros de importe garantizado, o de 5 años y un máximo 112.500 euros.</a:t>
            </a:r>
          </a:p>
          <a:p>
            <a:pPr indent="-228600" defTabSz="914400">
              <a:spcBef>
                <a:spcPts val="1200"/>
              </a:spcBef>
              <a:buFont typeface="Arial" panose="020B0604020202020204" pitchFamily="34" charset="0"/>
              <a:buChar char="•"/>
            </a:pPr>
            <a:r>
              <a:rPr lang="es-ES" sz="1400" dirty="0"/>
              <a:t>Régimen compatible con la ayuda de </a:t>
            </a:r>
            <a:r>
              <a:rPr lang="es-ES" sz="1400" i="1" dirty="0"/>
              <a:t>minimis</a:t>
            </a:r>
          </a:p>
          <a:p>
            <a:pPr marL="0" indent="0" defTabSz="914400">
              <a:spcBef>
                <a:spcPts val="1200"/>
              </a:spcBef>
              <a:buNone/>
            </a:pPr>
            <a:endParaRPr lang="es-ES" sz="1400" dirty="0"/>
          </a:p>
          <a:p>
            <a:pPr indent="-228600" defTabSz="914400">
              <a:spcBef>
                <a:spcPts val="1200"/>
              </a:spcBef>
              <a:buFont typeface="Arial" panose="020B0604020202020204" pitchFamily="34" charset="0"/>
              <a:buChar char="•"/>
            </a:pPr>
            <a:endParaRPr lang="es-ES" sz="1400" dirty="0"/>
          </a:p>
          <a:p>
            <a:pPr indent="-228600" defTabSz="914400">
              <a:spcBef>
                <a:spcPts val="1200"/>
              </a:spcBef>
              <a:buFont typeface="Arial" panose="020B0604020202020204" pitchFamily="34" charset="0"/>
              <a:buChar char="•"/>
            </a:pPr>
            <a:endParaRPr lang="es-ES" sz="1400" dirty="0">
              <a:solidFill>
                <a:srgbClr val="343536"/>
              </a:solidFill>
            </a:endParaRPr>
          </a:p>
        </p:txBody>
      </p:sp>
      <p:grpSp>
        <p:nvGrpSpPr>
          <p:cNvPr id="4" name="Grupo 3">
            <a:extLst>
              <a:ext uri="{FF2B5EF4-FFF2-40B4-BE49-F238E27FC236}">
                <a16:creationId xmlns:a16="http://schemas.microsoft.com/office/drawing/2014/main" id="{A03EEB64-8DAE-4A53-9AE0-F18EBA8CB77F}"/>
              </a:ext>
            </a:extLst>
          </p:cNvPr>
          <p:cNvGrpSpPr/>
          <p:nvPr/>
        </p:nvGrpSpPr>
        <p:grpSpPr>
          <a:xfrm>
            <a:off x="9538578" y="2057227"/>
            <a:ext cx="2526081" cy="3313954"/>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F59A183C-AE21-42E1-8786-8C1A15B1D033}"/>
              </a:ext>
            </a:extLst>
          </p:cNvPr>
          <p:cNvPicPr>
            <a:picLocks noChangeAspect="1"/>
          </p:cNvPicPr>
          <p:nvPr/>
        </p:nvPicPr>
        <p:blipFill>
          <a:blip r:embed="rId2"/>
          <a:stretch>
            <a:fillRect/>
          </a:stretch>
        </p:blipFill>
        <p:spPr>
          <a:xfrm>
            <a:off x="9743557" y="2587414"/>
            <a:ext cx="1844852" cy="2184997"/>
          </a:xfrm>
          <a:prstGeom prst="rect">
            <a:avLst/>
          </a:prstGeom>
        </p:spPr>
      </p:pic>
    </p:spTree>
    <p:extLst>
      <p:ext uri="{BB962C8B-B14F-4D97-AF65-F5344CB8AC3E}">
        <p14:creationId xmlns:p14="http://schemas.microsoft.com/office/powerpoint/2010/main" val="1075055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a:extLst>
              <a:ext uri="{FF2B5EF4-FFF2-40B4-BE49-F238E27FC236}">
                <a16:creationId xmlns:a16="http://schemas.microsoft.com/office/drawing/2014/main" id="{9CBC6AA1-0D07-4E1E-8AF6-C9A6CB8A76A1}"/>
              </a:ext>
            </a:extLst>
          </p:cNvPr>
          <p:cNvGraphicFramePr>
            <a:graphicFrameLocks noGrp="1"/>
          </p:cNvGraphicFramePr>
          <p:nvPr/>
        </p:nvGraphicFramePr>
        <p:xfrm>
          <a:off x="32621" y="3189105"/>
          <a:ext cx="12147306" cy="3104261"/>
        </p:xfrm>
        <a:graphic>
          <a:graphicData uri="http://schemas.openxmlformats.org/drawingml/2006/table">
            <a:tbl>
              <a:tblPr firstRow="1" bandRow="1">
                <a:tableStyleId>{2D5ABB26-0587-4C30-8999-92F81FD0307C}</a:tableStyleId>
              </a:tblPr>
              <a:tblGrid>
                <a:gridCol w="1218379">
                  <a:extLst>
                    <a:ext uri="{9D8B030D-6E8A-4147-A177-3AD203B41FA5}">
                      <a16:colId xmlns:a16="http://schemas.microsoft.com/office/drawing/2014/main" val="20000"/>
                    </a:ext>
                  </a:extLst>
                </a:gridCol>
                <a:gridCol w="1212587">
                  <a:extLst>
                    <a:ext uri="{9D8B030D-6E8A-4147-A177-3AD203B41FA5}">
                      <a16:colId xmlns:a16="http://schemas.microsoft.com/office/drawing/2014/main" val="20001"/>
                    </a:ext>
                  </a:extLst>
                </a:gridCol>
                <a:gridCol w="1213167">
                  <a:extLst>
                    <a:ext uri="{9D8B030D-6E8A-4147-A177-3AD203B41FA5}">
                      <a16:colId xmlns:a16="http://schemas.microsoft.com/office/drawing/2014/main" val="20002"/>
                    </a:ext>
                  </a:extLst>
                </a:gridCol>
                <a:gridCol w="1216643">
                  <a:extLst>
                    <a:ext uri="{9D8B030D-6E8A-4147-A177-3AD203B41FA5}">
                      <a16:colId xmlns:a16="http://schemas.microsoft.com/office/drawing/2014/main" val="20003"/>
                    </a:ext>
                  </a:extLst>
                </a:gridCol>
                <a:gridCol w="1213167">
                  <a:extLst>
                    <a:ext uri="{9D8B030D-6E8A-4147-A177-3AD203B41FA5}">
                      <a16:colId xmlns:a16="http://schemas.microsoft.com/office/drawing/2014/main" val="20004"/>
                    </a:ext>
                  </a:extLst>
                </a:gridCol>
                <a:gridCol w="1213167">
                  <a:extLst>
                    <a:ext uri="{9D8B030D-6E8A-4147-A177-3AD203B41FA5}">
                      <a16:colId xmlns:a16="http://schemas.microsoft.com/office/drawing/2014/main" val="20005"/>
                    </a:ext>
                  </a:extLst>
                </a:gridCol>
                <a:gridCol w="1216642">
                  <a:extLst>
                    <a:ext uri="{9D8B030D-6E8A-4147-A177-3AD203B41FA5}">
                      <a16:colId xmlns:a16="http://schemas.microsoft.com/office/drawing/2014/main" val="20006"/>
                    </a:ext>
                  </a:extLst>
                </a:gridCol>
                <a:gridCol w="1213167">
                  <a:extLst>
                    <a:ext uri="{9D8B030D-6E8A-4147-A177-3AD203B41FA5}">
                      <a16:colId xmlns:a16="http://schemas.microsoft.com/office/drawing/2014/main" val="20007"/>
                    </a:ext>
                  </a:extLst>
                </a:gridCol>
                <a:gridCol w="1213745">
                  <a:extLst>
                    <a:ext uri="{9D8B030D-6E8A-4147-A177-3AD203B41FA5}">
                      <a16:colId xmlns:a16="http://schemas.microsoft.com/office/drawing/2014/main" val="20008"/>
                    </a:ext>
                  </a:extLst>
                </a:gridCol>
                <a:gridCol w="1216642">
                  <a:extLst>
                    <a:ext uri="{9D8B030D-6E8A-4147-A177-3AD203B41FA5}">
                      <a16:colId xmlns:a16="http://schemas.microsoft.com/office/drawing/2014/main" val="20009"/>
                    </a:ext>
                  </a:extLst>
                </a:gridCol>
              </a:tblGrid>
              <a:tr h="2916319">
                <a:tc>
                  <a:txBody>
                    <a:bodyPr/>
                    <a:lstStyle/>
                    <a:p>
                      <a:pPr marL="196850" marR="65405" indent="-144145">
                        <a:lnSpc>
                          <a:spcPct val="92800"/>
                        </a:lnSpc>
                        <a:spcBef>
                          <a:spcPts val="455"/>
                        </a:spcBef>
                      </a:pPr>
                      <a:r>
                        <a:rPr sz="900" b="1" dirty="0">
                          <a:solidFill>
                            <a:srgbClr val="1F86B1"/>
                          </a:solidFill>
                          <a:latin typeface="Trebuchet MS"/>
                          <a:cs typeface="Trebuchet MS"/>
                        </a:rPr>
                        <a:t>C1</a:t>
                      </a:r>
                      <a:r>
                        <a:rPr sz="900" b="1" spc="-30" dirty="0">
                          <a:solidFill>
                            <a:srgbClr val="1F86B1"/>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5" dirty="0">
                          <a:solidFill>
                            <a:srgbClr val="4C4D4F"/>
                          </a:solidFill>
                          <a:latin typeface="Calibri"/>
                          <a:cs typeface="Calibri"/>
                        </a:rPr>
                        <a:t> </a:t>
                      </a:r>
                      <a:r>
                        <a:rPr sz="900" dirty="0">
                          <a:solidFill>
                            <a:srgbClr val="4C4D4F"/>
                          </a:solidFill>
                          <a:latin typeface="Calibri"/>
                          <a:cs typeface="Calibri"/>
                        </a:rPr>
                        <a:t>de </a:t>
                      </a:r>
                      <a:r>
                        <a:rPr sz="900" spc="-10" dirty="0">
                          <a:solidFill>
                            <a:srgbClr val="4C4D4F"/>
                          </a:solidFill>
                          <a:latin typeface="Calibri"/>
                          <a:cs typeface="Calibri"/>
                        </a:rPr>
                        <a:t>c</a:t>
                      </a:r>
                      <a:r>
                        <a:rPr sz="900" dirty="0">
                          <a:solidFill>
                            <a:srgbClr val="4C4D4F"/>
                          </a:solidFill>
                          <a:latin typeface="Calibri"/>
                          <a:cs typeface="Calibri"/>
                        </a:rPr>
                        <a:t>hoque</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movilidad</a:t>
                      </a:r>
                      <a:r>
                        <a:rPr sz="900" spc="35" dirty="0">
                          <a:solidFill>
                            <a:srgbClr val="4C4D4F"/>
                          </a:solidFill>
                          <a:latin typeface="Calibri"/>
                          <a:cs typeface="Calibri"/>
                        </a:rPr>
                        <a:t> </a:t>
                      </a:r>
                      <a:r>
                        <a:rPr sz="900" spc="5" dirty="0">
                          <a:solidFill>
                            <a:srgbClr val="4C4D4F"/>
                          </a:solidFill>
                          <a:latin typeface="Calibri"/>
                          <a:cs typeface="Calibri"/>
                        </a:rPr>
                        <a:t>sostenible, </a:t>
                      </a:r>
                      <a:r>
                        <a:rPr sz="900" spc="10" dirty="0">
                          <a:solidFill>
                            <a:srgbClr val="4C4D4F"/>
                          </a:solidFill>
                          <a:latin typeface="Calibri"/>
                          <a:cs typeface="Calibri"/>
                        </a:rPr>
                        <a:t> </a:t>
                      </a:r>
                      <a:r>
                        <a:rPr sz="900" spc="5" dirty="0">
                          <a:solidFill>
                            <a:srgbClr val="4C4D4F"/>
                          </a:solidFill>
                          <a:latin typeface="Calibri"/>
                          <a:cs typeface="Calibri"/>
                        </a:rPr>
                        <a:t>segura</a:t>
                      </a:r>
                      <a:r>
                        <a:rPr sz="900" spc="10" dirty="0">
                          <a:solidFill>
                            <a:srgbClr val="4C4D4F"/>
                          </a:solidFill>
                          <a:latin typeface="Calibri"/>
                          <a:cs typeface="Calibri"/>
                        </a:rPr>
                        <a:t> </a:t>
                      </a:r>
                      <a:r>
                        <a:rPr sz="900" dirty="0">
                          <a:solidFill>
                            <a:srgbClr val="4C4D4F"/>
                          </a:solidFill>
                          <a:latin typeface="Calibri"/>
                          <a:cs typeface="Calibri"/>
                        </a:rPr>
                        <a:t>y</a:t>
                      </a:r>
                      <a:r>
                        <a:rPr sz="900" spc="170" dirty="0">
                          <a:solidFill>
                            <a:srgbClr val="4C4D4F"/>
                          </a:solidFill>
                          <a:latin typeface="Calibri"/>
                          <a:cs typeface="Calibri"/>
                        </a:rPr>
                        <a:t> </a:t>
                      </a:r>
                      <a:r>
                        <a:rPr sz="900" spc="-10" dirty="0">
                          <a:solidFill>
                            <a:srgbClr val="4C4D4F"/>
                          </a:solidFill>
                          <a:latin typeface="Calibri"/>
                          <a:cs typeface="Calibri"/>
                        </a:rPr>
                        <a:t>conectada</a:t>
                      </a:r>
                      <a:r>
                        <a:rPr sz="900" spc="-35" dirty="0">
                          <a:solidFill>
                            <a:srgbClr val="4C4D4F"/>
                          </a:solidFill>
                          <a:latin typeface="Calibri"/>
                          <a:cs typeface="Calibri"/>
                        </a:rPr>
                        <a:t> </a:t>
                      </a:r>
                      <a:r>
                        <a:rPr sz="900" spc="-5" dirty="0">
                          <a:solidFill>
                            <a:srgbClr val="4C4D4F"/>
                          </a:solidFill>
                          <a:latin typeface="Calibri"/>
                          <a:cs typeface="Calibri"/>
                        </a:rPr>
                        <a:t>en </a:t>
                      </a:r>
                      <a:r>
                        <a:rPr sz="900" spc="-190" dirty="0">
                          <a:solidFill>
                            <a:srgbClr val="4C4D4F"/>
                          </a:solidFill>
                          <a:latin typeface="Calibri"/>
                          <a:cs typeface="Calibri"/>
                        </a:rPr>
                        <a:t> </a:t>
                      </a:r>
                      <a:r>
                        <a:rPr sz="900" spc="-10" dirty="0">
                          <a:solidFill>
                            <a:srgbClr val="4C4D4F"/>
                          </a:solidFill>
                          <a:latin typeface="Calibri"/>
                          <a:cs typeface="Calibri"/>
                        </a:rPr>
                        <a:t>entornos</a:t>
                      </a:r>
                      <a:r>
                        <a:rPr sz="900" spc="-5" dirty="0">
                          <a:solidFill>
                            <a:srgbClr val="4C4D4F"/>
                          </a:solidFill>
                          <a:latin typeface="Calibri"/>
                          <a:cs typeface="Calibri"/>
                        </a:rPr>
                        <a:t> urbanos </a:t>
                      </a:r>
                      <a:r>
                        <a:rPr sz="900" dirty="0">
                          <a:solidFill>
                            <a:srgbClr val="4C4D4F"/>
                          </a:solidFill>
                          <a:latin typeface="Calibri"/>
                          <a:cs typeface="Calibri"/>
                        </a:rPr>
                        <a:t>y </a:t>
                      </a:r>
                      <a:r>
                        <a:rPr sz="900" spc="5" dirty="0">
                          <a:solidFill>
                            <a:srgbClr val="4C4D4F"/>
                          </a:solidFill>
                          <a:latin typeface="Calibri"/>
                          <a:cs typeface="Calibri"/>
                        </a:rPr>
                        <a:t> </a:t>
                      </a:r>
                      <a:r>
                        <a:rPr sz="900" spc="-10" dirty="0">
                          <a:solidFill>
                            <a:srgbClr val="4C4D4F"/>
                          </a:solidFill>
                          <a:latin typeface="Calibri"/>
                          <a:cs typeface="Calibri"/>
                        </a:rPr>
                        <a:t>metropolitanos</a:t>
                      </a:r>
                      <a:endParaRPr sz="900">
                        <a:latin typeface="Calibri"/>
                        <a:cs typeface="Calibri"/>
                      </a:endParaRPr>
                    </a:p>
                    <a:p>
                      <a:pPr marL="196850" marR="124460" indent="-143510">
                        <a:lnSpc>
                          <a:spcPct val="97800"/>
                        </a:lnSpc>
                        <a:spcBef>
                          <a:spcPts val="145"/>
                        </a:spcBef>
                      </a:pPr>
                      <a:r>
                        <a:rPr sz="900" b="1" dirty="0">
                          <a:solidFill>
                            <a:srgbClr val="1F86B1"/>
                          </a:solidFill>
                          <a:latin typeface="Trebuchet MS"/>
                          <a:cs typeface="Trebuchet MS"/>
                        </a:rPr>
                        <a:t>C2</a:t>
                      </a:r>
                      <a:r>
                        <a:rPr sz="900" b="1" spc="60" dirty="0">
                          <a:solidFill>
                            <a:srgbClr val="1F86B1"/>
                          </a:solidFill>
                          <a:latin typeface="Trebuchet MS"/>
                          <a:cs typeface="Trebuchet MS"/>
                        </a:rPr>
                        <a:t> </a:t>
                      </a:r>
                      <a:r>
                        <a:rPr sz="900" spc="-10" dirty="0">
                          <a:solidFill>
                            <a:srgbClr val="4C4D4F"/>
                          </a:solidFill>
                          <a:latin typeface="Calibri"/>
                          <a:cs typeface="Calibri"/>
                        </a:rPr>
                        <a:t>P</a:t>
                      </a:r>
                      <a:r>
                        <a:rPr sz="900" dirty="0">
                          <a:solidFill>
                            <a:srgbClr val="4C4D4F"/>
                          </a:solidFill>
                          <a:latin typeface="Calibri"/>
                          <a:cs typeface="Calibri"/>
                        </a:rPr>
                        <a:t>l</a:t>
                      </a:r>
                      <a:r>
                        <a:rPr sz="900" spc="-15" dirty="0">
                          <a:solidFill>
                            <a:srgbClr val="4C4D4F"/>
                          </a:solidFill>
                          <a:latin typeface="Calibri"/>
                          <a:cs typeface="Calibri"/>
                        </a:rPr>
                        <a:t>a</a:t>
                      </a:r>
                      <a:r>
                        <a:rPr sz="900" dirty="0">
                          <a:solidFill>
                            <a:srgbClr val="4C4D4F"/>
                          </a:solidFill>
                          <a:latin typeface="Calibri"/>
                          <a:cs typeface="Calibri"/>
                        </a:rPr>
                        <a:t>n</a:t>
                      </a:r>
                      <a:r>
                        <a:rPr sz="900" spc="-25" dirty="0">
                          <a:solidFill>
                            <a:srgbClr val="4C4D4F"/>
                          </a:solidFill>
                          <a:latin typeface="Calibri"/>
                          <a:cs typeface="Calibri"/>
                        </a:rPr>
                        <a:t> </a:t>
                      </a:r>
                      <a:r>
                        <a:rPr sz="900" spc="-5" dirty="0">
                          <a:solidFill>
                            <a:srgbClr val="4C4D4F"/>
                          </a:solidFill>
                          <a:latin typeface="Calibri"/>
                          <a:cs typeface="Calibri"/>
                        </a:rPr>
                        <a:t>d</a:t>
                      </a:r>
                      <a:r>
                        <a:rPr sz="900" dirty="0">
                          <a:solidFill>
                            <a:srgbClr val="4C4D4F"/>
                          </a:solidFill>
                          <a:latin typeface="Calibri"/>
                          <a:cs typeface="Calibri"/>
                        </a:rPr>
                        <a:t>e</a:t>
                      </a:r>
                      <a:r>
                        <a:rPr sz="900" spc="-20" dirty="0">
                          <a:solidFill>
                            <a:srgbClr val="4C4D4F"/>
                          </a:solidFill>
                          <a:latin typeface="Calibri"/>
                          <a:cs typeface="Calibri"/>
                        </a:rPr>
                        <a:t> </a:t>
                      </a:r>
                      <a:r>
                        <a:rPr sz="900" spc="-5" dirty="0">
                          <a:solidFill>
                            <a:srgbClr val="4C4D4F"/>
                          </a:solidFill>
                          <a:latin typeface="Calibri"/>
                          <a:cs typeface="Calibri"/>
                        </a:rPr>
                        <a:t>r</a:t>
                      </a:r>
                      <a:r>
                        <a:rPr sz="900" dirty="0">
                          <a:solidFill>
                            <a:srgbClr val="4C4D4F"/>
                          </a:solidFill>
                          <a:latin typeface="Calibri"/>
                          <a:cs typeface="Calibri"/>
                        </a:rPr>
                        <a:t>eh</a:t>
                      </a:r>
                      <a:r>
                        <a:rPr sz="900" spc="-10" dirty="0">
                          <a:solidFill>
                            <a:srgbClr val="4C4D4F"/>
                          </a:solidFill>
                          <a:latin typeface="Calibri"/>
                          <a:cs typeface="Calibri"/>
                        </a:rPr>
                        <a:t>a</a:t>
                      </a:r>
                      <a:r>
                        <a:rPr sz="900" dirty="0">
                          <a:solidFill>
                            <a:srgbClr val="4C4D4F"/>
                          </a:solidFill>
                          <a:latin typeface="Calibri"/>
                          <a:cs typeface="Calibri"/>
                        </a:rPr>
                        <a:t>b</a:t>
                      </a:r>
                      <a:r>
                        <a:rPr sz="900" spc="5" dirty="0">
                          <a:solidFill>
                            <a:srgbClr val="4C4D4F"/>
                          </a:solidFill>
                          <a:latin typeface="Calibri"/>
                          <a:cs typeface="Calibri"/>
                        </a:rPr>
                        <a:t>ili</a:t>
                      </a:r>
                      <a:r>
                        <a:rPr sz="900" spc="-5" dirty="0">
                          <a:solidFill>
                            <a:srgbClr val="4C4D4F"/>
                          </a:solidFill>
                          <a:latin typeface="Calibri"/>
                          <a:cs typeface="Calibri"/>
                        </a:rPr>
                        <a:t>t</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  </a:t>
                      </a:r>
                      <a:r>
                        <a:rPr sz="900" spc="-5" dirty="0">
                          <a:solidFill>
                            <a:srgbClr val="4C4D4F"/>
                          </a:solidFill>
                          <a:latin typeface="Calibri"/>
                          <a:cs typeface="Calibri"/>
                        </a:rPr>
                        <a:t>de </a:t>
                      </a:r>
                      <a:r>
                        <a:rPr sz="900" dirty="0">
                          <a:solidFill>
                            <a:srgbClr val="4C4D4F"/>
                          </a:solidFill>
                          <a:latin typeface="Calibri"/>
                          <a:cs typeface="Calibri"/>
                        </a:rPr>
                        <a:t>vivienda y </a:t>
                      </a:r>
                      <a:r>
                        <a:rPr sz="900" spc="5" dirty="0">
                          <a:solidFill>
                            <a:srgbClr val="4C4D4F"/>
                          </a:solidFill>
                          <a:latin typeface="Calibri"/>
                          <a:cs typeface="Calibri"/>
                        </a:rPr>
                        <a:t> </a:t>
                      </a:r>
                      <a:r>
                        <a:rPr sz="900" spc="-10" dirty="0">
                          <a:solidFill>
                            <a:srgbClr val="4C4D4F"/>
                          </a:solidFill>
                          <a:latin typeface="Calibri"/>
                          <a:cs typeface="Calibri"/>
                        </a:rPr>
                        <a:t>regeneración</a:t>
                      </a:r>
                      <a:r>
                        <a:rPr sz="900" spc="10" dirty="0">
                          <a:solidFill>
                            <a:srgbClr val="4C4D4F"/>
                          </a:solidFill>
                          <a:latin typeface="Calibri"/>
                          <a:cs typeface="Calibri"/>
                        </a:rPr>
                        <a:t> </a:t>
                      </a:r>
                      <a:r>
                        <a:rPr sz="900" spc="-5" dirty="0">
                          <a:solidFill>
                            <a:srgbClr val="4C4D4F"/>
                          </a:solidFill>
                          <a:latin typeface="Calibri"/>
                          <a:cs typeface="Calibri"/>
                        </a:rPr>
                        <a:t>urbana</a:t>
                      </a:r>
                      <a:endParaRPr sz="900">
                        <a:latin typeface="Calibri"/>
                        <a:cs typeface="Calibri"/>
                      </a:endParaRPr>
                    </a:p>
                    <a:p>
                      <a:pPr marL="196850" marR="250825" indent="-144145">
                        <a:lnSpc>
                          <a:spcPct val="92200"/>
                        </a:lnSpc>
                        <a:spcBef>
                          <a:spcPts val="300"/>
                        </a:spcBef>
                      </a:pPr>
                      <a:r>
                        <a:rPr sz="900" b="1" spc="10" dirty="0">
                          <a:solidFill>
                            <a:srgbClr val="1F86B1"/>
                          </a:solidFill>
                          <a:latin typeface="Trebuchet MS"/>
                          <a:cs typeface="Trebuchet MS"/>
                        </a:rPr>
                        <a:t>C</a:t>
                      </a:r>
                      <a:r>
                        <a:rPr sz="900" b="1" dirty="0">
                          <a:solidFill>
                            <a:srgbClr val="1F86B1"/>
                          </a:solidFill>
                          <a:latin typeface="Trebuchet MS"/>
                          <a:cs typeface="Trebuchet MS"/>
                        </a:rPr>
                        <a:t>3</a:t>
                      </a:r>
                      <a:r>
                        <a:rPr sz="900" b="1" spc="-95" dirty="0">
                          <a:solidFill>
                            <a:srgbClr val="1F86B1"/>
                          </a:solidFill>
                          <a:latin typeface="Trebuchet MS"/>
                          <a:cs typeface="Trebuchet MS"/>
                        </a:rPr>
                        <a:t> </a:t>
                      </a:r>
                      <a:r>
                        <a:rPr sz="900" spc="-10" dirty="0">
                          <a:solidFill>
                            <a:srgbClr val="4C4D4F"/>
                          </a:solidFill>
                          <a:latin typeface="Calibri"/>
                          <a:cs typeface="Calibri"/>
                        </a:rPr>
                        <a:t>Tr</a:t>
                      </a:r>
                      <a:r>
                        <a:rPr sz="900" spc="-15" dirty="0">
                          <a:solidFill>
                            <a:srgbClr val="4C4D4F"/>
                          </a:solidFill>
                          <a:latin typeface="Calibri"/>
                          <a:cs typeface="Calibri"/>
                        </a:rPr>
                        <a:t>a</a:t>
                      </a:r>
                      <a:r>
                        <a:rPr sz="900" spc="-5" dirty="0">
                          <a:solidFill>
                            <a:srgbClr val="4C4D4F"/>
                          </a:solidFill>
                          <a:latin typeface="Calibri"/>
                          <a:cs typeface="Calibri"/>
                        </a:rPr>
                        <a:t>n</a:t>
                      </a:r>
                      <a:r>
                        <a:rPr sz="900" spc="-10" dirty="0">
                          <a:solidFill>
                            <a:srgbClr val="4C4D4F"/>
                          </a:solidFill>
                          <a:latin typeface="Calibri"/>
                          <a:cs typeface="Calibri"/>
                        </a:rPr>
                        <a:t>s</a:t>
                      </a:r>
                      <a:r>
                        <a:rPr sz="900" spc="-5" dirty="0">
                          <a:solidFill>
                            <a:srgbClr val="4C4D4F"/>
                          </a:solidFill>
                          <a:latin typeface="Calibri"/>
                          <a:cs typeface="Calibri"/>
                        </a:rPr>
                        <a:t>fo</a:t>
                      </a:r>
                      <a:r>
                        <a:rPr sz="900" spc="-10" dirty="0">
                          <a:solidFill>
                            <a:srgbClr val="4C4D4F"/>
                          </a:solidFill>
                          <a:latin typeface="Calibri"/>
                          <a:cs typeface="Calibri"/>
                        </a:rPr>
                        <a:t>r</a:t>
                      </a:r>
                      <a:r>
                        <a:rPr sz="900" dirty="0">
                          <a:solidFill>
                            <a:srgbClr val="4C4D4F"/>
                          </a:solidFill>
                          <a:latin typeface="Calibri"/>
                          <a:cs typeface="Calibri"/>
                        </a:rPr>
                        <a:t>m</a:t>
                      </a:r>
                      <a:r>
                        <a:rPr sz="900" spc="-15" dirty="0">
                          <a:solidFill>
                            <a:srgbClr val="4C4D4F"/>
                          </a:solidFill>
                          <a:latin typeface="Calibri"/>
                          <a:cs typeface="Calibri"/>
                        </a:rPr>
                        <a:t>ac</a:t>
                      </a:r>
                      <a:r>
                        <a:rPr sz="900" dirty="0">
                          <a:solidFill>
                            <a:srgbClr val="4C4D4F"/>
                          </a:solidFill>
                          <a:latin typeface="Calibri"/>
                          <a:cs typeface="Calibri"/>
                        </a:rPr>
                        <a:t>i</a:t>
                      </a:r>
                      <a:r>
                        <a:rPr sz="900" spc="-5" dirty="0">
                          <a:solidFill>
                            <a:srgbClr val="4C4D4F"/>
                          </a:solidFill>
                          <a:latin typeface="Calibri"/>
                          <a:cs typeface="Calibri"/>
                        </a:rPr>
                        <a:t>ó</a:t>
                      </a:r>
                      <a:r>
                        <a:rPr sz="900" dirty="0">
                          <a:solidFill>
                            <a:srgbClr val="4C4D4F"/>
                          </a:solidFill>
                          <a:latin typeface="Calibri"/>
                          <a:cs typeface="Calibri"/>
                        </a:rPr>
                        <a:t>n  </a:t>
                      </a:r>
                      <a:r>
                        <a:rPr sz="900" spc="-5" dirty="0">
                          <a:solidFill>
                            <a:srgbClr val="4C4D4F"/>
                          </a:solidFill>
                          <a:latin typeface="Calibri"/>
                          <a:cs typeface="Calibri"/>
                        </a:rPr>
                        <a:t>ambiental</a:t>
                      </a:r>
                      <a:r>
                        <a:rPr sz="900" spc="155" dirty="0">
                          <a:solidFill>
                            <a:srgbClr val="4C4D4F"/>
                          </a:solidFill>
                          <a:latin typeface="Calibri"/>
                          <a:cs typeface="Calibri"/>
                        </a:rPr>
                        <a:t> </a:t>
                      </a:r>
                      <a:r>
                        <a:rPr sz="900" dirty="0">
                          <a:solidFill>
                            <a:srgbClr val="4C4D4F"/>
                          </a:solidFill>
                          <a:latin typeface="Calibri"/>
                          <a:cs typeface="Calibri"/>
                        </a:rPr>
                        <a:t>y</a:t>
                      </a:r>
                      <a:r>
                        <a:rPr sz="900" spc="-35" dirty="0">
                          <a:solidFill>
                            <a:srgbClr val="4C4D4F"/>
                          </a:solidFill>
                          <a:latin typeface="Calibri"/>
                          <a:cs typeface="Calibri"/>
                        </a:rPr>
                        <a:t> </a:t>
                      </a:r>
                      <a:r>
                        <a:rPr sz="900" spc="-5" dirty="0">
                          <a:solidFill>
                            <a:srgbClr val="4C4D4F"/>
                          </a:solidFill>
                          <a:latin typeface="Calibri"/>
                          <a:cs typeface="Calibri"/>
                        </a:rPr>
                        <a:t>digital </a:t>
                      </a:r>
                      <a:r>
                        <a:rPr sz="900" spc="-185" dirty="0">
                          <a:solidFill>
                            <a:srgbClr val="4C4D4F"/>
                          </a:solidFill>
                          <a:latin typeface="Calibri"/>
                          <a:cs typeface="Calibri"/>
                        </a:rPr>
                        <a:t> </a:t>
                      </a:r>
                      <a:r>
                        <a:rPr sz="900" spc="-5" dirty="0">
                          <a:solidFill>
                            <a:srgbClr val="4C4D4F"/>
                          </a:solidFill>
                          <a:latin typeface="Calibri"/>
                          <a:cs typeface="Calibri"/>
                        </a:rPr>
                        <a:t>del sistema </a:t>
                      </a:r>
                      <a:r>
                        <a:rPr sz="900" dirty="0">
                          <a:solidFill>
                            <a:srgbClr val="4C4D4F"/>
                          </a:solidFill>
                          <a:latin typeface="Calibri"/>
                          <a:cs typeface="Calibri"/>
                        </a:rPr>
                        <a:t> </a:t>
                      </a:r>
                      <a:r>
                        <a:rPr sz="900" spc="-5" dirty="0">
                          <a:solidFill>
                            <a:srgbClr val="4C4D4F"/>
                          </a:solidFill>
                          <a:latin typeface="Calibri"/>
                          <a:cs typeface="Calibri"/>
                        </a:rPr>
                        <a:t>agroalimentario </a:t>
                      </a:r>
                      <a:r>
                        <a:rPr sz="900" dirty="0">
                          <a:solidFill>
                            <a:srgbClr val="4C4D4F"/>
                          </a:solidFill>
                          <a:latin typeface="Calibri"/>
                          <a:cs typeface="Calibri"/>
                        </a:rPr>
                        <a:t>y </a:t>
                      </a:r>
                      <a:r>
                        <a:rPr sz="900" spc="5" dirty="0">
                          <a:solidFill>
                            <a:srgbClr val="4C4D4F"/>
                          </a:solidFill>
                          <a:latin typeface="Calibri"/>
                          <a:cs typeface="Calibri"/>
                        </a:rPr>
                        <a:t> </a:t>
                      </a:r>
                      <a:r>
                        <a:rPr sz="900" spc="-5" dirty="0">
                          <a:solidFill>
                            <a:srgbClr val="4C4D4F"/>
                          </a:solidFill>
                          <a:latin typeface="Calibri"/>
                          <a:cs typeface="Calibri"/>
                        </a:rPr>
                        <a:t>pesquero</a:t>
                      </a:r>
                      <a:endParaRPr sz="900">
                        <a:latin typeface="Calibri"/>
                        <a:cs typeface="Calibri"/>
                      </a:endParaRPr>
                    </a:p>
                  </a:txBody>
                  <a:tcPr marL="0" marR="0" marT="57785" marB="0">
                    <a:lnB w="57150">
                      <a:solidFill>
                        <a:srgbClr val="FFFFFF"/>
                      </a:solidFill>
                      <a:prstDash val="solid"/>
                    </a:lnB>
                    <a:solidFill>
                      <a:srgbClr val="CFE3EF"/>
                    </a:solidFill>
                  </a:tcPr>
                </a:tc>
                <a:tc>
                  <a:txBody>
                    <a:bodyPr/>
                    <a:lstStyle/>
                    <a:p>
                      <a:pPr marL="196850" marR="354965" indent="-144145">
                        <a:lnSpc>
                          <a:spcPct val="92600"/>
                        </a:lnSpc>
                        <a:spcBef>
                          <a:spcPts val="459"/>
                        </a:spcBef>
                      </a:pPr>
                      <a:r>
                        <a:rPr sz="900" b="1" spc="-5" dirty="0">
                          <a:solidFill>
                            <a:srgbClr val="25919A"/>
                          </a:solidFill>
                          <a:latin typeface="Trebuchet MS"/>
                          <a:cs typeface="Trebuchet MS"/>
                        </a:rPr>
                        <a:t>C</a:t>
                      </a:r>
                      <a:r>
                        <a:rPr sz="900" b="1" dirty="0">
                          <a:solidFill>
                            <a:srgbClr val="25919A"/>
                          </a:solidFill>
                          <a:latin typeface="Trebuchet MS"/>
                          <a:cs typeface="Trebuchet MS"/>
                        </a:rPr>
                        <a:t>4</a:t>
                      </a:r>
                      <a:r>
                        <a:rPr sz="900" b="1" spc="-70" dirty="0">
                          <a:solidFill>
                            <a:srgbClr val="25919A"/>
                          </a:solidFill>
                          <a:latin typeface="Trebuchet MS"/>
                          <a:cs typeface="Trebuchet MS"/>
                        </a:rPr>
                        <a:t> </a:t>
                      </a:r>
                      <a:r>
                        <a:rPr sz="900" spc="-5" dirty="0">
                          <a:solidFill>
                            <a:srgbClr val="4C4D4F"/>
                          </a:solidFill>
                          <a:latin typeface="Calibri"/>
                          <a:cs typeface="Calibri"/>
                        </a:rPr>
                        <a:t>C</a:t>
                      </a:r>
                      <a:r>
                        <a:rPr sz="900" dirty="0">
                          <a:solidFill>
                            <a:srgbClr val="4C4D4F"/>
                          </a:solidFill>
                          <a:latin typeface="Calibri"/>
                          <a:cs typeface="Calibri"/>
                        </a:rPr>
                        <a:t>on</a:t>
                      </a:r>
                      <a:r>
                        <a:rPr sz="900" spc="-5" dirty="0">
                          <a:solidFill>
                            <a:srgbClr val="4C4D4F"/>
                          </a:solidFill>
                          <a:latin typeface="Calibri"/>
                          <a:cs typeface="Calibri"/>
                        </a:rPr>
                        <a:t>s</a:t>
                      </a:r>
                      <a:r>
                        <a:rPr sz="900" dirty="0">
                          <a:solidFill>
                            <a:srgbClr val="4C4D4F"/>
                          </a:solidFill>
                          <a:latin typeface="Calibri"/>
                          <a:cs typeface="Calibri"/>
                        </a:rPr>
                        <a:t>e</a:t>
                      </a:r>
                      <a:r>
                        <a:rPr sz="900" spc="-5" dirty="0">
                          <a:solidFill>
                            <a:srgbClr val="4C4D4F"/>
                          </a:solidFill>
                          <a:latin typeface="Calibri"/>
                          <a:cs typeface="Calibri"/>
                        </a:rPr>
                        <a:t>r</a:t>
                      </a:r>
                      <a:r>
                        <a:rPr sz="900" spc="5" dirty="0">
                          <a:solidFill>
                            <a:srgbClr val="4C4D4F"/>
                          </a:solidFill>
                          <a:latin typeface="Calibri"/>
                          <a:cs typeface="Calibri"/>
                        </a:rPr>
                        <a:t>v</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3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restauración</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 </a:t>
                      </a:r>
                      <a:r>
                        <a:rPr sz="900" spc="-5" dirty="0">
                          <a:solidFill>
                            <a:srgbClr val="4C4D4F"/>
                          </a:solidFill>
                          <a:latin typeface="Calibri"/>
                          <a:cs typeface="Calibri"/>
                        </a:rPr>
                        <a:t>ecosistemas</a:t>
                      </a:r>
                      <a:r>
                        <a:rPr sz="900" spc="225"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 </a:t>
                      </a:r>
                      <a:r>
                        <a:rPr sz="900" dirty="0">
                          <a:solidFill>
                            <a:srgbClr val="4C4D4F"/>
                          </a:solidFill>
                          <a:latin typeface="Calibri"/>
                          <a:cs typeface="Calibri"/>
                        </a:rPr>
                        <a:t>su</a:t>
                      </a:r>
                      <a:r>
                        <a:rPr sz="900" spc="-30" dirty="0">
                          <a:solidFill>
                            <a:srgbClr val="4C4D4F"/>
                          </a:solidFill>
                          <a:latin typeface="Calibri"/>
                          <a:cs typeface="Calibri"/>
                        </a:rPr>
                        <a:t> </a:t>
                      </a:r>
                      <a:r>
                        <a:rPr sz="900" dirty="0">
                          <a:solidFill>
                            <a:srgbClr val="4C4D4F"/>
                          </a:solidFill>
                          <a:latin typeface="Calibri"/>
                          <a:cs typeface="Calibri"/>
                        </a:rPr>
                        <a:t>biodiversidad</a:t>
                      </a:r>
                      <a:endParaRPr sz="900">
                        <a:latin typeface="Calibri"/>
                        <a:cs typeface="Calibri"/>
                      </a:endParaRPr>
                    </a:p>
                    <a:p>
                      <a:pPr marL="196850" marR="207010" indent="-144145">
                        <a:lnSpc>
                          <a:spcPct val="92200"/>
                        </a:lnSpc>
                        <a:spcBef>
                          <a:spcPts val="325"/>
                        </a:spcBef>
                      </a:pPr>
                      <a:r>
                        <a:rPr sz="900" b="1" spc="-5" dirty="0">
                          <a:solidFill>
                            <a:srgbClr val="25919A"/>
                          </a:solidFill>
                          <a:latin typeface="Trebuchet MS"/>
                          <a:cs typeface="Trebuchet MS"/>
                        </a:rPr>
                        <a:t>C</a:t>
                      </a:r>
                      <a:r>
                        <a:rPr sz="900" b="1" dirty="0">
                          <a:solidFill>
                            <a:srgbClr val="25919A"/>
                          </a:solidFill>
                          <a:latin typeface="Trebuchet MS"/>
                          <a:cs typeface="Trebuchet MS"/>
                        </a:rPr>
                        <a:t>5</a:t>
                      </a:r>
                      <a:r>
                        <a:rPr sz="900" b="1" spc="5" dirty="0">
                          <a:solidFill>
                            <a:srgbClr val="25919A"/>
                          </a:solidFill>
                          <a:latin typeface="Trebuchet MS"/>
                          <a:cs typeface="Trebuchet MS"/>
                        </a:rPr>
                        <a:t> </a:t>
                      </a:r>
                      <a:r>
                        <a:rPr sz="900" spc="-5" dirty="0">
                          <a:solidFill>
                            <a:srgbClr val="4C4D4F"/>
                          </a:solidFill>
                          <a:latin typeface="Calibri"/>
                          <a:cs typeface="Calibri"/>
                        </a:rPr>
                        <a:t>Pr</a:t>
                      </a:r>
                      <a:r>
                        <a:rPr sz="900" dirty="0">
                          <a:solidFill>
                            <a:srgbClr val="4C4D4F"/>
                          </a:solidFill>
                          <a:latin typeface="Calibri"/>
                          <a:cs typeface="Calibri"/>
                        </a:rPr>
                        <a:t>e</a:t>
                      </a:r>
                      <a:r>
                        <a:rPr sz="900" spc="-5" dirty="0">
                          <a:solidFill>
                            <a:srgbClr val="4C4D4F"/>
                          </a:solidFill>
                          <a:latin typeface="Calibri"/>
                          <a:cs typeface="Calibri"/>
                        </a:rPr>
                        <a:t>s</a:t>
                      </a:r>
                      <a:r>
                        <a:rPr sz="900" dirty="0">
                          <a:solidFill>
                            <a:srgbClr val="4C4D4F"/>
                          </a:solidFill>
                          <a:latin typeface="Calibri"/>
                          <a:cs typeface="Calibri"/>
                        </a:rPr>
                        <a:t>e</a:t>
                      </a:r>
                      <a:r>
                        <a:rPr sz="900" spc="-5" dirty="0">
                          <a:solidFill>
                            <a:srgbClr val="4C4D4F"/>
                          </a:solidFill>
                          <a:latin typeface="Calibri"/>
                          <a:cs typeface="Calibri"/>
                        </a:rPr>
                        <a:t>r</a:t>
                      </a:r>
                      <a:r>
                        <a:rPr sz="900" spc="5" dirty="0">
                          <a:solidFill>
                            <a:srgbClr val="4C4D4F"/>
                          </a:solidFill>
                          <a:latin typeface="Calibri"/>
                          <a:cs typeface="Calibri"/>
                        </a:rPr>
                        <a:t>v</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5" dirty="0">
                          <a:solidFill>
                            <a:srgbClr val="4C4D4F"/>
                          </a:solidFill>
                          <a:latin typeface="Calibri"/>
                          <a:cs typeface="Calibri"/>
                        </a:rPr>
                        <a:t> </a:t>
                      </a:r>
                      <a:r>
                        <a:rPr sz="900" dirty="0">
                          <a:solidFill>
                            <a:srgbClr val="4C4D4F"/>
                          </a:solidFill>
                          <a:latin typeface="Calibri"/>
                          <a:cs typeface="Calibri"/>
                        </a:rPr>
                        <a:t>del  espacio</a:t>
                      </a:r>
                      <a:r>
                        <a:rPr sz="900" spc="5" dirty="0">
                          <a:solidFill>
                            <a:srgbClr val="4C4D4F"/>
                          </a:solidFill>
                          <a:latin typeface="Calibri"/>
                          <a:cs typeface="Calibri"/>
                        </a:rPr>
                        <a:t> </a:t>
                      </a:r>
                      <a:r>
                        <a:rPr sz="900" spc="-5" dirty="0">
                          <a:solidFill>
                            <a:srgbClr val="4C4D4F"/>
                          </a:solidFill>
                          <a:latin typeface="Calibri"/>
                          <a:cs typeface="Calibri"/>
                        </a:rPr>
                        <a:t>litoral </a:t>
                      </a:r>
                      <a:r>
                        <a:rPr sz="900" dirty="0">
                          <a:solidFill>
                            <a:srgbClr val="4C4D4F"/>
                          </a:solidFill>
                          <a:latin typeface="Calibri"/>
                          <a:cs typeface="Calibri"/>
                        </a:rPr>
                        <a:t>y los </a:t>
                      </a:r>
                      <a:r>
                        <a:rPr sz="900" spc="-190" dirty="0">
                          <a:solidFill>
                            <a:srgbClr val="4C4D4F"/>
                          </a:solidFill>
                          <a:latin typeface="Calibri"/>
                          <a:cs typeface="Calibri"/>
                        </a:rPr>
                        <a:t> </a:t>
                      </a:r>
                      <a:r>
                        <a:rPr sz="900" spc="-5" dirty="0">
                          <a:solidFill>
                            <a:srgbClr val="4C4D4F"/>
                          </a:solidFill>
                          <a:latin typeface="Calibri"/>
                          <a:cs typeface="Calibri"/>
                        </a:rPr>
                        <a:t>recursos</a:t>
                      </a:r>
                      <a:r>
                        <a:rPr sz="900" spc="-10" dirty="0">
                          <a:solidFill>
                            <a:srgbClr val="4C4D4F"/>
                          </a:solidFill>
                          <a:latin typeface="Calibri"/>
                          <a:cs typeface="Calibri"/>
                        </a:rPr>
                        <a:t> </a:t>
                      </a:r>
                      <a:r>
                        <a:rPr sz="900" dirty="0">
                          <a:solidFill>
                            <a:srgbClr val="4C4D4F"/>
                          </a:solidFill>
                          <a:latin typeface="Calibri"/>
                          <a:cs typeface="Calibri"/>
                        </a:rPr>
                        <a:t>hídricos</a:t>
                      </a:r>
                      <a:endParaRPr sz="900">
                        <a:latin typeface="Calibri"/>
                        <a:cs typeface="Calibri"/>
                      </a:endParaRPr>
                    </a:p>
                    <a:p>
                      <a:pPr marL="196850" marR="614045" indent="-144780">
                        <a:lnSpc>
                          <a:spcPct val="92600"/>
                        </a:lnSpc>
                        <a:spcBef>
                          <a:spcPts val="295"/>
                        </a:spcBef>
                      </a:pPr>
                      <a:r>
                        <a:rPr sz="900" b="1" spc="-5" dirty="0">
                          <a:solidFill>
                            <a:srgbClr val="25919A"/>
                          </a:solidFill>
                          <a:latin typeface="Trebuchet MS"/>
                          <a:cs typeface="Trebuchet MS"/>
                        </a:rPr>
                        <a:t>C</a:t>
                      </a:r>
                      <a:r>
                        <a:rPr sz="900" b="1" dirty="0">
                          <a:solidFill>
                            <a:srgbClr val="25919A"/>
                          </a:solidFill>
                          <a:latin typeface="Trebuchet MS"/>
                          <a:cs typeface="Trebuchet MS"/>
                        </a:rPr>
                        <a:t>6</a:t>
                      </a:r>
                      <a:r>
                        <a:rPr sz="900" b="1" spc="-20" dirty="0">
                          <a:solidFill>
                            <a:srgbClr val="25919A"/>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o</a:t>
                      </a:r>
                      <a:r>
                        <a:rPr sz="900" spc="5" dirty="0">
                          <a:solidFill>
                            <a:srgbClr val="4C4D4F"/>
                          </a:solidFill>
                          <a:latin typeface="Calibri"/>
                          <a:cs typeface="Calibri"/>
                        </a:rPr>
                        <a:t>vili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  s</a:t>
                      </a:r>
                      <a:r>
                        <a:rPr sz="900" spc="5" dirty="0">
                          <a:solidFill>
                            <a:srgbClr val="4C4D4F"/>
                          </a:solidFill>
                          <a:latin typeface="Calibri"/>
                          <a:cs typeface="Calibri"/>
                        </a:rPr>
                        <a:t>o</a:t>
                      </a:r>
                      <a:r>
                        <a:rPr sz="900" dirty="0">
                          <a:solidFill>
                            <a:srgbClr val="4C4D4F"/>
                          </a:solidFill>
                          <a:latin typeface="Calibri"/>
                          <a:cs typeface="Calibri"/>
                        </a:rPr>
                        <a:t>st</a:t>
                      </a:r>
                      <a:r>
                        <a:rPr sz="900" spc="5" dirty="0">
                          <a:solidFill>
                            <a:srgbClr val="4C4D4F"/>
                          </a:solidFill>
                          <a:latin typeface="Calibri"/>
                          <a:cs typeface="Calibri"/>
                        </a:rPr>
                        <a:t>en</a:t>
                      </a:r>
                      <a:r>
                        <a:rPr sz="900" spc="10" dirty="0">
                          <a:solidFill>
                            <a:srgbClr val="4C4D4F"/>
                          </a:solidFill>
                          <a:latin typeface="Calibri"/>
                          <a:cs typeface="Calibri"/>
                        </a:rPr>
                        <a:t>i</a:t>
                      </a:r>
                      <a:r>
                        <a:rPr sz="900" spc="5" dirty="0">
                          <a:solidFill>
                            <a:srgbClr val="4C4D4F"/>
                          </a:solidFill>
                          <a:latin typeface="Calibri"/>
                          <a:cs typeface="Calibri"/>
                        </a:rPr>
                        <a:t>b</a:t>
                      </a:r>
                      <a:r>
                        <a:rPr sz="900" spc="10" dirty="0">
                          <a:solidFill>
                            <a:srgbClr val="4C4D4F"/>
                          </a:solidFill>
                          <a:latin typeface="Calibri"/>
                          <a:cs typeface="Calibri"/>
                        </a:rPr>
                        <a:t>l</a:t>
                      </a:r>
                      <a:r>
                        <a:rPr sz="900" spc="5" dirty="0">
                          <a:solidFill>
                            <a:srgbClr val="4C4D4F"/>
                          </a:solidFill>
                          <a:latin typeface="Calibri"/>
                          <a:cs typeface="Calibri"/>
                        </a:rPr>
                        <a:t>e</a:t>
                      </a:r>
                      <a:r>
                        <a:rPr sz="900" dirty="0">
                          <a:solidFill>
                            <a:srgbClr val="4C4D4F"/>
                          </a:solidFill>
                          <a:latin typeface="Calibri"/>
                          <a:cs typeface="Calibri"/>
                        </a:rPr>
                        <a:t>,  </a:t>
                      </a:r>
                      <a:r>
                        <a:rPr sz="900" spc="-5" dirty="0">
                          <a:solidFill>
                            <a:srgbClr val="4C4D4F"/>
                          </a:solidFill>
                          <a:latin typeface="Calibri"/>
                          <a:cs typeface="Calibri"/>
                        </a:rPr>
                        <a:t>segura </a:t>
                      </a:r>
                      <a:r>
                        <a:rPr sz="900" dirty="0">
                          <a:solidFill>
                            <a:srgbClr val="4C4D4F"/>
                          </a:solidFill>
                          <a:latin typeface="Calibri"/>
                          <a:cs typeface="Calibri"/>
                        </a:rPr>
                        <a:t>y </a:t>
                      </a:r>
                      <a:r>
                        <a:rPr sz="900" spc="5" dirty="0">
                          <a:solidFill>
                            <a:srgbClr val="4C4D4F"/>
                          </a:solidFill>
                          <a:latin typeface="Calibri"/>
                          <a:cs typeface="Calibri"/>
                        </a:rPr>
                        <a:t> </a:t>
                      </a:r>
                      <a:r>
                        <a:rPr sz="900" dirty="0">
                          <a:solidFill>
                            <a:srgbClr val="4C4D4F"/>
                          </a:solidFill>
                          <a:latin typeface="Calibri"/>
                          <a:cs typeface="Calibri"/>
                        </a:rPr>
                        <a:t>conectada</a:t>
                      </a:r>
                      <a:endParaRPr sz="900">
                        <a:latin typeface="Calibri"/>
                        <a:cs typeface="Calibri"/>
                      </a:endParaRPr>
                    </a:p>
                  </a:txBody>
                  <a:tcPr marL="0" marR="0" marT="58419" marB="0">
                    <a:lnB w="57150">
                      <a:solidFill>
                        <a:srgbClr val="FFFFFF"/>
                      </a:solidFill>
                      <a:prstDash val="solid"/>
                    </a:lnB>
                    <a:solidFill>
                      <a:srgbClr val="CDE0E3"/>
                    </a:solidFill>
                  </a:tcPr>
                </a:tc>
                <a:tc>
                  <a:txBody>
                    <a:bodyPr/>
                    <a:lstStyle/>
                    <a:p>
                      <a:pPr marL="196850" marR="186055" indent="-144145">
                        <a:lnSpc>
                          <a:spcPts val="1010"/>
                        </a:lnSpc>
                        <a:spcBef>
                          <a:spcPts val="470"/>
                        </a:spcBef>
                      </a:pPr>
                      <a:r>
                        <a:rPr sz="900" b="1" spc="-5" dirty="0">
                          <a:solidFill>
                            <a:srgbClr val="698B35"/>
                          </a:solidFill>
                          <a:latin typeface="Trebuchet MS"/>
                          <a:cs typeface="Trebuchet MS"/>
                        </a:rPr>
                        <a:t>C</a:t>
                      </a:r>
                      <a:r>
                        <a:rPr sz="900" b="1" dirty="0">
                          <a:solidFill>
                            <a:srgbClr val="698B35"/>
                          </a:solidFill>
                          <a:latin typeface="Trebuchet MS"/>
                          <a:cs typeface="Trebuchet MS"/>
                        </a:rPr>
                        <a:t>7</a:t>
                      </a:r>
                      <a:r>
                        <a:rPr sz="900" b="1" spc="-10" dirty="0">
                          <a:solidFill>
                            <a:srgbClr val="698B35"/>
                          </a:solidFill>
                          <a:latin typeface="Trebuchet MS"/>
                          <a:cs typeface="Trebuchet MS"/>
                        </a:rPr>
                        <a:t> </a:t>
                      </a:r>
                      <a:r>
                        <a:rPr sz="900" spc="-5" dirty="0">
                          <a:solidFill>
                            <a:srgbClr val="4C4D4F"/>
                          </a:solidFill>
                          <a:latin typeface="Calibri"/>
                          <a:cs typeface="Calibri"/>
                        </a:rPr>
                        <a:t>D</a:t>
                      </a:r>
                      <a:r>
                        <a:rPr sz="900" dirty="0">
                          <a:solidFill>
                            <a:srgbClr val="4C4D4F"/>
                          </a:solidFill>
                          <a:latin typeface="Calibri"/>
                          <a:cs typeface="Calibri"/>
                        </a:rPr>
                        <a:t>e</a:t>
                      </a:r>
                      <a:r>
                        <a:rPr sz="900" spc="-5" dirty="0">
                          <a:solidFill>
                            <a:srgbClr val="4C4D4F"/>
                          </a:solidFill>
                          <a:latin typeface="Calibri"/>
                          <a:cs typeface="Calibri"/>
                        </a:rPr>
                        <a:t>s</a:t>
                      </a:r>
                      <a:r>
                        <a:rPr sz="900" dirty="0">
                          <a:solidFill>
                            <a:srgbClr val="4C4D4F"/>
                          </a:solidFill>
                          <a:latin typeface="Calibri"/>
                          <a:cs typeface="Calibri"/>
                        </a:rPr>
                        <a:t>p</a:t>
                      </a:r>
                      <a:r>
                        <a:rPr sz="900" spc="5" dirty="0">
                          <a:solidFill>
                            <a:srgbClr val="4C4D4F"/>
                          </a:solidFill>
                          <a:latin typeface="Calibri"/>
                          <a:cs typeface="Calibri"/>
                        </a:rPr>
                        <a:t>li</a:t>
                      </a:r>
                      <a:r>
                        <a:rPr sz="900" dirty="0">
                          <a:solidFill>
                            <a:srgbClr val="4C4D4F"/>
                          </a:solidFill>
                          <a:latin typeface="Calibri"/>
                          <a:cs typeface="Calibri"/>
                        </a:rPr>
                        <a:t>egue</a:t>
                      </a:r>
                      <a:r>
                        <a:rPr sz="900" spc="-5" dirty="0">
                          <a:solidFill>
                            <a:srgbClr val="4C4D4F"/>
                          </a:solidFill>
                          <a:latin typeface="Calibri"/>
                          <a:cs typeface="Calibri"/>
                        </a:rPr>
                        <a:t> </a:t>
                      </a:r>
                      <a:r>
                        <a:rPr sz="900" dirty="0">
                          <a:solidFill>
                            <a:srgbClr val="4C4D4F"/>
                          </a:solidFill>
                          <a:latin typeface="Calibri"/>
                          <a:cs typeface="Calibri"/>
                        </a:rPr>
                        <a:t>e  integración</a:t>
                      </a:r>
                      <a:r>
                        <a:rPr sz="900" spc="40"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 </a:t>
                      </a:r>
                      <a:r>
                        <a:rPr sz="900" spc="-5" dirty="0">
                          <a:solidFill>
                            <a:srgbClr val="4C4D4F"/>
                          </a:solidFill>
                          <a:latin typeface="Calibri"/>
                          <a:cs typeface="Calibri"/>
                        </a:rPr>
                        <a:t>energías</a:t>
                      </a:r>
                      <a:r>
                        <a:rPr sz="900" spc="-30" dirty="0">
                          <a:solidFill>
                            <a:srgbClr val="4C4D4F"/>
                          </a:solidFill>
                          <a:latin typeface="Calibri"/>
                          <a:cs typeface="Calibri"/>
                        </a:rPr>
                        <a:t> </a:t>
                      </a:r>
                      <a:r>
                        <a:rPr sz="900" dirty="0">
                          <a:solidFill>
                            <a:srgbClr val="4C4D4F"/>
                          </a:solidFill>
                          <a:latin typeface="Calibri"/>
                          <a:cs typeface="Calibri"/>
                        </a:rPr>
                        <a:t>renovables</a:t>
                      </a:r>
                      <a:endParaRPr sz="900" dirty="0">
                        <a:latin typeface="Calibri"/>
                        <a:cs typeface="Calibri"/>
                      </a:endParaRPr>
                    </a:p>
                    <a:p>
                      <a:pPr marL="196850" marR="184150" indent="-144145">
                        <a:lnSpc>
                          <a:spcPct val="92400"/>
                        </a:lnSpc>
                        <a:spcBef>
                          <a:spcPts val="275"/>
                        </a:spcBef>
                      </a:pPr>
                      <a:r>
                        <a:rPr sz="900" b="1" spc="-5" dirty="0">
                          <a:solidFill>
                            <a:srgbClr val="698B35"/>
                          </a:solidFill>
                          <a:latin typeface="Trebuchet MS"/>
                          <a:cs typeface="Trebuchet MS"/>
                        </a:rPr>
                        <a:t>C</a:t>
                      </a:r>
                      <a:r>
                        <a:rPr sz="900" b="1" dirty="0">
                          <a:solidFill>
                            <a:srgbClr val="698B35"/>
                          </a:solidFill>
                          <a:latin typeface="Trebuchet MS"/>
                          <a:cs typeface="Trebuchet MS"/>
                        </a:rPr>
                        <a:t>8 </a:t>
                      </a:r>
                      <a:r>
                        <a:rPr sz="900" spc="-5" dirty="0">
                          <a:solidFill>
                            <a:srgbClr val="4C4D4F"/>
                          </a:solidFill>
                          <a:latin typeface="Calibri"/>
                          <a:cs typeface="Calibri"/>
                        </a:rPr>
                        <a:t>I</a:t>
                      </a:r>
                      <a:r>
                        <a:rPr sz="900" dirty="0">
                          <a:solidFill>
                            <a:srgbClr val="4C4D4F"/>
                          </a:solidFill>
                          <a:latin typeface="Calibri"/>
                          <a:cs typeface="Calibri"/>
                        </a:rPr>
                        <a:t>nf</a:t>
                      </a:r>
                      <a:r>
                        <a:rPr sz="900" spc="-5" dirty="0">
                          <a:solidFill>
                            <a:srgbClr val="4C4D4F"/>
                          </a:solidFill>
                          <a:latin typeface="Calibri"/>
                          <a:cs typeface="Calibri"/>
                        </a:rPr>
                        <a:t>r</a:t>
                      </a:r>
                      <a:r>
                        <a:rPr sz="900" spc="-10" dirty="0">
                          <a:solidFill>
                            <a:srgbClr val="4C4D4F"/>
                          </a:solidFill>
                          <a:latin typeface="Calibri"/>
                          <a:cs typeface="Calibri"/>
                        </a:rPr>
                        <a:t>a</a:t>
                      </a:r>
                      <a:r>
                        <a:rPr sz="900" dirty="0">
                          <a:solidFill>
                            <a:srgbClr val="4C4D4F"/>
                          </a:solidFill>
                          <a:latin typeface="Calibri"/>
                          <a:cs typeface="Calibri"/>
                        </a:rPr>
                        <a:t>e</a:t>
                      </a:r>
                      <a:r>
                        <a:rPr sz="900" spc="-5" dirty="0">
                          <a:solidFill>
                            <a:srgbClr val="4C4D4F"/>
                          </a:solidFill>
                          <a:latin typeface="Calibri"/>
                          <a:cs typeface="Calibri"/>
                        </a:rPr>
                        <a:t>str</a:t>
                      </a:r>
                      <a:r>
                        <a:rPr sz="900" dirty="0">
                          <a:solidFill>
                            <a:srgbClr val="4C4D4F"/>
                          </a:solidFill>
                          <a:latin typeface="Calibri"/>
                          <a:cs typeface="Calibri"/>
                        </a:rPr>
                        <a:t>u</a:t>
                      </a:r>
                      <a:r>
                        <a:rPr sz="900" spc="-10" dirty="0">
                          <a:solidFill>
                            <a:srgbClr val="4C4D4F"/>
                          </a:solidFill>
                          <a:latin typeface="Calibri"/>
                          <a:cs typeface="Calibri"/>
                        </a:rPr>
                        <a:t>c</a:t>
                      </a:r>
                      <a:r>
                        <a:rPr sz="900" spc="-5" dirty="0">
                          <a:solidFill>
                            <a:srgbClr val="4C4D4F"/>
                          </a:solidFill>
                          <a:latin typeface="Calibri"/>
                          <a:cs typeface="Calibri"/>
                        </a:rPr>
                        <a:t>t</a:t>
                      </a:r>
                      <a:r>
                        <a:rPr sz="900" dirty="0">
                          <a:solidFill>
                            <a:srgbClr val="4C4D4F"/>
                          </a:solidFill>
                          <a:latin typeface="Calibri"/>
                          <a:cs typeface="Calibri"/>
                        </a:rPr>
                        <a:t>u</a:t>
                      </a:r>
                      <a:r>
                        <a:rPr sz="900" spc="-5" dirty="0">
                          <a:solidFill>
                            <a:srgbClr val="4C4D4F"/>
                          </a:solidFill>
                          <a:latin typeface="Calibri"/>
                          <a:cs typeface="Calibri"/>
                        </a:rPr>
                        <a:t>r</a:t>
                      </a:r>
                      <a:r>
                        <a:rPr sz="900" spc="-10" dirty="0">
                          <a:solidFill>
                            <a:srgbClr val="4C4D4F"/>
                          </a:solidFill>
                          <a:latin typeface="Calibri"/>
                          <a:cs typeface="Calibri"/>
                        </a:rPr>
                        <a:t>a</a:t>
                      </a:r>
                      <a:r>
                        <a:rPr sz="900" dirty="0">
                          <a:solidFill>
                            <a:srgbClr val="4C4D4F"/>
                          </a:solidFill>
                          <a:latin typeface="Calibri"/>
                          <a:cs typeface="Calibri"/>
                        </a:rPr>
                        <a:t>s  eléctricas, </a:t>
                      </a:r>
                      <a:r>
                        <a:rPr sz="900" spc="5" dirty="0">
                          <a:solidFill>
                            <a:srgbClr val="4C4D4F"/>
                          </a:solidFill>
                          <a:latin typeface="Calibri"/>
                          <a:cs typeface="Calibri"/>
                        </a:rPr>
                        <a:t> </a:t>
                      </a:r>
                      <a:r>
                        <a:rPr sz="900" spc="-5" dirty="0">
                          <a:solidFill>
                            <a:srgbClr val="4C4D4F"/>
                          </a:solidFill>
                          <a:latin typeface="Calibri"/>
                          <a:cs typeface="Calibri"/>
                        </a:rPr>
                        <a:t>promoción </a:t>
                      </a:r>
                      <a:r>
                        <a:rPr sz="900" dirty="0">
                          <a:solidFill>
                            <a:srgbClr val="4C4D4F"/>
                          </a:solidFill>
                          <a:latin typeface="Calibri"/>
                          <a:cs typeface="Calibri"/>
                        </a:rPr>
                        <a:t>de redes </a:t>
                      </a:r>
                      <a:r>
                        <a:rPr sz="900" spc="-190" dirty="0">
                          <a:solidFill>
                            <a:srgbClr val="4C4D4F"/>
                          </a:solidFill>
                          <a:latin typeface="Calibri"/>
                          <a:cs typeface="Calibri"/>
                        </a:rPr>
                        <a:t> </a:t>
                      </a:r>
                      <a:r>
                        <a:rPr sz="900" dirty="0">
                          <a:solidFill>
                            <a:srgbClr val="4C4D4F"/>
                          </a:solidFill>
                          <a:latin typeface="Calibri"/>
                          <a:cs typeface="Calibri"/>
                        </a:rPr>
                        <a:t>inteligentes y </a:t>
                      </a:r>
                      <a:r>
                        <a:rPr sz="900" spc="5" dirty="0">
                          <a:solidFill>
                            <a:srgbClr val="4C4D4F"/>
                          </a:solidFill>
                          <a:latin typeface="Calibri"/>
                          <a:cs typeface="Calibri"/>
                        </a:rPr>
                        <a:t> despliegue</a:t>
                      </a:r>
                      <a:r>
                        <a:rPr sz="900" spc="10"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la </a:t>
                      </a:r>
                      <a:r>
                        <a:rPr sz="900" spc="10" dirty="0">
                          <a:solidFill>
                            <a:srgbClr val="4C4D4F"/>
                          </a:solidFill>
                          <a:latin typeface="Calibri"/>
                          <a:cs typeface="Calibri"/>
                        </a:rPr>
                        <a:t> </a:t>
                      </a:r>
                      <a:r>
                        <a:rPr sz="900" dirty="0">
                          <a:solidFill>
                            <a:srgbClr val="4C4D4F"/>
                          </a:solidFill>
                          <a:latin typeface="Calibri"/>
                          <a:cs typeface="Calibri"/>
                        </a:rPr>
                        <a:t>flexibilidad</a:t>
                      </a:r>
                      <a:r>
                        <a:rPr sz="900" spc="-5" dirty="0">
                          <a:solidFill>
                            <a:srgbClr val="4C4D4F"/>
                          </a:solidFill>
                          <a:latin typeface="Calibri"/>
                          <a:cs typeface="Calibri"/>
                        </a:rPr>
                        <a:t> </a:t>
                      </a:r>
                      <a:r>
                        <a:rPr sz="900" dirty="0">
                          <a:solidFill>
                            <a:srgbClr val="4C4D4F"/>
                          </a:solidFill>
                          <a:latin typeface="Calibri"/>
                          <a:cs typeface="Calibri"/>
                        </a:rPr>
                        <a:t>y</a:t>
                      </a:r>
                      <a:endParaRPr sz="900" dirty="0">
                        <a:latin typeface="Calibri"/>
                        <a:cs typeface="Calibri"/>
                      </a:endParaRPr>
                    </a:p>
                    <a:p>
                      <a:pPr marL="196850">
                        <a:lnSpc>
                          <a:spcPts val="1010"/>
                        </a:lnSpc>
                      </a:pPr>
                      <a:r>
                        <a:rPr sz="900" dirty="0">
                          <a:solidFill>
                            <a:srgbClr val="4C4D4F"/>
                          </a:solidFill>
                          <a:latin typeface="Calibri"/>
                          <a:cs typeface="Calibri"/>
                        </a:rPr>
                        <a:t>el</a:t>
                      </a:r>
                      <a:r>
                        <a:rPr sz="900" spc="-30" dirty="0">
                          <a:solidFill>
                            <a:srgbClr val="4C4D4F"/>
                          </a:solidFill>
                          <a:latin typeface="Calibri"/>
                          <a:cs typeface="Calibri"/>
                        </a:rPr>
                        <a:t> </a:t>
                      </a:r>
                      <a:r>
                        <a:rPr sz="900" dirty="0">
                          <a:solidFill>
                            <a:srgbClr val="4C4D4F"/>
                          </a:solidFill>
                          <a:latin typeface="Calibri"/>
                          <a:cs typeface="Calibri"/>
                        </a:rPr>
                        <a:t>almacenamiento</a:t>
                      </a:r>
                      <a:endParaRPr sz="900" dirty="0">
                        <a:latin typeface="Calibri"/>
                        <a:cs typeface="Calibri"/>
                      </a:endParaRPr>
                    </a:p>
                    <a:p>
                      <a:pPr marL="196850" marR="118745" indent="-144145">
                        <a:lnSpc>
                          <a:spcPct val="92600"/>
                        </a:lnSpc>
                        <a:spcBef>
                          <a:spcPts val="295"/>
                        </a:spcBef>
                      </a:pPr>
                      <a:r>
                        <a:rPr sz="900" b="1" spc="-5" dirty="0">
                          <a:solidFill>
                            <a:srgbClr val="698B35"/>
                          </a:solidFill>
                          <a:latin typeface="Trebuchet MS"/>
                          <a:cs typeface="Trebuchet MS"/>
                        </a:rPr>
                        <a:t>C</a:t>
                      </a:r>
                      <a:r>
                        <a:rPr sz="900" b="1" dirty="0">
                          <a:solidFill>
                            <a:srgbClr val="698B35"/>
                          </a:solidFill>
                          <a:latin typeface="Trebuchet MS"/>
                          <a:cs typeface="Trebuchet MS"/>
                        </a:rPr>
                        <a:t>9</a:t>
                      </a:r>
                      <a:r>
                        <a:rPr sz="900" b="1" spc="-55" dirty="0">
                          <a:solidFill>
                            <a:srgbClr val="698B35"/>
                          </a:solidFill>
                          <a:latin typeface="Trebuchet MS"/>
                          <a:cs typeface="Trebuchet MS"/>
                        </a:rPr>
                        <a:t> </a:t>
                      </a:r>
                      <a:r>
                        <a:rPr sz="900" dirty="0">
                          <a:solidFill>
                            <a:srgbClr val="4C4D4F"/>
                          </a:solidFill>
                          <a:latin typeface="Calibri"/>
                          <a:cs typeface="Calibri"/>
                        </a:rPr>
                        <a:t>Ho</a:t>
                      </a:r>
                      <a:r>
                        <a:rPr sz="900" spc="-5" dirty="0">
                          <a:solidFill>
                            <a:srgbClr val="4C4D4F"/>
                          </a:solidFill>
                          <a:latin typeface="Calibri"/>
                          <a:cs typeface="Calibri"/>
                        </a:rPr>
                        <a:t>j</a:t>
                      </a:r>
                      <a:r>
                        <a:rPr sz="900" dirty="0">
                          <a:solidFill>
                            <a:srgbClr val="4C4D4F"/>
                          </a:solidFill>
                          <a:latin typeface="Calibri"/>
                          <a:cs typeface="Calibri"/>
                        </a:rPr>
                        <a:t>a</a:t>
                      </a:r>
                      <a:r>
                        <a:rPr sz="900" spc="-10" dirty="0">
                          <a:solidFill>
                            <a:srgbClr val="4C4D4F"/>
                          </a:solidFill>
                          <a:latin typeface="Calibri"/>
                          <a:cs typeface="Calibri"/>
                        </a:rPr>
                        <a:t> </a:t>
                      </a:r>
                      <a:r>
                        <a:rPr sz="900" dirty="0">
                          <a:solidFill>
                            <a:srgbClr val="4C4D4F"/>
                          </a:solidFill>
                          <a:latin typeface="Calibri"/>
                          <a:cs typeface="Calibri"/>
                        </a:rPr>
                        <a:t>de</a:t>
                      </a:r>
                      <a:r>
                        <a:rPr sz="900" spc="-5" dirty="0">
                          <a:solidFill>
                            <a:srgbClr val="4C4D4F"/>
                          </a:solidFill>
                          <a:latin typeface="Calibri"/>
                          <a:cs typeface="Calibri"/>
                        </a:rPr>
                        <a:t> r</a:t>
                      </a:r>
                      <a:r>
                        <a:rPr sz="900" dirty="0">
                          <a:solidFill>
                            <a:srgbClr val="4C4D4F"/>
                          </a:solidFill>
                          <a:latin typeface="Calibri"/>
                          <a:cs typeface="Calibri"/>
                        </a:rPr>
                        <a:t>u</a:t>
                      </a:r>
                      <a:r>
                        <a:rPr sz="900" spc="-5" dirty="0">
                          <a:solidFill>
                            <a:srgbClr val="4C4D4F"/>
                          </a:solidFill>
                          <a:latin typeface="Calibri"/>
                          <a:cs typeface="Calibri"/>
                        </a:rPr>
                        <a:t>t</a:t>
                      </a:r>
                      <a:r>
                        <a:rPr sz="900" dirty="0">
                          <a:solidFill>
                            <a:srgbClr val="4C4D4F"/>
                          </a:solidFill>
                          <a:latin typeface="Calibri"/>
                          <a:cs typeface="Calibri"/>
                        </a:rPr>
                        <a:t>a</a:t>
                      </a:r>
                      <a:r>
                        <a:rPr sz="900" spc="-10" dirty="0">
                          <a:solidFill>
                            <a:srgbClr val="4C4D4F"/>
                          </a:solidFill>
                          <a:latin typeface="Calibri"/>
                          <a:cs typeface="Calibri"/>
                        </a:rPr>
                        <a:t> </a:t>
                      </a:r>
                      <a:r>
                        <a:rPr sz="900" dirty="0">
                          <a:solidFill>
                            <a:srgbClr val="4C4D4F"/>
                          </a:solidFill>
                          <a:latin typeface="Calibri"/>
                          <a:cs typeface="Calibri"/>
                        </a:rPr>
                        <a:t>del  hidrógeno</a:t>
                      </a:r>
                      <a:r>
                        <a:rPr sz="900" spc="5" dirty="0">
                          <a:solidFill>
                            <a:srgbClr val="4C4D4F"/>
                          </a:solidFill>
                          <a:latin typeface="Calibri"/>
                          <a:cs typeface="Calibri"/>
                        </a:rPr>
                        <a:t> </a:t>
                      </a:r>
                      <a:r>
                        <a:rPr sz="900" spc="-5" dirty="0">
                          <a:solidFill>
                            <a:srgbClr val="4C4D4F"/>
                          </a:solidFill>
                          <a:latin typeface="Calibri"/>
                          <a:cs typeface="Calibri"/>
                        </a:rPr>
                        <a:t>renovable </a:t>
                      </a:r>
                      <a:r>
                        <a:rPr sz="900" spc="-19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su </a:t>
                      </a:r>
                      <a:r>
                        <a:rPr sz="900" dirty="0">
                          <a:solidFill>
                            <a:srgbClr val="4C4D4F"/>
                          </a:solidFill>
                          <a:latin typeface="Calibri"/>
                          <a:cs typeface="Calibri"/>
                        </a:rPr>
                        <a:t>integración </a:t>
                      </a:r>
                      <a:r>
                        <a:rPr sz="900" spc="5" dirty="0">
                          <a:solidFill>
                            <a:srgbClr val="4C4D4F"/>
                          </a:solidFill>
                          <a:latin typeface="Calibri"/>
                          <a:cs typeface="Calibri"/>
                        </a:rPr>
                        <a:t> </a:t>
                      </a:r>
                      <a:r>
                        <a:rPr sz="900" dirty="0">
                          <a:solidFill>
                            <a:srgbClr val="4C4D4F"/>
                          </a:solidFill>
                          <a:latin typeface="Calibri"/>
                          <a:cs typeface="Calibri"/>
                        </a:rPr>
                        <a:t>sectorial</a:t>
                      </a:r>
                      <a:endParaRPr sz="900" dirty="0">
                        <a:latin typeface="Calibri"/>
                        <a:cs typeface="Calibri"/>
                      </a:endParaRPr>
                    </a:p>
                    <a:p>
                      <a:pPr marL="250825" marR="299085" indent="-198120">
                        <a:lnSpc>
                          <a:spcPts val="1010"/>
                        </a:lnSpc>
                        <a:spcBef>
                          <a:spcPts val="309"/>
                        </a:spcBef>
                      </a:pPr>
                      <a:r>
                        <a:rPr sz="900" b="1" spc="-35" dirty="0">
                          <a:solidFill>
                            <a:srgbClr val="698B35"/>
                          </a:solidFill>
                          <a:latin typeface="Trebuchet MS"/>
                          <a:cs typeface="Trebuchet MS"/>
                        </a:rPr>
                        <a:t>C10</a:t>
                      </a:r>
                      <a:r>
                        <a:rPr sz="900" spc="-35" dirty="0">
                          <a:solidFill>
                            <a:srgbClr val="4C4D4F"/>
                          </a:solidFill>
                          <a:latin typeface="Calibri"/>
                          <a:cs typeface="Calibri"/>
                        </a:rPr>
                        <a:t>Estrategia</a:t>
                      </a:r>
                      <a:r>
                        <a:rPr sz="900" spc="-1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 </a:t>
                      </a:r>
                      <a:r>
                        <a:rPr sz="900" dirty="0">
                          <a:solidFill>
                            <a:srgbClr val="4C4D4F"/>
                          </a:solidFill>
                          <a:latin typeface="Calibri"/>
                          <a:cs typeface="Calibri"/>
                        </a:rPr>
                        <a:t>Transición</a:t>
                      </a:r>
                      <a:r>
                        <a:rPr sz="900" spc="155" dirty="0">
                          <a:solidFill>
                            <a:srgbClr val="4C4D4F"/>
                          </a:solidFill>
                          <a:latin typeface="Calibri"/>
                          <a:cs typeface="Calibri"/>
                        </a:rPr>
                        <a:t> </a:t>
                      </a:r>
                      <a:r>
                        <a:rPr sz="900" dirty="0">
                          <a:solidFill>
                            <a:srgbClr val="4C4D4F"/>
                          </a:solidFill>
                          <a:latin typeface="Calibri"/>
                          <a:cs typeface="Calibri"/>
                        </a:rPr>
                        <a:t>Justa</a:t>
                      </a:r>
                      <a:endParaRPr sz="900" dirty="0">
                        <a:latin typeface="Calibri"/>
                        <a:cs typeface="Calibri"/>
                      </a:endParaRPr>
                    </a:p>
                  </a:txBody>
                  <a:tcPr marL="0" marR="0" marT="59690" marB="0">
                    <a:lnB w="57150">
                      <a:solidFill>
                        <a:srgbClr val="FFFFFF"/>
                      </a:solidFill>
                      <a:prstDash val="solid"/>
                    </a:lnB>
                    <a:solidFill>
                      <a:srgbClr val="DAE5D0"/>
                    </a:solidFill>
                  </a:tcPr>
                </a:tc>
                <a:tc>
                  <a:txBody>
                    <a:bodyPr/>
                    <a:lstStyle/>
                    <a:p>
                      <a:pPr marL="250825" marR="84455" indent="-198120">
                        <a:lnSpc>
                          <a:spcPts val="1010"/>
                        </a:lnSpc>
                        <a:spcBef>
                          <a:spcPts val="470"/>
                        </a:spcBef>
                      </a:pPr>
                      <a:r>
                        <a:rPr sz="900" b="1" spc="-5" dirty="0">
                          <a:solidFill>
                            <a:srgbClr val="A27D25"/>
                          </a:solidFill>
                          <a:latin typeface="Trebuchet MS"/>
                          <a:cs typeface="Trebuchet MS"/>
                        </a:rPr>
                        <a:t>C1</a:t>
                      </a:r>
                      <a:r>
                        <a:rPr sz="900" b="1" dirty="0">
                          <a:solidFill>
                            <a:srgbClr val="A27D25"/>
                          </a:solidFill>
                          <a:latin typeface="Trebuchet MS"/>
                          <a:cs typeface="Trebuchet MS"/>
                        </a:rPr>
                        <a:t>1</a:t>
                      </a:r>
                      <a:r>
                        <a:rPr sz="900" b="1" spc="5" dirty="0">
                          <a:solidFill>
                            <a:srgbClr val="A27D25"/>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ode</a:t>
                      </a:r>
                      <a:r>
                        <a:rPr sz="900" spc="-5" dirty="0">
                          <a:solidFill>
                            <a:srgbClr val="4C4D4F"/>
                          </a:solidFill>
                          <a:latin typeface="Calibri"/>
                          <a:cs typeface="Calibri"/>
                        </a:rPr>
                        <a:t>r</a:t>
                      </a:r>
                      <a:r>
                        <a:rPr sz="900" dirty="0">
                          <a:solidFill>
                            <a:srgbClr val="4C4D4F"/>
                          </a:solidFill>
                          <a:latin typeface="Calibri"/>
                          <a:cs typeface="Calibri"/>
                        </a:rPr>
                        <a:t>n</a:t>
                      </a:r>
                      <a:r>
                        <a:rPr sz="900" spc="5" dirty="0">
                          <a:solidFill>
                            <a:srgbClr val="4C4D4F"/>
                          </a:solidFill>
                          <a:latin typeface="Calibri"/>
                          <a:cs typeface="Calibri"/>
                        </a:rPr>
                        <a:t>i</a:t>
                      </a:r>
                      <a:r>
                        <a:rPr sz="900" spc="-10" dirty="0">
                          <a:solidFill>
                            <a:srgbClr val="4C4D4F"/>
                          </a:solidFill>
                          <a:latin typeface="Calibri"/>
                          <a:cs typeface="Calibri"/>
                        </a:rPr>
                        <a:t>zac</a:t>
                      </a:r>
                      <a:r>
                        <a:rPr sz="900" spc="5" dirty="0">
                          <a:solidFill>
                            <a:srgbClr val="4C4D4F"/>
                          </a:solidFill>
                          <a:latin typeface="Calibri"/>
                          <a:cs typeface="Calibri"/>
                        </a:rPr>
                        <a:t>i</a:t>
                      </a:r>
                      <a:r>
                        <a:rPr sz="900" dirty="0">
                          <a:solidFill>
                            <a:srgbClr val="4C4D4F"/>
                          </a:solidFill>
                          <a:latin typeface="Calibri"/>
                          <a:cs typeface="Calibri"/>
                        </a:rPr>
                        <a:t>ón</a:t>
                      </a:r>
                      <a:r>
                        <a:rPr sz="900" spc="5" dirty="0">
                          <a:solidFill>
                            <a:srgbClr val="4C4D4F"/>
                          </a:solidFill>
                          <a:latin typeface="Calibri"/>
                          <a:cs typeface="Calibri"/>
                        </a:rPr>
                        <a:t> </a:t>
                      </a:r>
                      <a:r>
                        <a:rPr sz="900" dirty="0">
                          <a:solidFill>
                            <a:srgbClr val="4C4D4F"/>
                          </a:solidFill>
                          <a:latin typeface="Calibri"/>
                          <a:cs typeface="Calibri"/>
                        </a:rPr>
                        <a:t>de</a:t>
                      </a:r>
                      <a:r>
                        <a:rPr sz="900" spc="10" dirty="0">
                          <a:solidFill>
                            <a:srgbClr val="4C4D4F"/>
                          </a:solidFill>
                          <a:latin typeface="Calibri"/>
                          <a:cs typeface="Calibri"/>
                        </a:rPr>
                        <a:t> l</a:t>
                      </a:r>
                      <a:r>
                        <a:rPr sz="900" spc="-5" dirty="0">
                          <a:solidFill>
                            <a:srgbClr val="4C4D4F"/>
                          </a:solidFill>
                          <a:latin typeface="Calibri"/>
                          <a:cs typeface="Calibri"/>
                        </a:rPr>
                        <a:t>a</a:t>
                      </a:r>
                      <a:r>
                        <a:rPr sz="900" dirty="0">
                          <a:solidFill>
                            <a:srgbClr val="4C4D4F"/>
                          </a:solidFill>
                          <a:latin typeface="Calibri"/>
                          <a:cs typeface="Calibri"/>
                        </a:rPr>
                        <a:t>s  </a:t>
                      </a:r>
                      <a:r>
                        <a:rPr sz="900" spc="-5" dirty="0">
                          <a:solidFill>
                            <a:srgbClr val="4C4D4F"/>
                          </a:solidFill>
                          <a:latin typeface="Calibri"/>
                          <a:cs typeface="Calibri"/>
                        </a:rPr>
                        <a:t>Administraciones </a:t>
                      </a:r>
                      <a:r>
                        <a:rPr sz="900" dirty="0">
                          <a:solidFill>
                            <a:srgbClr val="4C4D4F"/>
                          </a:solidFill>
                          <a:latin typeface="Calibri"/>
                          <a:cs typeface="Calibri"/>
                        </a:rPr>
                        <a:t> públicas</a:t>
                      </a:r>
                      <a:endParaRPr sz="900" dirty="0">
                        <a:latin typeface="Calibri"/>
                        <a:cs typeface="Calibri"/>
                      </a:endParaRPr>
                    </a:p>
                  </a:txBody>
                  <a:tcPr marL="0" marR="0" marT="59690" marB="0">
                    <a:lnB w="57150">
                      <a:solidFill>
                        <a:srgbClr val="FFFFFF"/>
                      </a:solidFill>
                      <a:prstDash val="solid"/>
                    </a:lnB>
                    <a:solidFill>
                      <a:srgbClr val="E2DCC5"/>
                    </a:solidFill>
                  </a:tcPr>
                </a:tc>
                <a:tc>
                  <a:txBody>
                    <a:bodyPr/>
                    <a:lstStyle/>
                    <a:p>
                      <a:pPr marL="53340">
                        <a:lnSpc>
                          <a:spcPts val="1045"/>
                        </a:lnSpc>
                        <a:spcBef>
                          <a:spcPts val="620"/>
                        </a:spcBef>
                      </a:pPr>
                      <a:r>
                        <a:rPr sz="900" b="1" spc="-5" dirty="0">
                          <a:solidFill>
                            <a:srgbClr val="C98734"/>
                          </a:solidFill>
                          <a:latin typeface="Trebuchet MS"/>
                          <a:cs typeface="Trebuchet MS"/>
                        </a:rPr>
                        <a:t>C1</a:t>
                      </a:r>
                      <a:r>
                        <a:rPr sz="900" b="1" dirty="0">
                          <a:solidFill>
                            <a:srgbClr val="C98734"/>
                          </a:solidFill>
                          <a:latin typeface="Trebuchet MS"/>
                          <a:cs typeface="Trebuchet MS"/>
                        </a:rPr>
                        <a:t>2</a:t>
                      </a:r>
                      <a:r>
                        <a:rPr sz="900" b="1" spc="-55" dirty="0">
                          <a:solidFill>
                            <a:srgbClr val="C98734"/>
                          </a:solidFill>
                          <a:latin typeface="Trebuchet MS"/>
                          <a:cs typeface="Trebuchet MS"/>
                        </a:rPr>
                        <a:t> </a:t>
                      </a:r>
                      <a:r>
                        <a:rPr sz="900" spc="-5" dirty="0">
                          <a:solidFill>
                            <a:srgbClr val="4C4D4F"/>
                          </a:solidFill>
                          <a:latin typeface="Calibri"/>
                          <a:cs typeface="Calibri"/>
                        </a:rPr>
                        <a:t>P</a:t>
                      </a:r>
                      <a:r>
                        <a:rPr sz="900" dirty="0">
                          <a:solidFill>
                            <a:srgbClr val="4C4D4F"/>
                          </a:solidFill>
                          <a:latin typeface="Calibri"/>
                          <a:cs typeface="Calibri"/>
                        </a:rPr>
                        <a:t>o</a:t>
                      </a:r>
                      <a:r>
                        <a:rPr sz="900" spc="5" dirty="0">
                          <a:solidFill>
                            <a:srgbClr val="4C4D4F"/>
                          </a:solidFill>
                          <a:latin typeface="Calibri"/>
                          <a:cs typeface="Calibri"/>
                        </a:rPr>
                        <a:t>lí</a:t>
                      </a:r>
                      <a:r>
                        <a:rPr sz="900" spc="-5" dirty="0">
                          <a:solidFill>
                            <a:srgbClr val="4C4D4F"/>
                          </a:solidFill>
                          <a:latin typeface="Calibri"/>
                          <a:cs typeface="Calibri"/>
                        </a:rPr>
                        <a:t>t</a:t>
                      </a:r>
                      <a:r>
                        <a:rPr sz="900" spc="5" dirty="0">
                          <a:solidFill>
                            <a:srgbClr val="4C4D4F"/>
                          </a:solidFill>
                          <a:latin typeface="Calibri"/>
                          <a:cs typeface="Calibri"/>
                        </a:rPr>
                        <a:t>i</a:t>
                      </a:r>
                      <a:r>
                        <a:rPr sz="900" spc="-10" dirty="0">
                          <a:solidFill>
                            <a:srgbClr val="4C4D4F"/>
                          </a:solidFill>
                          <a:latin typeface="Calibri"/>
                          <a:cs typeface="Calibri"/>
                        </a:rPr>
                        <a:t>c</a:t>
                      </a:r>
                      <a:r>
                        <a:rPr sz="900" dirty="0">
                          <a:solidFill>
                            <a:srgbClr val="4C4D4F"/>
                          </a:solidFill>
                          <a:latin typeface="Calibri"/>
                          <a:cs typeface="Calibri"/>
                        </a:rPr>
                        <a:t>a</a:t>
                      </a:r>
                      <a:endParaRPr sz="900" dirty="0">
                        <a:latin typeface="Calibri"/>
                        <a:cs typeface="Calibri"/>
                      </a:endParaRPr>
                    </a:p>
                    <a:p>
                      <a:pPr marL="250825" marR="485140">
                        <a:lnSpc>
                          <a:spcPts val="980"/>
                        </a:lnSpc>
                        <a:spcBef>
                          <a:spcPts val="80"/>
                        </a:spcBef>
                      </a:pPr>
                      <a:r>
                        <a:rPr sz="900" dirty="0">
                          <a:solidFill>
                            <a:srgbClr val="4C4D4F"/>
                          </a:solidFill>
                          <a:latin typeface="Calibri"/>
                          <a:cs typeface="Calibri"/>
                        </a:rPr>
                        <a:t>Industrial </a:t>
                      </a:r>
                      <a:r>
                        <a:rPr sz="900" spc="5" dirty="0">
                          <a:solidFill>
                            <a:srgbClr val="4C4D4F"/>
                          </a:solidFill>
                          <a:latin typeface="Calibri"/>
                          <a:cs typeface="Calibri"/>
                        </a:rPr>
                        <a:t> </a:t>
                      </a:r>
                      <a:r>
                        <a:rPr sz="900" spc="-5" dirty="0">
                          <a:solidFill>
                            <a:srgbClr val="4C4D4F"/>
                          </a:solidFill>
                          <a:latin typeface="Calibri"/>
                          <a:cs typeface="Calibri"/>
                        </a:rPr>
                        <a:t>Es</a:t>
                      </a:r>
                      <a:r>
                        <a:rPr sz="900" dirty="0">
                          <a:solidFill>
                            <a:srgbClr val="4C4D4F"/>
                          </a:solidFill>
                          <a:latin typeface="Calibri"/>
                          <a:cs typeface="Calibri"/>
                        </a:rPr>
                        <a:t>p</a:t>
                      </a:r>
                      <a:r>
                        <a:rPr sz="900" spc="-10" dirty="0">
                          <a:solidFill>
                            <a:srgbClr val="4C4D4F"/>
                          </a:solidFill>
                          <a:latin typeface="Calibri"/>
                          <a:cs typeface="Calibri"/>
                        </a:rPr>
                        <a:t>a</a:t>
                      </a:r>
                      <a:r>
                        <a:rPr sz="900" dirty="0">
                          <a:solidFill>
                            <a:srgbClr val="4C4D4F"/>
                          </a:solidFill>
                          <a:latin typeface="Calibri"/>
                          <a:cs typeface="Calibri"/>
                        </a:rPr>
                        <a:t>ña</a:t>
                      </a:r>
                      <a:r>
                        <a:rPr sz="900" spc="-5" dirty="0">
                          <a:solidFill>
                            <a:srgbClr val="4C4D4F"/>
                          </a:solidFill>
                          <a:latin typeface="Calibri"/>
                          <a:cs typeface="Calibri"/>
                        </a:rPr>
                        <a:t> 2030</a:t>
                      </a:r>
                      <a:endParaRPr sz="900" dirty="0">
                        <a:latin typeface="Calibri"/>
                        <a:cs typeface="Calibri"/>
                      </a:endParaRPr>
                    </a:p>
                    <a:p>
                      <a:pPr marL="53975">
                        <a:lnSpc>
                          <a:spcPct val="100000"/>
                        </a:lnSpc>
                        <a:spcBef>
                          <a:spcPts val="105"/>
                        </a:spcBef>
                      </a:pPr>
                      <a:r>
                        <a:rPr sz="900" b="1" spc="-5" dirty="0">
                          <a:solidFill>
                            <a:srgbClr val="C98734"/>
                          </a:solidFill>
                          <a:latin typeface="Trebuchet MS"/>
                          <a:cs typeface="Trebuchet MS"/>
                        </a:rPr>
                        <a:t>C1</a:t>
                      </a:r>
                      <a:r>
                        <a:rPr sz="900" b="1" dirty="0">
                          <a:solidFill>
                            <a:srgbClr val="C98734"/>
                          </a:solidFill>
                          <a:latin typeface="Trebuchet MS"/>
                          <a:cs typeface="Trebuchet MS"/>
                        </a:rPr>
                        <a:t>3 </a:t>
                      </a:r>
                      <a:r>
                        <a:rPr sz="900" spc="-5" dirty="0">
                          <a:solidFill>
                            <a:srgbClr val="4C4D4F"/>
                          </a:solidFill>
                          <a:latin typeface="Calibri"/>
                          <a:cs typeface="Calibri"/>
                        </a:rPr>
                        <a:t>I</a:t>
                      </a:r>
                      <a:r>
                        <a:rPr sz="900" spc="5" dirty="0">
                          <a:solidFill>
                            <a:srgbClr val="4C4D4F"/>
                          </a:solidFill>
                          <a:latin typeface="Calibri"/>
                          <a:cs typeface="Calibri"/>
                        </a:rPr>
                        <a:t>m</a:t>
                      </a:r>
                      <a:r>
                        <a:rPr sz="900" dirty="0">
                          <a:solidFill>
                            <a:srgbClr val="4C4D4F"/>
                          </a:solidFill>
                          <a:latin typeface="Calibri"/>
                          <a:cs typeface="Calibri"/>
                        </a:rPr>
                        <a:t>pu</a:t>
                      </a:r>
                      <a:r>
                        <a:rPr sz="900" spc="5" dirty="0">
                          <a:solidFill>
                            <a:srgbClr val="4C4D4F"/>
                          </a:solidFill>
                          <a:latin typeface="Calibri"/>
                          <a:cs typeface="Calibri"/>
                        </a:rPr>
                        <a:t>l</a:t>
                      </a:r>
                      <a:r>
                        <a:rPr sz="900" spc="-5" dirty="0">
                          <a:solidFill>
                            <a:srgbClr val="4C4D4F"/>
                          </a:solidFill>
                          <a:latin typeface="Calibri"/>
                          <a:cs typeface="Calibri"/>
                        </a:rPr>
                        <a:t>s</a:t>
                      </a:r>
                      <a:r>
                        <a:rPr sz="900" dirty="0">
                          <a:solidFill>
                            <a:srgbClr val="4C4D4F"/>
                          </a:solidFill>
                          <a:latin typeface="Calibri"/>
                          <a:cs typeface="Calibri"/>
                        </a:rPr>
                        <a:t>o</a:t>
                      </a:r>
                      <a:r>
                        <a:rPr sz="900" spc="5" dirty="0">
                          <a:solidFill>
                            <a:srgbClr val="4C4D4F"/>
                          </a:solidFill>
                          <a:latin typeface="Calibri"/>
                          <a:cs typeface="Calibri"/>
                        </a:rPr>
                        <a:t> </a:t>
                      </a:r>
                      <a:r>
                        <a:rPr sz="900" dirty="0">
                          <a:solidFill>
                            <a:srgbClr val="4C4D4F"/>
                          </a:solidFill>
                          <a:latin typeface="Calibri"/>
                          <a:cs typeface="Calibri"/>
                        </a:rPr>
                        <a:t>a</a:t>
                      </a:r>
                      <a:r>
                        <a:rPr sz="900" spc="-5" dirty="0">
                          <a:solidFill>
                            <a:srgbClr val="4C4D4F"/>
                          </a:solidFill>
                          <a:latin typeface="Calibri"/>
                          <a:cs typeface="Calibri"/>
                        </a:rPr>
                        <a:t> </a:t>
                      </a:r>
                      <a:r>
                        <a:rPr sz="900" spc="5" dirty="0">
                          <a:solidFill>
                            <a:srgbClr val="4C4D4F"/>
                          </a:solidFill>
                          <a:latin typeface="Calibri"/>
                          <a:cs typeface="Calibri"/>
                        </a:rPr>
                        <a:t>l</a:t>
                      </a:r>
                      <a:r>
                        <a:rPr sz="900" dirty="0">
                          <a:solidFill>
                            <a:srgbClr val="4C4D4F"/>
                          </a:solidFill>
                          <a:latin typeface="Calibri"/>
                          <a:cs typeface="Calibri"/>
                        </a:rPr>
                        <a:t>a </a:t>
                      </a:r>
                      <a:r>
                        <a:rPr sz="900" spc="5" dirty="0">
                          <a:solidFill>
                            <a:srgbClr val="4C4D4F"/>
                          </a:solidFill>
                          <a:latin typeface="Calibri"/>
                          <a:cs typeface="Calibri"/>
                        </a:rPr>
                        <a:t>py</a:t>
                      </a:r>
                      <a:r>
                        <a:rPr sz="900" spc="10" dirty="0">
                          <a:solidFill>
                            <a:srgbClr val="4C4D4F"/>
                          </a:solidFill>
                          <a:latin typeface="Calibri"/>
                          <a:cs typeface="Calibri"/>
                        </a:rPr>
                        <a:t>m</a:t>
                      </a:r>
                      <a:r>
                        <a:rPr sz="900" dirty="0">
                          <a:solidFill>
                            <a:srgbClr val="4C4D4F"/>
                          </a:solidFill>
                          <a:latin typeface="Calibri"/>
                          <a:cs typeface="Calibri"/>
                        </a:rPr>
                        <a:t>e</a:t>
                      </a:r>
                      <a:endParaRPr sz="900" dirty="0">
                        <a:latin typeface="Calibri"/>
                        <a:cs typeface="Calibri"/>
                      </a:endParaRPr>
                    </a:p>
                    <a:p>
                      <a:pPr marL="53340">
                        <a:lnSpc>
                          <a:spcPts val="1045"/>
                        </a:lnSpc>
                        <a:spcBef>
                          <a:spcPts val="219"/>
                        </a:spcBef>
                      </a:pPr>
                      <a:r>
                        <a:rPr sz="900" b="1" spc="-5" dirty="0">
                          <a:solidFill>
                            <a:srgbClr val="C98734"/>
                          </a:solidFill>
                          <a:latin typeface="Trebuchet MS"/>
                          <a:cs typeface="Trebuchet MS"/>
                        </a:rPr>
                        <a:t>C1</a:t>
                      </a:r>
                      <a:r>
                        <a:rPr sz="900" b="1" dirty="0">
                          <a:solidFill>
                            <a:srgbClr val="C98734"/>
                          </a:solidFill>
                          <a:latin typeface="Trebuchet MS"/>
                          <a:cs typeface="Trebuchet MS"/>
                        </a:rPr>
                        <a:t>4</a:t>
                      </a:r>
                      <a:r>
                        <a:rPr sz="900" b="1" spc="-55" dirty="0">
                          <a:solidFill>
                            <a:srgbClr val="C98734"/>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5" dirty="0">
                          <a:solidFill>
                            <a:srgbClr val="4C4D4F"/>
                          </a:solidFill>
                          <a:latin typeface="Calibri"/>
                          <a:cs typeface="Calibri"/>
                        </a:rPr>
                        <a:t> </a:t>
                      </a:r>
                      <a:r>
                        <a:rPr sz="900" dirty="0">
                          <a:solidFill>
                            <a:srgbClr val="4C4D4F"/>
                          </a:solidFill>
                          <a:latin typeface="Calibri"/>
                          <a:cs typeface="Calibri"/>
                        </a:rPr>
                        <a:t>de</a:t>
                      </a:r>
                      <a:endParaRPr sz="900" dirty="0">
                        <a:latin typeface="Calibri"/>
                        <a:cs typeface="Calibri"/>
                      </a:endParaRPr>
                    </a:p>
                    <a:p>
                      <a:pPr marL="250825" marR="200025">
                        <a:lnSpc>
                          <a:spcPct val="92200"/>
                        </a:lnSpc>
                        <a:spcBef>
                          <a:spcPts val="45"/>
                        </a:spcBef>
                      </a:pPr>
                      <a:r>
                        <a:rPr sz="900" spc="-5" dirty="0">
                          <a:solidFill>
                            <a:srgbClr val="4C4D4F"/>
                          </a:solidFill>
                          <a:latin typeface="Calibri"/>
                          <a:cs typeface="Calibri"/>
                        </a:rPr>
                        <a:t>modernización </a:t>
                      </a:r>
                      <a:r>
                        <a:rPr sz="900" dirty="0">
                          <a:solidFill>
                            <a:srgbClr val="4C4D4F"/>
                          </a:solidFill>
                          <a:latin typeface="Calibri"/>
                          <a:cs typeface="Calibri"/>
                        </a:rPr>
                        <a:t>y </a:t>
                      </a:r>
                      <a:r>
                        <a:rPr sz="900" spc="5" dirty="0">
                          <a:solidFill>
                            <a:srgbClr val="4C4D4F"/>
                          </a:solidFill>
                          <a:latin typeface="Calibri"/>
                          <a:cs typeface="Calibri"/>
                        </a:rPr>
                        <a:t> </a:t>
                      </a:r>
                      <a:r>
                        <a:rPr sz="900" spc="-5" dirty="0">
                          <a:solidFill>
                            <a:srgbClr val="4C4D4F"/>
                          </a:solidFill>
                          <a:latin typeface="Calibri"/>
                          <a:cs typeface="Calibri"/>
                        </a:rPr>
                        <a:t>competitividad </a:t>
                      </a:r>
                      <a:r>
                        <a:rPr sz="900" dirty="0">
                          <a:solidFill>
                            <a:srgbClr val="4C4D4F"/>
                          </a:solidFill>
                          <a:latin typeface="Calibri"/>
                          <a:cs typeface="Calibri"/>
                        </a:rPr>
                        <a:t>del </a:t>
                      </a:r>
                      <a:r>
                        <a:rPr sz="900" spc="-190" dirty="0">
                          <a:solidFill>
                            <a:srgbClr val="4C4D4F"/>
                          </a:solidFill>
                          <a:latin typeface="Calibri"/>
                          <a:cs typeface="Calibri"/>
                        </a:rPr>
                        <a:t> </a:t>
                      </a:r>
                      <a:r>
                        <a:rPr sz="900" dirty="0">
                          <a:solidFill>
                            <a:srgbClr val="4C4D4F"/>
                          </a:solidFill>
                          <a:latin typeface="Calibri"/>
                          <a:cs typeface="Calibri"/>
                        </a:rPr>
                        <a:t>sector</a:t>
                      </a:r>
                      <a:r>
                        <a:rPr sz="900" spc="35" dirty="0">
                          <a:solidFill>
                            <a:srgbClr val="4C4D4F"/>
                          </a:solidFill>
                          <a:latin typeface="Calibri"/>
                          <a:cs typeface="Calibri"/>
                        </a:rPr>
                        <a:t> </a:t>
                      </a:r>
                      <a:r>
                        <a:rPr sz="900" dirty="0">
                          <a:solidFill>
                            <a:srgbClr val="4C4D4F"/>
                          </a:solidFill>
                          <a:latin typeface="Calibri"/>
                          <a:cs typeface="Calibri"/>
                        </a:rPr>
                        <a:t>turístico</a:t>
                      </a:r>
                      <a:endParaRPr sz="900" dirty="0">
                        <a:latin typeface="Calibri"/>
                        <a:cs typeface="Calibri"/>
                      </a:endParaRPr>
                    </a:p>
                    <a:p>
                      <a:pPr marL="250825" marR="478790" indent="-198120">
                        <a:lnSpc>
                          <a:spcPts val="980"/>
                        </a:lnSpc>
                        <a:spcBef>
                          <a:spcPts val="359"/>
                        </a:spcBef>
                      </a:pPr>
                      <a:r>
                        <a:rPr sz="900" b="1" spc="-5" dirty="0">
                          <a:solidFill>
                            <a:srgbClr val="C98734"/>
                          </a:solidFill>
                          <a:latin typeface="Trebuchet MS"/>
                          <a:cs typeface="Trebuchet MS"/>
                        </a:rPr>
                        <a:t>C1</a:t>
                      </a:r>
                      <a:r>
                        <a:rPr sz="900" b="1" dirty="0">
                          <a:solidFill>
                            <a:srgbClr val="C98734"/>
                          </a:solidFill>
                          <a:latin typeface="Trebuchet MS"/>
                          <a:cs typeface="Trebuchet MS"/>
                        </a:rPr>
                        <a:t>5</a:t>
                      </a:r>
                      <a:r>
                        <a:rPr sz="900" b="1" spc="-55" dirty="0">
                          <a:solidFill>
                            <a:srgbClr val="C98734"/>
                          </a:solidFill>
                          <a:latin typeface="Trebuchet MS"/>
                          <a:cs typeface="Trebuchet MS"/>
                        </a:rPr>
                        <a:t> </a:t>
                      </a:r>
                      <a:r>
                        <a:rPr sz="900" spc="-5" dirty="0">
                          <a:solidFill>
                            <a:srgbClr val="4C4D4F"/>
                          </a:solidFill>
                          <a:latin typeface="Calibri"/>
                          <a:cs typeface="Calibri"/>
                        </a:rPr>
                        <a:t>C</a:t>
                      </a:r>
                      <a:r>
                        <a:rPr sz="900" dirty="0">
                          <a:solidFill>
                            <a:srgbClr val="4C4D4F"/>
                          </a:solidFill>
                          <a:latin typeface="Calibri"/>
                          <a:cs typeface="Calibri"/>
                        </a:rPr>
                        <a:t>one</a:t>
                      </a:r>
                      <a:r>
                        <a:rPr sz="900" spc="-10" dirty="0">
                          <a:solidFill>
                            <a:srgbClr val="4C4D4F"/>
                          </a:solidFill>
                          <a:latin typeface="Calibri"/>
                          <a:cs typeface="Calibri"/>
                        </a:rPr>
                        <a:t>c</a:t>
                      </a:r>
                      <a:r>
                        <a:rPr sz="900" spc="-5" dirty="0">
                          <a:solidFill>
                            <a:srgbClr val="4C4D4F"/>
                          </a:solidFill>
                          <a:latin typeface="Calibri"/>
                          <a:cs typeface="Calibri"/>
                        </a:rPr>
                        <a:t>t</a:t>
                      </a:r>
                      <a:r>
                        <a:rPr sz="900" spc="5" dirty="0">
                          <a:solidFill>
                            <a:srgbClr val="4C4D4F"/>
                          </a:solidFill>
                          <a:latin typeface="Calibri"/>
                          <a:cs typeface="Calibri"/>
                        </a:rPr>
                        <a:t>ivi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  Digital,</a:t>
                      </a:r>
                      <a:endParaRPr sz="900" dirty="0">
                        <a:latin typeface="Calibri"/>
                        <a:cs typeface="Calibri"/>
                      </a:endParaRPr>
                    </a:p>
                    <a:p>
                      <a:pPr marL="250825" marR="304800" indent="4445">
                        <a:lnSpc>
                          <a:spcPct val="92600"/>
                        </a:lnSpc>
                        <a:spcBef>
                          <a:spcPts val="280"/>
                        </a:spcBef>
                      </a:pPr>
                      <a:r>
                        <a:rPr sz="900" dirty="0">
                          <a:solidFill>
                            <a:srgbClr val="4C4D4F"/>
                          </a:solidFill>
                          <a:latin typeface="Calibri"/>
                          <a:cs typeface="Calibri"/>
                        </a:rPr>
                        <a:t>impulso de </a:t>
                      </a:r>
                      <a:r>
                        <a:rPr sz="900" spc="-5" dirty="0">
                          <a:solidFill>
                            <a:srgbClr val="4C4D4F"/>
                          </a:solidFill>
                          <a:latin typeface="Calibri"/>
                          <a:cs typeface="Calibri"/>
                        </a:rPr>
                        <a:t>La </a:t>
                      </a:r>
                      <a:r>
                        <a:rPr sz="900" dirty="0">
                          <a:solidFill>
                            <a:srgbClr val="4C4D4F"/>
                          </a:solidFill>
                          <a:latin typeface="Calibri"/>
                          <a:cs typeface="Calibri"/>
                        </a:rPr>
                        <a:t> </a:t>
                      </a:r>
                      <a:r>
                        <a:rPr sz="900" spc="-10" dirty="0">
                          <a:solidFill>
                            <a:srgbClr val="4C4D4F"/>
                          </a:solidFill>
                          <a:latin typeface="Calibri"/>
                          <a:cs typeface="Calibri"/>
                        </a:rPr>
                        <a:t>c</a:t>
                      </a:r>
                      <a:r>
                        <a:rPr sz="900" spc="5" dirty="0">
                          <a:solidFill>
                            <a:srgbClr val="4C4D4F"/>
                          </a:solidFill>
                          <a:latin typeface="Calibri"/>
                          <a:cs typeface="Calibri"/>
                        </a:rPr>
                        <a:t>i</a:t>
                      </a:r>
                      <a:r>
                        <a:rPr sz="900" dirty="0">
                          <a:solidFill>
                            <a:srgbClr val="4C4D4F"/>
                          </a:solidFill>
                          <a:latin typeface="Calibri"/>
                          <a:cs typeface="Calibri"/>
                        </a:rPr>
                        <a:t>be</a:t>
                      </a:r>
                      <a:r>
                        <a:rPr sz="900" spc="-5" dirty="0">
                          <a:solidFill>
                            <a:srgbClr val="4C4D4F"/>
                          </a:solidFill>
                          <a:latin typeface="Calibri"/>
                          <a:cs typeface="Calibri"/>
                        </a:rPr>
                        <a:t>rs</a:t>
                      </a:r>
                      <a:r>
                        <a:rPr sz="900" dirty="0">
                          <a:solidFill>
                            <a:srgbClr val="4C4D4F"/>
                          </a:solidFill>
                          <a:latin typeface="Calibri"/>
                          <a:cs typeface="Calibri"/>
                        </a:rPr>
                        <a:t>egu</a:t>
                      </a:r>
                      <a:r>
                        <a:rPr sz="900" spc="-5" dirty="0">
                          <a:solidFill>
                            <a:srgbClr val="4C4D4F"/>
                          </a:solidFill>
                          <a:latin typeface="Calibri"/>
                          <a:cs typeface="Calibri"/>
                        </a:rPr>
                        <a:t>r</a:t>
                      </a:r>
                      <a:r>
                        <a:rPr sz="900" spc="5" dirty="0">
                          <a:solidFill>
                            <a:srgbClr val="4C4D4F"/>
                          </a:solidFill>
                          <a:latin typeface="Calibri"/>
                          <a:cs typeface="Calibri"/>
                        </a:rPr>
                        <a:t>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a:t>
                      </a:r>
                      <a:r>
                        <a:rPr sz="900" spc="-5" dirty="0">
                          <a:solidFill>
                            <a:srgbClr val="4C4D4F"/>
                          </a:solidFill>
                          <a:latin typeface="Calibri"/>
                          <a:cs typeface="Calibri"/>
                        </a:rPr>
                        <a:t> </a:t>
                      </a:r>
                      <a:r>
                        <a:rPr sz="900" dirty="0">
                          <a:solidFill>
                            <a:srgbClr val="4C4D4F"/>
                          </a:solidFill>
                          <a:latin typeface="Calibri"/>
                          <a:cs typeface="Calibri"/>
                        </a:rPr>
                        <a:t>y  despliegue del </a:t>
                      </a:r>
                      <a:r>
                        <a:rPr sz="900" spc="5" dirty="0">
                          <a:solidFill>
                            <a:srgbClr val="4C4D4F"/>
                          </a:solidFill>
                          <a:latin typeface="Calibri"/>
                          <a:cs typeface="Calibri"/>
                        </a:rPr>
                        <a:t> </a:t>
                      </a:r>
                      <a:r>
                        <a:rPr sz="900" spc="-5" dirty="0">
                          <a:solidFill>
                            <a:srgbClr val="4C4D4F"/>
                          </a:solidFill>
                          <a:latin typeface="Calibri"/>
                          <a:cs typeface="Calibri"/>
                        </a:rPr>
                        <a:t>5G</a:t>
                      </a:r>
                      <a:endParaRPr sz="900" dirty="0">
                        <a:latin typeface="Calibri"/>
                        <a:cs typeface="Calibri"/>
                      </a:endParaRPr>
                    </a:p>
                  </a:txBody>
                  <a:tcPr marL="0" marR="0" marT="78740" marB="0">
                    <a:lnB w="57150">
                      <a:solidFill>
                        <a:srgbClr val="FFFFFF"/>
                      </a:solidFill>
                      <a:prstDash val="solid"/>
                    </a:lnB>
                    <a:solidFill>
                      <a:srgbClr val="F2DFC9"/>
                    </a:solidFill>
                  </a:tcPr>
                </a:tc>
                <a:tc>
                  <a:txBody>
                    <a:bodyPr/>
                    <a:lstStyle/>
                    <a:p>
                      <a:pPr marL="250825" marR="180975" indent="-197485">
                        <a:lnSpc>
                          <a:spcPct val="92200"/>
                        </a:lnSpc>
                        <a:spcBef>
                          <a:spcPts val="610"/>
                        </a:spcBef>
                      </a:pPr>
                      <a:r>
                        <a:rPr sz="900" b="1" spc="-5" dirty="0">
                          <a:solidFill>
                            <a:srgbClr val="C6692A"/>
                          </a:solidFill>
                          <a:latin typeface="Trebuchet MS"/>
                          <a:cs typeface="Trebuchet MS"/>
                        </a:rPr>
                        <a:t>C1</a:t>
                      </a:r>
                      <a:r>
                        <a:rPr sz="900" b="1" dirty="0">
                          <a:solidFill>
                            <a:srgbClr val="C6692A"/>
                          </a:solidFill>
                          <a:latin typeface="Trebuchet MS"/>
                          <a:cs typeface="Trebuchet MS"/>
                        </a:rPr>
                        <a:t>6 </a:t>
                      </a:r>
                      <a:r>
                        <a:rPr sz="900" spc="-5" dirty="0">
                          <a:solidFill>
                            <a:srgbClr val="4C4D4F"/>
                          </a:solidFill>
                          <a:latin typeface="Calibri"/>
                          <a:cs typeface="Calibri"/>
                        </a:rPr>
                        <a:t>Estr</a:t>
                      </a:r>
                      <a:r>
                        <a:rPr sz="900" spc="-10" dirty="0">
                          <a:solidFill>
                            <a:srgbClr val="4C4D4F"/>
                          </a:solidFill>
                          <a:latin typeface="Calibri"/>
                          <a:cs typeface="Calibri"/>
                        </a:rPr>
                        <a:t>a</a:t>
                      </a:r>
                      <a:r>
                        <a:rPr sz="900" spc="-5" dirty="0">
                          <a:solidFill>
                            <a:srgbClr val="4C4D4F"/>
                          </a:solidFill>
                          <a:latin typeface="Calibri"/>
                          <a:cs typeface="Calibri"/>
                        </a:rPr>
                        <a:t>t</a:t>
                      </a:r>
                      <a:r>
                        <a:rPr sz="900" dirty="0">
                          <a:solidFill>
                            <a:srgbClr val="4C4D4F"/>
                          </a:solidFill>
                          <a:latin typeface="Calibri"/>
                          <a:cs typeface="Calibri"/>
                        </a:rPr>
                        <a:t>eg</a:t>
                      </a:r>
                      <a:r>
                        <a:rPr sz="900" spc="5" dirty="0">
                          <a:solidFill>
                            <a:srgbClr val="4C4D4F"/>
                          </a:solidFill>
                          <a:latin typeface="Calibri"/>
                          <a:cs typeface="Calibri"/>
                        </a:rPr>
                        <a:t>i</a:t>
                      </a:r>
                      <a:r>
                        <a:rPr sz="900" dirty="0">
                          <a:solidFill>
                            <a:srgbClr val="4C4D4F"/>
                          </a:solidFill>
                          <a:latin typeface="Calibri"/>
                          <a:cs typeface="Calibri"/>
                        </a:rPr>
                        <a:t>a</a:t>
                      </a:r>
                      <a:r>
                        <a:rPr sz="900" spc="-5" dirty="0">
                          <a:solidFill>
                            <a:srgbClr val="4C4D4F"/>
                          </a:solidFill>
                          <a:latin typeface="Calibri"/>
                          <a:cs typeface="Calibri"/>
                        </a:rPr>
                        <a:t> Nac</a:t>
                      </a:r>
                      <a:r>
                        <a:rPr sz="900" spc="10" dirty="0">
                          <a:solidFill>
                            <a:srgbClr val="4C4D4F"/>
                          </a:solidFill>
                          <a:latin typeface="Calibri"/>
                          <a:cs typeface="Calibri"/>
                        </a:rPr>
                        <a:t>i</a:t>
                      </a:r>
                      <a:r>
                        <a:rPr sz="900" spc="5" dirty="0">
                          <a:solidFill>
                            <a:srgbClr val="4C4D4F"/>
                          </a:solidFill>
                          <a:latin typeface="Calibri"/>
                          <a:cs typeface="Calibri"/>
                        </a:rPr>
                        <a:t>on</a:t>
                      </a:r>
                      <a:r>
                        <a:rPr sz="900" spc="-5" dirty="0">
                          <a:solidFill>
                            <a:srgbClr val="4C4D4F"/>
                          </a:solidFill>
                          <a:latin typeface="Calibri"/>
                          <a:cs typeface="Calibri"/>
                        </a:rPr>
                        <a:t>al  </a:t>
                      </a:r>
                      <a:r>
                        <a:rPr sz="900" dirty="0">
                          <a:solidFill>
                            <a:srgbClr val="4C4D4F"/>
                          </a:solidFill>
                          <a:latin typeface="Calibri"/>
                          <a:cs typeface="Calibri"/>
                        </a:rPr>
                        <a:t>de </a:t>
                      </a:r>
                      <a:r>
                        <a:rPr sz="900" spc="-5" dirty="0">
                          <a:solidFill>
                            <a:srgbClr val="4C4D4F"/>
                          </a:solidFill>
                          <a:latin typeface="Calibri"/>
                          <a:cs typeface="Calibri"/>
                        </a:rPr>
                        <a:t>Inteligencia </a:t>
                      </a:r>
                      <a:r>
                        <a:rPr sz="900" dirty="0">
                          <a:solidFill>
                            <a:srgbClr val="4C4D4F"/>
                          </a:solidFill>
                          <a:latin typeface="Calibri"/>
                          <a:cs typeface="Calibri"/>
                        </a:rPr>
                        <a:t> </a:t>
                      </a:r>
                      <a:r>
                        <a:rPr sz="900" spc="-5" dirty="0">
                          <a:solidFill>
                            <a:srgbClr val="4C4D4F"/>
                          </a:solidFill>
                          <a:latin typeface="Calibri"/>
                          <a:cs typeface="Calibri"/>
                        </a:rPr>
                        <a:t>Artificial</a:t>
                      </a:r>
                      <a:endParaRPr sz="900" dirty="0">
                        <a:latin typeface="Calibri"/>
                        <a:cs typeface="Calibri"/>
                      </a:endParaRPr>
                    </a:p>
                    <a:p>
                      <a:pPr marL="52705">
                        <a:lnSpc>
                          <a:spcPts val="1045"/>
                        </a:lnSpc>
                        <a:spcBef>
                          <a:spcPts val="215"/>
                        </a:spcBef>
                      </a:pPr>
                      <a:r>
                        <a:rPr sz="900" b="1" spc="-5" dirty="0">
                          <a:solidFill>
                            <a:srgbClr val="C6692A"/>
                          </a:solidFill>
                          <a:latin typeface="Trebuchet MS"/>
                          <a:cs typeface="Trebuchet MS"/>
                        </a:rPr>
                        <a:t>C1</a:t>
                      </a:r>
                      <a:r>
                        <a:rPr sz="900" b="1" dirty="0">
                          <a:solidFill>
                            <a:srgbClr val="C6692A"/>
                          </a:solidFill>
                          <a:latin typeface="Trebuchet MS"/>
                          <a:cs typeface="Trebuchet MS"/>
                        </a:rPr>
                        <a:t>7</a:t>
                      </a:r>
                      <a:r>
                        <a:rPr sz="900" b="1" spc="10" dirty="0">
                          <a:solidFill>
                            <a:srgbClr val="C6692A"/>
                          </a:solidFill>
                          <a:latin typeface="Trebuchet MS"/>
                          <a:cs typeface="Trebuchet MS"/>
                        </a:rPr>
                        <a:t> </a:t>
                      </a:r>
                      <a:r>
                        <a:rPr sz="900" spc="-5" dirty="0">
                          <a:solidFill>
                            <a:srgbClr val="4C4D4F"/>
                          </a:solidFill>
                          <a:latin typeface="Calibri"/>
                          <a:cs typeface="Calibri"/>
                        </a:rPr>
                        <a:t>R</a:t>
                      </a:r>
                      <a:r>
                        <a:rPr sz="900" dirty="0">
                          <a:solidFill>
                            <a:srgbClr val="4C4D4F"/>
                          </a:solidFill>
                          <a:latin typeface="Calibri"/>
                          <a:cs typeface="Calibri"/>
                        </a:rPr>
                        <a:t>efo</a:t>
                      </a:r>
                      <a:r>
                        <a:rPr sz="900" spc="-5" dirty="0">
                          <a:solidFill>
                            <a:srgbClr val="4C4D4F"/>
                          </a:solidFill>
                          <a:latin typeface="Calibri"/>
                          <a:cs typeface="Calibri"/>
                        </a:rPr>
                        <a:t>r</a:t>
                      </a:r>
                      <a:r>
                        <a:rPr sz="900" spc="5" dirty="0">
                          <a:solidFill>
                            <a:srgbClr val="4C4D4F"/>
                          </a:solidFill>
                          <a:latin typeface="Calibri"/>
                          <a:cs typeface="Calibri"/>
                        </a:rPr>
                        <a:t>m</a:t>
                      </a:r>
                      <a:r>
                        <a:rPr sz="900" dirty="0">
                          <a:solidFill>
                            <a:srgbClr val="4C4D4F"/>
                          </a:solidFill>
                          <a:latin typeface="Calibri"/>
                          <a:cs typeface="Calibri"/>
                        </a:rPr>
                        <a:t>a</a:t>
                      </a:r>
                      <a:endParaRPr sz="900" dirty="0">
                        <a:latin typeface="Calibri"/>
                        <a:cs typeface="Calibri"/>
                      </a:endParaRPr>
                    </a:p>
                    <a:p>
                      <a:pPr marL="250825" marR="95250">
                        <a:lnSpc>
                          <a:spcPct val="92400"/>
                        </a:lnSpc>
                        <a:spcBef>
                          <a:spcPts val="45"/>
                        </a:spcBef>
                      </a:pPr>
                      <a:r>
                        <a:rPr sz="900" spc="-5" dirty="0">
                          <a:solidFill>
                            <a:srgbClr val="4C4D4F"/>
                          </a:solidFill>
                          <a:latin typeface="Calibri"/>
                          <a:cs typeface="Calibri"/>
                        </a:rPr>
                        <a:t>institucional</a:t>
                      </a:r>
                      <a:r>
                        <a:rPr sz="900" spc="1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 </a:t>
                      </a:r>
                      <a:r>
                        <a:rPr sz="900" spc="-5" dirty="0">
                          <a:solidFill>
                            <a:srgbClr val="4C4D4F"/>
                          </a:solidFill>
                          <a:latin typeface="Calibri"/>
                          <a:cs typeface="Calibri"/>
                        </a:rPr>
                        <a:t>fortalecimiento</a:t>
                      </a:r>
                      <a:r>
                        <a:rPr sz="900" spc="5" dirty="0">
                          <a:solidFill>
                            <a:srgbClr val="4C4D4F"/>
                          </a:solidFill>
                          <a:latin typeface="Calibri"/>
                          <a:cs typeface="Calibri"/>
                        </a:rPr>
                        <a:t> de </a:t>
                      </a:r>
                      <a:r>
                        <a:rPr sz="900" spc="10" dirty="0">
                          <a:solidFill>
                            <a:srgbClr val="4C4D4F"/>
                          </a:solidFill>
                          <a:latin typeface="Calibri"/>
                          <a:cs typeface="Calibri"/>
                        </a:rPr>
                        <a:t> </a:t>
                      </a:r>
                      <a:r>
                        <a:rPr sz="900" spc="-5" dirty="0">
                          <a:solidFill>
                            <a:srgbClr val="4C4D4F"/>
                          </a:solidFill>
                          <a:latin typeface="Calibri"/>
                          <a:cs typeface="Calibri"/>
                        </a:rPr>
                        <a:t>las capacidades </a:t>
                      </a:r>
                      <a:r>
                        <a:rPr sz="900" dirty="0">
                          <a:solidFill>
                            <a:srgbClr val="4C4D4F"/>
                          </a:solidFill>
                          <a:latin typeface="Calibri"/>
                          <a:cs typeface="Calibri"/>
                        </a:rPr>
                        <a:t>del </a:t>
                      </a:r>
                      <a:r>
                        <a:rPr sz="900" spc="5" dirty="0">
                          <a:solidFill>
                            <a:srgbClr val="4C4D4F"/>
                          </a:solidFill>
                          <a:latin typeface="Calibri"/>
                          <a:cs typeface="Calibri"/>
                        </a:rPr>
                        <a:t> </a:t>
                      </a:r>
                      <a:r>
                        <a:rPr sz="900" dirty="0">
                          <a:solidFill>
                            <a:srgbClr val="4C4D4F"/>
                          </a:solidFill>
                          <a:latin typeface="Calibri"/>
                          <a:cs typeface="Calibri"/>
                        </a:rPr>
                        <a:t>sistema</a:t>
                      </a:r>
                      <a:r>
                        <a:rPr sz="900" spc="25" dirty="0">
                          <a:solidFill>
                            <a:srgbClr val="4C4D4F"/>
                          </a:solidFill>
                          <a:latin typeface="Calibri"/>
                          <a:cs typeface="Calibri"/>
                        </a:rPr>
                        <a:t> </a:t>
                      </a:r>
                      <a:r>
                        <a:rPr sz="900" spc="-5" dirty="0">
                          <a:solidFill>
                            <a:srgbClr val="4C4D4F"/>
                          </a:solidFill>
                          <a:latin typeface="Calibri"/>
                          <a:cs typeface="Calibri"/>
                        </a:rPr>
                        <a:t>nacional </a:t>
                      </a:r>
                      <a:r>
                        <a:rPr sz="900" dirty="0">
                          <a:solidFill>
                            <a:srgbClr val="4C4D4F"/>
                          </a:solidFill>
                          <a:latin typeface="Calibri"/>
                          <a:cs typeface="Calibri"/>
                        </a:rPr>
                        <a:t>de </a:t>
                      </a:r>
                      <a:r>
                        <a:rPr sz="900" spc="5" dirty="0">
                          <a:solidFill>
                            <a:srgbClr val="4C4D4F"/>
                          </a:solidFill>
                          <a:latin typeface="Calibri"/>
                          <a:cs typeface="Calibri"/>
                        </a:rPr>
                        <a:t> </a:t>
                      </a:r>
                      <a:r>
                        <a:rPr sz="900" dirty="0">
                          <a:solidFill>
                            <a:srgbClr val="4C4D4F"/>
                          </a:solidFill>
                          <a:latin typeface="Calibri"/>
                          <a:cs typeface="Calibri"/>
                        </a:rPr>
                        <a:t>ciencia,</a:t>
                      </a:r>
                      <a:r>
                        <a:rPr sz="900" spc="5" dirty="0">
                          <a:solidFill>
                            <a:srgbClr val="4C4D4F"/>
                          </a:solidFill>
                          <a:latin typeface="Calibri"/>
                          <a:cs typeface="Calibri"/>
                        </a:rPr>
                        <a:t> </a:t>
                      </a:r>
                      <a:r>
                        <a:rPr sz="900" spc="-5" dirty="0">
                          <a:solidFill>
                            <a:srgbClr val="4C4D4F"/>
                          </a:solidFill>
                          <a:latin typeface="Calibri"/>
                          <a:cs typeface="Calibri"/>
                        </a:rPr>
                        <a:t>tecnología </a:t>
                      </a:r>
                      <a:r>
                        <a:rPr sz="900" dirty="0">
                          <a:solidFill>
                            <a:srgbClr val="4C4D4F"/>
                          </a:solidFill>
                          <a:latin typeface="Calibri"/>
                          <a:cs typeface="Calibri"/>
                        </a:rPr>
                        <a:t>e </a:t>
                      </a:r>
                      <a:r>
                        <a:rPr sz="900" spc="-190" dirty="0">
                          <a:solidFill>
                            <a:srgbClr val="4C4D4F"/>
                          </a:solidFill>
                          <a:latin typeface="Calibri"/>
                          <a:cs typeface="Calibri"/>
                        </a:rPr>
                        <a:t> </a:t>
                      </a:r>
                      <a:r>
                        <a:rPr sz="900" dirty="0">
                          <a:solidFill>
                            <a:srgbClr val="4C4D4F"/>
                          </a:solidFill>
                          <a:latin typeface="Calibri"/>
                          <a:cs typeface="Calibri"/>
                        </a:rPr>
                        <a:t>innovación</a:t>
                      </a:r>
                      <a:endParaRPr sz="900" dirty="0">
                        <a:latin typeface="Calibri"/>
                        <a:cs typeface="Calibri"/>
                      </a:endParaRPr>
                    </a:p>
                    <a:p>
                      <a:pPr marL="251460" marR="132715" indent="-198755">
                        <a:lnSpc>
                          <a:spcPct val="92800"/>
                        </a:lnSpc>
                        <a:spcBef>
                          <a:spcPts val="295"/>
                        </a:spcBef>
                      </a:pPr>
                      <a:r>
                        <a:rPr sz="900" b="1" spc="-5" dirty="0">
                          <a:solidFill>
                            <a:srgbClr val="C6692A"/>
                          </a:solidFill>
                          <a:latin typeface="Trebuchet MS"/>
                          <a:cs typeface="Trebuchet MS"/>
                        </a:rPr>
                        <a:t>C1</a:t>
                      </a:r>
                      <a:r>
                        <a:rPr sz="900" b="1" dirty="0">
                          <a:solidFill>
                            <a:srgbClr val="C6692A"/>
                          </a:solidFill>
                          <a:latin typeface="Trebuchet MS"/>
                          <a:cs typeface="Trebuchet MS"/>
                        </a:rPr>
                        <a:t>8</a:t>
                      </a:r>
                      <a:r>
                        <a:rPr sz="900" b="1" spc="5" dirty="0">
                          <a:solidFill>
                            <a:srgbClr val="C6692A"/>
                          </a:solidFill>
                          <a:latin typeface="Trebuchet MS"/>
                          <a:cs typeface="Trebuchet MS"/>
                        </a:rPr>
                        <a:t> </a:t>
                      </a:r>
                      <a:r>
                        <a:rPr sz="900" spc="-5" dirty="0">
                          <a:solidFill>
                            <a:srgbClr val="4C4D4F"/>
                          </a:solidFill>
                          <a:latin typeface="Calibri"/>
                          <a:cs typeface="Calibri"/>
                        </a:rPr>
                        <a:t>R</a:t>
                      </a:r>
                      <a:r>
                        <a:rPr sz="900" dirty="0">
                          <a:solidFill>
                            <a:srgbClr val="4C4D4F"/>
                          </a:solidFill>
                          <a:latin typeface="Calibri"/>
                          <a:cs typeface="Calibri"/>
                        </a:rPr>
                        <a:t>eno</a:t>
                      </a:r>
                      <a:r>
                        <a:rPr sz="900" spc="5" dirty="0">
                          <a:solidFill>
                            <a:srgbClr val="4C4D4F"/>
                          </a:solidFill>
                          <a:latin typeface="Calibri"/>
                          <a:cs typeface="Calibri"/>
                        </a:rPr>
                        <a:t>v</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20" dirty="0">
                          <a:solidFill>
                            <a:srgbClr val="4C4D4F"/>
                          </a:solidFill>
                          <a:latin typeface="Calibri"/>
                          <a:cs typeface="Calibri"/>
                        </a:rPr>
                        <a:t> </a:t>
                      </a:r>
                      <a:r>
                        <a:rPr sz="900" dirty="0">
                          <a:solidFill>
                            <a:srgbClr val="4C4D4F"/>
                          </a:solidFill>
                          <a:latin typeface="Calibri"/>
                          <a:cs typeface="Calibri"/>
                        </a:rPr>
                        <a:t>y  ampliación</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las </a:t>
                      </a:r>
                      <a:r>
                        <a:rPr sz="900" dirty="0">
                          <a:solidFill>
                            <a:srgbClr val="4C4D4F"/>
                          </a:solidFill>
                          <a:latin typeface="Calibri"/>
                          <a:cs typeface="Calibri"/>
                        </a:rPr>
                        <a:t> </a:t>
                      </a:r>
                      <a:r>
                        <a:rPr sz="900" spc="-5" dirty="0">
                          <a:solidFill>
                            <a:srgbClr val="4C4D4F"/>
                          </a:solidFill>
                          <a:latin typeface="Calibri"/>
                          <a:cs typeface="Calibri"/>
                        </a:rPr>
                        <a:t>capacidades </a:t>
                      </a:r>
                      <a:r>
                        <a:rPr sz="900" dirty="0">
                          <a:solidFill>
                            <a:srgbClr val="4C4D4F"/>
                          </a:solidFill>
                          <a:latin typeface="Calibri"/>
                          <a:cs typeface="Calibri"/>
                        </a:rPr>
                        <a:t>del </a:t>
                      </a:r>
                      <a:r>
                        <a:rPr sz="900" spc="5" dirty="0">
                          <a:solidFill>
                            <a:srgbClr val="4C4D4F"/>
                          </a:solidFill>
                          <a:latin typeface="Calibri"/>
                          <a:cs typeface="Calibri"/>
                        </a:rPr>
                        <a:t> </a:t>
                      </a:r>
                      <a:r>
                        <a:rPr sz="900" spc="-5" dirty="0">
                          <a:solidFill>
                            <a:srgbClr val="4C4D4F"/>
                          </a:solidFill>
                          <a:latin typeface="Calibri"/>
                          <a:cs typeface="Calibri"/>
                        </a:rPr>
                        <a:t>Sistema</a:t>
                      </a:r>
                      <a:r>
                        <a:rPr sz="900" spc="-40" dirty="0">
                          <a:solidFill>
                            <a:srgbClr val="4C4D4F"/>
                          </a:solidFill>
                          <a:latin typeface="Calibri"/>
                          <a:cs typeface="Calibri"/>
                        </a:rPr>
                        <a:t> </a:t>
                      </a:r>
                      <a:r>
                        <a:rPr sz="900" spc="-5" dirty="0">
                          <a:solidFill>
                            <a:srgbClr val="4C4D4F"/>
                          </a:solidFill>
                          <a:latin typeface="Calibri"/>
                          <a:cs typeface="Calibri"/>
                        </a:rPr>
                        <a:t>Nacional</a:t>
                      </a:r>
                      <a:r>
                        <a:rPr sz="900" spc="-20" dirty="0">
                          <a:solidFill>
                            <a:srgbClr val="4C4D4F"/>
                          </a:solidFill>
                          <a:latin typeface="Calibri"/>
                          <a:cs typeface="Calibri"/>
                        </a:rPr>
                        <a:t> </a:t>
                      </a:r>
                      <a:r>
                        <a:rPr sz="900" dirty="0">
                          <a:solidFill>
                            <a:srgbClr val="4C4D4F"/>
                          </a:solidFill>
                          <a:latin typeface="Calibri"/>
                          <a:cs typeface="Calibri"/>
                        </a:rPr>
                        <a:t>de </a:t>
                      </a:r>
                      <a:r>
                        <a:rPr sz="900" spc="-190" dirty="0">
                          <a:solidFill>
                            <a:srgbClr val="4C4D4F"/>
                          </a:solidFill>
                          <a:latin typeface="Calibri"/>
                          <a:cs typeface="Calibri"/>
                        </a:rPr>
                        <a:t> </a:t>
                      </a:r>
                      <a:r>
                        <a:rPr sz="900" dirty="0">
                          <a:solidFill>
                            <a:srgbClr val="4C4D4F"/>
                          </a:solidFill>
                          <a:latin typeface="Calibri"/>
                          <a:cs typeface="Calibri"/>
                        </a:rPr>
                        <a:t>Salud</a:t>
                      </a:r>
                      <a:endParaRPr sz="900" dirty="0">
                        <a:latin typeface="Calibri"/>
                        <a:cs typeface="Calibri"/>
                      </a:endParaRPr>
                    </a:p>
                  </a:txBody>
                  <a:tcPr marL="0" marR="0" marT="77470" marB="0">
                    <a:lnB w="57150">
                      <a:solidFill>
                        <a:srgbClr val="FFFFFF"/>
                      </a:solidFill>
                      <a:prstDash val="solid"/>
                    </a:lnB>
                    <a:solidFill>
                      <a:srgbClr val="F1D7C4"/>
                    </a:solidFill>
                  </a:tcPr>
                </a:tc>
                <a:tc>
                  <a:txBody>
                    <a:bodyPr/>
                    <a:lstStyle/>
                    <a:p>
                      <a:pPr marL="53975">
                        <a:lnSpc>
                          <a:spcPts val="1030"/>
                        </a:lnSpc>
                        <a:spcBef>
                          <a:spcPts val="525"/>
                        </a:spcBef>
                      </a:pPr>
                      <a:r>
                        <a:rPr sz="900" b="1" spc="-5" dirty="0">
                          <a:solidFill>
                            <a:srgbClr val="BE3631"/>
                          </a:solidFill>
                          <a:latin typeface="Trebuchet MS"/>
                          <a:cs typeface="Trebuchet MS"/>
                        </a:rPr>
                        <a:t>C1</a:t>
                      </a:r>
                      <a:r>
                        <a:rPr sz="900" b="1" dirty="0">
                          <a:solidFill>
                            <a:srgbClr val="BE3631"/>
                          </a:solidFill>
                          <a:latin typeface="Trebuchet MS"/>
                          <a:cs typeface="Trebuchet MS"/>
                        </a:rPr>
                        <a:t>9</a:t>
                      </a:r>
                      <a:r>
                        <a:rPr sz="900" b="1" spc="-10" dirty="0">
                          <a:solidFill>
                            <a:srgbClr val="BE3631"/>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 </a:t>
                      </a:r>
                      <a:r>
                        <a:rPr sz="900" spc="-5" dirty="0">
                          <a:solidFill>
                            <a:srgbClr val="4C4D4F"/>
                          </a:solidFill>
                          <a:latin typeface="Calibri"/>
                          <a:cs typeface="Calibri"/>
                        </a:rPr>
                        <a:t>Nac</a:t>
                      </a:r>
                      <a:r>
                        <a:rPr sz="900" spc="10" dirty="0">
                          <a:solidFill>
                            <a:srgbClr val="4C4D4F"/>
                          </a:solidFill>
                          <a:latin typeface="Calibri"/>
                          <a:cs typeface="Calibri"/>
                        </a:rPr>
                        <a:t>i</a:t>
                      </a:r>
                      <a:r>
                        <a:rPr sz="900" spc="5" dirty="0">
                          <a:solidFill>
                            <a:srgbClr val="4C4D4F"/>
                          </a:solidFill>
                          <a:latin typeface="Calibri"/>
                          <a:cs typeface="Calibri"/>
                        </a:rPr>
                        <a:t>on</a:t>
                      </a:r>
                      <a:r>
                        <a:rPr sz="900" spc="-5" dirty="0">
                          <a:solidFill>
                            <a:srgbClr val="4C4D4F"/>
                          </a:solidFill>
                          <a:latin typeface="Calibri"/>
                          <a:cs typeface="Calibri"/>
                        </a:rPr>
                        <a:t>al</a:t>
                      </a:r>
                      <a:endParaRPr sz="900" dirty="0">
                        <a:latin typeface="Calibri"/>
                        <a:cs typeface="Calibri"/>
                      </a:endParaRPr>
                    </a:p>
                    <a:p>
                      <a:pPr marL="251460" marR="271780">
                        <a:lnSpc>
                          <a:spcPts val="1010"/>
                        </a:lnSpc>
                        <a:spcBef>
                          <a:spcPts val="40"/>
                        </a:spcBef>
                      </a:pPr>
                      <a:r>
                        <a:rPr sz="900" dirty="0">
                          <a:solidFill>
                            <a:srgbClr val="4C4D4F"/>
                          </a:solidFill>
                          <a:latin typeface="Calibri"/>
                          <a:cs typeface="Calibri"/>
                        </a:rPr>
                        <a:t>de</a:t>
                      </a:r>
                      <a:r>
                        <a:rPr sz="900" spc="-50" dirty="0">
                          <a:solidFill>
                            <a:srgbClr val="4C4D4F"/>
                          </a:solidFill>
                          <a:latin typeface="Calibri"/>
                          <a:cs typeface="Calibri"/>
                        </a:rPr>
                        <a:t> </a:t>
                      </a:r>
                      <a:r>
                        <a:rPr sz="900" spc="-5" dirty="0">
                          <a:solidFill>
                            <a:srgbClr val="4C4D4F"/>
                          </a:solidFill>
                          <a:latin typeface="Calibri"/>
                          <a:cs typeface="Calibri"/>
                        </a:rPr>
                        <a:t>Competencias </a:t>
                      </a:r>
                      <a:r>
                        <a:rPr sz="900" spc="-190" dirty="0">
                          <a:solidFill>
                            <a:srgbClr val="4C4D4F"/>
                          </a:solidFill>
                          <a:latin typeface="Calibri"/>
                          <a:cs typeface="Calibri"/>
                        </a:rPr>
                        <a:t> </a:t>
                      </a:r>
                      <a:r>
                        <a:rPr sz="900" dirty="0">
                          <a:solidFill>
                            <a:srgbClr val="4C4D4F"/>
                          </a:solidFill>
                          <a:latin typeface="Calibri"/>
                          <a:cs typeface="Calibri"/>
                        </a:rPr>
                        <a:t>Digitales</a:t>
                      </a:r>
                      <a:endParaRPr sz="900" dirty="0">
                        <a:latin typeface="Calibri"/>
                        <a:cs typeface="Calibri"/>
                      </a:endParaRPr>
                    </a:p>
                    <a:p>
                      <a:pPr marL="251460">
                        <a:lnSpc>
                          <a:spcPts val="985"/>
                        </a:lnSpc>
                      </a:pPr>
                      <a:r>
                        <a:rPr sz="900" spc="-5" dirty="0">
                          <a:solidFill>
                            <a:srgbClr val="4C4D4F"/>
                          </a:solidFill>
                          <a:latin typeface="Calibri"/>
                          <a:cs typeface="Calibri"/>
                        </a:rPr>
                        <a:t>(digital</a:t>
                      </a:r>
                      <a:r>
                        <a:rPr sz="900" spc="-30" dirty="0">
                          <a:solidFill>
                            <a:srgbClr val="4C4D4F"/>
                          </a:solidFill>
                          <a:latin typeface="Calibri"/>
                          <a:cs typeface="Calibri"/>
                        </a:rPr>
                        <a:t> </a:t>
                      </a:r>
                      <a:r>
                        <a:rPr sz="900" spc="5" dirty="0">
                          <a:solidFill>
                            <a:srgbClr val="4C4D4F"/>
                          </a:solidFill>
                          <a:latin typeface="Calibri"/>
                          <a:cs typeface="Calibri"/>
                        </a:rPr>
                        <a:t>skills)</a:t>
                      </a:r>
                      <a:endParaRPr sz="900" dirty="0">
                        <a:latin typeface="Calibri"/>
                        <a:cs typeface="Calibri"/>
                      </a:endParaRPr>
                    </a:p>
                    <a:p>
                      <a:pPr marL="250825" marR="26034" indent="-198120">
                        <a:lnSpc>
                          <a:spcPct val="92200"/>
                        </a:lnSpc>
                        <a:spcBef>
                          <a:spcPts val="305"/>
                        </a:spcBef>
                      </a:pPr>
                      <a:r>
                        <a:rPr sz="900" b="1" spc="-5" dirty="0">
                          <a:solidFill>
                            <a:srgbClr val="BE3631"/>
                          </a:solidFill>
                          <a:latin typeface="Trebuchet MS"/>
                          <a:cs typeface="Trebuchet MS"/>
                        </a:rPr>
                        <a:t>C2</a:t>
                      </a:r>
                      <a:r>
                        <a:rPr sz="900" b="1" dirty="0">
                          <a:solidFill>
                            <a:srgbClr val="BE3631"/>
                          </a:solidFill>
                          <a:latin typeface="Trebuchet MS"/>
                          <a:cs typeface="Trebuchet MS"/>
                        </a:rPr>
                        <a:t>0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10" dirty="0">
                          <a:solidFill>
                            <a:srgbClr val="4C4D4F"/>
                          </a:solidFill>
                          <a:latin typeface="Calibri"/>
                          <a:cs typeface="Calibri"/>
                        </a:rPr>
                        <a:t> </a:t>
                      </a:r>
                      <a:r>
                        <a:rPr sz="900" dirty="0">
                          <a:solidFill>
                            <a:srgbClr val="4C4D4F"/>
                          </a:solidFill>
                          <a:latin typeface="Calibri"/>
                          <a:cs typeface="Calibri"/>
                        </a:rPr>
                        <a:t>e</a:t>
                      </a:r>
                      <a:r>
                        <a:rPr sz="900" spc="-5" dirty="0">
                          <a:solidFill>
                            <a:srgbClr val="4C4D4F"/>
                          </a:solidFill>
                          <a:latin typeface="Calibri"/>
                          <a:cs typeface="Calibri"/>
                        </a:rPr>
                        <a:t>str</a:t>
                      </a:r>
                      <a:r>
                        <a:rPr sz="900" spc="-10" dirty="0">
                          <a:solidFill>
                            <a:srgbClr val="4C4D4F"/>
                          </a:solidFill>
                          <a:latin typeface="Calibri"/>
                          <a:cs typeface="Calibri"/>
                        </a:rPr>
                        <a:t>a</a:t>
                      </a:r>
                      <a:r>
                        <a:rPr sz="900" spc="-5" dirty="0">
                          <a:solidFill>
                            <a:srgbClr val="4C4D4F"/>
                          </a:solidFill>
                          <a:latin typeface="Calibri"/>
                          <a:cs typeface="Calibri"/>
                        </a:rPr>
                        <a:t>t</a:t>
                      </a:r>
                      <a:r>
                        <a:rPr sz="900" dirty="0">
                          <a:solidFill>
                            <a:srgbClr val="4C4D4F"/>
                          </a:solidFill>
                          <a:latin typeface="Calibri"/>
                          <a:cs typeface="Calibri"/>
                        </a:rPr>
                        <a:t>ég</a:t>
                      </a:r>
                      <a:r>
                        <a:rPr sz="900" spc="5" dirty="0">
                          <a:solidFill>
                            <a:srgbClr val="4C4D4F"/>
                          </a:solidFill>
                          <a:latin typeface="Calibri"/>
                          <a:cs typeface="Calibri"/>
                        </a:rPr>
                        <a:t>i</a:t>
                      </a:r>
                      <a:r>
                        <a:rPr sz="900" spc="-10" dirty="0">
                          <a:solidFill>
                            <a:srgbClr val="4C4D4F"/>
                          </a:solidFill>
                          <a:latin typeface="Calibri"/>
                          <a:cs typeface="Calibri"/>
                        </a:rPr>
                        <a:t>c</a:t>
                      </a:r>
                      <a:r>
                        <a:rPr sz="900" dirty="0">
                          <a:solidFill>
                            <a:srgbClr val="4C4D4F"/>
                          </a:solidFill>
                          <a:latin typeface="Calibri"/>
                          <a:cs typeface="Calibri"/>
                        </a:rPr>
                        <a:t>o</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impulso</a:t>
                      </a:r>
                      <a:r>
                        <a:rPr sz="900" spc="10" dirty="0">
                          <a:solidFill>
                            <a:srgbClr val="4C4D4F"/>
                          </a:solidFill>
                          <a:latin typeface="Calibri"/>
                          <a:cs typeface="Calibri"/>
                        </a:rPr>
                        <a:t> </a:t>
                      </a:r>
                      <a:r>
                        <a:rPr sz="900" dirty="0">
                          <a:solidFill>
                            <a:srgbClr val="4C4D4F"/>
                          </a:solidFill>
                          <a:latin typeface="Calibri"/>
                          <a:cs typeface="Calibri"/>
                        </a:rPr>
                        <a:t>de la </a:t>
                      </a:r>
                      <a:r>
                        <a:rPr sz="900" spc="5" dirty="0">
                          <a:solidFill>
                            <a:srgbClr val="4C4D4F"/>
                          </a:solidFill>
                          <a:latin typeface="Calibri"/>
                          <a:cs typeface="Calibri"/>
                        </a:rPr>
                        <a:t> </a:t>
                      </a:r>
                      <a:r>
                        <a:rPr sz="900" spc="-5" dirty="0">
                          <a:solidFill>
                            <a:srgbClr val="4C4D4F"/>
                          </a:solidFill>
                          <a:latin typeface="Calibri"/>
                          <a:cs typeface="Calibri"/>
                        </a:rPr>
                        <a:t>Formación</a:t>
                      </a:r>
                      <a:r>
                        <a:rPr sz="900" spc="-40" dirty="0">
                          <a:solidFill>
                            <a:srgbClr val="4C4D4F"/>
                          </a:solidFill>
                          <a:latin typeface="Calibri"/>
                          <a:cs typeface="Calibri"/>
                        </a:rPr>
                        <a:t> </a:t>
                      </a:r>
                      <a:r>
                        <a:rPr sz="900" dirty="0">
                          <a:solidFill>
                            <a:srgbClr val="4C4D4F"/>
                          </a:solidFill>
                          <a:latin typeface="Calibri"/>
                          <a:cs typeface="Calibri"/>
                        </a:rPr>
                        <a:t>Profesional</a:t>
                      </a:r>
                      <a:endParaRPr sz="900" dirty="0">
                        <a:latin typeface="Calibri"/>
                        <a:cs typeface="Calibri"/>
                      </a:endParaRPr>
                    </a:p>
                    <a:p>
                      <a:pPr marL="251460" marR="195580" indent="-198755">
                        <a:lnSpc>
                          <a:spcPct val="92600"/>
                        </a:lnSpc>
                        <a:spcBef>
                          <a:spcPts val="295"/>
                        </a:spcBef>
                      </a:pPr>
                      <a:r>
                        <a:rPr sz="900" b="1" spc="-5" dirty="0">
                          <a:solidFill>
                            <a:srgbClr val="BE3631"/>
                          </a:solidFill>
                          <a:latin typeface="Trebuchet MS"/>
                          <a:cs typeface="Trebuchet MS"/>
                        </a:rPr>
                        <a:t>C2</a:t>
                      </a:r>
                      <a:r>
                        <a:rPr sz="900" b="1" dirty="0">
                          <a:solidFill>
                            <a:srgbClr val="BE3631"/>
                          </a:solidFill>
                          <a:latin typeface="Trebuchet MS"/>
                          <a:cs typeface="Trebuchet MS"/>
                        </a:rPr>
                        <a:t>1</a:t>
                      </a:r>
                      <a:r>
                        <a:rPr sz="900" b="1" spc="5" dirty="0">
                          <a:solidFill>
                            <a:srgbClr val="BE3631"/>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ode</a:t>
                      </a:r>
                      <a:r>
                        <a:rPr sz="900" spc="-5" dirty="0">
                          <a:solidFill>
                            <a:srgbClr val="4C4D4F"/>
                          </a:solidFill>
                          <a:latin typeface="Calibri"/>
                          <a:cs typeface="Calibri"/>
                        </a:rPr>
                        <a:t>r</a:t>
                      </a:r>
                      <a:r>
                        <a:rPr sz="900" dirty="0">
                          <a:solidFill>
                            <a:srgbClr val="4C4D4F"/>
                          </a:solidFill>
                          <a:latin typeface="Calibri"/>
                          <a:cs typeface="Calibri"/>
                        </a:rPr>
                        <a:t>n</a:t>
                      </a:r>
                      <a:r>
                        <a:rPr sz="900" spc="5" dirty="0">
                          <a:solidFill>
                            <a:srgbClr val="4C4D4F"/>
                          </a:solidFill>
                          <a:latin typeface="Calibri"/>
                          <a:cs typeface="Calibri"/>
                        </a:rPr>
                        <a:t>i</a:t>
                      </a:r>
                      <a:r>
                        <a:rPr sz="900" spc="-10" dirty="0">
                          <a:solidFill>
                            <a:srgbClr val="4C4D4F"/>
                          </a:solidFill>
                          <a:latin typeface="Calibri"/>
                          <a:cs typeface="Calibri"/>
                        </a:rPr>
                        <a:t>zac</a:t>
                      </a:r>
                      <a:r>
                        <a:rPr sz="900" spc="5" dirty="0">
                          <a:solidFill>
                            <a:srgbClr val="4C4D4F"/>
                          </a:solidFill>
                          <a:latin typeface="Calibri"/>
                          <a:cs typeface="Calibri"/>
                        </a:rPr>
                        <a:t>i</a:t>
                      </a:r>
                      <a:r>
                        <a:rPr sz="900" dirty="0">
                          <a:solidFill>
                            <a:srgbClr val="4C4D4F"/>
                          </a:solidFill>
                          <a:latin typeface="Calibri"/>
                          <a:cs typeface="Calibri"/>
                        </a:rPr>
                        <a:t>ón</a:t>
                      </a:r>
                      <a:r>
                        <a:rPr sz="900" spc="1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digitalización </a:t>
                      </a:r>
                      <a:r>
                        <a:rPr sz="900" dirty="0">
                          <a:solidFill>
                            <a:srgbClr val="4C4D4F"/>
                          </a:solidFill>
                          <a:latin typeface="Calibri"/>
                          <a:cs typeface="Calibri"/>
                        </a:rPr>
                        <a:t>del </a:t>
                      </a:r>
                      <a:r>
                        <a:rPr sz="900" spc="5" dirty="0">
                          <a:solidFill>
                            <a:srgbClr val="4C4D4F"/>
                          </a:solidFill>
                          <a:latin typeface="Calibri"/>
                          <a:cs typeface="Calibri"/>
                        </a:rPr>
                        <a:t> </a:t>
                      </a:r>
                      <a:r>
                        <a:rPr sz="900" dirty="0">
                          <a:solidFill>
                            <a:srgbClr val="4C4D4F"/>
                          </a:solidFill>
                          <a:latin typeface="Calibri"/>
                          <a:cs typeface="Calibri"/>
                        </a:rPr>
                        <a:t>sistema</a:t>
                      </a:r>
                      <a:r>
                        <a:rPr sz="900" spc="10" dirty="0">
                          <a:solidFill>
                            <a:srgbClr val="4C4D4F"/>
                          </a:solidFill>
                          <a:latin typeface="Calibri"/>
                          <a:cs typeface="Calibri"/>
                        </a:rPr>
                        <a:t> </a:t>
                      </a:r>
                      <a:r>
                        <a:rPr sz="900" spc="-5" dirty="0">
                          <a:solidFill>
                            <a:srgbClr val="4C4D4F"/>
                          </a:solidFill>
                          <a:latin typeface="Calibri"/>
                          <a:cs typeface="Calibri"/>
                        </a:rPr>
                        <a:t>educativo, </a:t>
                      </a:r>
                      <a:r>
                        <a:rPr sz="900" spc="-190" dirty="0">
                          <a:solidFill>
                            <a:srgbClr val="4C4D4F"/>
                          </a:solidFill>
                          <a:latin typeface="Calibri"/>
                          <a:cs typeface="Calibri"/>
                        </a:rPr>
                        <a:t> </a:t>
                      </a:r>
                      <a:r>
                        <a:rPr sz="900" spc="5" dirty="0">
                          <a:solidFill>
                            <a:srgbClr val="4C4D4F"/>
                          </a:solidFill>
                          <a:latin typeface="Calibri"/>
                          <a:cs typeface="Calibri"/>
                        </a:rPr>
                        <a:t>incluida</a:t>
                      </a:r>
                      <a:endParaRPr sz="900" dirty="0">
                        <a:latin typeface="Calibri"/>
                        <a:cs typeface="Calibri"/>
                      </a:endParaRPr>
                    </a:p>
                    <a:p>
                      <a:pPr marL="251460" marR="215900">
                        <a:lnSpc>
                          <a:spcPct val="92200"/>
                        </a:lnSpc>
                        <a:spcBef>
                          <a:spcPts val="10"/>
                        </a:spcBef>
                      </a:pPr>
                      <a:r>
                        <a:rPr sz="900" dirty="0">
                          <a:solidFill>
                            <a:srgbClr val="4C4D4F"/>
                          </a:solidFill>
                          <a:latin typeface="Calibri"/>
                          <a:cs typeface="Calibri"/>
                        </a:rPr>
                        <a:t>la </a:t>
                      </a:r>
                      <a:r>
                        <a:rPr sz="900" spc="-5" dirty="0">
                          <a:solidFill>
                            <a:srgbClr val="4C4D4F"/>
                          </a:solidFill>
                          <a:latin typeface="Calibri"/>
                          <a:cs typeface="Calibri"/>
                        </a:rPr>
                        <a:t>educación </a:t>
                      </a:r>
                      <a:r>
                        <a:rPr sz="900" dirty="0">
                          <a:solidFill>
                            <a:srgbClr val="4C4D4F"/>
                          </a:solidFill>
                          <a:latin typeface="Calibri"/>
                          <a:cs typeface="Calibri"/>
                        </a:rPr>
                        <a:t> temprana</a:t>
                      </a:r>
                      <a:r>
                        <a:rPr sz="900" spc="20" dirty="0">
                          <a:solidFill>
                            <a:srgbClr val="4C4D4F"/>
                          </a:solidFill>
                          <a:latin typeface="Calibri"/>
                          <a:cs typeface="Calibri"/>
                        </a:rPr>
                        <a:t> </a:t>
                      </a:r>
                      <a:r>
                        <a:rPr sz="900" dirty="0">
                          <a:solidFill>
                            <a:srgbClr val="4C4D4F"/>
                          </a:solidFill>
                          <a:latin typeface="Calibri"/>
                          <a:cs typeface="Calibri"/>
                        </a:rPr>
                        <a:t>de</a:t>
                      </a:r>
                      <a:r>
                        <a:rPr sz="900" spc="-15" dirty="0">
                          <a:solidFill>
                            <a:srgbClr val="4C4D4F"/>
                          </a:solidFill>
                          <a:latin typeface="Calibri"/>
                          <a:cs typeface="Calibri"/>
                        </a:rPr>
                        <a:t> </a:t>
                      </a:r>
                      <a:r>
                        <a:rPr sz="900" dirty="0">
                          <a:solidFill>
                            <a:srgbClr val="4C4D4F"/>
                          </a:solidFill>
                          <a:latin typeface="Calibri"/>
                          <a:cs typeface="Calibri"/>
                        </a:rPr>
                        <a:t>0</a:t>
                      </a:r>
                      <a:r>
                        <a:rPr sz="900" spc="-15" dirty="0">
                          <a:solidFill>
                            <a:srgbClr val="4C4D4F"/>
                          </a:solidFill>
                          <a:latin typeface="Calibri"/>
                          <a:cs typeface="Calibri"/>
                        </a:rPr>
                        <a:t> </a:t>
                      </a:r>
                      <a:r>
                        <a:rPr sz="900" dirty="0">
                          <a:solidFill>
                            <a:srgbClr val="4C4D4F"/>
                          </a:solidFill>
                          <a:latin typeface="Calibri"/>
                          <a:cs typeface="Calibri"/>
                        </a:rPr>
                        <a:t>a</a:t>
                      </a:r>
                      <a:r>
                        <a:rPr sz="900" spc="-20" dirty="0">
                          <a:solidFill>
                            <a:srgbClr val="4C4D4F"/>
                          </a:solidFill>
                          <a:latin typeface="Calibri"/>
                          <a:cs typeface="Calibri"/>
                        </a:rPr>
                        <a:t> </a:t>
                      </a:r>
                      <a:r>
                        <a:rPr sz="900" dirty="0">
                          <a:solidFill>
                            <a:srgbClr val="4C4D4F"/>
                          </a:solidFill>
                          <a:latin typeface="Calibri"/>
                          <a:cs typeface="Calibri"/>
                        </a:rPr>
                        <a:t>3 </a:t>
                      </a:r>
                      <a:r>
                        <a:rPr sz="900" spc="-190" dirty="0">
                          <a:solidFill>
                            <a:srgbClr val="4C4D4F"/>
                          </a:solidFill>
                          <a:latin typeface="Calibri"/>
                          <a:cs typeface="Calibri"/>
                        </a:rPr>
                        <a:t> </a:t>
                      </a:r>
                      <a:r>
                        <a:rPr sz="900" dirty="0">
                          <a:solidFill>
                            <a:srgbClr val="4C4D4F"/>
                          </a:solidFill>
                          <a:latin typeface="Calibri"/>
                          <a:cs typeface="Calibri"/>
                        </a:rPr>
                        <a:t>años</a:t>
                      </a:r>
                      <a:endParaRPr sz="900" dirty="0">
                        <a:latin typeface="Calibri"/>
                        <a:cs typeface="Calibri"/>
                      </a:endParaRPr>
                    </a:p>
                  </a:txBody>
                  <a:tcPr marL="0" marR="0" marT="66675" marB="0">
                    <a:lnB w="57150">
                      <a:solidFill>
                        <a:srgbClr val="FFFFFF"/>
                      </a:solidFill>
                      <a:prstDash val="solid"/>
                    </a:lnB>
                    <a:solidFill>
                      <a:srgbClr val="EECDC1"/>
                    </a:solidFill>
                  </a:tcPr>
                </a:tc>
                <a:tc>
                  <a:txBody>
                    <a:bodyPr/>
                    <a:lstStyle/>
                    <a:p>
                      <a:pPr marL="251460" marR="123189" indent="-198755">
                        <a:lnSpc>
                          <a:spcPct val="92600"/>
                        </a:lnSpc>
                        <a:spcBef>
                          <a:spcPts val="700"/>
                        </a:spcBef>
                      </a:pPr>
                      <a:r>
                        <a:rPr sz="900" b="1" spc="-5" dirty="0">
                          <a:solidFill>
                            <a:srgbClr val="933F80"/>
                          </a:solidFill>
                          <a:latin typeface="Trebuchet MS"/>
                          <a:cs typeface="Trebuchet MS"/>
                        </a:rPr>
                        <a:t>C2</a:t>
                      </a:r>
                      <a:r>
                        <a:rPr sz="900" b="1" dirty="0">
                          <a:solidFill>
                            <a:srgbClr val="933F80"/>
                          </a:solidFill>
                          <a:latin typeface="Trebuchet MS"/>
                          <a:cs typeface="Trebuchet MS"/>
                        </a:rPr>
                        <a:t>2</a:t>
                      </a:r>
                      <a:r>
                        <a:rPr sz="900" b="1" spc="5" dirty="0">
                          <a:solidFill>
                            <a:srgbClr val="933F80"/>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5" dirty="0">
                          <a:solidFill>
                            <a:srgbClr val="4C4D4F"/>
                          </a:solidFill>
                          <a:latin typeface="Calibri"/>
                          <a:cs typeface="Calibri"/>
                        </a:rPr>
                        <a:t> </a:t>
                      </a:r>
                      <a:r>
                        <a:rPr sz="900" dirty="0">
                          <a:solidFill>
                            <a:srgbClr val="4C4D4F"/>
                          </a:solidFill>
                          <a:latin typeface="Calibri"/>
                          <a:cs typeface="Calibri"/>
                        </a:rPr>
                        <a:t>de</a:t>
                      </a:r>
                      <a:r>
                        <a:rPr sz="900" spc="10" dirty="0">
                          <a:solidFill>
                            <a:srgbClr val="4C4D4F"/>
                          </a:solidFill>
                          <a:latin typeface="Calibri"/>
                          <a:cs typeface="Calibri"/>
                        </a:rPr>
                        <a:t> </a:t>
                      </a:r>
                      <a:r>
                        <a:rPr sz="900" spc="-10" dirty="0">
                          <a:solidFill>
                            <a:srgbClr val="4C4D4F"/>
                          </a:solidFill>
                          <a:latin typeface="Calibri"/>
                          <a:cs typeface="Calibri"/>
                        </a:rPr>
                        <a:t>c</a:t>
                      </a:r>
                      <a:r>
                        <a:rPr sz="900" dirty="0">
                          <a:solidFill>
                            <a:srgbClr val="4C4D4F"/>
                          </a:solidFill>
                          <a:latin typeface="Calibri"/>
                          <a:cs typeface="Calibri"/>
                        </a:rPr>
                        <a:t>hoque</a:t>
                      </a:r>
                      <a:r>
                        <a:rPr sz="900" spc="5" dirty="0">
                          <a:solidFill>
                            <a:srgbClr val="4C4D4F"/>
                          </a:solidFill>
                          <a:latin typeface="Calibri"/>
                          <a:cs typeface="Calibri"/>
                        </a:rPr>
                        <a:t> </a:t>
                      </a:r>
                      <a:r>
                        <a:rPr sz="900" dirty="0">
                          <a:solidFill>
                            <a:srgbClr val="4C4D4F"/>
                          </a:solidFill>
                          <a:latin typeface="Calibri"/>
                          <a:cs typeface="Calibri"/>
                        </a:rPr>
                        <a:t>p</a:t>
                      </a:r>
                      <a:r>
                        <a:rPr sz="900" spc="-10" dirty="0">
                          <a:solidFill>
                            <a:srgbClr val="4C4D4F"/>
                          </a:solidFill>
                          <a:latin typeface="Calibri"/>
                          <a:cs typeface="Calibri"/>
                        </a:rPr>
                        <a:t>a</a:t>
                      </a:r>
                      <a:r>
                        <a:rPr sz="900" spc="-5" dirty="0">
                          <a:solidFill>
                            <a:srgbClr val="4C4D4F"/>
                          </a:solidFill>
                          <a:latin typeface="Calibri"/>
                          <a:cs typeface="Calibri"/>
                        </a:rPr>
                        <a:t>r</a:t>
                      </a:r>
                      <a:r>
                        <a:rPr sz="900" dirty="0">
                          <a:solidFill>
                            <a:srgbClr val="4C4D4F"/>
                          </a:solidFill>
                          <a:latin typeface="Calibri"/>
                          <a:cs typeface="Calibri"/>
                        </a:rPr>
                        <a:t>a  </a:t>
                      </a:r>
                      <a:r>
                        <a:rPr sz="900" spc="5" dirty="0">
                          <a:solidFill>
                            <a:srgbClr val="4C4D4F"/>
                          </a:solidFill>
                          <a:latin typeface="Calibri"/>
                          <a:cs typeface="Calibri"/>
                        </a:rPr>
                        <a:t>la</a:t>
                      </a:r>
                      <a:r>
                        <a:rPr sz="900" spc="10" dirty="0">
                          <a:solidFill>
                            <a:srgbClr val="4C4D4F"/>
                          </a:solidFill>
                          <a:latin typeface="Calibri"/>
                          <a:cs typeface="Calibri"/>
                        </a:rPr>
                        <a:t> </a:t>
                      </a:r>
                      <a:r>
                        <a:rPr sz="900" dirty="0">
                          <a:solidFill>
                            <a:srgbClr val="4C4D4F"/>
                          </a:solidFill>
                          <a:latin typeface="Calibri"/>
                          <a:cs typeface="Calibri"/>
                        </a:rPr>
                        <a:t>economía de los </a:t>
                      </a:r>
                      <a:r>
                        <a:rPr sz="900" spc="5" dirty="0">
                          <a:solidFill>
                            <a:srgbClr val="4C4D4F"/>
                          </a:solidFill>
                          <a:latin typeface="Calibri"/>
                          <a:cs typeface="Calibri"/>
                        </a:rPr>
                        <a:t> </a:t>
                      </a:r>
                      <a:r>
                        <a:rPr sz="900" spc="-5" dirty="0">
                          <a:solidFill>
                            <a:srgbClr val="4C4D4F"/>
                          </a:solidFill>
                          <a:latin typeface="Calibri"/>
                          <a:cs typeface="Calibri"/>
                        </a:rPr>
                        <a:t>cuidados</a:t>
                      </a:r>
                      <a:r>
                        <a:rPr sz="900" spc="-15" dirty="0">
                          <a:solidFill>
                            <a:srgbClr val="4C4D4F"/>
                          </a:solidFill>
                          <a:latin typeface="Calibri"/>
                          <a:cs typeface="Calibri"/>
                        </a:rPr>
                        <a:t> </a:t>
                      </a:r>
                      <a:r>
                        <a:rPr sz="900" dirty="0">
                          <a:solidFill>
                            <a:srgbClr val="4C4D4F"/>
                          </a:solidFill>
                          <a:latin typeface="Calibri"/>
                          <a:cs typeface="Calibri"/>
                        </a:rPr>
                        <a:t>y</a:t>
                      </a:r>
                      <a:r>
                        <a:rPr sz="900" spc="25" dirty="0">
                          <a:solidFill>
                            <a:srgbClr val="4C4D4F"/>
                          </a:solidFill>
                          <a:latin typeface="Calibri"/>
                          <a:cs typeface="Calibri"/>
                        </a:rPr>
                        <a:t> </a:t>
                      </a:r>
                      <a:r>
                        <a:rPr sz="900" spc="-5" dirty="0">
                          <a:solidFill>
                            <a:srgbClr val="4C4D4F"/>
                          </a:solidFill>
                          <a:latin typeface="Calibri"/>
                          <a:cs typeface="Calibri"/>
                        </a:rPr>
                        <a:t>refuerzo </a:t>
                      </a:r>
                      <a:r>
                        <a:rPr sz="900" dirty="0">
                          <a:solidFill>
                            <a:srgbClr val="4C4D4F"/>
                          </a:solidFill>
                          <a:latin typeface="Calibri"/>
                          <a:cs typeface="Calibri"/>
                        </a:rPr>
                        <a:t> de </a:t>
                      </a:r>
                      <a:r>
                        <a:rPr sz="900" spc="-5" dirty="0">
                          <a:solidFill>
                            <a:srgbClr val="4C4D4F"/>
                          </a:solidFill>
                          <a:latin typeface="Calibri"/>
                          <a:cs typeface="Calibri"/>
                        </a:rPr>
                        <a:t>las </a:t>
                      </a:r>
                      <a:r>
                        <a:rPr sz="900" dirty="0">
                          <a:solidFill>
                            <a:srgbClr val="4C4D4F"/>
                          </a:solidFill>
                          <a:latin typeface="Calibri"/>
                          <a:cs typeface="Calibri"/>
                        </a:rPr>
                        <a:t>políticas</a:t>
                      </a:r>
                      <a:endParaRPr sz="900">
                        <a:latin typeface="Calibri"/>
                        <a:cs typeface="Calibri"/>
                      </a:endParaRPr>
                    </a:p>
                    <a:p>
                      <a:pPr marL="251460">
                        <a:lnSpc>
                          <a:spcPts val="1010"/>
                        </a:lnSpc>
                      </a:pPr>
                      <a:r>
                        <a:rPr sz="900" dirty="0">
                          <a:solidFill>
                            <a:srgbClr val="4C4D4F"/>
                          </a:solidFill>
                          <a:latin typeface="Calibri"/>
                          <a:cs typeface="Calibri"/>
                        </a:rPr>
                        <a:t>de</a:t>
                      </a:r>
                      <a:r>
                        <a:rPr sz="900" spc="-35" dirty="0">
                          <a:solidFill>
                            <a:srgbClr val="4C4D4F"/>
                          </a:solidFill>
                          <a:latin typeface="Calibri"/>
                          <a:cs typeface="Calibri"/>
                        </a:rPr>
                        <a:t> </a:t>
                      </a:r>
                      <a:r>
                        <a:rPr sz="900" dirty="0">
                          <a:solidFill>
                            <a:srgbClr val="4C4D4F"/>
                          </a:solidFill>
                          <a:latin typeface="Calibri"/>
                          <a:cs typeface="Calibri"/>
                        </a:rPr>
                        <a:t>inclusión</a:t>
                      </a:r>
                      <a:endParaRPr sz="900">
                        <a:latin typeface="Calibri"/>
                        <a:cs typeface="Calibri"/>
                      </a:endParaRPr>
                    </a:p>
                    <a:p>
                      <a:pPr marL="250825" marR="67945" indent="-198120">
                        <a:lnSpc>
                          <a:spcPct val="92200"/>
                        </a:lnSpc>
                        <a:spcBef>
                          <a:spcPts val="300"/>
                        </a:spcBef>
                      </a:pPr>
                      <a:r>
                        <a:rPr sz="900" b="1" spc="-5" dirty="0">
                          <a:solidFill>
                            <a:srgbClr val="933F80"/>
                          </a:solidFill>
                          <a:latin typeface="Trebuchet MS"/>
                          <a:cs typeface="Trebuchet MS"/>
                        </a:rPr>
                        <a:t>C2</a:t>
                      </a:r>
                      <a:r>
                        <a:rPr sz="900" b="1" dirty="0">
                          <a:solidFill>
                            <a:srgbClr val="933F80"/>
                          </a:solidFill>
                          <a:latin typeface="Trebuchet MS"/>
                          <a:cs typeface="Trebuchet MS"/>
                        </a:rPr>
                        <a:t>3</a:t>
                      </a:r>
                      <a:r>
                        <a:rPr sz="900" b="1" spc="5" dirty="0">
                          <a:solidFill>
                            <a:srgbClr val="933F80"/>
                          </a:solidFill>
                          <a:latin typeface="Trebuchet MS"/>
                          <a:cs typeface="Trebuchet MS"/>
                        </a:rPr>
                        <a:t> </a:t>
                      </a:r>
                      <a:r>
                        <a:rPr sz="900" spc="-10" dirty="0">
                          <a:solidFill>
                            <a:srgbClr val="4C4D4F"/>
                          </a:solidFill>
                          <a:latin typeface="Calibri"/>
                          <a:cs typeface="Calibri"/>
                        </a:rPr>
                        <a:t>N</a:t>
                      </a:r>
                      <a:r>
                        <a:rPr sz="900" dirty="0">
                          <a:solidFill>
                            <a:srgbClr val="4C4D4F"/>
                          </a:solidFill>
                          <a:latin typeface="Calibri"/>
                          <a:cs typeface="Calibri"/>
                        </a:rPr>
                        <a:t>ue</a:t>
                      </a:r>
                      <a:r>
                        <a:rPr sz="900" spc="5" dirty="0">
                          <a:solidFill>
                            <a:srgbClr val="4C4D4F"/>
                          </a:solidFill>
                          <a:latin typeface="Calibri"/>
                          <a:cs typeface="Calibri"/>
                        </a:rPr>
                        <a:t>v</a:t>
                      </a:r>
                      <a:r>
                        <a:rPr sz="900" spc="-10" dirty="0">
                          <a:solidFill>
                            <a:srgbClr val="4C4D4F"/>
                          </a:solidFill>
                          <a:latin typeface="Calibri"/>
                          <a:cs typeface="Calibri"/>
                        </a:rPr>
                        <a:t>a</a:t>
                      </a:r>
                      <a:r>
                        <a:rPr sz="900" dirty="0">
                          <a:solidFill>
                            <a:srgbClr val="4C4D4F"/>
                          </a:solidFill>
                          <a:latin typeface="Calibri"/>
                          <a:cs typeface="Calibri"/>
                        </a:rPr>
                        <a:t>s po</a:t>
                      </a:r>
                      <a:r>
                        <a:rPr sz="900" spc="5" dirty="0">
                          <a:solidFill>
                            <a:srgbClr val="4C4D4F"/>
                          </a:solidFill>
                          <a:latin typeface="Calibri"/>
                          <a:cs typeface="Calibri"/>
                        </a:rPr>
                        <a:t>lí</a:t>
                      </a:r>
                      <a:r>
                        <a:rPr sz="900" spc="-5" dirty="0">
                          <a:solidFill>
                            <a:srgbClr val="4C4D4F"/>
                          </a:solidFill>
                          <a:latin typeface="Calibri"/>
                          <a:cs typeface="Calibri"/>
                        </a:rPr>
                        <a:t>t</a:t>
                      </a:r>
                      <a:r>
                        <a:rPr sz="900" spc="5" dirty="0">
                          <a:solidFill>
                            <a:srgbClr val="4C4D4F"/>
                          </a:solidFill>
                          <a:latin typeface="Calibri"/>
                          <a:cs typeface="Calibri"/>
                        </a:rPr>
                        <a:t>i</a:t>
                      </a:r>
                      <a:r>
                        <a:rPr sz="900" spc="-10" dirty="0">
                          <a:solidFill>
                            <a:srgbClr val="4C4D4F"/>
                          </a:solidFill>
                          <a:latin typeface="Calibri"/>
                          <a:cs typeface="Calibri"/>
                        </a:rPr>
                        <a:t>ca</a:t>
                      </a:r>
                      <a:r>
                        <a:rPr sz="900" dirty="0">
                          <a:solidFill>
                            <a:srgbClr val="4C4D4F"/>
                          </a:solidFill>
                          <a:latin typeface="Calibri"/>
                          <a:cs typeface="Calibri"/>
                        </a:rPr>
                        <a:t>s  públicas</a:t>
                      </a:r>
                      <a:r>
                        <a:rPr sz="900" spc="5" dirty="0">
                          <a:solidFill>
                            <a:srgbClr val="4C4D4F"/>
                          </a:solidFill>
                          <a:latin typeface="Calibri"/>
                          <a:cs typeface="Calibri"/>
                        </a:rPr>
                        <a:t> </a:t>
                      </a:r>
                      <a:r>
                        <a:rPr sz="900" spc="-5" dirty="0">
                          <a:solidFill>
                            <a:srgbClr val="4C4D4F"/>
                          </a:solidFill>
                          <a:latin typeface="Calibri"/>
                          <a:cs typeface="Calibri"/>
                        </a:rPr>
                        <a:t>para </a:t>
                      </a:r>
                      <a:r>
                        <a:rPr sz="900" dirty="0">
                          <a:solidFill>
                            <a:srgbClr val="4C4D4F"/>
                          </a:solidFill>
                          <a:latin typeface="Calibri"/>
                          <a:cs typeface="Calibri"/>
                        </a:rPr>
                        <a:t>un </a:t>
                      </a:r>
                      <a:r>
                        <a:rPr sz="900" spc="5" dirty="0">
                          <a:solidFill>
                            <a:srgbClr val="4C4D4F"/>
                          </a:solidFill>
                          <a:latin typeface="Calibri"/>
                          <a:cs typeface="Calibri"/>
                        </a:rPr>
                        <a:t> </a:t>
                      </a:r>
                      <a:r>
                        <a:rPr sz="900" spc="-5" dirty="0">
                          <a:solidFill>
                            <a:srgbClr val="4C4D4F"/>
                          </a:solidFill>
                          <a:latin typeface="Calibri"/>
                          <a:cs typeface="Calibri"/>
                        </a:rPr>
                        <a:t>mercado </a:t>
                      </a:r>
                      <a:r>
                        <a:rPr sz="900" dirty="0">
                          <a:solidFill>
                            <a:srgbClr val="4C4D4F"/>
                          </a:solidFill>
                          <a:latin typeface="Calibri"/>
                          <a:cs typeface="Calibri"/>
                        </a:rPr>
                        <a:t>de </a:t>
                      </a:r>
                      <a:r>
                        <a:rPr sz="900" spc="-5" dirty="0">
                          <a:solidFill>
                            <a:srgbClr val="4C4D4F"/>
                          </a:solidFill>
                          <a:latin typeface="Calibri"/>
                          <a:cs typeface="Calibri"/>
                        </a:rPr>
                        <a:t>trabajo </a:t>
                      </a:r>
                      <a:r>
                        <a:rPr sz="900" dirty="0">
                          <a:solidFill>
                            <a:srgbClr val="4C4D4F"/>
                          </a:solidFill>
                          <a:latin typeface="Calibri"/>
                          <a:cs typeface="Calibri"/>
                        </a:rPr>
                        <a:t> </a:t>
                      </a:r>
                      <a:r>
                        <a:rPr sz="900" spc="-5" dirty="0">
                          <a:solidFill>
                            <a:srgbClr val="4C4D4F"/>
                          </a:solidFill>
                          <a:latin typeface="Calibri"/>
                          <a:cs typeface="Calibri"/>
                        </a:rPr>
                        <a:t>dinámico, </a:t>
                      </a:r>
                      <a:r>
                        <a:rPr sz="900" dirty="0">
                          <a:solidFill>
                            <a:srgbClr val="4C4D4F"/>
                          </a:solidFill>
                          <a:latin typeface="Calibri"/>
                          <a:cs typeface="Calibri"/>
                        </a:rPr>
                        <a:t>resiliente e </a:t>
                      </a:r>
                      <a:r>
                        <a:rPr sz="900" spc="-190" dirty="0">
                          <a:solidFill>
                            <a:srgbClr val="4C4D4F"/>
                          </a:solidFill>
                          <a:latin typeface="Calibri"/>
                          <a:cs typeface="Calibri"/>
                        </a:rPr>
                        <a:t> </a:t>
                      </a:r>
                      <a:r>
                        <a:rPr sz="900" spc="5" dirty="0">
                          <a:solidFill>
                            <a:srgbClr val="4C4D4F"/>
                          </a:solidFill>
                          <a:latin typeface="Calibri"/>
                          <a:cs typeface="Calibri"/>
                        </a:rPr>
                        <a:t>inclusivo</a:t>
                      </a:r>
                      <a:endParaRPr sz="900">
                        <a:latin typeface="Calibri"/>
                        <a:cs typeface="Calibri"/>
                      </a:endParaRPr>
                    </a:p>
                  </a:txBody>
                  <a:tcPr marL="0" marR="0" marT="88900" marB="0">
                    <a:lnB w="57150">
                      <a:solidFill>
                        <a:srgbClr val="FFFFFF"/>
                      </a:solidFill>
                      <a:prstDash val="solid"/>
                    </a:lnB>
                    <a:solidFill>
                      <a:srgbClr val="DECCDD"/>
                    </a:solidFill>
                  </a:tcPr>
                </a:tc>
                <a:tc>
                  <a:txBody>
                    <a:bodyPr/>
                    <a:lstStyle/>
                    <a:p>
                      <a:pPr marL="254000" marR="396875" indent="-200660" algn="just">
                        <a:lnSpc>
                          <a:spcPct val="92200"/>
                        </a:lnSpc>
                        <a:spcBef>
                          <a:spcPts val="610"/>
                        </a:spcBef>
                      </a:pPr>
                      <a:r>
                        <a:rPr sz="900" b="1" spc="-5" dirty="0">
                          <a:solidFill>
                            <a:srgbClr val="4D4D8C"/>
                          </a:solidFill>
                          <a:latin typeface="Trebuchet MS"/>
                          <a:cs typeface="Trebuchet MS"/>
                        </a:rPr>
                        <a:t>C2</a:t>
                      </a:r>
                      <a:r>
                        <a:rPr sz="900" b="1" dirty="0">
                          <a:solidFill>
                            <a:srgbClr val="4D4D8C"/>
                          </a:solidFill>
                          <a:latin typeface="Trebuchet MS"/>
                          <a:cs typeface="Trebuchet MS"/>
                        </a:rPr>
                        <a:t>4</a:t>
                      </a:r>
                      <a:r>
                        <a:rPr sz="900" b="1" spc="-15" dirty="0">
                          <a:solidFill>
                            <a:srgbClr val="4D4D8C"/>
                          </a:solidFill>
                          <a:latin typeface="Trebuchet MS"/>
                          <a:cs typeface="Trebuchet MS"/>
                        </a:rPr>
                        <a:t> </a:t>
                      </a:r>
                      <a:r>
                        <a:rPr sz="900" dirty="0">
                          <a:solidFill>
                            <a:srgbClr val="4C4D4F"/>
                          </a:solidFill>
                          <a:latin typeface="Calibri"/>
                          <a:cs typeface="Calibri"/>
                        </a:rPr>
                        <a:t>R</a:t>
                      </a:r>
                      <a:r>
                        <a:rPr sz="900" spc="5" dirty="0">
                          <a:solidFill>
                            <a:srgbClr val="4C4D4F"/>
                          </a:solidFill>
                          <a:latin typeface="Calibri"/>
                          <a:cs typeface="Calibri"/>
                        </a:rPr>
                        <a:t>e</a:t>
                      </a:r>
                      <a:r>
                        <a:rPr sz="900" spc="10" dirty="0">
                          <a:solidFill>
                            <a:srgbClr val="4C4D4F"/>
                          </a:solidFill>
                          <a:latin typeface="Calibri"/>
                          <a:cs typeface="Calibri"/>
                        </a:rPr>
                        <a:t>v</a:t>
                      </a:r>
                      <a:r>
                        <a:rPr sz="900" spc="-5" dirty="0">
                          <a:solidFill>
                            <a:srgbClr val="4C4D4F"/>
                          </a:solidFill>
                          <a:latin typeface="Calibri"/>
                          <a:cs typeface="Calibri"/>
                        </a:rPr>
                        <a:t>a</a:t>
                      </a:r>
                      <a:r>
                        <a:rPr sz="900" spc="10" dirty="0">
                          <a:solidFill>
                            <a:srgbClr val="4C4D4F"/>
                          </a:solidFill>
                          <a:latin typeface="Calibri"/>
                          <a:cs typeface="Calibri"/>
                        </a:rPr>
                        <a:t>l</a:t>
                      </a:r>
                      <a:r>
                        <a:rPr sz="900" spc="5" dirty="0">
                          <a:solidFill>
                            <a:srgbClr val="4C4D4F"/>
                          </a:solidFill>
                          <a:latin typeface="Calibri"/>
                          <a:cs typeface="Calibri"/>
                        </a:rPr>
                        <a:t>o</a:t>
                      </a:r>
                      <a:r>
                        <a:rPr sz="900" dirty="0">
                          <a:solidFill>
                            <a:srgbClr val="4C4D4F"/>
                          </a:solidFill>
                          <a:latin typeface="Calibri"/>
                          <a:cs typeface="Calibri"/>
                        </a:rPr>
                        <a:t>r</a:t>
                      </a:r>
                      <a:r>
                        <a:rPr sz="900" spc="10" dirty="0">
                          <a:solidFill>
                            <a:srgbClr val="4C4D4F"/>
                          </a:solidFill>
                          <a:latin typeface="Calibri"/>
                          <a:cs typeface="Calibri"/>
                        </a:rPr>
                        <a:t>i</a:t>
                      </a:r>
                      <a:r>
                        <a:rPr sz="900" spc="-5" dirty="0">
                          <a:solidFill>
                            <a:srgbClr val="4C4D4F"/>
                          </a:solidFill>
                          <a:latin typeface="Calibri"/>
                          <a:cs typeface="Calibri"/>
                        </a:rPr>
                        <a:t>zac</a:t>
                      </a:r>
                      <a:r>
                        <a:rPr sz="900" spc="10" dirty="0">
                          <a:solidFill>
                            <a:srgbClr val="4C4D4F"/>
                          </a:solidFill>
                          <a:latin typeface="Calibri"/>
                          <a:cs typeface="Calibri"/>
                        </a:rPr>
                        <a:t>i</a:t>
                      </a:r>
                      <a:r>
                        <a:rPr sz="900" spc="5" dirty="0">
                          <a:solidFill>
                            <a:srgbClr val="4C4D4F"/>
                          </a:solidFill>
                          <a:latin typeface="Calibri"/>
                          <a:cs typeface="Calibri"/>
                        </a:rPr>
                        <a:t>ó</a:t>
                      </a:r>
                      <a:r>
                        <a:rPr sz="900" dirty="0">
                          <a:solidFill>
                            <a:srgbClr val="4C4D4F"/>
                          </a:solidFill>
                          <a:latin typeface="Calibri"/>
                          <a:cs typeface="Calibri"/>
                        </a:rPr>
                        <a:t>n  de la industria </a:t>
                      </a:r>
                      <a:r>
                        <a:rPr sz="900" spc="-195" dirty="0">
                          <a:solidFill>
                            <a:srgbClr val="4C4D4F"/>
                          </a:solidFill>
                          <a:latin typeface="Calibri"/>
                          <a:cs typeface="Calibri"/>
                        </a:rPr>
                        <a:t> </a:t>
                      </a:r>
                      <a:r>
                        <a:rPr sz="900" dirty="0">
                          <a:solidFill>
                            <a:srgbClr val="4C4D4F"/>
                          </a:solidFill>
                          <a:latin typeface="Calibri"/>
                          <a:cs typeface="Calibri"/>
                        </a:rPr>
                        <a:t>cultural</a:t>
                      </a:r>
                      <a:endParaRPr sz="900" dirty="0">
                        <a:latin typeface="Calibri"/>
                        <a:cs typeface="Calibri"/>
                      </a:endParaRPr>
                    </a:p>
                    <a:p>
                      <a:pPr>
                        <a:lnSpc>
                          <a:spcPct val="100000"/>
                        </a:lnSpc>
                        <a:spcBef>
                          <a:spcPts val="25"/>
                        </a:spcBef>
                      </a:pPr>
                      <a:endParaRPr sz="850" dirty="0">
                        <a:latin typeface="Times New Roman"/>
                        <a:cs typeface="Times New Roman"/>
                      </a:endParaRPr>
                    </a:p>
                    <a:p>
                      <a:pPr marL="259715" marR="384810" indent="-203200">
                        <a:lnSpc>
                          <a:spcPts val="1010"/>
                        </a:lnSpc>
                      </a:pPr>
                      <a:r>
                        <a:rPr sz="900" b="1" spc="-5" dirty="0">
                          <a:solidFill>
                            <a:srgbClr val="4D4D8C"/>
                          </a:solidFill>
                          <a:latin typeface="Trebuchet MS"/>
                          <a:cs typeface="Trebuchet MS"/>
                        </a:rPr>
                        <a:t>C2</a:t>
                      </a:r>
                      <a:r>
                        <a:rPr sz="900" b="1" dirty="0">
                          <a:solidFill>
                            <a:srgbClr val="4D4D8C"/>
                          </a:solidFill>
                          <a:latin typeface="Trebuchet MS"/>
                          <a:cs typeface="Trebuchet MS"/>
                        </a:rPr>
                        <a:t>5</a:t>
                      </a:r>
                      <a:r>
                        <a:rPr sz="900" b="1" spc="-5" dirty="0">
                          <a:solidFill>
                            <a:srgbClr val="4D4D8C"/>
                          </a:solidFill>
                          <a:latin typeface="Trebuchet MS"/>
                          <a:cs typeface="Trebuchet MS"/>
                        </a:rPr>
                        <a:t> </a:t>
                      </a:r>
                      <a:r>
                        <a:rPr sz="900" spc="-5" dirty="0">
                          <a:solidFill>
                            <a:srgbClr val="4C4D4F"/>
                          </a:solidFill>
                          <a:latin typeface="Calibri"/>
                          <a:cs typeface="Calibri"/>
                        </a:rPr>
                        <a:t>Es</a:t>
                      </a:r>
                      <a:r>
                        <a:rPr sz="900" dirty="0">
                          <a:solidFill>
                            <a:srgbClr val="4C4D4F"/>
                          </a:solidFill>
                          <a:latin typeface="Calibri"/>
                          <a:cs typeface="Calibri"/>
                        </a:rPr>
                        <a:t>p</a:t>
                      </a:r>
                      <a:r>
                        <a:rPr sz="900" spc="-10" dirty="0">
                          <a:solidFill>
                            <a:srgbClr val="4C4D4F"/>
                          </a:solidFill>
                          <a:latin typeface="Calibri"/>
                          <a:cs typeface="Calibri"/>
                        </a:rPr>
                        <a:t>a</a:t>
                      </a:r>
                      <a:r>
                        <a:rPr sz="900" dirty="0">
                          <a:solidFill>
                            <a:srgbClr val="4C4D4F"/>
                          </a:solidFill>
                          <a:latin typeface="Calibri"/>
                          <a:cs typeface="Calibri"/>
                        </a:rPr>
                        <a:t>ña</a:t>
                      </a:r>
                      <a:r>
                        <a:rPr sz="900" spc="-5" dirty="0">
                          <a:solidFill>
                            <a:srgbClr val="4C4D4F"/>
                          </a:solidFill>
                          <a:latin typeface="Calibri"/>
                          <a:cs typeface="Calibri"/>
                        </a:rPr>
                        <a:t> </a:t>
                      </a:r>
                      <a:r>
                        <a:rPr sz="900" dirty="0">
                          <a:solidFill>
                            <a:srgbClr val="4C4D4F"/>
                          </a:solidFill>
                          <a:latin typeface="Calibri"/>
                          <a:cs typeface="Calibri"/>
                        </a:rPr>
                        <a:t>hub  audiovisual</a:t>
                      </a:r>
                      <a:r>
                        <a:rPr sz="900" spc="-45" dirty="0">
                          <a:solidFill>
                            <a:srgbClr val="4C4D4F"/>
                          </a:solidFill>
                          <a:latin typeface="Calibri"/>
                          <a:cs typeface="Calibri"/>
                        </a:rPr>
                        <a:t> </a:t>
                      </a:r>
                      <a:r>
                        <a:rPr sz="900" dirty="0">
                          <a:solidFill>
                            <a:srgbClr val="4C4D4F"/>
                          </a:solidFill>
                          <a:latin typeface="Calibri"/>
                          <a:cs typeface="Calibri"/>
                        </a:rPr>
                        <a:t>de </a:t>
                      </a:r>
                      <a:r>
                        <a:rPr sz="900" spc="-190" dirty="0">
                          <a:solidFill>
                            <a:srgbClr val="4C4D4F"/>
                          </a:solidFill>
                          <a:latin typeface="Calibri"/>
                          <a:cs typeface="Calibri"/>
                        </a:rPr>
                        <a:t> </a:t>
                      </a:r>
                      <a:r>
                        <a:rPr sz="900" spc="-5" dirty="0">
                          <a:solidFill>
                            <a:srgbClr val="4C4D4F"/>
                          </a:solidFill>
                          <a:latin typeface="Calibri"/>
                          <a:cs typeface="Calibri"/>
                        </a:rPr>
                        <a:t>Europa</a:t>
                      </a:r>
                      <a:endParaRPr sz="900" dirty="0">
                        <a:latin typeface="Calibri"/>
                        <a:cs typeface="Calibri"/>
                      </a:endParaRPr>
                    </a:p>
                    <a:p>
                      <a:pPr marL="266700">
                        <a:lnSpc>
                          <a:spcPts val="960"/>
                        </a:lnSpc>
                      </a:pPr>
                      <a:r>
                        <a:rPr sz="900" spc="-5" dirty="0">
                          <a:solidFill>
                            <a:srgbClr val="4C4D4F"/>
                          </a:solidFill>
                          <a:latin typeface="Calibri"/>
                          <a:cs typeface="Calibri"/>
                        </a:rPr>
                        <a:t>(Spain</a:t>
                      </a:r>
                      <a:r>
                        <a:rPr sz="900" spc="-30" dirty="0">
                          <a:solidFill>
                            <a:srgbClr val="4C4D4F"/>
                          </a:solidFill>
                          <a:latin typeface="Calibri"/>
                          <a:cs typeface="Calibri"/>
                        </a:rPr>
                        <a:t> </a:t>
                      </a:r>
                      <a:r>
                        <a:rPr sz="900" dirty="0">
                          <a:solidFill>
                            <a:srgbClr val="4C4D4F"/>
                          </a:solidFill>
                          <a:latin typeface="Calibri"/>
                          <a:cs typeface="Calibri"/>
                        </a:rPr>
                        <a:t>AVS</a:t>
                      </a:r>
                      <a:r>
                        <a:rPr sz="900" spc="-30" dirty="0">
                          <a:solidFill>
                            <a:srgbClr val="4C4D4F"/>
                          </a:solidFill>
                          <a:latin typeface="Calibri"/>
                          <a:cs typeface="Calibri"/>
                        </a:rPr>
                        <a:t> </a:t>
                      </a:r>
                      <a:r>
                        <a:rPr sz="900" dirty="0">
                          <a:solidFill>
                            <a:srgbClr val="4C4D4F"/>
                          </a:solidFill>
                          <a:latin typeface="Calibri"/>
                          <a:cs typeface="Calibri"/>
                        </a:rPr>
                        <a:t>Hub)</a:t>
                      </a:r>
                      <a:endParaRPr sz="900" dirty="0">
                        <a:latin typeface="Calibri"/>
                        <a:cs typeface="Calibri"/>
                      </a:endParaRPr>
                    </a:p>
                    <a:p>
                      <a:pPr>
                        <a:lnSpc>
                          <a:spcPct val="100000"/>
                        </a:lnSpc>
                        <a:spcBef>
                          <a:spcPts val="55"/>
                        </a:spcBef>
                      </a:pPr>
                      <a:endParaRPr sz="1100" dirty="0">
                        <a:latin typeface="Times New Roman"/>
                        <a:cs typeface="Times New Roman"/>
                      </a:endParaRPr>
                    </a:p>
                    <a:p>
                      <a:pPr marL="53975">
                        <a:lnSpc>
                          <a:spcPts val="1045"/>
                        </a:lnSpc>
                      </a:pPr>
                      <a:r>
                        <a:rPr sz="900" b="1" spc="-5" dirty="0">
                          <a:solidFill>
                            <a:srgbClr val="4D4D8C"/>
                          </a:solidFill>
                          <a:latin typeface="Trebuchet MS"/>
                          <a:cs typeface="Trebuchet MS"/>
                        </a:rPr>
                        <a:t>C2</a:t>
                      </a:r>
                      <a:r>
                        <a:rPr sz="900" b="1" dirty="0">
                          <a:solidFill>
                            <a:srgbClr val="4D4D8C"/>
                          </a:solidFill>
                          <a:latin typeface="Trebuchet MS"/>
                          <a:cs typeface="Trebuchet MS"/>
                        </a:rPr>
                        <a:t>6</a:t>
                      </a:r>
                      <a:r>
                        <a:rPr sz="900" b="1" spc="-5" dirty="0">
                          <a:solidFill>
                            <a:srgbClr val="4D4D8C"/>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 de</a:t>
                      </a:r>
                      <a:r>
                        <a:rPr sz="900" spc="5" dirty="0">
                          <a:solidFill>
                            <a:srgbClr val="4C4D4F"/>
                          </a:solidFill>
                          <a:latin typeface="Calibri"/>
                          <a:cs typeface="Calibri"/>
                        </a:rPr>
                        <a:t> fo</a:t>
                      </a:r>
                      <a:r>
                        <a:rPr sz="900" spc="10" dirty="0">
                          <a:solidFill>
                            <a:srgbClr val="4C4D4F"/>
                          </a:solidFill>
                          <a:latin typeface="Calibri"/>
                          <a:cs typeface="Calibri"/>
                        </a:rPr>
                        <a:t>m</a:t>
                      </a:r>
                      <a:r>
                        <a:rPr sz="900" spc="5" dirty="0">
                          <a:solidFill>
                            <a:srgbClr val="4C4D4F"/>
                          </a:solidFill>
                          <a:latin typeface="Calibri"/>
                          <a:cs typeface="Calibri"/>
                        </a:rPr>
                        <a:t>en</a:t>
                      </a:r>
                      <a:r>
                        <a:rPr sz="900" dirty="0">
                          <a:solidFill>
                            <a:srgbClr val="4C4D4F"/>
                          </a:solidFill>
                          <a:latin typeface="Calibri"/>
                          <a:cs typeface="Calibri"/>
                        </a:rPr>
                        <a:t>to</a:t>
                      </a:r>
                      <a:endParaRPr sz="900" dirty="0">
                        <a:latin typeface="Calibri"/>
                        <a:cs typeface="Calibri"/>
                      </a:endParaRPr>
                    </a:p>
                    <a:p>
                      <a:pPr marL="250825">
                        <a:lnSpc>
                          <a:spcPts val="1045"/>
                        </a:lnSpc>
                      </a:pPr>
                      <a:r>
                        <a:rPr sz="900" dirty="0">
                          <a:solidFill>
                            <a:srgbClr val="4C4D4F"/>
                          </a:solidFill>
                          <a:latin typeface="Calibri"/>
                          <a:cs typeface="Calibri"/>
                        </a:rPr>
                        <a:t>del</a:t>
                      </a:r>
                      <a:r>
                        <a:rPr sz="900" spc="-15" dirty="0">
                          <a:solidFill>
                            <a:srgbClr val="4C4D4F"/>
                          </a:solidFill>
                          <a:latin typeface="Calibri"/>
                          <a:cs typeface="Calibri"/>
                        </a:rPr>
                        <a:t> </a:t>
                      </a:r>
                      <a:r>
                        <a:rPr sz="900" spc="-5" dirty="0">
                          <a:solidFill>
                            <a:srgbClr val="4C4D4F"/>
                          </a:solidFill>
                          <a:latin typeface="Calibri"/>
                          <a:cs typeface="Calibri"/>
                        </a:rPr>
                        <a:t>sector</a:t>
                      </a:r>
                      <a:r>
                        <a:rPr sz="900" spc="-10" dirty="0">
                          <a:solidFill>
                            <a:srgbClr val="4C4D4F"/>
                          </a:solidFill>
                          <a:latin typeface="Calibri"/>
                          <a:cs typeface="Calibri"/>
                        </a:rPr>
                        <a:t> </a:t>
                      </a:r>
                      <a:r>
                        <a:rPr sz="900" dirty="0">
                          <a:solidFill>
                            <a:srgbClr val="4C4D4F"/>
                          </a:solidFill>
                          <a:latin typeface="Calibri"/>
                          <a:cs typeface="Calibri"/>
                        </a:rPr>
                        <a:t>del</a:t>
                      </a:r>
                      <a:r>
                        <a:rPr sz="900" spc="-10" dirty="0">
                          <a:solidFill>
                            <a:srgbClr val="4C4D4F"/>
                          </a:solidFill>
                          <a:latin typeface="Calibri"/>
                          <a:cs typeface="Calibri"/>
                        </a:rPr>
                        <a:t> </a:t>
                      </a:r>
                      <a:r>
                        <a:rPr sz="900" dirty="0">
                          <a:solidFill>
                            <a:srgbClr val="4C4D4F"/>
                          </a:solidFill>
                          <a:latin typeface="Calibri"/>
                          <a:cs typeface="Calibri"/>
                        </a:rPr>
                        <a:t>deporte</a:t>
                      </a:r>
                      <a:endParaRPr sz="900" dirty="0">
                        <a:latin typeface="Calibri"/>
                        <a:cs typeface="Calibri"/>
                      </a:endParaRPr>
                    </a:p>
                  </a:txBody>
                  <a:tcPr marL="0" marR="0" marT="77470" marB="0">
                    <a:lnB w="57150">
                      <a:solidFill>
                        <a:srgbClr val="FFFFFF"/>
                      </a:solidFill>
                      <a:prstDash val="solid"/>
                    </a:lnB>
                    <a:solidFill>
                      <a:srgbClr val="CBCADE"/>
                    </a:solidFill>
                  </a:tcPr>
                </a:tc>
                <a:tc>
                  <a:txBody>
                    <a:bodyPr/>
                    <a:lstStyle/>
                    <a:p>
                      <a:pPr marL="53340">
                        <a:lnSpc>
                          <a:spcPts val="1045"/>
                        </a:lnSpc>
                        <a:spcBef>
                          <a:spcPts val="620"/>
                        </a:spcBef>
                      </a:pPr>
                      <a:r>
                        <a:rPr sz="900" b="1" spc="-5" dirty="0">
                          <a:solidFill>
                            <a:srgbClr val="186EA4"/>
                          </a:solidFill>
                          <a:latin typeface="Trebuchet MS"/>
                          <a:cs typeface="Trebuchet MS"/>
                        </a:rPr>
                        <a:t>C27</a:t>
                      </a:r>
                      <a:r>
                        <a:rPr sz="900" spc="5" dirty="0">
                          <a:solidFill>
                            <a:srgbClr val="4C4D4F"/>
                          </a:solidFill>
                          <a:latin typeface="Calibri"/>
                          <a:cs typeface="Calibri"/>
                        </a:rPr>
                        <a:t>M</a:t>
                      </a:r>
                      <a:r>
                        <a:rPr sz="900" dirty="0">
                          <a:solidFill>
                            <a:srgbClr val="4C4D4F"/>
                          </a:solidFill>
                          <a:latin typeface="Calibri"/>
                          <a:cs typeface="Calibri"/>
                        </a:rPr>
                        <a:t>ed</a:t>
                      </a:r>
                      <a:r>
                        <a:rPr sz="900" spc="5" dirty="0">
                          <a:solidFill>
                            <a:srgbClr val="4C4D4F"/>
                          </a:solidFill>
                          <a:latin typeface="Calibri"/>
                          <a:cs typeface="Calibri"/>
                        </a:rPr>
                        <a:t>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s</a:t>
                      </a:r>
                      <a:r>
                        <a:rPr sz="900" spc="-10" dirty="0">
                          <a:solidFill>
                            <a:srgbClr val="4C4D4F"/>
                          </a:solidFill>
                          <a:latin typeface="Calibri"/>
                          <a:cs typeface="Calibri"/>
                        </a:rPr>
                        <a:t> </a:t>
                      </a:r>
                      <a:r>
                        <a:rPr sz="900" dirty="0">
                          <a:solidFill>
                            <a:srgbClr val="4C4D4F"/>
                          </a:solidFill>
                          <a:latin typeface="Calibri"/>
                          <a:cs typeface="Calibri"/>
                        </a:rPr>
                        <a:t>y</a:t>
                      </a:r>
                      <a:endParaRPr sz="900" dirty="0">
                        <a:latin typeface="Calibri"/>
                        <a:cs typeface="Calibri"/>
                      </a:endParaRPr>
                    </a:p>
                    <a:p>
                      <a:pPr marL="250825" marR="360045">
                        <a:lnSpc>
                          <a:spcPct val="92600"/>
                        </a:lnSpc>
                        <a:spcBef>
                          <a:spcPts val="45"/>
                        </a:spcBef>
                      </a:pPr>
                      <a:r>
                        <a:rPr sz="900" dirty="0">
                          <a:solidFill>
                            <a:srgbClr val="4C4D4F"/>
                          </a:solidFill>
                          <a:latin typeface="Calibri"/>
                          <a:cs typeface="Calibri"/>
                        </a:rPr>
                        <a:t>actuaciones de </a:t>
                      </a:r>
                      <a:r>
                        <a:rPr sz="900" spc="-190" dirty="0">
                          <a:solidFill>
                            <a:srgbClr val="4C4D4F"/>
                          </a:solidFill>
                          <a:latin typeface="Calibri"/>
                          <a:cs typeface="Calibri"/>
                        </a:rPr>
                        <a:t> </a:t>
                      </a:r>
                      <a:r>
                        <a:rPr sz="900" spc="-5" dirty="0">
                          <a:solidFill>
                            <a:srgbClr val="4C4D4F"/>
                          </a:solidFill>
                          <a:latin typeface="Calibri"/>
                          <a:cs typeface="Calibri"/>
                        </a:rPr>
                        <a:t>prevención </a:t>
                      </a:r>
                      <a:r>
                        <a:rPr sz="900" dirty="0">
                          <a:solidFill>
                            <a:srgbClr val="4C4D4F"/>
                          </a:solidFill>
                          <a:latin typeface="Calibri"/>
                          <a:cs typeface="Calibri"/>
                        </a:rPr>
                        <a:t>y </a:t>
                      </a:r>
                      <a:r>
                        <a:rPr sz="900" spc="5" dirty="0">
                          <a:solidFill>
                            <a:srgbClr val="4C4D4F"/>
                          </a:solidFill>
                          <a:latin typeface="Calibri"/>
                          <a:cs typeface="Calibri"/>
                        </a:rPr>
                        <a:t> </a:t>
                      </a:r>
                      <a:r>
                        <a:rPr sz="900" dirty="0">
                          <a:solidFill>
                            <a:srgbClr val="4C4D4F"/>
                          </a:solidFill>
                          <a:latin typeface="Calibri"/>
                          <a:cs typeface="Calibri"/>
                        </a:rPr>
                        <a:t>lucha</a:t>
                      </a:r>
                      <a:r>
                        <a:rPr sz="900" spc="160" dirty="0">
                          <a:solidFill>
                            <a:srgbClr val="4C4D4F"/>
                          </a:solidFill>
                          <a:latin typeface="Calibri"/>
                          <a:cs typeface="Calibri"/>
                        </a:rPr>
                        <a:t> </a:t>
                      </a:r>
                      <a:r>
                        <a:rPr sz="900" spc="-5" dirty="0">
                          <a:solidFill>
                            <a:srgbClr val="4C4D4F"/>
                          </a:solidFill>
                          <a:latin typeface="Calibri"/>
                          <a:cs typeface="Calibri"/>
                        </a:rPr>
                        <a:t>contra</a:t>
                      </a:r>
                      <a:r>
                        <a:rPr sz="900" spc="-35" dirty="0">
                          <a:solidFill>
                            <a:srgbClr val="4C4D4F"/>
                          </a:solidFill>
                          <a:latin typeface="Calibri"/>
                          <a:cs typeface="Calibri"/>
                        </a:rPr>
                        <a:t> </a:t>
                      </a:r>
                      <a:r>
                        <a:rPr sz="900" dirty="0">
                          <a:solidFill>
                            <a:srgbClr val="4C4D4F"/>
                          </a:solidFill>
                          <a:latin typeface="Calibri"/>
                          <a:cs typeface="Calibri"/>
                        </a:rPr>
                        <a:t>el </a:t>
                      </a:r>
                      <a:r>
                        <a:rPr sz="900" spc="-185" dirty="0">
                          <a:solidFill>
                            <a:srgbClr val="4C4D4F"/>
                          </a:solidFill>
                          <a:latin typeface="Calibri"/>
                          <a:cs typeface="Calibri"/>
                        </a:rPr>
                        <a:t> </a:t>
                      </a:r>
                      <a:r>
                        <a:rPr sz="900" spc="-5" dirty="0">
                          <a:solidFill>
                            <a:srgbClr val="4C4D4F"/>
                          </a:solidFill>
                          <a:latin typeface="Calibri"/>
                          <a:cs typeface="Calibri"/>
                        </a:rPr>
                        <a:t>fraude</a:t>
                      </a:r>
                      <a:r>
                        <a:rPr sz="900" spc="-15" dirty="0">
                          <a:solidFill>
                            <a:srgbClr val="4C4D4F"/>
                          </a:solidFill>
                          <a:latin typeface="Calibri"/>
                          <a:cs typeface="Calibri"/>
                        </a:rPr>
                        <a:t> </a:t>
                      </a:r>
                      <a:r>
                        <a:rPr sz="900" dirty="0">
                          <a:solidFill>
                            <a:srgbClr val="4C4D4F"/>
                          </a:solidFill>
                          <a:latin typeface="Calibri"/>
                          <a:cs typeface="Calibri"/>
                        </a:rPr>
                        <a:t>fiscal</a:t>
                      </a:r>
                      <a:endParaRPr sz="900" dirty="0">
                        <a:latin typeface="Calibri"/>
                        <a:cs typeface="Calibri"/>
                      </a:endParaRPr>
                    </a:p>
                    <a:p>
                      <a:pPr marL="250825" marR="274955" indent="-198120">
                        <a:lnSpc>
                          <a:spcPct val="92200"/>
                        </a:lnSpc>
                        <a:spcBef>
                          <a:spcPts val="300"/>
                        </a:spcBef>
                      </a:pPr>
                      <a:r>
                        <a:rPr sz="900" b="1" spc="-5" dirty="0">
                          <a:solidFill>
                            <a:srgbClr val="186EA4"/>
                          </a:solidFill>
                          <a:latin typeface="Trebuchet MS"/>
                          <a:cs typeface="Trebuchet MS"/>
                        </a:rPr>
                        <a:t>C2</a:t>
                      </a:r>
                      <a:r>
                        <a:rPr sz="900" b="1" dirty="0">
                          <a:solidFill>
                            <a:srgbClr val="186EA4"/>
                          </a:solidFill>
                          <a:latin typeface="Trebuchet MS"/>
                          <a:cs typeface="Trebuchet MS"/>
                        </a:rPr>
                        <a:t>8</a:t>
                      </a:r>
                      <a:r>
                        <a:rPr sz="900" b="1" spc="-55" dirty="0">
                          <a:solidFill>
                            <a:srgbClr val="186EA4"/>
                          </a:solidFill>
                          <a:latin typeface="Trebuchet MS"/>
                          <a:cs typeface="Trebuchet MS"/>
                        </a:rPr>
                        <a:t> </a:t>
                      </a:r>
                      <a:r>
                        <a:rPr sz="900" dirty="0">
                          <a:solidFill>
                            <a:srgbClr val="4C4D4F"/>
                          </a:solidFill>
                          <a:latin typeface="Calibri"/>
                          <a:cs typeface="Calibri"/>
                        </a:rPr>
                        <a:t>Ad</a:t>
                      </a:r>
                      <a:r>
                        <a:rPr sz="900" spc="-10" dirty="0">
                          <a:solidFill>
                            <a:srgbClr val="4C4D4F"/>
                          </a:solidFill>
                          <a:latin typeface="Calibri"/>
                          <a:cs typeface="Calibri"/>
                        </a:rPr>
                        <a:t>a</a:t>
                      </a:r>
                      <a:r>
                        <a:rPr sz="900" dirty="0">
                          <a:solidFill>
                            <a:srgbClr val="4C4D4F"/>
                          </a:solidFill>
                          <a:latin typeface="Calibri"/>
                          <a:cs typeface="Calibri"/>
                        </a:rPr>
                        <a:t>p</a:t>
                      </a:r>
                      <a:r>
                        <a:rPr sz="900" spc="-5" dirty="0">
                          <a:solidFill>
                            <a:srgbClr val="4C4D4F"/>
                          </a:solidFill>
                          <a:latin typeface="Calibri"/>
                          <a:cs typeface="Calibri"/>
                        </a:rPr>
                        <a:t>t</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5" dirty="0">
                          <a:solidFill>
                            <a:srgbClr val="4C4D4F"/>
                          </a:solidFill>
                          <a:latin typeface="Calibri"/>
                          <a:cs typeface="Calibri"/>
                        </a:rPr>
                        <a:t> </a:t>
                      </a:r>
                      <a:r>
                        <a:rPr sz="900" dirty="0">
                          <a:solidFill>
                            <a:srgbClr val="4C4D4F"/>
                          </a:solidFill>
                          <a:latin typeface="Calibri"/>
                          <a:cs typeface="Calibri"/>
                        </a:rPr>
                        <a:t>del  sistema </a:t>
                      </a:r>
                      <a:r>
                        <a:rPr sz="900" spc="5" dirty="0">
                          <a:solidFill>
                            <a:srgbClr val="4C4D4F"/>
                          </a:solidFill>
                          <a:latin typeface="Calibri"/>
                          <a:cs typeface="Calibri"/>
                        </a:rPr>
                        <a:t> </a:t>
                      </a:r>
                      <a:r>
                        <a:rPr sz="900" dirty="0">
                          <a:solidFill>
                            <a:srgbClr val="4C4D4F"/>
                          </a:solidFill>
                          <a:latin typeface="Calibri"/>
                          <a:cs typeface="Calibri"/>
                        </a:rPr>
                        <a:t>impositivo a </a:t>
                      </a:r>
                      <a:r>
                        <a:rPr sz="900" spc="5" dirty="0">
                          <a:solidFill>
                            <a:srgbClr val="4C4D4F"/>
                          </a:solidFill>
                          <a:latin typeface="Calibri"/>
                          <a:cs typeface="Calibri"/>
                        </a:rPr>
                        <a:t>la </a:t>
                      </a:r>
                      <a:r>
                        <a:rPr sz="900" spc="10" dirty="0">
                          <a:solidFill>
                            <a:srgbClr val="4C4D4F"/>
                          </a:solidFill>
                          <a:latin typeface="Calibri"/>
                          <a:cs typeface="Calibri"/>
                        </a:rPr>
                        <a:t> </a:t>
                      </a:r>
                      <a:r>
                        <a:rPr sz="900" dirty="0">
                          <a:solidFill>
                            <a:srgbClr val="4C4D4F"/>
                          </a:solidFill>
                          <a:latin typeface="Calibri"/>
                          <a:cs typeface="Calibri"/>
                        </a:rPr>
                        <a:t>realidad del siglo </a:t>
                      </a:r>
                      <a:r>
                        <a:rPr sz="900" spc="-190" dirty="0">
                          <a:solidFill>
                            <a:srgbClr val="4C4D4F"/>
                          </a:solidFill>
                          <a:latin typeface="Calibri"/>
                          <a:cs typeface="Calibri"/>
                        </a:rPr>
                        <a:t> </a:t>
                      </a:r>
                      <a:r>
                        <a:rPr sz="900" dirty="0">
                          <a:solidFill>
                            <a:srgbClr val="4C4D4F"/>
                          </a:solidFill>
                          <a:latin typeface="Calibri"/>
                          <a:cs typeface="Calibri"/>
                        </a:rPr>
                        <a:t>XXI</a:t>
                      </a:r>
                      <a:endParaRPr sz="900" dirty="0">
                        <a:latin typeface="Calibri"/>
                        <a:cs typeface="Calibri"/>
                      </a:endParaRPr>
                    </a:p>
                    <a:p>
                      <a:pPr marL="250825" marR="451484" indent="-198755">
                        <a:lnSpc>
                          <a:spcPct val="92200"/>
                        </a:lnSpc>
                        <a:spcBef>
                          <a:spcPts val="325"/>
                        </a:spcBef>
                      </a:pPr>
                      <a:r>
                        <a:rPr sz="900" b="1" spc="-5" dirty="0">
                          <a:solidFill>
                            <a:srgbClr val="186EA4"/>
                          </a:solidFill>
                          <a:latin typeface="Trebuchet MS"/>
                          <a:cs typeface="Trebuchet MS"/>
                        </a:rPr>
                        <a:t>C2</a:t>
                      </a:r>
                      <a:r>
                        <a:rPr sz="900" b="1" dirty="0">
                          <a:solidFill>
                            <a:srgbClr val="186EA4"/>
                          </a:solidFill>
                          <a:latin typeface="Trebuchet MS"/>
                          <a:cs typeface="Trebuchet MS"/>
                        </a:rPr>
                        <a:t>9</a:t>
                      </a:r>
                      <a:r>
                        <a:rPr sz="900" b="1" spc="-10" dirty="0">
                          <a:solidFill>
                            <a:srgbClr val="186EA4"/>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e</a:t>
                      </a:r>
                      <a:r>
                        <a:rPr sz="900" spc="-5" dirty="0">
                          <a:solidFill>
                            <a:srgbClr val="4C4D4F"/>
                          </a:solidFill>
                          <a:latin typeface="Calibri"/>
                          <a:cs typeface="Calibri"/>
                        </a:rPr>
                        <a:t>j</a:t>
                      </a:r>
                      <a:r>
                        <a:rPr sz="900" dirty="0">
                          <a:solidFill>
                            <a:srgbClr val="4C4D4F"/>
                          </a:solidFill>
                          <a:latin typeface="Calibri"/>
                          <a:cs typeface="Calibri"/>
                        </a:rPr>
                        <a:t>o</a:t>
                      </a:r>
                      <a:r>
                        <a:rPr sz="900" spc="-5" dirty="0">
                          <a:solidFill>
                            <a:srgbClr val="4C4D4F"/>
                          </a:solidFill>
                          <a:latin typeface="Calibri"/>
                          <a:cs typeface="Calibri"/>
                        </a:rPr>
                        <a:t>r</a:t>
                      </a:r>
                      <a:r>
                        <a:rPr sz="900" dirty="0">
                          <a:solidFill>
                            <a:srgbClr val="4C4D4F"/>
                          </a:solidFill>
                          <a:latin typeface="Calibri"/>
                          <a:cs typeface="Calibri"/>
                        </a:rPr>
                        <a:t>a</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la  </a:t>
                      </a:r>
                      <a:r>
                        <a:rPr sz="900" dirty="0">
                          <a:solidFill>
                            <a:srgbClr val="4C4D4F"/>
                          </a:solidFill>
                          <a:latin typeface="Calibri"/>
                          <a:cs typeface="Calibri"/>
                        </a:rPr>
                        <a:t>eficacia</a:t>
                      </a:r>
                      <a:r>
                        <a:rPr sz="900" spc="20" dirty="0">
                          <a:solidFill>
                            <a:srgbClr val="4C4D4F"/>
                          </a:solidFill>
                          <a:latin typeface="Calibri"/>
                          <a:cs typeface="Calibri"/>
                        </a:rPr>
                        <a:t> </a:t>
                      </a:r>
                      <a:r>
                        <a:rPr sz="900" dirty="0">
                          <a:solidFill>
                            <a:srgbClr val="4C4D4F"/>
                          </a:solidFill>
                          <a:latin typeface="Calibri"/>
                          <a:cs typeface="Calibri"/>
                        </a:rPr>
                        <a:t>del </a:t>
                      </a:r>
                      <a:r>
                        <a:rPr sz="900" spc="5" dirty="0">
                          <a:solidFill>
                            <a:srgbClr val="4C4D4F"/>
                          </a:solidFill>
                          <a:latin typeface="Calibri"/>
                          <a:cs typeface="Calibri"/>
                        </a:rPr>
                        <a:t> </a:t>
                      </a:r>
                      <a:r>
                        <a:rPr sz="900" dirty="0">
                          <a:solidFill>
                            <a:srgbClr val="4C4D4F"/>
                          </a:solidFill>
                          <a:latin typeface="Calibri"/>
                          <a:cs typeface="Calibri"/>
                        </a:rPr>
                        <a:t>g</a:t>
                      </a:r>
                      <a:r>
                        <a:rPr sz="900" spc="-10" dirty="0">
                          <a:solidFill>
                            <a:srgbClr val="4C4D4F"/>
                          </a:solidFill>
                          <a:latin typeface="Calibri"/>
                          <a:cs typeface="Calibri"/>
                        </a:rPr>
                        <a:t>a</a:t>
                      </a:r>
                      <a:r>
                        <a:rPr sz="900" spc="-5" dirty="0">
                          <a:solidFill>
                            <a:srgbClr val="4C4D4F"/>
                          </a:solidFill>
                          <a:latin typeface="Calibri"/>
                          <a:cs typeface="Calibri"/>
                        </a:rPr>
                        <a:t>st</a:t>
                      </a:r>
                      <a:r>
                        <a:rPr sz="900" dirty="0">
                          <a:solidFill>
                            <a:srgbClr val="4C4D4F"/>
                          </a:solidFill>
                          <a:latin typeface="Calibri"/>
                          <a:cs typeface="Calibri"/>
                        </a:rPr>
                        <a:t>o </a:t>
                      </a:r>
                      <a:r>
                        <a:rPr sz="900" spc="5" dirty="0">
                          <a:solidFill>
                            <a:srgbClr val="4C4D4F"/>
                          </a:solidFill>
                          <a:latin typeface="Calibri"/>
                          <a:cs typeface="Calibri"/>
                        </a:rPr>
                        <a:t>púb</a:t>
                      </a:r>
                      <a:r>
                        <a:rPr sz="900" spc="10" dirty="0">
                          <a:solidFill>
                            <a:srgbClr val="4C4D4F"/>
                          </a:solidFill>
                          <a:latin typeface="Calibri"/>
                          <a:cs typeface="Calibri"/>
                        </a:rPr>
                        <a:t>li</a:t>
                      </a:r>
                      <a:r>
                        <a:rPr sz="900" spc="-5" dirty="0">
                          <a:solidFill>
                            <a:srgbClr val="4C4D4F"/>
                          </a:solidFill>
                          <a:latin typeface="Calibri"/>
                          <a:cs typeface="Calibri"/>
                        </a:rPr>
                        <a:t>c</a:t>
                      </a:r>
                      <a:r>
                        <a:rPr sz="900" dirty="0">
                          <a:solidFill>
                            <a:srgbClr val="4C4D4F"/>
                          </a:solidFill>
                          <a:latin typeface="Calibri"/>
                          <a:cs typeface="Calibri"/>
                        </a:rPr>
                        <a:t>o</a:t>
                      </a:r>
                      <a:endParaRPr sz="900" dirty="0">
                        <a:latin typeface="Calibri"/>
                        <a:cs typeface="Calibri"/>
                      </a:endParaRPr>
                    </a:p>
                    <a:p>
                      <a:pPr marL="250825" marR="80645" indent="-198120">
                        <a:lnSpc>
                          <a:spcPct val="92200"/>
                        </a:lnSpc>
                        <a:spcBef>
                          <a:spcPts val="300"/>
                        </a:spcBef>
                      </a:pPr>
                      <a:r>
                        <a:rPr sz="900" b="1" spc="-5" dirty="0">
                          <a:solidFill>
                            <a:srgbClr val="186EA4"/>
                          </a:solidFill>
                          <a:latin typeface="Trebuchet MS"/>
                          <a:cs typeface="Trebuchet MS"/>
                        </a:rPr>
                        <a:t>C3</a:t>
                      </a:r>
                      <a:r>
                        <a:rPr sz="900" b="1" dirty="0">
                          <a:solidFill>
                            <a:srgbClr val="186EA4"/>
                          </a:solidFill>
                          <a:latin typeface="Trebuchet MS"/>
                          <a:cs typeface="Trebuchet MS"/>
                        </a:rPr>
                        <a:t>0</a:t>
                      </a:r>
                      <a:r>
                        <a:rPr sz="900" b="1" spc="10" dirty="0">
                          <a:solidFill>
                            <a:srgbClr val="186EA4"/>
                          </a:solidFill>
                          <a:latin typeface="Trebuchet MS"/>
                          <a:cs typeface="Trebuchet MS"/>
                        </a:rPr>
                        <a:t> </a:t>
                      </a:r>
                      <a:r>
                        <a:rPr sz="900" spc="-5" dirty="0">
                          <a:solidFill>
                            <a:srgbClr val="4C4D4F"/>
                          </a:solidFill>
                          <a:latin typeface="Calibri"/>
                          <a:cs typeface="Calibri"/>
                        </a:rPr>
                        <a:t>S</a:t>
                      </a:r>
                      <a:r>
                        <a:rPr sz="900" dirty="0">
                          <a:solidFill>
                            <a:srgbClr val="4C4D4F"/>
                          </a:solidFill>
                          <a:latin typeface="Calibri"/>
                          <a:cs typeface="Calibri"/>
                        </a:rPr>
                        <a:t>o</a:t>
                      </a:r>
                      <a:r>
                        <a:rPr sz="900" spc="-5" dirty="0">
                          <a:solidFill>
                            <a:srgbClr val="4C4D4F"/>
                          </a:solidFill>
                          <a:latin typeface="Calibri"/>
                          <a:cs typeface="Calibri"/>
                        </a:rPr>
                        <a:t>st</a:t>
                      </a:r>
                      <a:r>
                        <a:rPr sz="900" dirty="0">
                          <a:solidFill>
                            <a:srgbClr val="4C4D4F"/>
                          </a:solidFill>
                          <a:latin typeface="Calibri"/>
                          <a:cs typeface="Calibri"/>
                        </a:rPr>
                        <a:t>en</a:t>
                      </a:r>
                      <a:r>
                        <a:rPr sz="900" spc="5" dirty="0">
                          <a:solidFill>
                            <a:srgbClr val="4C4D4F"/>
                          </a:solidFill>
                          <a:latin typeface="Calibri"/>
                          <a:cs typeface="Calibri"/>
                        </a:rPr>
                        <a:t>i</a:t>
                      </a:r>
                      <a:r>
                        <a:rPr sz="900" dirty="0">
                          <a:solidFill>
                            <a:srgbClr val="4C4D4F"/>
                          </a:solidFill>
                          <a:latin typeface="Calibri"/>
                          <a:cs typeface="Calibri"/>
                        </a:rPr>
                        <a:t>b</a:t>
                      </a:r>
                      <a:r>
                        <a:rPr sz="900" spc="5" dirty="0">
                          <a:solidFill>
                            <a:srgbClr val="4C4D4F"/>
                          </a:solidFill>
                          <a:latin typeface="Calibri"/>
                          <a:cs typeface="Calibri"/>
                        </a:rPr>
                        <a:t>ili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a:t>
                      </a:r>
                      <a:r>
                        <a:rPr sz="900" spc="10" dirty="0">
                          <a:solidFill>
                            <a:srgbClr val="4C4D4F"/>
                          </a:solidFill>
                          <a:latin typeface="Calibri"/>
                          <a:cs typeface="Calibri"/>
                        </a:rPr>
                        <a:t> </a:t>
                      </a:r>
                      <a:r>
                        <a:rPr sz="900" dirty="0">
                          <a:solidFill>
                            <a:srgbClr val="4C4D4F"/>
                          </a:solidFill>
                          <a:latin typeface="Calibri"/>
                          <a:cs typeface="Calibri"/>
                        </a:rPr>
                        <a:t>a</a:t>
                      </a:r>
                      <a:r>
                        <a:rPr sz="900" spc="5" dirty="0">
                          <a:solidFill>
                            <a:srgbClr val="4C4D4F"/>
                          </a:solidFill>
                          <a:latin typeface="Calibri"/>
                          <a:cs typeface="Calibri"/>
                        </a:rPr>
                        <a:t> l</a:t>
                      </a:r>
                      <a:r>
                        <a:rPr sz="900" spc="-10" dirty="0">
                          <a:solidFill>
                            <a:srgbClr val="4C4D4F"/>
                          </a:solidFill>
                          <a:latin typeface="Calibri"/>
                          <a:cs typeface="Calibri"/>
                        </a:rPr>
                        <a:t>a</a:t>
                      </a:r>
                      <a:r>
                        <a:rPr sz="900" spc="-5" dirty="0">
                          <a:solidFill>
                            <a:srgbClr val="4C4D4F"/>
                          </a:solidFill>
                          <a:latin typeface="Calibri"/>
                          <a:cs typeface="Calibri"/>
                        </a:rPr>
                        <a:t>r</a:t>
                      </a:r>
                      <a:r>
                        <a:rPr sz="900" dirty="0">
                          <a:solidFill>
                            <a:srgbClr val="4C4D4F"/>
                          </a:solidFill>
                          <a:latin typeface="Calibri"/>
                          <a:cs typeface="Calibri"/>
                        </a:rPr>
                        <a:t>go  plazo</a:t>
                      </a:r>
                      <a:r>
                        <a:rPr sz="900" spc="40" dirty="0">
                          <a:solidFill>
                            <a:srgbClr val="4C4D4F"/>
                          </a:solidFill>
                          <a:latin typeface="Calibri"/>
                          <a:cs typeface="Calibri"/>
                        </a:rPr>
                        <a:t> </a:t>
                      </a:r>
                      <a:r>
                        <a:rPr sz="900" dirty="0">
                          <a:solidFill>
                            <a:srgbClr val="4C4D4F"/>
                          </a:solidFill>
                          <a:latin typeface="Calibri"/>
                          <a:cs typeface="Calibri"/>
                        </a:rPr>
                        <a:t>del </a:t>
                      </a:r>
                      <a:r>
                        <a:rPr sz="900" spc="-5" dirty="0">
                          <a:solidFill>
                            <a:srgbClr val="4C4D4F"/>
                          </a:solidFill>
                          <a:latin typeface="Calibri"/>
                          <a:cs typeface="Calibri"/>
                        </a:rPr>
                        <a:t>sistema </a:t>
                      </a:r>
                      <a:r>
                        <a:rPr sz="900" dirty="0">
                          <a:solidFill>
                            <a:srgbClr val="4C4D4F"/>
                          </a:solidFill>
                          <a:latin typeface="Calibri"/>
                          <a:cs typeface="Calibri"/>
                        </a:rPr>
                        <a:t> público</a:t>
                      </a:r>
                      <a:endParaRPr sz="900" dirty="0">
                        <a:latin typeface="Calibri"/>
                        <a:cs typeface="Calibri"/>
                      </a:endParaRPr>
                    </a:p>
                    <a:p>
                      <a:pPr marL="250825" marR="172085" indent="-1270">
                        <a:lnSpc>
                          <a:spcPct val="92200"/>
                        </a:lnSpc>
                        <a:spcBef>
                          <a:spcPts val="10"/>
                        </a:spcBef>
                      </a:pPr>
                      <a:r>
                        <a:rPr sz="900" dirty="0">
                          <a:solidFill>
                            <a:srgbClr val="4C4D4F"/>
                          </a:solidFill>
                          <a:latin typeface="Calibri"/>
                          <a:cs typeface="Calibri"/>
                        </a:rPr>
                        <a:t>de pensiones en el </a:t>
                      </a:r>
                      <a:r>
                        <a:rPr sz="900" spc="5" dirty="0">
                          <a:solidFill>
                            <a:srgbClr val="4C4D4F"/>
                          </a:solidFill>
                          <a:latin typeface="Calibri"/>
                          <a:cs typeface="Calibri"/>
                        </a:rPr>
                        <a:t> </a:t>
                      </a:r>
                      <a:r>
                        <a:rPr sz="900" dirty="0">
                          <a:solidFill>
                            <a:srgbClr val="4C4D4F"/>
                          </a:solidFill>
                          <a:latin typeface="Calibri"/>
                          <a:cs typeface="Calibri"/>
                        </a:rPr>
                        <a:t>marco</a:t>
                      </a:r>
                      <a:r>
                        <a:rPr sz="900" spc="20" dirty="0">
                          <a:solidFill>
                            <a:srgbClr val="4C4D4F"/>
                          </a:solidFill>
                          <a:latin typeface="Calibri"/>
                          <a:cs typeface="Calibri"/>
                        </a:rPr>
                        <a:t> </a:t>
                      </a:r>
                      <a:r>
                        <a:rPr sz="900" dirty="0">
                          <a:solidFill>
                            <a:srgbClr val="4C4D4F"/>
                          </a:solidFill>
                          <a:latin typeface="Calibri"/>
                          <a:cs typeface="Calibri"/>
                        </a:rPr>
                        <a:t>del</a:t>
                      </a:r>
                      <a:r>
                        <a:rPr sz="900" spc="-15" dirty="0">
                          <a:solidFill>
                            <a:srgbClr val="4C4D4F"/>
                          </a:solidFill>
                          <a:latin typeface="Calibri"/>
                          <a:cs typeface="Calibri"/>
                        </a:rPr>
                        <a:t> </a:t>
                      </a:r>
                      <a:r>
                        <a:rPr sz="900" spc="-10" dirty="0">
                          <a:solidFill>
                            <a:srgbClr val="4C4D4F"/>
                          </a:solidFill>
                          <a:latin typeface="Calibri"/>
                          <a:cs typeface="Calibri"/>
                        </a:rPr>
                        <a:t>Pacto</a:t>
                      </a:r>
                      <a:r>
                        <a:rPr sz="900" spc="-15" dirty="0">
                          <a:solidFill>
                            <a:srgbClr val="4C4D4F"/>
                          </a:solidFill>
                          <a:latin typeface="Calibri"/>
                          <a:cs typeface="Calibri"/>
                        </a:rPr>
                        <a:t> </a:t>
                      </a:r>
                      <a:r>
                        <a:rPr sz="900" dirty="0">
                          <a:solidFill>
                            <a:srgbClr val="4C4D4F"/>
                          </a:solidFill>
                          <a:latin typeface="Calibri"/>
                          <a:cs typeface="Calibri"/>
                        </a:rPr>
                        <a:t>de </a:t>
                      </a:r>
                      <a:r>
                        <a:rPr sz="900" spc="-190" dirty="0">
                          <a:solidFill>
                            <a:srgbClr val="4C4D4F"/>
                          </a:solidFill>
                          <a:latin typeface="Calibri"/>
                          <a:cs typeface="Calibri"/>
                        </a:rPr>
                        <a:t> </a:t>
                      </a:r>
                      <a:r>
                        <a:rPr sz="900" dirty="0">
                          <a:solidFill>
                            <a:srgbClr val="4C4D4F"/>
                          </a:solidFill>
                          <a:latin typeface="Calibri"/>
                          <a:cs typeface="Calibri"/>
                        </a:rPr>
                        <a:t>Toledo</a:t>
                      </a:r>
                      <a:endParaRPr sz="900" dirty="0">
                        <a:latin typeface="Calibri"/>
                        <a:cs typeface="Calibri"/>
                      </a:endParaRPr>
                    </a:p>
                  </a:txBody>
                  <a:tcPr marL="0" marR="0" marT="78740" marB="0">
                    <a:lnB w="57150">
                      <a:solidFill>
                        <a:srgbClr val="FFFFFF"/>
                      </a:solidFill>
                      <a:prstDash val="solid"/>
                    </a:lnB>
                    <a:solidFill>
                      <a:srgbClr val="C8D3E5"/>
                    </a:solidFill>
                  </a:tcPr>
                </a:tc>
                <a:extLst>
                  <a:ext uri="{0D108BD9-81ED-4DB2-BD59-A6C34878D82A}">
                    <a16:rowId xmlns:a16="http://schemas.microsoft.com/office/drawing/2014/main" val="10000"/>
                  </a:ext>
                </a:extLst>
              </a:tr>
            </a:tbl>
          </a:graphicData>
        </a:graphic>
      </p:graphicFrame>
      <p:sp>
        <p:nvSpPr>
          <p:cNvPr id="4" name="object 4">
            <a:extLst>
              <a:ext uri="{FF2B5EF4-FFF2-40B4-BE49-F238E27FC236}">
                <a16:creationId xmlns:a16="http://schemas.microsoft.com/office/drawing/2014/main" id="{39F9849E-5890-42C4-BBC4-5FEBBB0171FC}"/>
              </a:ext>
            </a:extLst>
          </p:cNvPr>
          <p:cNvSpPr txBox="1"/>
          <p:nvPr/>
        </p:nvSpPr>
        <p:spPr>
          <a:xfrm>
            <a:off x="236971" y="2834912"/>
            <a:ext cx="7837883" cy="1346522"/>
          </a:xfrm>
          <a:prstGeom prst="rect">
            <a:avLst/>
          </a:prstGeom>
        </p:spPr>
        <p:txBody>
          <a:bodyPr vert="horz" wrap="square" lIns="0" tIns="12700" rIns="0" bIns="0" rtlCol="0">
            <a:spAutoFit/>
          </a:bodyPr>
          <a:lstStyle/>
          <a:p>
            <a:pPr marL="12700">
              <a:spcBef>
                <a:spcPts val="2160"/>
              </a:spcBef>
            </a:pPr>
            <a:r>
              <a:rPr sz="1400" b="1" dirty="0">
                <a:latin typeface="Oxygen Bold" panose="02000803000000000000" pitchFamily="2" charset="0"/>
                <a:cs typeface="Helvetica" panose="020B0604020202020204" pitchFamily="34" charset="0"/>
              </a:rPr>
              <a:t>30 COMPONENTES</a:t>
            </a:r>
            <a:r>
              <a:rPr lang="es-ES" sz="1400" b="1" dirty="0">
                <a:latin typeface="Oxygen Bold" panose="02000803000000000000" pitchFamily="2" charset="0"/>
                <a:cs typeface="Helvetica" panose="020B0604020202020204" pitchFamily="34" charset="0"/>
              </a:rPr>
              <a:t> ( 110 INVERSIONES + 102 REFORMAS)</a:t>
            </a:r>
          </a:p>
          <a:p>
            <a:pPr marL="12700">
              <a:spcBef>
                <a:spcPts val="2160"/>
              </a:spcBef>
            </a:pPr>
            <a:endParaRPr lang="es-ES" b="1" dirty="0">
              <a:solidFill>
                <a:srgbClr val="BA514C"/>
              </a:solidFill>
              <a:latin typeface="Oxygen Bold" panose="02000803000000000000" pitchFamily="2" charset="0"/>
              <a:cs typeface="Helvetica" panose="020B0604020202020204" pitchFamily="34" charset="0"/>
            </a:endParaRPr>
          </a:p>
          <a:p>
            <a:pPr marL="12700">
              <a:spcBef>
                <a:spcPts val="2160"/>
              </a:spcBef>
            </a:pPr>
            <a:endParaRPr b="1" dirty="0">
              <a:solidFill>
                <a:srgbClr val="BA514C"/>
              </a:solidFill>
              <a:latin typeface="Oxygen Bold" panose="02000803000000000000" pitchFamily="2" charset="0"/>
              <a:cs typeface="Helvetica" panose="020B0604020202020204" pitchFamily="34" charset="0"/>
            </a:endParaRPr>
          </a:p>
        </p:txBody>
      </p:sp>
      <p:pic>
        <p:nvPicPr>
          <p:cNvPr id="5" name="object 5">
            <a:extLst>
              <a:ext uri="{FF2B5EF4-FFF2-40B4-BE49-F238E27FC236}">
                <a16:creationId xmlns:a16="http://schemas.microsoft.com/office/drawing/2014/main" id="{204799C5-1D33-4A93-AE61-00EAE4F3AADE}"/>
              </a:ext>
            </a:extLst>
          </p:cNvPr>
          <p:cNvPicPr/>
          <p:nvPr/>
        </p:nvPicPr>
        <p:blipFill>
          <a:blip r:embed="rId2" cstate="print"/>
          <a:stretch>
            <a:fillRect/>
          </a:stretch>
        </p:blipFill>
        <p:spPr>
          <a:xfrm>
            <a:off x="22347" y="1410577"/>
            <a:ext cx="12169653" cy="1299565"/>
          </a:xfrm>
          <a:prstGeom prst="rect">
            <a:avLst/>
          </a:prstGeom>
        </p:spPr>
      </p:pic>
      <p:sp>
        <p:nvSpPr>
          <p:cNvPr id="8" name="object 8">
            <a:extLst>
              <a:ext uri="{FF2B5EF4-FFF2-40B4-BE49-F238E27FC236}">
                <a16:creationId xmlns:a16="http://schemas.microsoft.com/office/drawing/2014/main" id="{0DC30B22-67C7-4FC3-B10D-CE4761C01DA6}"/>
              </a:ext>
            </a:extLst>
          </p:cNvPr>
          <p:cNvSpPr txBox="1"/>
          <p:nvPr/>
        </p:nvSpPr>
        <p:spPr>
          <a:xfrm>
            <a:off x="220533" y="1050286"/>
            <a:ext cx="2717243" cy="228268"/>
          </a:xfrm>
          <a:prstGeom prst="rect">
            <a:avLst/>
          </a:prstGeom>
        </p:spPr>
        <p:txBody>
          <a:bodyPr vert="horz" wrap="square" lIns="0" tIns="12700" rIns="0" bIns="0" rtlCol="0">
            <a:spAutoFit/>
          </a:bodyPr>
          <a:lstStyle/>
          <a:p>
            <a:pPr marL="12700">
              <a:lnSpc>
                <a:spcPct val="100000"/>
              </a:lnSpc>
              <a:spcBef>
                <a:spcPts val="2160"/>
              </a:spcBef>
            </a:pPr>
            <a:r>
              <a:rPr sz="1400" b="1" dirty="0">
                <a:latin typeface="Oxygen Bold" panose="02000803000000000000" pitchFamily="2" charset="0"/>
                <a:cs typeface="Helvetica" panose="020B0604020202020204" pitchFamily="34" charset="0"/>
              </a:rPr>
              <a:t>10 POLÍTICAS PALANCA</a:t>
            </a:r>
          </a:p>
        </p:txBody>
      </p:sp>
      <p:sp>
        <p:nvSpPr>
          <p:cNvPr id="12" name="Rectángulo 11">
            <a:extLst>
              <a:ext uri="{FF2B5EF4-FFF2-40B4-BE49-F238E27FC236}">
                <a16:creationId xmlns:a16="http://schemas.microsoft.com/office/drawing/2014/main" id="{0CD22425-59FA-481F-8B60-B103BB1765CE}"/>
              </a:ext>
            </a:extLst>
          </p:cNvPr>
          <p:cNvSpPr/>
          <p:nvPr/>
        </p:nvSpPr>
        <p:spPr>
          <a:xfrm>
            <a:off x="35537" y="1410577"/>
            <a:ext cx="1271759" cy="462035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Rectángulo 12">
            <a:extLst>
              <a:ext uri="{FF2B5EF4-FFF2-40B4-BE49-F238E27FC236}">
                <a16:creationId xmlns:a16="http://schemas.microsoft.com/office/drawing/2014/main" id="{AFE384CC-996A-4153-B25F-39CF4EA75B50}"/>
              </a:ext>
            </a:extLst>
          </p:cNvPr>
          <p:cNvSpPr/>
          <p:nvPr/>
        </p:nvSpPr>
        <p:spPr>
          <a:xfrm>
            <a:off x="48727" y="4714018"/>
            <a:ext cx="1271759" cy="90729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Título 2">
            <a:extLst>
              <a:ext uri="{FF2B5EF4-FFF2-40B4-BE49-F238E27FC236}">
                <a16:creationId xmlns:a16="http://schemas.microsoft.com/office/drawing/2014/main" id="{29AF946F-7871-4CE6-9EBC-C1FB55CFEF3D}"/>
              </a:ext>
            </a:extLst>
          </p:cNvPr>
          <p:cNvSpPr txBox="1">
            <a:spLocks/>
          </p:cNvSpPr>
          <p:nvPr/>
        </p:nvSpPr>
        <p:spPr>
          <a:xfrm>
            <a:off x="696675" y="301820"/>
            <a:ext cx="10800000" cy="533205"/>
          </a:xfrm>
          <a:prstGeom prst="rect">
            <a:avLst/>
          </a:prstGeom>
        </p:spPr>
        <p:txBody>
          <a:bodyPr vert="horz" lIns="72000" tIns="72000" rIns="72000" bIns="72000" rtlCol="0" anchor="b" anchorCtr="0">
            <a:spAutoFit/>
          </a:bodyPr>
          <a:lst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800" dirty="0">
                <a:solidFill>
                  <a:srgbClr val="BA514C"/>
                </a:solidFill>
                <a:latin typeface="Oxygen Bold" panose="02000803000000000000" pitchFamily="2" charset="0"/>
                <a:ea typeface="+mj-ea"/>
                <a:cs typeface="+mj-cs"/>
              </a:rPr>
              <a:t>Fondos Next Generation en España</a:t>
            </a:r>
          </a:p>
        </p:txBody>
      </p:sp>
      <p:sp>
        <p:nvSpPr>
          <p:cNvPr id="18" name="object 8">
            <a:extLst>
              <a:ext uri="{FF2B5EF4-FFF2-40B4-BE49-F238E27FC236}">
                <a16:creationId xmlns:a16="http://schemas.microsoft.com/office/drawing/2014/main" id="{27AEABB9-E50E-4E45-A491-FDE49054CCC4}"/>
              </a:ext>
            </a:extLst>
          </p:cNvPr>
          <p:cNvSpPr txBox="1"/>
          <p:nvPr/>
        </p:nvSpPr>
        <p:spPr>
          <a:xfrm>
            <a:off x="8737905" y="-118678"/>
            <a:ext cx="2405574" cy="1284967"/>
          </a:xfrm>
          <a:prstGeom prst="rect">
            <a:avLst/>
          </a:prstGeom>
        </p:spPr>
        <p:txBody>
          <a:bodyPr vert="horz" wrap="square" lIns="0" tIns="12700" rIns="0" bIns="0" rtlCol="0">
            <a:spAutoFit/>
          </a:bodyPr>
          <a:lstStyle/>
          <a:p>
            <a:pPr marL="12700">
              <a:lnSpc>
                <a:spcPct val="100000"/>
              </a:lnSpc>
              <a:spcBef>
                <a:spcPts val="100"/>
              </a:spcBef>
            </a:pPr>
            <a:endParaRPr lang="es-ES" sz="1400" b="1" dirty="0">
              <a:solidFill>
                <a:srgbClr val="BCBEC0"/>
              </a:solidFill>
              <a:latin typeface="Calibri"/>
              <a:cs typeface="Calibri"/>
            </a:endParaRPr>
          </a:p>
          <a:p>
            <a:pPr marL="12700">
              <a:lnSpc>
                <a:spcPct val="100000"/>
              </a:lnSpc>
              <a:spcBef>
                <a:spcPts val="2160"/>
              </a:spcBef>
            </a:pPr>
            <a:r>
              <a:rPr lang="es-ES" sz="1200" b="1" dirty="0">
                <a:latin typeface="Oxygen Bold" panose="02000803000000000000" pitchFamily="2" charset="0"/>
                <a:cs typeface="Helvetica" panose="020B0604020202020204" pitchFamily="34" charset="0"/>
              </a:rPr>
              <a:t>Amplía información en este Link</a:t>
            </a:r>
          </a:p>
          <a:p>
            <a:pPr marL="12700">
              <a:lnSpc>
                <a:spcPct val="100000"/>
              </a:lnSpc>
              <a:spcBef>
                <a:spcPts val="2160"/>
              </a:spcBef>
            </a:pPr>
            <a:endParaRPr b="1" dirty="0">
              <a:solidFill>
                <a:srgbClr val="BA514C"/>
              </a:solidFill>
              <a:latin typeface="Oxygen Bold" panose="02000803000000000000" pitchFamily="2" charset="0"/>
              <a:cs typeface="Helvetica" panose="020B0604020202020204" pitchFamily="34" charset="0"/>
            </a:endParaRPr>
          </a:p>
        </p:txBody>
      </p:sp>
      <p:cxnSp>
        <p:nvCxnSpPr>
          <p:cNvPr id="20" name="Conector recto de flecha 19">
            <a:extLst>
              <a:ext uri="{FF2B5EF4-FFF2-40B4-BE49-F238E27FC236}">
                <a16:creationId xmlns:a16="http://schemas.microsoft.com/office/drawing/2014/main" id="{CF1E98FB-7C3B-40BC-BB45-E3A94365D386}"/>
              </a:ext>
            </a:extLst>
          </p:cNvPr>
          <p:cNvCxnSpPr/>
          <p:nvPr/>
        </p:nvCxnSpPr>
        <p:spPr>
          <a:xfrm>
            <a:off x="10311618" y="659307"/>
            <a:ext cx="831861" cy="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graphicFrame>
        <p:nvGraphicFramePr>
          <p:cNvPr id="2" name="Objeto 1">
            <a:extLst>
              <a:ext uri="{FF2B5EF4-FFF2-40B4-BE49-F238E27FC236}">
                <a16:creationId xmlns:a16="http://schemas.microsoft.com/office/drawing/2014/main" id="{4EA6BEF6-3094-48C4-8495-A71FDAF9BCAB}"/>
              </a:ext>
            </a:extLst>
          </p:cNvPr>
          <p:cNvGraphicFramePr>
            <a:graphicFrameLocks noChangeAspect="1"/>
          </p:cNvGraphicFramePr>
          <p:nvPr/>
        </p:nvGraphicFramePr>
        <p:xfrm>
          <a:off x="11203796" y="78159"/>
          <a:ext cx="767671" cy="1086261"/>
        </p:xfrm>
        <a:graphic>
          <a:graphicData uri="http://schemas.openxmlformats.org/presentationml/2006/ole">
            <mc:AlternateContent xmlns:mc="http://schemas.openxmlformats.org/markup-compatibility/2006">
              <mc:Choice xmlns:v="urn:schemas-microsoft-com:vml" Requires="v">
                <p:oleObj name="Acrobat Document" r:id="rId3" imgW="5667375" imgH="8020050" progId="AcroExch.Document.DC">
                  <p:embed/>
                </p:oleObj>
              </mc:Choice>
              <mc:Fallback>
                <p:oleObj name="Acrobat Document" r:id="rId3" imgW="5667375" imgH="8020050" progId="AcroExch.Document.DC">
                  <p:embed/>
                  <p:pic>
                    <p:nvPicPr>
                      <p:cNvPr id="2" name="Objeto 1">
                        <a:extLst>
                          <a:ext uri="{FF2B5EF4-FFF2-40B4-BE49-F238E27FC236}">
                            <a16:creationId xmlns:a16="http://schemas.microsoft.com/office/drawing/2014/main" id="{4EA6BEF6-3094-48C4-8495-A71FDAF9BCAB}"/>
                          </a:ext>
                        </a:extLst>
                      </p:cNvPr>
                      <p:cNvPicPr/>
                      <p:nvPr/>
                    </p:nvPicPr>
                    <p:blipFill>
                      <a:blip r:embed="rId4"/>
                      <a:stretch>
                        <a:fillRect/>
                      </a:stretch>
                    </p:blipFill>
                    <p:spPr>
                      <a:xfrm>
                        <a:off x="11203796" y="78159"/>
                        <a:ext cx="767671" cy="1086261"/>
                      </a:xfrm>
                      <a:prstGeom prst="rect">
                        <a:avLst/>
                      </a:prstGeom>
                    </p:spPr>
                  </p:pic>
                </p:oleObj>
              </mc:Fallback>
            </mc:AlternateContent>
          </a:graphicData>
        </a:graphic>
      </p:graphicFrame>
    </p:spTree>
    <p:extLst>
      <p:ext uri="{BB962C8B-B14F-4D97-AF65-F5344CB8AC3E}">
        <p14:creationId xmlns:p14="http://schemas.microsoft.com/office/powerpoint/2010/main" val="4167305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pPr>
              <a:tabLst>
                <a:tab pos="5561013" algn="l"/>
              </a:tabLst>
            </a:pPr>
            <a:r>
              <a:rPr lang="es-ES" sz="2800" dirty="0"/>
              <a:t>Componente 3. Transformación ambiental y digital del sector agroalimentario y pesquero</a:t>
            </a:r>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3" y="1530417"/>
            <a:ext cx="9121323" cy="4379496"/>
          </a:xfrm>
        </p:spPr>
        <p:txBody>
          <a:bodyPr vert="horz" lIns="91440" tIns="45720" rIns="91440" bIns="45720" rtlCol="0">
            <a:normAutofit/>
          </a:bodyPr>
          <a:lstStyle/>
          <a:p>
            <a:pPr marL="0" indent="0">
              <a:lnSpc>
                <a:spcPct val="110000"/>
              </a:lnSpc>
              <a:spcBef>
                <a:spcPts val="1200"/>
              </a:spcBef>
              <a:buClr>
                <a:srgbClr val="BA514C"/>
              </a:buClr>
              <a:buNone/>
            </a:pPr>
            <a:r>
              <a:rPr lang="es-ES" sz="1800" b="1" dirty="0">
                <a:solidFill>
                  <a:srgbClr val="BA514C"/>
                </a:solidFill>
                <a:latin typeface="Oxygen Bold" panose="02000803000000000000" pitchFamily="2" charset="0"/>
              </a:rPr>
              <a:t>1</a:t>
            </a:r>
            <a:r>
              <a:rPr lang="es-ES" sz="2200" b="1" dirty="0">
                <a:solidFill>
                  <a:srgbClr val="BA514C"/>
                </a:solidFill>
                <a:latin typeface="Oxygen Bold" panose="02000803000000000000" pitchFamily="2" charset="0"/>
              </a:rPr>
              <a:t>. Descripción general del componente</a:t>
            </a:r>
          </a:p>
          <a:p>
            <a:pPr lvl="1">
              <a:lnSpc>
                <a:spcPct val="110000"/>
              </a:lnSpc>
              <a:spcBef>
                <a:spcPts val="1200"/>
              </a:spcBef>
              <a:buClr>
                <a:srgbClr val="BA514C"/>
              </a:buClr>
              <a:buFont typeface="Helvetica" panose="020B0604020202020204" pitchFamily="34" charset="0"/>
              <a:buChar char="►"/>
            </a:pPr>
            <a:r>
              <a:rPr lang="es-ES" sz="1700" dirty="0">
                <a:solidFill>
                  <a:srgbClr val="343536"/>
                </a:solidFill>
              </a:rPr>
              <a:t>Inversión</a:t>
            </a:r>
          </a:p>
          <a:p>
            <a:pPr lvl="1">
              <a:lnSpc>
                <a:spcPct val="110000"/>
              </a:lnSpc>
              <a:spcBef>
                <a:spcPts val="1200"/>
              </a:spcBef>
              <a:buClr>
                <a:srgbClr val="BA514C"/>
              </a:buClr>
              <a:buFont typeface="Helvetica" panose="020B0604020202020204" pitchFamily="34" charset="0"/>
              <a:buChar char="►"/>
            </a:pPr>
            <a:r>
              <a:rPr lang="es-ES" sz="1700" dirty="0" err="1">
                <a:solidFill>
                  <a:srgbClr val="343536"/>
                </a:solidFill>
              </a:rPr>
              <a:t>Periodificación</a:t>
            </a: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r>
              <a:rPr lang="es-ES" sz="1700" dirty="0">
                <a:solidFill>
                  <a:srgbClr val="343536"/>
                </a:solidFill>
              </a:rPr>
              <a:t>Enumeración de inversiones</a:t>
            </a:r>
          </a:p>
          <a:p>
            <a:pPr lvl="1">
              <a:lnSpc>
                <a:spcPct val="110000"/>
              </a:lnSpc>
              <a:spcBef>
                <a:spcPts val="1200"/>
              </a:spcBef>
              <a:buClr>
                <a:srgbClr val="BA514C"/>
              </a:buClr>
              <a:buFont typeface="Helvetica" panose="020B0604020202020204" pitchFamily="34" charset="0"/>
              <a:buChar char="►"/>
            </a:pPr>
            <a:r>
              <a:rPr lang="es-ES" sz="1700" dirty="0">
                <a:solidFill>
                  <a:srgbClr val="343536"/>
                </a:solidFill>
              </a:rPr>
              <a:t>Enumeración de actuaciones (vinculadas a las inversiones)</a:t>
            </a:r>
          </a:p>
          <a:p>
            <a:pPr marL="0" indent="0">
              <a:lnSpc>
                <a:spcPct val="110000"/>
              </a:lnSpc>
              <a:spcBef>
                <a:spcPts val="1200"/>
              </a:spcBef>
              <a:buClr>
                <a:srgbClr val="BA514C"/>
              </a:buClr>
              <a:buNone/>
            </a:pPr>
            <a:r>
              <a:rPr lang="es-ES" sz="2200" b="1" dirty="0">
                <a:solidFill>
                  <a:srgbClr val="BA514C"/>
                </a:solidFill>
                <a:latin typeface="Oxygen Bold" panose="02000803000000000000" pitchFamily="2" charset="0"/>
              </a:rPr>
              <a:t>2. Detalle de cada actuación</a:t>
            </a:r>
          </a:p>
          <a:p>
            <a:pPr lvl="1">
              <a:lnSpc>
                <a:spcPct val="110000"/>
              </a:lnSpc>
              <a:spcBef>
                <a:spcPts val="1200"/>
              </a:spcBef>
              <a:buClr>
                <a:srgbClr val="BA514C"/>
              </a:buClr>
              <a:buFont typeface="Helvetica" panose="020B0604020202020204" pitchFamily="34" charset="0"/>
              <a:buChar char="►"/>
            </a:pPr>
            <a:r>
              <a:rPr lang="es-ES" sz="1700" dirty="0">
                <a:solidFill>
                  <a:srgbClr val="343536"/>
                </a:solidFill>
              </a:rPr>
              <a:t>Descripción de la actuación</a:t>
            </a:r>
          </a:p>
          <a:p>
            <a:pPr lvl="1">
              <a:lnSpc>
                <a:spcPct val="110000"/>
              </a:lnSpc>
              <a:spcBef>
                <a:spcPts val="1200"/>
              </a:spcBef>
              <a:buClr>
                <a:srgbClr val="BA514C"/>
              </a:buClr>
              <a:buFont typeface="Helvetica" panose="020B0604020202020204" pitchFamily="34" charset="0"/>
              <a:buChar char="►"/>
            </a:pPr>
            <a:r>
              <a:rPr lang="es-ES" sz="1700" dirty="0">
                <a:solidFill>
                  <a:srgbClr val="343536"/>
                </a:solidFill>
              </a:rPr>
              <a:t>Descripción de la financiación </a:t>
            </a:r>
          </a:p>
          <a:p>
            <a:pPr marL="0" indent="0">
              <a:lnSpc>
                <a:spcPct val="110000"/>
              </a:lnSpc>
              <a:spcBef>
                <a:spcPts val="1200"/>
              </a:spcBef>
              <a:buClr>
                <a:srgbClr val="BA514C"/>
              </a:buClr>
              <a:buNone/>
            </a:pPr>
            <a:endParaRPr lang="es-ES" sz="2200" b="1" dirty="0">
              <a:solidFill>
                <a:srgbClr val="BA514C"/>
              </a:solidFill>
              <a:latin typeface="Oxygen Bold" panose="02000803000000000000" pitchFamily="2" charset="0"/>
            </a:endParaRPr>
          </a:p>
        </p:txBody>
      </p:sp>
      <p:grpSp>
        <p:nvGrpSpPr>
          <p:cNvPr id="5" name="Grupo 4">
            <a:extLst>
              <a:ext uri="{FF2B5EF4-FFF2-40B4-BE49-F238E27FC236}">
                <a16:creationId xmlns:a16="http://schemas.microsoft.com/office/drawing/2014/main" id="{E07AEC94-A460-4258-868A-04013E0F57F9}"/>
              </a:ext>
            </a:extLst>
          </p:cNvPr>
          <p:cNvGrpSpPr/>
          <p:nvPr/>
        </p:nvGrpSpPr>
        <p:grpSpPr>
          <a:xfrm>
            <a:off x="8691937" y="1474904"/>
            <a:ext cx="3500063" cy="4237724"/>
            <a:chOff x="8691937" y="1474904"/>
            <a:chExt cx="3500063" cy="4237724"/>
          </a:xfrm>
        </p:grpSpPr>
        <p:sp>
          <p:nvSpPr>
            <p:cNvPr id="6" name="Rectángulo 5">
              <a:extLst>
                <a:ext uri="{FF2B5EF4-FFF2-40B4-BE49-F238E27FC236}">
                  <a16:creationId xmlns:a16="http://schemas.microsoft.com/office/drawing/2014/main" id="{8A46E5C2-7688-4CB3-86A4-051265290F2A}"/>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8F9C13DE-7701-4DD5-B4B5-2ED894733C87}"/>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E1FF71ED-37A8-4C7A-8DE7-70437420A730}"/>
              </a:ext>
            </a:extLst>
          </p:cNvPr>
          <p:cNvPicPr>
            <a:picLocks noChangeAspect="1"/>
          </p:cNvPicPr>
          <p:nvPr/>
        </p:nvPicPr>
        <p:blipFill>
          <a:blip r:embed="rId2"/>
          <a:stretch>
            <a:fillRect/>
          </a:stretch>
        </p:blipFill>
        <p:spPr>
          <a:xfrm>
            <a:off x="9107289" y="2023672"/>
            <a:ext cx="2472421" cy="2928273"/>
          </a:xfrm>
          <a:prstGeom prst="rect">
            <a:avLst/>
          </a:prstGeom>
        </p:spPr>
      </p:pic>
    </p:spTree>
    <p:extLst>
      <p:ext uri="{BB962C8B-B14F-4D97-AF65-F5344CB8AC3E}">
        <p14:creationId xmlns:p14="http://schemas.microsoft.com/office/powerpoint/2010/main" val="3936828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3. Transformación ambiental y digital del sector agroalimentario y pesquero. </a:t>
            </a:r>
            <a:r>
              <a:rPr lang="es-ES" sz="2800" b="1" dirty="0"/>
              <a:t>Descripción general del componente</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3" y="1530417"/>
            <a:ext cx="9121323" cy="4379496"/>
          </a:xfrm>
        </p:spPr>
        <p:txBody>
          <a:bodyPr vert="horz" lIns="91440" tIns="45720" rIns="91440" bIns="45720" rtlCol="0">
            <a:normAutofit/>
          </a:bodyPr>
          <a:lstStyle/>
          <a:p>
            <a:pPr marL="457189" lvl="1" indent="0">
              <a:lnSpc>
                <a:spcPct val="110000"/>
              </a:lnSpc>
              <a:spcBef>
                <a:spcPts val="1200"/>
              </a:spcBef>
              <a:buClr>
                <a:srgbClr val="BA514C"/>
              </a:buClr>
              <a:buNone/>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p:txBody>
      </p:sp>
      <p:sp>
        <p:nvSpPr>
          <p:cNvPr id="12" name="Content Placeholder 2">
            <a:extLst>
              <a:ext uri="{FF2B5EF4-FFF2-40B4-BE49-F238E27FC236}">
                <a16:creationId xmlns:a16="http://schemas.microsoft.com/office/drawing/2014/main" id="{E6250B69-71B9-4A03-A16A-A1A31CE5647E}"/>
              </a:ext>
            </a:extLst>
          </p:cNvPr>
          <p:cNvSpPr txBox="1">
            <a:spLocks/>
          </p:cNvSpPr>
          <p:nvPr/>
        </p:nvSpPr>
        <p:spPr>
          <a:xfrm>
            <a:off x="595963" y="1682817"/>
            <a:ext cx="9121323" cy="4379496"/>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Helvetica" panose="020B0604020202020204" pitchFamily="34" charset="0"/>
                <a:ea typeface="+mn-ea"/>
                <a:cs typeface="Helvetica" panose="020B0604020202020204" pitchFamily="34" charset="0"/>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Helvetica" panose="020B0604020202020204" pitchFamily="34" charset="0"/>
                <a:ea typeface="+mn-ea"/>
                <a:cs typeface="Helvetica" panose="020B0604020202020204" pitchFamily="34" charset="0"/>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Helvetica" panose="020B0604020202020204" pitchFamily="34" charset="0"/>
                <a:ea typeface="+mn-ea"/>
                <a:cs typeface="Helvetica" panose="020B0604020202020204" pitchFamily="34" charset="0"/>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189" lvl="1" indent="0">
              <a:lnSpc>
                <a:spcPct val="110000"/>
              </a:lnSpc>
              <a:spcBef>
                <a:spcPts val="1200"/>
              </a:spcBef>
              <a:buClr>
                <a:srgbClr val="BA514C"/>
              </a:buClr>
              <a:buFont typeface="Arial"/>
              <a:buNone/>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p:txBody>
      </p:sp>
      <p:sp>
        <p:nvSpPr>
          <p:cNvPr id="13" name="Content Placeholder 2">
            <a:extLst>
              <a:ext uri="{FF2B5EF4-FFF2-40B4-BE49-F238E27FC236}">
                <a16:creationId xmlns:a16="http://schemas.microsoft.com/office/drawing/2014/main" id="{E03C1A67-C773-4D3B-B13F-ECD4DFB5F5B3}"/>
              </a:ext>
            </a:extLst>
          </p:cNvPr>
          <p:cNvSpPr txBox="1">
            <a:spLocks/>
          </p:cNvSpPr>
          <p:nvPr/>
        </p:nvSpPr>
        <p:spPr>
          <a:xfrm>
            <a:off x="443563" y="1530417"/>
            <a:ext cx="9121323" cy="4379496"/>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Helvetica" panose="020B0604020202020204" pitchFamily="34" charset="0"/>
                <a:ea typeface="+mn-ea"/>
                <a:cs typeface="Helvetica" panose="020B0604020202020204" pitchFamily="34" charset="0"/>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Helvetica" panose="020B0604020202020204" pitchFamily="34" charset="0"/>
                <a:ea typeface="+mn-ea"/>
                <a:cs typeface="Helvetica" panose="020B0604020202020204" pitchFamily="34" charset="0"/>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Helvetica" panose="020B0604020202020204" pitchFamily="34" charset="0"/>
                <a:ea typeface="+mn-ea"/>
                <a:cs typeface="Helvetica" panose="020B0604020202020204" pitchFamily="34" charset="0"/>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189" lvl="1" indent="0">
              <a:lnSpc>
                <a:spcPct val="110000"/>
              </a:lnSpc>
              <a:spcBef>
                <a:spcPts val="1200"/>
              </a:spcBef>
              <a:buClr>
                <a:srgbClr val="BA514C"/>
              </a:buClr>
              <a:buFont typeface="Arial"/>
              <a:buNone/>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p:txBody>
      </p:sp>
      <p:graphicFrame>
        <p:nvGraphicFramePr>
          <p:cNvPr id="14" name="Tabla 3">
            <a:extLst>
              <a:ext uri="{FF2B5EF4-FFF2-40B4-BE49-F238E27FC236}">
                <a16:creationId xmlns:a16="http://schemas.microsoft.com/office/drawing/2014/main" id="{432BF9E6-7066-4073-9F13-AE9C4F248FCF}"/>
              </a:ext>
            </a:extLst>
          </p:cNvPr>
          <p:cNvGraphicFramePr>
            <a:graphicFrameLocks noGrp="1"/>
          </p:cNvGraphicFramePr>
          <p:nvPr>
            <p:extLst>
              <p:ext uri="{D42A27DB-BD31-4B8C-83A1-F6EECF244321}">
                <p14:modId xmlns:p14="http://schemas.microsoft.com/office/powerpoint/2010/main" val="1851034939"/>
              </p:ext>
            </p:extLst>
          </p:nvPr>
        </p:nvGraphicFramePr>
        <p:xfrm>
          <a:off x="608932" y="1325563"/>
          <a:ext cx="8971068" cy="967747"/>
        </p:xfrm>
        <a:graphic>
          <a:graphicData uri="http://schemas.openxmlformats.org/drawingml/2006/table">
            <a:tbl>
              <a:tblPr firstRow="1" bandRow="1">
                <a:tableStyleId>{073A0DAA-6AF3-43AB-8588-CEC1D06C72B9}</a:tableStyleId>
              </a:tblPr>
              <a:tblGrid>
                <a:gridCol w="6721382">
                  <a:extLst>
                    <a:ext uri="{9D8B030D-6E8A-4147-A177-3AD203B41FA5}">
                      <a16:colId xmlns:a16="http://schemas.microsoft.com/office/drawing/2014/main" val="3828824471"/>
                    </a:ext>
                  </a:extLst>
                </a:gridCol>
                <a:gridCol w="2249686">
                  <a:extLst>
                    <a:ext uri="{9D8B030D-6E8A-4147-A177-3AD203B41FA5}">
                      <a16:colId xmlns:a16="http://schemas.microsoft.com/office/drawing/2014/main" val="3719422171"/>
                    </a:ext>
                  </a:extLst>
                </a:gridCol>
              </a:tblGrid>
              <a:tr h="252115">
                <a:tc gridSpan="2">
                  <a:txBody>
                    <a:bodyPr/>
                    <a:lstStyle/>
                    <a:p>
                      <a:r>
                        <a:rPr lang="es-ES" sz="800" dirty="0">
                          <a:latin typeface="Helvetica" panose="020B0604020202020204" pitchFamily="34" charset="0"/>
                          <a:cs typeface="Helvetica" panose="020B0604020202020204" pitchFamily="34" charset="0"/>
                        </a:rPr>
                        <a:t>INVERSIÓN</a:t>
                      </a:r>
                    </a:p>
                  </a:txBody>
                  <a:tcPr anchor="ctr"/>
                </a:tc>
                <a:tc hMerge="1">
                  <a:txBody>
                    <a:bodyPr/>
                    <a:lstStyle/>
                    <a:p>
                      <a:endParaRPr lang="es-ES" sz="8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579597189"/>
                  </a:ext>
                </a:extLst>
              </a:tr>
              <a:tr h="357816">
                <a:tc>
                  <a:txBody>
                    <a:bodyPr/>
                    <a:lstStyle/>
                    <a:p>
                      <a:r>
                        <a:rPr lang="es-ES" sz="800" dirty="0">
                          <a:latin typeface="Helvetica" panose="020B0604020202020204" pitchFamily="34" charset="0"/>
                          <a:cs typeface="Helvetica" panose="020B0604020202020204" pitchFamily="34" charset="0"/>
                        </a:rPr>
                        <a:t>Inversión estimada TOTAL (millones €) incluyendo otras fuentes de financiación distintas al Mecanismo de Recuperación y Resiliencia</a:t>
                      </a:r>
                    </a:p>
                  </a:txBody>
                  <a:tcPr anchor="ctr"/>
                </a:tc>
                <a:tc>
                  <a:txBody>
                    <a:bodyPr/>
                    <a:lstStyle/>
                    <a:p>
                      <a:pPr algn="ctr"/>
                      <a:r>
                        <a:rPr lang="es-ES" sz="800" dirty="0">
                          <a:latin typeface="Helvetica" panose="020B0604020202020204" pitchFamily="34" charset="0"/>
                          <a:cs typeface="Helvetica" panose="020B0604020202020204" pitchFamily="34" charset="0"/>
                        </a:rPr>
                        <a:t>1.502,8 M€</a:t>
                      </a:r>
                      <a:endParaRPr lang="es-ES" sz="800" baseline="300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4045927007"/>
                  </a:ext>
                </a:extLst>
              </a:tr>
              <a:tr h="357816">
                <a:tc>
                  <a:txBody>
                    <a:bodyPr/>
                    <a:lstStyle/>
                    <a:p>
                      <a:r>
                        <a:rPr lang="es-ES" sz="800" dirty="0">
                          <a:latin typeface="Helvetica" panose="020B0604020202020204" pitchFamily="34" charset="0"/>
                          <a:cs typeface="Helvetica" panose="020B0604020202020204" pitchFamily="34" charset="0"/>
                        </a:rPr>
                        <a:t>Inversión del componente (millones €) BAJO EL MECANISMO DE RECUPERACIÓN Y RESILIENCIA</a:t>
                      </a:r>
                    </a:p>
                  </a:txBody>
                  <a:tcPr anchor="ctr"/>
                </a:tc>
                <a:tc>
                  <a:txBody>
                    <a:bodyPr/>
                    <a:lstStyle/>
                    <a:p>
                      <a:pPr algn="ctr"/>
                      <a:r>
                        <a:rPr lang="es-ES" sz="800" dirty="0">
                          <a:latin typeface="Helvetica" panose="020B0604020202020204" pitchFamily="34" charset="0"/>
                          <a:cs typeface="Helvetica" panose="020B0604020202020204" pitchFamily="34" charset="0"/>
                        </a:rPr>
                        <a:t>1.051 M€</a:t>
                      </a:r>
                    </a:p>
                  </a:txBody>
                  <a:tcPr anchor="ctr"/>
                </a:tc>
                <a:extLst>
                  <a:ext uri="{0D108BD9-81ED-4DB2-BD59-A6C34878D82A}">
                    <a16:rowId xmlns:a16="http://schemas.microsoft.com/office/drawing/2014/main" val="2801156928"/>
                  </a:ext>
                </a:extLst>
              </a:tr>
            </a:tbl>
          </a:graphicData>
        </a:graphic>
      </p:graphicFrame>
      <p:graphicFrame>
        <p:nvGraphicFramePr>
          <p:cNvPr id="15" name="Tabla 14">
            <a:extLst>
              <a:ext uri="{FF2B5EF4-FFF2-40B4-BE49-F238E27FC236}">
                <a16:creationId xmlns:a16="http://schemas.microsoft.com/office/drawing/2014/main" id="{895415A5-C1DB-4FA9-BE97-7EC7EBC7F697}"/>
              </a:ext>
            </a:extLst>
          </p:cNvPr>
          <p:cNvGraphicFramePr>
            <a:graphicFrameLocks noGrp="1"/>
          </p:cNvGraphicFramePr>
          <p:nvPr>
            <p:extLst>
              <p:ext uri="{D42A27DB-BD31-4B8C-83A1-F6EECF244321}">
                <p14:modId xmlns:p14="http://schemas.microsoft.com/office/powerpoint/2010/main" val="2139565887"/>
              </p:ext>
            </p:extLst>
          </p:nvPr>
        </p:nvGraphicFramePr>
        <p:xfrm>
          <a:off x="608928" y="2413030"/>
          <a:ext cx="8971072" cy="970184"/>
        </p:xfrm>
        <a:graphic>
          <a:graphicData uri="http://schemas.openxmlformats.org/drawingml/2006/table">
            <a:tbl>
              <a:tblPr firstRow="1" bandRow="1">
                <a:tableStyleId>{073A0DAA-6AF3-43AB-8588-CEC1D06C72B9}</a:tableStyleId>
              </a:tblPr>
              <a:tblGrid>
                <a:gridCol w="1121384">
                  <a:extLst>
                    <a:ext uri="{9D8B030D-6E8A-4147-A177-3AD203B41FA5}">
                      <a16:colId xmlns:a16="http://schemas.microsoft.com/office/drawing/2014/main" val="4237593536"/>
                    </a:ext>
                  </a:extLst>
                </a:gridCol>
                <a:gridCol w="1121384">
                  <a:extLst>
                    <a:ext uri="{9D8B030D-6E8A-4147-A177-3AD203B41FA5}">
                      <a16:colId xmlns:a16="http://schemas.microsoft.com/office/drawing/2014/main" val="3726834154"/>
                    </a:ext>
                  </a:extLst>
                </a:gridCol>
                <a:gridCol w="1121384">
                  <a:extLst>
                    <a:ext uri="{9D8B030D-6E8A-4147-A177-3AD203B41FA5}">
                      <a16:colId xmlns:a16="http://schemas.microsoft.com/office/drawing/2014/main" val="80190710"/>
                    </a:ext>
                  </a:extLst>
                </a:gridCol>
                <a:gridCol w="1121384">
                  <a:extLst>
                    <a:ext uri="{9D8B030D-6E8A-4147-A177-3AD203B41FA5}">
                      <a16:colId xmlns:a16="http://schemas.microsoft.com/office/drawing/2014/main" val="3725681565"/>
                    </a:ext>
                  </a:extLst>
                </a:gridCol>
                <a:gridCol w="1121384">
                  <a:extLst>
                    <a:ext uri="{9D8B030D-6E8A-4147-A177-3AD203B41FA5}">
                      <a16:colId xmlns:a16="http://schemas.microsoft.com/office/drawing/2014/main" val="2614824146"/>
                    </a:ext>
                  </a:extLst>
                </a:gridCol>
                <a:gridCol w="1121384">
                  <a:extLst>
                    <a:ext uri="{9D8B030D-6E8A-4147-A177-3AD203B41FA5}">
                      <a16:colId xmlns:a16="http://schemas.microsoft.com/office/drawing/2014/main" val="1845032850"/>
                    </a:ext>
                  </a:extLst>
                </a:gridCol>
                <a:gridCol w="1121384">
                  <a:extLst>
                    <a:ext uri="{9D8B030D-6E8A-4147-A177-3AD203B41FA5}">
                      <a16:colId xmlns:a16="http://schemas.microsoft.com/office/drawing/2014/main" val="2256705929"/>
                    </a:ext>
                  </a:extLst>
                </a:gridCol>
                <a:gridCol w="1121384">
                  <a:extLst>
                    <a:ext uri="{9D8B030D-6E8A-4147-A177-3AD203B41FA5}">
                      <a16:colId xmlns:a16="http://schemas.microsoft.com/office/drawing/2014/main" val="3914884464"/>
                    </a:ext>
                  </a:extLst>
                </a:gridCol>
              </a:tblGrid>
              <a:tr h="242546">
                <a:tc>
                  <a:txBody>
                    <a:bodyPr/>
                    <a:lstStyle/>
                    <a:p>
                      <a:r>
                        <a:rPr lang="es-ES" sz="800" dirty="0">
                          <a:latin typeface="Helvetica" panose="020B0604020202020204" pitchFamily="34" charset="0"/>
                          <a:cs typeface="Helvetica" panose="020B0604020202020204" pitchFamily="34" charset="0"/>
                        </a:rPr>
                        <a:t>PERIODIFICACIÓN</a:t>
                      </a:r>
                    </a:p>
                  </a:txBody>
                  <a:tcPr anchor="ctr"/>
                </a:tc>
                <a:tc>
                  <a:txBody>
                    <a:bodyPr/>
                    <a:lstStyle/>
                    <a:p>
                      <a:pPr algn="ctr"/>
                      <a:r>
                        <a:rPr lang="es-ES" sz="800" dirty="0">
                          <a:latin typeface="Helvetica" panose="020B0604020202020204" pitchFamily="34" charset="0"/>
                          <a:cs typeface="Helvetica" panose="020B0604020202020204" pitchFamily="34" charset="0"/>
                        </a:rPr>
                        <a:t>2020</a:t>
                      </a:r>
                    </a:p>
                  </a:txBody>
                  <a:tcPr anchor="ctr"/>
                </a:tc>
                <a:tc>
                  <a:txBody>
                    <a:bodyPr/>
                    <a:lstStyle/>
                    <a:p>
                      <a:pPr algn="ctr"/>
                      <a:r>
                        <a:rPr lang="es-ES" sz="800" dirty="0">
                          <a:latin typeface="Helvetica" panose="020B0604020202020204" pitchFamily="34" charset="0"/>
                          <a:cs typeface="Helvetica" panose="020B0604020202020204" pitchFamily="34" charset="0"/>
                        </a:rPr>
                        <a:t>2021</a:t>
                      </a:r>
                    </a:p>
                  </a:txBody>
                  <a:tcPr anchor="ctr"/>
                </a:tc>
                <a:tc>
                  <a:txBody>
                    <a:bodyPr/>
                    <a:lstStyle/>
                    <a:p>
                      <a:pPr algn="ctr"/>
                      <a:r>
                        <a:rPr lang="es-ES" sz="800" dirty="0">
                          <a:latin typeface="Helvetica" panose="020B0604020202020204" pitchFamily="34" charset="0"/>
                          <a:cs typeface="Helvetica" panose="020B0604020202020204" pitchFamily="34" charset="0"/>
                        </a:rPr>
                        <a:t>2022</a:t>
                      </a:r>
                    </a:p>
                  </a:txBody>
                  <a:tcPr anchor="ctr"/>
                </a:tc>
                <a:tc>
                  <a:txBody>
                    <a:bodyPr/>
                    <a:lstStyle/>
                    <a:p>
                      <a:pPr algn="ctr"/>
                      <a:r>
                        <a:rPr lang="es-ES" sz="800" dirty="0">
                          <a:latin typeface="Helvetica" panose="020B0604020202020204" pitchFamily="34" charset="0"/>
                          <a:cs typeface="Helvetica" panose="020B0604020202020204" pitchFamily="34" charset="0"/>
                        </a:rPr>
                        <a:t>2023</a:t>
                      </a:r>
                    </a:p>
                  </a:txBody>
                  <a:tcPr anchor="ctr"/>
                </a:tc>
                <a:tc>
                  <a:txBody>
                    <a:bodyPr/>
                    <a:lstStyle/>
                    <a:p>
                      <a:pPr algn="ctr"/>
                      <a:r>
                        <a:rPr lang="es-ES" sz="800" dirty="0">
                          <a:latin typeface="Helvetica" panose="020B0604020202020204" pitchFamily="34" charset="0"/>
                          <a:cs typeface="Helvetica" panose="020B0604020202020204" pitchFamily="34" charset="0"/>
                        </a:rPr>
                        <a:t>2024</a:t>
                      </a:r>
                    </a:p>
                  </a:txBody>
                  <a:tcPr anchor="ctr"/>
                </a:tc>
                <a:tc>
                  <a:txBody>
                    <a:bodyPr/>
                    <a:lstStyle/>
                    <a:p>
                      <a:pPr algn="ctr"/>
                      <a:r>
                        <a:rPr lang="es-ES" sz="800" dirty="0">
                          <a:latin typeface="Helvetica" panose="020B0604020202020204" pitchFamily="34" charset="0"/>
                          <a:cs typeface="Helvetica" panose="020B0604020202020204" pitchFamily="34" charset="0"/>
                        </a:rPr>
                        <a:t>2025</a:t>
                      </a:r>
                    </a:p>
                  </a:txBody>
                  <a:tcPr anchor="ctr"/>
                </a:tc>
                <a:tc>
                  <a:txBody>
                    <a:bodyPr/>
                    <a:lstStyle/>
                    <a:p>
                      <a:pPr algn="ctr"/>
                      <a:r>
                        <a:rPr lang="es-ES" sz="800" dirty="0">
                          <a:latin typeface="Helvetica" panose="020B0604020202020204" pitchFamily="34" charset="0"/>
                          <a:cs typeface="Helvetica" panose="020B0604020202020204" pitchFamily="34" charset="0"/>
                        </a:rPr>
                        <a:t>2026</a:t>
                      </a:r>
                    </a:p>
                  </a:txBody>
                  <a:tcPr anchor="ctr"/>
                </a:tc>
                <a:extLst>
                  <a:ext uri="{0D108BD9-81ED-4DB2-BD59-A6C34878D82A}">
                    <a16:rowId xmlns:a16="http://schemas.microsoft.com/office/drawing/2014/main" val="2146404171"/>
                  </a:ext>
                </a:extLst>
              </a:tr>
              <a:tr h="242546">
                <a:tc>
                  <a:txBody>
                    <a:bodyPr/>
                    <a:lstStyle/>
                    <a:p>
                      <a:r>
                        <a:rPr lang="es-ES" sz="800" dirty="0">
                          <a:latin typeface="Helvetica" panose="020B0604020202020204" pitchFamily="34" charset="0"/>
                          <a:cs typeface="Helvetica" panose="020B0604020202020204" pitchFamily="34" charset="0"/>
                        </a:rPr>
                        <a:t>Financiación Plan</a:t>
                      </a:r>
                    </a:p>
                  </a:txBody>
                  <a:tcPr anchor="ctr"/>
                </a:tc>
                <a:tc>
                  <a:txBody>
                    <a:bodyPr/>
                    <a:lstStyle/>
                    <a:p>
                      <a:pPr algn="ctr"/>
                      <a:r>
                        <a:rPr lang="es-ES" sz="800" dirty="0">
                          <a:latin typeface="Helvetica" panose="020B0604020202020204" pitchFamily="34" charset="0"/>
                          <a:cs typeface="Helvetica" panose="020B0604020202020204" pitchFamily="34" charset="0"/>
                        </a:rPr>
                        <a:t>0</a:t>
                      </a:r>
                    </a:p>
                  </a:txBody>
                  <a:tcPr anchor="ctr"/>
                </a:tc>
                <a:tc>
                  <a:txBody>
                    <a:bodyPr/>
                    <a:lstStyle/>
                    <a:p>
                      <a:pPr algn="ctr"/>
                      <a:r>
                        <a:rPr lang="es-ES" sz="800" dirty="0">
                          <a:latin typeface="Helvetica" panose="020B0604020202020204" pitchFamily="34" charset="0"/>
                          <a:cs typeface="Helvetica" panose="020B0604020202020204" pitchFamily="34" charset="0"/>
                        </a:rPr>
                        <a:t>406,5</a:t>
                      </a:r>
                    </a:p>
                  </a:txBody>
                  <a:tcPr anchor="ctr"/>
                </a:tc>
                <a:tc>
                  <a:txBody>
                    <a:bodyPr/>
                    <a:lstStyle/>
                    <a:p>
                      <a:pPr algn="ctr"/>
                      <a:r>
                        <a:rPr lang="es-ES" sz="800" dirty="0">
                          <a:latin typeface="Helvetica" panose="020B0604020202020204" pitchFamily="34" charset="0"/>
                          <a:cs typeface="Helvetica" panose="020B0604020202020204" pitchFamily="34" charset="0"/>
                        </a:rPr>
                        <a:t>493,6</a:t>
                      </a:r>
                    </a:p>
                  </a:txBody>
                  <a:tcPr anchor="ctr"/>
                </a:tc>
                <a:tc>
                  <a:txBody>
                    <a:bodyPr/>
                    <a:lstStyle/>
                    <a:p>
                      <a:pPr algn="ctr"/>
                      <a:r>
                        <a:rPr lang="es-ES" sz="800" dirty="0">
                          <a:latin typeface="Helvetica" panose="020B0604020202020204" pitchFamily="34" charset="0"/>
                          <a:cs typeface="Helvetica" panose="020B0604020202020204" pitchFamily="34" charset="0"/>
                        </a:rPr>
                        <a:t>150,9</a:t>
                      </a:r>
                    </a:p>
                  </a:txBody>
                  <a:tcPr anchor="ctr"/>
                </a:tc>
                <a:tc>
                  <a:txBody>
                    <a:bodyPr/>
                    <a:lstStyle/>
                    <a:p>
                      <a:pPr algn="ctr"/>
                      <a:r>
                        <a:rPr lang="es-ES" sz="800" dirty="0">
                          <a:latin typeface="Helvetica" panose="020B0604020202020204" pitchFamily="34" charset="0"/>
                          <a:cs typeface="Helvetica" panose="020B0604020202020204" pitchFamily="34" charset="0"/>
                        </a:rPr>
                        <a:t>0</a:t>
                      </a:r>
                    </a:p>
                  </a:txBody>
                  <a:tcPr anchor="ctr"/>
                </a:tc>
                <a:tc>
                  <a:txBody>
                    <a:bodyPr/>
                    <a:lstStyle/>
                    <a:p>
                      <a:pPr algn="ctr"/>
                      <a:r>
                        <a:rPr lang="es-ES" sz="800" dirty="0">
                          <a:latin typeface="Helvetica" panose="020B0604020202020204" pitchFamily="34" charset="0"/>
                          <a:cs typeface="Helvetica" panose="020B0604020202020204" pitchFamily="34" charset="0"/>
                        </a:rPr>
                        <a:t>0</a:t>
                      </a:r>
                    </a:p>
                  </a:txBody>
                  <a:tcPr anchor="ctr"/>
                </a:tc>
                <a:tc>
                  <a:txBody>
                    <a:bodyPr/>
                    <a:lstStyle/>
                    <a:p>
                      <a:pPr algn="ctr"/>
                      <a:r>
                        <a:rPr lang="es-ES" sz="800" dirty="0">
                          <a:latin typeface="Helvetica" panose="020B0604020202020204" pitchFamily="34" charset="0"/>
                          <a:cs typeface="Helvetica" panose="020B0604020202020204" pitchFamily="34" charset="0"/>
                        </a:rPr>
                        <a:t>0</a:t>
                      </a:r>
                    </a:p>
                  </a:txBody>
                  <a:tcPr anchor="ctr"/>
                </a:tc>
                <a:extLst>
                  <a:ext uri="{0D108BD9-81ED-4DB2-BD59-A6C34878D82A}">
                    <a16:rowId xmlns:a16="http://schemas.microsoft.com/office/drawing/2014/main" val="3777627120"/>
                  </a:ext>
                </a:extLst>
              </a:tr>
              <a:tr h="242546">
                <a:tc>
                  <a:txBody>
                    <a:bodyPr/>
                    <a:lstStyle/>
                    <a:p>
                      <a:r>
                        <a:rPr lang="es-ES" sz="800" dirty="0">
                          <a:latin typeface="Helvetica" panose="020B0604020202020204" pitchFamily="34" charset="0"/>
                          <a:cs typeface="Helvetica" panose="020B0604020202020204" pitchFamily="34" charset="0"/>
                        </a:rPr>
                        <a:t>Otra financiación</a:t>
                      </a:r>
                    </a:p>
                  </a:txBody>
                  <a:tcPr anchor="ctr"/>
                </a:tc>
                <a:tc>
                  <a:txBody>
                    <a:bodyPr/>
                    <a:lstStyle/>
                    <a:p>
                      <a:pPr algn="ctr"/>
                      <a:r>
                        <a:rPr lang="es-ES" sz="800" dirty="0">
                          <a:latin typeface="Helvetica" panose="020B0604020202020204" pitchFamily="34" charset="0"/>
                          <a:cs typeface="Helvetica" panose="020B0604020202020204" pitchFamily="34" charset="0"/>
                        </a:rPr>
                        <a:t>0</a:t>
                      </a:r>
                    </a:p>
                  </a:txBody>
                  <a:tcPr anchor="ctr"/>
                </a:tc>
                <a:tc>
                  <a:txBody>
                    <a:bodyPr/>
                    <a:lstStyle/>
                    <a:p>
                      <a:pPr algn="ctr"/>
                      <a:r>
                        <a:rPr lang="es-ES" sz="800" dirty="0">
                          <a:latin typeface="Helvetica" panose="020B0604020202020204" pitchFamily="34" charset="0"/>
                          <a:cs typeface="Helvetica" panose="020B0604020202020204" pitchFamily="34" charset="0"/>
                        </a:rPr>
                        <a:t>162,8</a:t>
                      </a:r>
                    </a:p>
                  </a:txBody>
                  <a:tcPr anchor="ctr"/>
                </a:tc>
                <a:tc>
                  <a:txBody>
                    <a:bodyPr/>
                    <a:lstStyle/>
                    <a:p>
                      <a:pPr algn="ctr"/>
                      <a:r>
                        <a:rPr lang="es-ES" sz="800" dirty="0">
                          <a:latin typeface="Helvetica" panose="020B0604020202020204" pitchFamily="34" charset="0"/>
                          <a:cs typeface="Helvetica" panose="020B0604020202020204" pitchFamily="34" charset="0"/>
                        </a:rPr>
                        <a:t>187,0</a:t>
                      </a:r>
                    </a:p>
                  </a:txBody>
                  <a:tcPr anchor="ctr"/>
                </a:tc>
                <a:tc>
                  <a:txBody>
                    <a:bodyPr/>
                    <a:lstStyle/>
                    <a:p>
                      <a:pPr algn="ctr"/>
                      <a:r>
                        <a:rPr lang="es-ES" sz="800" dirty="0">
                          <a:latin typeface="Helvetica" panose="020B0604020202020204" pitchFamily="34" charset="0"/>
                          <a:cs typeface="Helvetica" panose="020B0604020202020204" pitchFamily="34" charset="0"/>
                        </a:rPr>
                        <a:t>102,0</a:t>
                      </a:r>
                    </a:p>
                  </a:txBody>
                  <a:tcPr anchor="ctr"/>
                </a:tc>
                <a:tc>
                  <a:txBody>
                    <a:bodyPr/>
                    <a:lstStyle/>
                    <a:p>
                      <a:pPr algn="ctr"/>
                      <a:r>
                        <a:rPr lang="es-ES" sz="800" dirty="0">
                          <a:latin typeface="Helvetica" panose="020B0604020202020204" pitchFamily="34" charset="0"/>
                          <a:cs typeface="Helvetica" panose="020B0604020202020204" pitchFamily="34" charset="0"/>
                        </a:rPr>
                        <a:t>0</a:t>
                      </a:r>
                    </a:p>
                  </a:txBody>
                  <a:tcPr anchor="ctr"/>
                </a:tc>
                <a:tc>
                  <a:txBody>
                    <a:bodyPr/>
                    <a:lstStyle/>
                    <a:p>
                      <a:pPr algn="ctr"/>
                      <a:r>
                        <a:rPr lang="es-ES" sz="800" dirty="0">
                          <a:latin typeface="Helvetica" panose="020B0604020202020204" pitchFamily="34" charset="0"/>
                          <a:cs typeface="Helvetica" panose="020B0604020202020204" pitchFamily="34" charset="0"/>
                        </a:rPr>
                        <a:t>0</a:t>
                      </a:r>
                    </a:p>
                  </a:txBody>
                  <a:tcPr anchor="ctr"/>
                </a:tc>
                <a:tc>
                  <a:txBody>
                    <a:bodyPr/>
                    <a:lstStyle/>
                    <a:p>
                      <a:pPr algn="ctr"/>
                      <a:r>
                        <a:rPr lang="es-ES" sz="800" dirty="0">
                          <a:latin typeface="Helvetica" panose="020B0604020202020204" pitchFamily="34" charset="0"/>
                          <a:cs typeface="Helvetica" panose="020B0604020202020204" pitchFamily="34" charset="0"/>
                        </a:rPr>
                        <a:t>0</a:t>
                      </a:r>
                    </a:p>
                  </a:txBody>
                  <a:tcPr anchor="ctr"/>
                </a:tc>
                <a:extLst>
                  <a:ext uri="{0D108BD9-81ED-4DB2-BD59-A6C34878D82A}">
                    <a16:rowId xmlns:a16="http://schemas.microsoft.com/office/drawing/2014/main" val="1777395179"/>
                  </a:ext>
                </a:extLst>
              </a:tr>
              <a:tr h="242546">
                <a:tc>
                  <a:txBody>
                    <a:bodyPr/>
                    <a:lstStyle/>
                    <a:p>
                      <a:r>
                        <a:rPr lang="es-ES" sz="800" dirty="0">
                          <a:solidFill>
                            <a:schemeClr val="bg1"/>
                          </a:solidFill>
                          <a:latin typeface="Helvetica" panose="020B0604020202020204" pitchFamily="34" charset="0"/>
                          <a:cs typeface="Helvetica" panose="020B0604020202020204" pitchFamily="34" charset="0"/>
                        </a:rPr>
                        <a:t>TOTAL</a:t>
                      </a:r>
                    </a:p>
                  </a:txBody>
                  <a:tcPr anchor="ctr">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0</a:t>
                      </a:r>
                    </a:p>
                  </a:txBody>
                  <a:tcPr anchor="ctr">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569,3</a:t>
                      </a:r>
                    </a:p>
                  </a:txBody>
                  <a:tcPr anchor="ctr">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680,6</a:t>
                      </a:r>
                    </a:p>
                  </a:txBody>
                  <a:tcPr anchor="ctr">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252,9</a:t>
                      </a:r>
                    </a:p>
                  </a:txBody>
                  <a:tcPr anchor="ctr">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0</a:t>
                      </a:r>
                    </a:p>
                  </a:txBody>
                  <a:tcPr anchor="ctr">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0</a:t>
                      </a:r>
                    </a:p>
                  </a:txBody>
                  <a:tcPr anchor="ctr">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0</a:t>
                      </a:r>
                    </a:p>
                  </a:txBody>
                  <a:tcPr anchor="ctr">
                    <a:solidFill>
                      <a:schemeClr val="bg2">
                        <a:lumMod val="50000"/>
                      </a:schemeClr>
                    </a:solidFill>
                  </a:tcPr>
                </a:tc>
                <a:extLst>
                  <a:ext uri="{0D108BD9-81ED-4DB2-BD59-A6C34878D82A}">
                    <a16:rowId xmlns:a16="http://schemas.microsoft.com/office/drawing/2014/main" val="601640300"/>
                  </a:ext>
                </a:extLst>
              </a:tr>
            </a:tbl>
          </a:graphicData>
        </a:graphic>
      </p:graphicFrame>
      <p:grpSp>
        <p:nvGrpSpPr>
          <p:cNvPr id="10" name="Grupo 9">
            <a:extLst>
              <a:ext uri="{FF2B5EF4-FFF2-40B4-BE49-F238E27FC236}">
                <a16:creationId xmlns:a16="http://schemas.microsoft.com/office/drawing/2014/main" id="{7C28CD52-4B10-4733-AAA5-3D42CA7465A8}"/>
              </a:ext>
            </a:extLst>
          </p:cNvPr>
          <p:cNvGrpSpPr/>
          <p:nvPr/>
        </p:nvGrpSpPr>
        <p:grpSpPr>
          <a:xfrm>
            <a:off x="10065534" y="1859910"/>
            <a:ext cx="2003068" cy="2933420"/>
            <a:chOff x="8691937" y="1474904"/>
            <a:chExt cx="3500063" cy="4237724"/>
          </a:xfrm>
        </p:grpSpPr>
        <p:sp>
          <p:nvSpPr>
            <p:cNvPr id="11" name="Rectángulo 10">
              <a:extLst>
                <a:ext uri="{FF2B5EF4-FFF2-40B4-BE49-F238E27FC236}">
                  <a16:creationId xmlns:a16="http://schemas.microsoft.com/office/drawing/2014/main" id="{EABC51E6-0463-4351-B101-844EA54B9B4F}"/>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4C82E696-87C5-46E6-9CA9-A1D180F25E98}"/>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6" name="Imagen 15">
            <a:extLst>
              <a:ext uri="{FF2B5EF4-FFF2-40B4-BE49-F238E27FC236}">
                <a16:creationId xmlns:a16="http://schemas.microsoft.com/office/drawing/2014/main" id="{048CC3E0-EA5D-46CE-A8A6-5206F2AE9F13}"/>
              </a:ext>
            </a:extLst>
          </p:cNvPr>
          <p:cNvPicPr>
            <a:picLocks noChangeAspect="1"/>
          </p:cNvPicPr>
          <p:nvPr/>
        </p:nvPicPr>
        <p:blipFill>
          <a:blip r:embed="rId2"/>
          <a:stretch>
            <a:fillRect/>
          </a:stretch>
        </p:blipFill>
        <p:spPr>
          <a:xfrm>
            <a:off x="10213775" y="2413030"/>
            <a:ext cx="1491481" cy="1766472"/>
          </a:xfrm>
          <a:prstGeom prst="rect">
            <a:avLst/>
          </a:prstGeom>
        </p:spPr>
      </p:pic>
      <p:graphicFrame>
        <p:nvGraphicFramePr>
          <p:cNvPr id="19" name="Tabla 16">
            <a:extLst>
              <a:ext uri="{FF2B5EF4-FFF2-40B4-BE49-F238E27FC236}">
                <a16:creationId xmlns:a16="http://schemas.microsoft.com/office/drawing/2014/main" id="{2D3F72E5-4955-4C3C-9178-F73F9ED4DBB9}"/>
              </a:ext>
            </a:extLst>
          </p:cNvPr>
          <p:cNvGraphicFramePr>
            <a:graphicFrameLocks noGrp="1"/>
          </p:cNvGraphicFramePr>
          <p:nvPr>
            <p:extLst>
              <p:ext uri="{D42A27DB-BD31-4B8C-83A1-F6EECF244321}">
                <p14:modId xmlns:p14="http://schemas.microsoft.com/office/powerpoint/2010/main" val="4128034626"/>
              </p:ext>
            </p:extLst>
          </p:nvPr>
        </p:nvGraphicFramePr>
        <p:xfrm>
          <a:off x="580853" y="3618873"/>
          <a:ext cx="8984033" cy="2606916"/>
        </p:xfrm>
        <a:graphic>
          <a:graphicData uri="http://schemas.openxmlformats.org/drawingml/2006/table">
            <a:tbl>
              <a:tblPr firstRow="1" bandRow="1">
                <a:tableStyleId>{073A0DAA-6AF3-43AB-8588-CEC1D06C72B9}</a:tableStyleId>
              </a:tblPr>
              <a:tblGrid>
                <a:gridCol w="1114300">
                  <a:extLst>
                    <a:ext uri="{9D8B030D-6E8A-4147-A177-3AD203B41FA5}">
                      <a16:colId xmlns:a16="http://schemas.microsoft.com/office/drawing/2014/main" val="3733289670"/>
                    </a:ext>
                  </a:extLst>
                </a:gridCol>
                <a:gridCol w="3369733">
                  <a:extLst>
                    <a:ext uri="{9D8B030D-6E8A-4147-A177-3AD203B41FA5}">
                      <a16:colId xmlns:a16="http://schemas.microsoft.com/office/drawing/2014/main" val="986174705"/>
                    </a:ext>
                  </a:extLst>
                </a:gridCol>
                <a:gridCol w="1512000">
                  <a:extLst>
                    <a:ext uri="{9D8B030D-6E8A-4147-A177-3AD203B41FA5}">
                      <a16:colId xmlns:a16="http://schemas.microsoft.com/office/drawing/2014/main" val="3141415432"/>
                    </a:ext>
                  </a:extLst>
                </a:gridCol>
                <a:gridCol w="1476000">
                  <a:extLst>
                    <a:ext uri="{9D8B030D-6E8A-4147-A177-3AD203B41FA5}">
                      <a16:colId xmlns:a16="http://schemas.microsoft.com/office/drawing/2014/main" val="467701838"/>
                    </a:ext>
                  </a:extLst>
                </a:gridCol>
                <a:gridCol w="1512000">
                  <a:extLst>
                    <a:ext uri="{9D8B030D-6E8A-4147-A177-3AD203B41FA5}">
                      <a16:colId xmlns:a16="http://schemas.microsoft.com/office/drawing/2014/main" val="2921357895"/>
                    </a:ext>
                  </a:extLst>
                </a:gridCol>
              </a:tblGrid>
              <a:tr h="254708">
                <a:tc grid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ES" sz="800" dirty="0">
                          <a:latin typeface="Helvetica" panose="020B0604020202020204" pitchFamily="34" charset="0"/>
                          <a:cs typeface="Helvetica" panose="020B0604020202020204" pitchFamily="34" charset="0"/>
                        </a:rPr>
                        <a:t>Enumeración de las reformas e inversiones</a:t>
                      </a:r>
                    </a:p>
                  </a:txBody>
                  <a:tcPr anchor="ctr"/>
                </a:tc>
                <a:tc hMerge="1">
                  <a:txBody>
                    <a:bodyPr/>
                    <a:lstStyle/>
                    <a:p>
                      <a:endParaRPr lang="es-ES" sz="800" dirty="0">
                        <a:latin typeface="Helvetica" panose="020B0604020202020204" pitchFamily="34" charset="0"/>
                        <a:cs typeface="Helvetica" panose="020B0604020202020204" pitchFamily="34" charset="0"/>
                      </a:endParaRPr>
                    </a:p>
                  </a:txBody>
                  <a:tcPr/>
                </a:tc>
                <a:tc>
                  <a:txBody>
                    <a:bodyPr/>
                    <a:lstStyle/>
                    <a:p>
                      <a:pPr algn="ctr"/>
                      <a:r>
                        <a:rPr lang="es-ES" sz="800" dirty="0">
                          <a:latin typeface="Helvetica" panose="020B0604020202020204" pitchFamily="34" charset="0"/>
                          <a:cs typeface="Helvetica" panose="020B0604020202020204" pitchFamily="34" charset="0"/>
                        </a:rPr>
                        <a:t>Financiación</a:t>
                      </a:r>
                    </a:p>
                  </a:txBody>
                  <a:tcPr anchor="ctr"/>
                </a:tc>
                <a:tc>
                  <a:txBody>
                    <a:bodyPr/>
                    <a:lstStyle/>
                    <a:p>
                      <a:pPr algn="ctr"/>
                      <a:r>
                        <a:rPr lang="es-ES" sz="800" dirty="0">
                          <a:latin typeface="Helvetica" panose="020B0604020202020204" pitchFamily="34" charset="0"/>
                          <a:cs typeface="Helvetica" panose="020B0604020202020204" pitchFamily="34" charset="0"/>
                        </a:rPr>
                        <a:t>% sobre el total</a:t>
                      </a:r>
                    </a:p>
                  </a:txBody>
                  <a:tcPr anchor="ctr"/>
                </a:tc>
                <a:tc>
                  <a:txBody>
                    <a:bodyPr/>
                    <a:lstStyle/>
                    <a:p>
                      <a:pPr algn="ctr"/>
                      <a:r>
                        <a:rPr lang="es-ES" sz="800" dirty="0">
                          <a:latin typeface="Helvetica" panose="020B0604020202020204" pitchFamily="34" charset="0"/>
                          <a:cs typeface="Helvetica" panose="020B0604020202020204" pitchFamily="34" charset="0"/>
                        </a:rPr>
                        <a:t>COFOG</a:t>
                      </a:r>
                    </a:p>
                  </a:txBody>
                  <a:tcPr anchor="ctr"/>
                </a:tc>
                <a:extLst>
                  <a:ext uri="{0D108BD9-81ED-4DB2-BD59-A6C34878D82A}">
                    <a16:rowId xmlns:a16="http://schemas.microsoft.com/office/drawing/2014/main" val="2267126120"/>
                  </a:ext>
                </a:extLst>
              </a:tr>
              <a:tr h="181968">
                <a:tc>
                  <a:txBody>
                    <a:bodyPr/>
                    <a:lstStyle/>
                    <a:p>
                      <a:r>
                        <a:rPr lang="es-ES" sz="800" dirty="0">
                          <a:latin typeface="Helvetica" panose="020B0604020202020204" pitchFamily="34" charset="0"/>
                          <a:cs typeface="Helvetica" panose="020B0604020202020204" pitchFamily="34" charset="0"/>
                        </a:rPr>
                        <a:t>C3.R1</a:t>
                      </a:r>
                    </a:p>
                  </a:txBody>
                  <a:tcPr anchor="ctr"/>
                </a:tc>
                <a:tc>
                  <a:txBody>
                    <a:bodyPr/>
                    <a:lstStyle/>
                    <a:p>
                      <a:pPr algn="just"/>
                      <a:r>
                        <a:rPr lang="es-ES" sz="800" dirty="0">
                          <a:latin typeface="Helvetica" panose="020B0604020202020204" pitchFamily="34" charset="0"/>
                          <a:cs typeface="Helvetica" panose="020B0604020202020204" pitchFamily="34" charset="0"/>
                        </a:rPr>
                        <a:t>Modificación de la normativa reguladora de las relaciones comerciales en la cadena alimentaria. Ley 12/2013, de 2 de agosto, de medidas para mejorar el funcionamiento de la cadena alimentaria.</a:t>
                      </a:r>
                    </a:p>
                  </a:txBody>
                  <a:tcPr anchor="ctr"/>
                </a:tc>
                <a:tc>
                  <a:txBody>
                    <a:bodyPr/>
                    <a:lstStyle/>
                    <a:p>
                      <a:pPr algn="ctr"/>
                      <a:r>
                        <a:rPr lang="es-ES" sz="800" dirty="0">
                          <a:latin typeface="Helvetica" panose="020B0604020202020204" pitchFamily="34" charset="0"/>
                          <a:cs typeface="Helvetica" panose="020B0604020202020204" pitchFamily="34" charset="0"/>
                        </a:rPr>
                        <a:t>N.A.</a:t>
                      </a:r>
                    </a:p>
                  </a:txBody>
                  <a:tcPr anchor="ctr"/>
                </a:tc>
                <a:tc>
                  <a:txBody>
                    <a:bodyPr/>
                    <a:lstStyle/>
                    <a:p>
                      <a:pPr algn="ctr"/>
                      <a:endParaRPr lang="es-ES" sz="800" dirty="0">
                        <a:latin typeface="Helvetica" panose="020B0604020202020204" pitchFamily="34" charset="0"/>
                        <a:cs typeface="Helvetica" panose="020B0604020202020204" pitchFamily="34" charset="0"/>
                      </a:endParaRPr>
                    </a:p>
                  </a:txBody>
                  <a:tcPr anchor="ctr"/>
                </a:tc>
                <a:tc>
                  <a:txBody>
                    <a:bodyPr/>
                    <a:lstStyle/>
                    <a:p>
                      <a:pPr algn="ctr"/>
                      <a:endParaRPr lang="es-ES" sz="8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1957252565"/>
                  </a:ext>
                </a:extLst>
              </a:tr>
              <a:tr h="197357">
                <a:tc>
                  <a:txBody>
                    <a:bodyPr/>
                    <a:lstStyle/>
                    <a:p>
                      <a:r>
                        <a:rPr lang="es-ES" sz="800" dirty="0">
                          <a:latin typeface="Helvetica" panose="020B0604020202020204" pitchFamily="34" charset="0"/>
                          <a:cs typeface="Helvetica" panose="020B0604020202020204" pitchFamily="34" charset="0"/>
                        </a:rPr>
                        <a:t>C3.R2</a:t>
                      </a:r>
                    </a:p>
                  </a:txBody>
                  <a:tcPr anchor="ctr"/>
                </a:tc>
                <a:tc>
                  <a:txBody>
                    <a:bodyPr/>
                    <a:lstStyle/>
                    <a:p>
                      <a:pPr algn="just"/>
                      <a:r>
                        <a:rPr lang="es-ES" sz="800" dirty="0">
                          <a:latin typeface="Helvetica" panose="020B0604020202020204" pitchFamily="34" charset="0"/>
                          <a:cs typeface="Helvetica" panose="020B0604020202020204" pitchFamily="34" charset="0"/>
                        </a:rPr>
                        <a:t>Desarrollo y revisión del marco regulatorio en materia de sostenibilidad ambiental de la ganadería.</a:t>
                      </a:r>
                    </a:p>
                  </a:txBody>
                  <a:tcPr anchor="ctr"/>
                </a:tc>
                <a:tc>
                  <a:txBody>
                    <a:bodyPr/>
                    <a:lstStyle/>
                    <a:p>
                      <a:pPr algn="ctr"/>
                      <a:r>
                        <a:rPr lang="es-ES" sz="800" dirty="0">
                          <a:latin typeface="Helvetica" panose="020B0604020202020204" pitchFamily="34" charset="0"/>
                          <a:cs typeface="Helvetica" panose="020B0604020202020204" pitchFamily="34" charset="0"/>
                        </a:rPr>
                        <a:t>N.A.</a:t>
                      </a:r>
                    </a:p>
                  </a:txBody>
                  <a:tcPr anchor="ctr"/>
                </a:tc>
                <a:tc>
                  <a:txBody>
                    <a:bodyPr/>
                    <a:lstStyle/>
                    <a:p>
                      <a:pPr algn="ctr"/>
                      <a:endParaRPr lang="es-ES" sz="800" dirty="0">
                        <a:latin typeface="Helvetica" panose="020B0604020202020204" pitchFamily="34" charset="0"/>
                        <a:cs typeface="Helvetica" panose="020B0604020202020204" pitchFamily="34" charset="0"/>
                      </a:endParaRP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US" sz="800" b="0" i="0" u="none" strike="noStrike" kern="1200" baseline="0" dirty="0">
                        <a:solidFill>
                          <a:schemeClr val="dk1"/>
                        </a:solidFill>
                        <a:latin typeface="Helvetica" panose="020B0604020202020204" pitchFamily="34" charset="0"/>
                        <a:ea typeface="+mn-ea"/>
                        <a:cs typeface="Helvetica" panose="020B0604020202020204" pitchFamily="34" charset="0"/>
                      </a:endParaRPr>
                    </a:p>
                  </a:txBody>
                  <a:tcPr anchor="ctr"/>
                </a:tc>
                <a:extLst>
                  <a:ext uri="{0D108BD9-81ED-4DB2-BD59-A6C34878D82A}">
                    <a16:rowId xmlns:a16="http://schemas.microsoft.com/office/drawing/2014/main" val="414036594"/>
                  </a:ext>
                </a:extLst>
              </a:tr>
              <a:tr h="389932">
                <a:tc>
                  <a:txBody>
                    <a:bodyPr/>
                    <a:lstStyle/>
                    <a:p>
                      <a:r>
                        <a:rPr lang="es-ES" sz="800" dirty="0">
                          <a:latin typeface="Helvetica" panose="020B0604020202020204" pitchFamily="34" charset="0"/>
                          <a:cs typeface="Helvetica" panose="020B0604020202020204" pitchFamily="34" charset="0"/>
                        </a:rPr>
                        <a:t>C3.R3</a:t>
                      </a:r>
                    </a:p>
                  </a:txBody>
                  <a:tcPr anchor="ctr"/>
                </a:tc>
                <a:tc>
                  <a:txBody>
                    <a:bodyPr/>
                    <a:lstStyle/>
                    <a:p>
                      <a:pPr algn="just"/>
                      <a:r>
                        <a:rPr lang="es-ES" sz="800" dirty="0">
                          <a:latin typeface="Helvetica" panose="020B0604020202020204" pitchFamily="34" charset="0"/>
                          <a:cs typeface="Helvetica" panose="020B0604020202020204" pitchFamily="34" charset="0"/>
                        </a:rPr>
                        <a:t>Marco legislativo sobre la nutrición sostenible en los suelos agrícolas. Normativa sobre contaminación de origen agrario.</a:t>
                      </a:r>
                    </a:p>
                  </a:txBody>
                  <a:tcPr anchor="ctr"/>
                </a:tc>
                <a:tc>
                  <a:txBody>
                    <a:bodyPr/>
                    <a:lstStyle/>
                    <a:p>
                      <a:pPr algn="ctr"/>
                      <a:r>
                        <a:rPr lang="es-ES" sz="800" dirty="0">
                          <a:latin typeface="Helvetica" panose="020B0604020202020204" pitchFamily="34" charset="0"/>
                          <a:cs typeface="Helvetica" panose="020B0604020202020204" pitchFamily="34" charset="0"/>
                        </a:rPr>
                        <a:t>N.A.</a:t>
                      </a:r>
                    </a:p>
                  </a:txBody>
                  <a:tcPr anchor="ctr"/>
                </a:tc>
                <a:tc>
                  <a:txBody>
                    <a:bodyPr/>
                    <a:lstStyle/>
                    <a:p>
                      <a:pPr algn="ctr"/>
                      <a:endParaRPr lang="es-ES" sz="800" dirty="0">
                        <a:latin typeface="Helvetica" panose="020B0604020202020204" pitchFamily="34" charset="0"/>
                        <a:cs typeface="Helvetica" panose="020B0604020202020204" pitchFamily="34" charset="0"/>
                      </a:endParaRPr>
                    </a:p>
                  </a:txBody>
                  <a:tcPr anchor="ctr"/>
                </a:tc>
                <a:tc>
                  <a:txBody>
                    <a:bodyPr/>
                    <a:lstStyle/>
                    <a:p>
                      <a:pPr algn="ctr"/>
                      <a:endParaRPr lang="es-ES" sz="8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671228383"/>
                  </a:ext>
                </a:extLst>
              </a:tr>
              <a:tr h="389932">
                <a:tc>
                  <a:txBody>
                    <a:bodyPr/>
                    <a:lstStyle/>
                    <a:p>
                      <a:r>
                        <a:rPr lang="es-ES" sz="800" dirty="0">
                          <a:latin typeface="Helvetica" panose="020B0604020202020204" pitchFamily="34" charset="0"/>
                          <a:cs typeface="Helvetica" panose="020B0604020202020204" pitchFamily="34" charset="0"/>
                        </a:rPr>
                        <a:t>C3.R4</a:t>
                      </a:r>
                    </a:p>
                  </a:txBody>
                  <a:tcPr anchor="ctr"/>
                </a:tc>
                <a:tc>
                  <a:txBody>
                    <a:bodyPr/>
                    <a:lstStyle/>
                    <a:p>
                      <a:pPr algn="just"/>
                      <a:r>
                        <a:rPr lang="es-ES" sz="800" dirty="0">
                          <a:latin typeface="Helvetica" panose="020B0604020202020204" pitchFamily="34" charset="0"/>
                          <a:cs typeface="Helvetica" panose="020B0604020202020204" pitchFamily="34" charset="0"/>
                        </a:rPr>
                        <a:t>Impulso a la gobernanza y a la gestión sostenible de los regadíos españoles</a:t>
                      </a:r>
                    </a:p>
                  </a:txBody>
                  <a:tcPr anchor="ctr"/>
                </a:tc>
                <a:tc>
                  <a:txBody>
                    <a:bodyPr/>
                    <a:lstStyle/>
                    <a:p>
                      <a:pPr algn="ctr"/>
                      <a:r>
                        <a:rPr lang="es-ES" sz="800" dirty="0">
                          <a:latin typeface="Helvetica" panose="020B0604020202020204" pitchFamily="34" charset="0"/>
                          <a:cs typeface="Helvetica" panose="020B0604020202020204" pitchFamily="34" charset="0"/>
                        </a:rPr>
                        <a:t>N.A.</a:t>
                      </a:r>
                    </a:p>
                    <a:p>
                      <a:pPr algn="ctr"/>
                      <a:endParaRPr lang="es-ES" sz="800" dirty="0">
                        <a:latin typeface="Helvetica" panose="020B0604020202020204" pitchFamily="34" charset="0"/>
                        <a:cs typeface="Helvetica" panose="020B0604020202020204" pitchFamily="34" charset="0"/>
                      </a:endParaRPr>
                    </a:p>
                  </a:txBody>
                  <a:tcPr anchor="ctr"/>
                </a:tc>
                <a:tc>
                  <a:txBody>
                    <a:bodyPr/>
                    <a:lstStyle/>
                    <a:p>
                      <a:pPr algn="ctr"/>
                      <a:endParaRPr lang="es-ES" sz="800" dirty="0">
                        <a:latin typeface="Helvetica" panose="020B0604020202020204" pitchFamily="34" charset="0"/>
                        <a:cs typeface="Helvetica" panose="020B0604020202020204" pitchFamily="34" charset="0"/>
                      </a:endParaRPr>
                    </a:p>
                  </a:txBody>
                  <a:tcPr anchor="ctr"/>
                </a:tc>
                <a:tc>
                  <a:txBody>
                    <a:bodyPr/>
                    <a:lstStyle/>
                    <a:p>
                      <a:pPr algn="ctr"/>
                      <a:endParaRPr lang="es-ES" sz="8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596037113"/>
                  </a:ext>
                </a:extLst>
              </a:tr>
              <a:tr h="389932">
                <a:tc>
                  <a:txBody>
                    <a:bodyPr/>
                    <a:lstStyle/>
                    <a:p>
                      <a:r>
                        <a:rPr lang="es-ES" sz="800" dirty="0">
                          <a:latin typeface="Helvetica" panose="020B0604020202020204" pitchFamily="34" charset="0"/>
                          <a:cs typeface="Helvetica" panose="020B0604020202020204" pitchFamily="34" charset="0"/>
                        </a:rPr>
                        <a:t>C3.R5</a:t>
                      </a:r>
                    </a:p>
                  </a:txBody>
                  <a:tcPr anchor="ctr"/>
                </a:tc>
                <a:tc>
                  <a:txBody>
                    <a:bodyPr/>
                    <a:lstStyle/>
                    <a:p>
                      <a:pPr algn="just"/>
                      <a:r>
                        <a:rPr lang="es-ES" sz="800" dirty="0">
                          <a:latin typeface="Helvetica" panose="020B0604020202020204" pitchFamily="34" charset="0"/>
                          <a:cs typeface="Helvetica" panose="020B0604020202020204" pitchFamily="34" charset="0"/>
                        </a:rPr>
                        <a:t>Ejecución del II Plan de Acción de la Estrategia de Digitalización del sector agroalimentario y del medio rural.</a:t>
                      </a:r>
                    </a:p>
                  </a:txBody>
                  <a:tcPr anchor="ctr"/>
                </a:tc>
                <a:tc>
                  <a:txBody>
                    <a:bodyPr/>
                    <a:lstStyle/>
                    <a:p>
                      <a:pPr algn="ctr"/>
                      <a:r>
                        <a:rPr lang="es-ES" sz="800" dirty="0">
                          <a:latin typeface="Helvetica" panose="020B0604020202020204" pitchFamily="34" charset="0"/>
                          <a:cs typeface="Helvetica" panose="020B0604020202020204" pitchFamily="34" charset="0"/>
                        </a:rPr>
                        <a:t>N.A.</a:t>
                      </a:r>
                    </a:p>
                  </a:txBody>
                  <a:tcPr anchor="ctr"/>
                </a:tc>
                <a:tc>
                  <a:txBody>
                    <a:bodyPr/>
                    <a:lstStyle/>
                    <a:p>
                      <a:pPr algn="ctr"/>
                      <a:endParaRPr lang="es-ES" sz="800" dirty="0">
                        <a:latin typeface="Helvetica" panose="020B0604020202020204" pitchFamily="34" charset="0"/>
                        <a:cs typeface="Helvetica" panose="020B0604020202020204" pitchFamily="34" charset="0"/>
                      </a:endParaRPr>
                    </a:p>
                  </a:txBody>
                  <a:tcPr anchor="ctr"/>
                </a:tc>
                <a:tc>
                  <a:txBody>
                    <a:bodyPr/>
                    <a:lstStyle/>
                    <a:p>
                      <a:pPr algn="ctr"/>
                      <a:endParaRPr lang="es-ES" sz="8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72132296"/>
                  </a:ext>
                </a:extLst>
              </a:tr>
              <a:tr h="389932">
                <a:tc>
                  <a:txBody>
                    <a:bodyPr/>
                    <a:lstStyle/>
                    <a:p>
                      <a:r>
                        <a:rPr lang="es-ES" sz="800" dirty="0">
                          <a:latin typeface="Helvetica" panose="020B0604020202020204" pitchFamily="34" charset="0"/>
                          <a:cs typeface="Helvetica" panose="020B0604020202020204" pitchFamily="34" charset="0"/>
                        </a:rPr>
                        <a:t>C3.R6</a:t>
                      </a:r>
                    </a:p>
                  </a:txBody>
                  <a:tcPr anchor="ctr"/>
                </a:tc>
                <a:tc>
                  <a:txBody>
                    <a:bodyPr/>
                    <a:lstStyle/>
                    <a:p>
                      <a:pPr algn="just"/>
                      <a:r>
                        <a:rPr lang="es-ES" sz="800" dirty="0">
                          <a:latin typeface="Helvetica" panose="020B0604020202020204" pitchFamily="34" charset="0"/>
                          <a:cs typeface="Helvetica" panose="020B0604020202020204" pitchFamily="34" charset="0"/>
                        </a:rPr>
                        <a:t>Revisión del marco normativo nacional para la regulación de la pesca sostenible.</a:t>
                      </a:r>
                    </a:p>
                  </a:txBody>
                  <a:tcPr anchor="ctr"/>
                </a:tc>
                <a:tc>
                  <a:txBody>
                    <a:bodyPr/>
                    <a:lstStyle/>
                    <a:p>
                      <a:pPr algn="ctr"/>
                      <a:r>
                        <a:rPr lang="es-ES" sz="800" dirty="0">
                          <a:latin typeface="Helvetica" panose="020B0604020202020204" pitchFamily="34" charset="0"/>
                          <a:cs typeface="Helvetica" panose="020B0604020202020204" pitchFamily="34" charset="0"/>
                        </a:rPr>
                        <a:t>N.A.</a:t>
                      </a:r>
                    </a:p>
                  </a:txBody>
                  <a:tcPr anchor="ctr"/>
                </a:tc>
                <a:tc>
                  <a:txBody>
                    <a:bodyPr/>
                    <a:lstStyle/>
                    <a:p>
                      <a:pPr algn="ctr"/>
                      <a:endParaRPr lang="es-ES" sz="800" dirty="0">
                        <a:latin typeface="Helvetica" panose="020B0604020202020204" pitchFamily="34" charset="0"/>
                        <a:cs typeface="Helvetica" panose="020B0604020202020204" pitchFamily="34" charset="0"/>
                      </a:endParaRPr>
                    </a:p>
                  </a:txBody>
                  <a:tcPr anchor="ctr"/>
                </a:tc>
                <a:tc>
                  <a:txBody>
                    <a:bodyPr/>
                    <a:lstStyle/>
                    <a:p>
                      <a:pPr algn="ctr"/>
                      <a:endParaRPr lang="es-ES" sz="8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3850992889"/>
                  </a:ext>
                </a:extLst>
              </a:tr>
            </a:tbl>
          </a:graphicData>
        </a:graphic>
      </p:graphicFrame>
    </p:spTree>
    <p:extLst>
      <p:ext uri="{BB962C8B-B14F-4D97-AF65-F5344CB8AC3E}">
        <p14:creationId xmlns:p14="http://schemas.microsoft.com/office/powerpoint/2010/main" val="4068442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248784" cy="1325563"/>
          </a:xfrm>
        </p:spPr>
        <p:txBody>
          <a:bodyPr>
            <a:normAutofit/>
          </a:bodyPr>
          <a:lstStyle/>
          <a:p>
            <a:r>
              <a:rPr lang="es-ES" sz="2800" dirty="0"/>
              <a:t>Componente 3. Transformación ambiental y digital del sector agroalimentario y pesquero. </a:t>
            </a:r>
            <a:r>
              <a:rPr lang="es-ES" sz="2800" b="1" dirty="0"/>
              <a:t>Descripción general del componente</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3" y="1530417"/>
            <a:ext cx="9121323" cy="4379496"/>
          </a:xfrm>
        </p:spPr>
        <p:txBody>
          <a:bodyPr vert="horz" lIns="91440" tIns="45720" rIns="91440" bIns="45720" rtlCol="0">
            <a:normAutofit/>
          </a:bodyPr>
          <a:lstStyle/>
          <a:p>
            <a:pPr marL="457189" lvl="1" indent="0">
              <a:lnSpc>
                <a:spcPct val="110000"/>
              </a:lnSpc>
              <a:spcBef>
                <a:spcPts val="1200"/>
              </a:spcBef>
              <a:buClr>
                <a:srgbClr val="BA514C"/>
              </a:buClr>
              <a:buNone/>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p:txBody>
      </p:sp>
      <p:sp>
        <p:nvSpPr>
          <p:cNvPr id="12" name="Content Placeholder 2">
            <a:extLst>
              <a:ext uri="{FF2B5EF4-FFF2-40B4-BE49-F238E27FC236}">
                <a16:creationId xmlns:a16="http://schemas.microsoft.com/office/drawing/2014/main" id="{E6250B69-71B9-4A03-A16A-A1A31CE5647E}"/>
              </a:ext>
            </a:extLst>
          </p:cNvPr>
          <p:cNvSpPr txBox="1">
            <a:spLocks/>
          </p:cNvSpPr>
          <p:nvPr/>
        </p:nvSpPr>
        <p:spPr>
          <a:xfrm>
            <a:off x="595963" y="1682817"/>
            <a:ext cx="9121323" cy="4379496"/>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Helvetica" panose="020B0604020202020204" pitchFamily="34" charset="0"/>
                <a:ea typeface="+mn-ea"/>
                <a:cs typeface="Helvetica" panose="020B0604020202020204" pitchFamily="34" charset="0"/>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Helvetica" panose="020B0604020202020204" pitchFamily="34" charset="0"/>
                <a:ea typeface="+mn-ea"/>
                <a:cs typeface="Helvetica" panose="020B0604020202020204" pitchFamily="34" charset="0"/>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Helvetica" panose="020B0604020202020204" pitchFamily="34" charset="0"/>
                <a:ea typeface="+mn-ea"/>
                <a:cs typeface="Helvetica" panose="020B0604020202020204" pitchFamily="34" charset="0"/>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189" lvl="1" indent="0">
              <a:lnSpc>
                <a:spcPct val="110000"/>
              </a:lnSpc>
              <a:spcBef>
                <a:spcPts val="1200"/>
              </a:spcBef>
              <a:buClr>
                <a:srgbClr val="BA514C"/>
              </a:buClr>
              <a:buFont typeface="Arial"/>
              <a:buNone/>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p:txBody>
      </p:sp>
      <p:sp>
        <p:nvSpPr>
          <p:cNvPr id="13" name="Content Placeholder 2">
            <a:extLst>
              <a:ext uri="{FF2B5EF4-FFF2-40B4-BE49-F238E27FC236}">
                <a16:creationId xmlns:a16="http://schemas.microsoft.com/office/drawing/2014/main" id="{E03C1A67-C773-4D3B-B13F-ECD4DFB5F5B3}"/>
              </a:ext>
            </a:extLst>
          </p:cNvPr>
          <p:cNvSpPr txBox="1">
            <a:spLocks/>
          </p:cNvSpPr>
          <p:nvPr/>
        </p:nvSpPr>
        <p:spPr>
          <a:xfrm>
            <a:off x="443563" y="1530417"/>
            <a:ext cx="9121323" cy="4379496"/>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Helvetica" panose="020B0604020202020204" pitchFamily="34" charset="0"/>
                <a:ea typeface="+mn-ea"/>
                <a:cs typeface="Helvetica" panose="020B0604020202020204" pitchFamily="34" charset="0"/>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Helvetica" panose="020B0604020202020204" pitchFamily="34" charset="0"/>
                <a:ea typeface="+mn-ea"/>
                <a:cs typeface="Helvetica" panose="020B0604020202020204" pitchFamily="34" charset="0"/>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Helvetica" panose="020B0604020202020204" pitchFamily="34" charset="0"/>
                <a:ea typeface="+mn-ea"/>
                <a:cs typeface="Helvetica" panose="020B0604020202020204" pitchFamily="34" charset="0"/>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189" lvl="1" indent="0">
              <a:lnSpc>
                <a:spcPct val="110000"/>
              </a:lnSpc>
              <a:spcBef>
                <a:spcPts val="1200"/>
              </a:spcBef>
              <a:buClr>
                <a:srgbClr val="BA514C"/>
              </a:buClr>
              <a:buFont typeface="Arial"/>
              <a:buNone/>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p:txBody>
      </p:sp>
      <p:graphicFrame>
        <p:nvGraphicFramePr>
          <p:cNvPr id="16" name="Tabla 16">
            <a:extLst>
              <a:ext uri="{FF2B5EF4-FFF2-40B4-BE49-F238E27FC236}">
                <a16:creationId xmlns:a16="http://schemas.microsoft.com/office/drawing/2014/main" id="{3FD17D66-00A0-41B5-96B8-AEB9A62000E3}"/>
              </a:ext>
            </a:extLst>
          </p:cNvPr>
          <p:cNvGraphicFramePr>
            <a:graphicFrameLocks noGrp="1"/>
          </p:cNvGraphicFramePr>
          <p:nvPr>
            <p:extLst>
              <p:ext uri="{D42A27DB-BD31-4B8C-83A1-F6EECF244321}">
                <p14:modId xmlns:p14="http://schemas.microsoft.com/office/powerpoint/2010/main" val="138578835"/>
              </p:ext>
            </p:extLst>
          </p:nvPr>
        </p:nvGraphicFramePr>
        <p:xfrm>
          <a:off x="380859" y="1465519"/>
          <a:ext cx="9422708" cy="4509292"/>
        </p:xfrm>
        <a:graphic>
          <a:graphicData uri="http://schemas.openxmlformats.org/drawingml/2006/table">
            <a:tbl>
              <a:tblPr firstRow="1" bandRow="1">
                <a:tableStyleId>{073A0DAA-6AF3-43AB-8588-CEC1D06C72B9}</a:tableStyleId>
              </a:tblPr>
              <a:tblGrid>
                <a:gridCol w="1114300">
                  <a:extLst>
                    <a:ext uri="{9D8B030D-6E8A-4147-A177-3AD203B41FA5}">
                      <a16:colId xmlns:a16="http://schemas.microsoft.com/office/drawing/2014/main" val="3733289670"/>
                    </a:ext>
                  </a:extLst>
                </a:gridCol>
                <a:gridCol w="4530887">
                  <a:extLst>
                    <a:ext uri="{9D8B030D-6E8A-4147-A177-3AD203B41FA5}">
                      <a16:colId xmlns:a16="http://schemas.microsoft.com/office/drawing/2014/main" val="986174705"/>
                    </a:ext>
                  </a:extLst>
                </a:gridCol>
                <a:gridCol w="1304144">
                  <a:extLst>
                    <a:ext uri="{9D8B030D-6E8A-4147-A177-3AD203B41FA5}">
                      <a16:colId xmlns:a16="http://schemas.microsoft.com/office/drawing/2014/main" val="3141415432"/>
                    </a:ext>
                  </a:extLst>
                </a:gridCol>
                <a:gridCol w="1124262">
                  <a:extLst>
                    <a:ext uri="{9D8B030D-6E8A-4147-A177-3AD203B41FA5}">
                      <a16:colId xmlns:a16="http://schemas.microsoft.com/office/drawing/2014/main" val="467701838"/>
                    </a:ext>
                  </a:extLst>
                </a:gridCol>
                <a:gridCol w="1349115">
                  <a:extLst>
                    <a:ext uri="{9D8B030D-6E8A-4147-A177-3AD203B41FA5}">
                      <a16:colId xmlns:a16="http://schemas.microsoft.com/office/drawing/2014/main" val="2921357895"/>
                    </a:ext>
                  </a:extLst>
                </a:gridCol>
              </a:tblGrid>
              <a:tr h="254708">
                <a:tc grid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ES" sz="800" dirty="0">
                          <a:latin typeface="Helvetica" panose="020B0604020202020204" pitchFamily="34" charset="0"/>
                          <a:cs typeface="Helvetica" panose="020B0604020202020204" pitchFamily="34" charset="0"/>
                        </a:rPr>
                        <a:t>Enumeración de las reformas e inversiones</a:t>
                      </a:r>
                    </a:p>
                  </a:txBody>
                  <a:tcPr anchor="ctr"/>
                </a:tc>
                <a:tc hMerge="1">
                  <a:txBody>
                    <a:bodyPr/>
                    <a:lstStyle/>
                    <a:p>
                      <a:endParaRPr lang="es-ES" sz="800" dirty="0">
                        <a:latin typeface="Helvetica" panose="020B0604020202020204" pitchFamily="34" charset="0"/>
                        <a:cs typeface="Helvetica" panose="020B0604020202020204" pitchFamily="34" charset="0"/>
                      </a:endParaRPr>
                    </a:p>
                  </a:txBody>
                  <a:tcPr/>
                </a:tc>
                <a:tc>
                  <a:txBody>
                    <a:bodyPr/>
                    <a:lstStyle/>
                    <a:p>
                      <a:pPr algn="ctr"/>
                      <a:r>
                        <a:rPr lang="es-ES" sz="800" dirty="0">
                          <a:latin typeface="Helvetica" panose="020B0604020202020204" pitchFamily="34" charset="0"/>
                          <a:cs typeface="Helvetica" panose="020B0604020202020204" pitchFamily="34" charset="0"/>
                        </a:rPr>
                        <a:t>Financiación</a:t>
                      </a:r>
                    </a:p>
                  </a:txBody>
                  <a:tcPr anchor="ctr"/>
                </a:tc>
                <a:tc>
                  <a:txBody>
                    <a:bodyPr/>
                    <a:lstStyle/>
                    <a:p>
                      <a:pPr algn="ctr"/>
                      <a:r>
                        <a:rPr lang="es-ES" sz="800" dirty="0">
                          <a:latin typeface="Helvetica" panose="020B0604020202020204" pitchFamily="34" charset="0"/>
                          <a:cs typeface="Helvetica" panose="020B0604020202020204" pitchFamily="34" charset="0"/>
                        </a:rPr>
                        <a:t>% sobre el total</a:t>
                      </a:r>
                    </a:p>
                  </a:txBody>
                  <a:tcPr anchor="ctr"/>
                </a:tc>
                <a:tc>
                  <a:txBody>
                    <a:bodyPr/>
                    <a:lstStyle/>
                    <a:p>
                      <a:pPr algn="ctr"/>
                      <a:r>
                        <a:rPr lang="es-ES" sz="800" dirty="0">
                          <a:latin typeface="Helvetica" panose="020B0604020202020204" pitchFamily="34" charset="0"/>
                          <a:cs typeface="Helvetica" panose="020B0604020202020204" pitchFamily="34" charset="0"/>
                        </a:rPr>
                        <a:t>COFOG</a:t>
                      </a:r>
                    </a:p>
                  </a:txBody>
                  <a:tcPr anchor="ctr"/>
                </a:tc>
                <a:extLst>
                  <a:ext uri="{0D108BD9-81ED-4DB2-BD59-A6C34878D82A}">
                    <a16:rowId xmlns:a16="http://schemas.microsoft.com/office/drawing/2014/main" val="2267126120"/>
                  </a:ext>
                </a:extLst>
              </a:tr>
              <a:tr h="181968">
                <a:tc>
                  <a:txBody>
                    <a:bodyPr/>
                    <a:lstStyle/>
                    <a:p>
                      <a:r>
                        <a:rPr lang="es-ES" sz="800" dirty="0">
                          <a:latin typeface="Helvetica" panose="020B0604020202020204" pitchFamily="34" charset="0"/>
                          <a:cs typeface="Helvetica" panose="020B0604020202020204" pitchFamily="34" charset="0"/>
                        </a:rPr>
                        <a:t>C3. I1</a:t>
                      </a:r>
                    </a:p>
                  </a:txBody>
                  <a:tcPr anchor="ctr"/>
                </a:tc>
                <a:tc>
                  <a:txBody>
                    <a:bodyPr/>
                    <a:lstStyle/>
                    <a:p>
                      <a:pPr algn="just"/>
                      <a:r>
                        <a:rPr lang="es-ES" sz="800" dirty="0">
                          <a:latin typeface="Helvetica" panose="020B0604020202020204" pitchFamily="34" charset="0"/>
                          <a:cs typeface="Helvetica" panose="020B0604020202020204" pitchFamily="34" charset="0"/>
                        </a:rPr>
                        <a:t>Plan para la mejora de la eficiencia y la sostenibilidad en regadíos.</a:t>
                      </a:r>
                    </a:p>
                  </a:txBody>
                  <a:tcPr anchor="ctr"/>
                </a:tc>
                <a:tc>
                  <a:txBody>
                    <a:bodyPr/>
                    <a:lstStyle/>
                    <a:p>
                      <a:pPr algn="ctr"/>
                      <a:r>
                        <a:rPr lang="es-ES" sz="800" dirty="0">
                          <a:latin typeface="Helvetica" panose="020B0604020202020204" pitchFamily="34" charset="0"/>
                          <a:cs typeface="Helvetica" panose="020B0604020202020204" pitchFamily="34" charset="0"/>
                        </a:rPr>
                        <a:t>N.A.</a:t>
                      </a:r>
                    </a:p>
                  </a:txBody>
                  <a:tcPr anchor="ctr"/>
                </a:tc>
                <a:tc>
                  <a:txBody>
                    <a:bodyPr/>
                    <a:lstStyle/>
                    <a:p>
                      <a:pPr algn="ctr"/>
                      <a:r>
                        <a:rPr lang="es-ES" sz="800" dirty="0">
                          <a:latin typeface="Helvetica" panose="020B0604020202020204" pitchFamily="34" charset="0"/>
                          <a:cs typeface="Helvetica" panose="020B0604020202020204" pitchFamily="34" charset="0"/>
                        </a:rPr>
                        <a:t>53,57%</a:t>
                      </a:r>
                    </a:p>
                  </a:txBody>
                  <a:tcPr anchor="ctr"/>
                </a:tc>
                <a:tc>
                  <a:txBody>
                    <a:bodyPr/>
                    <a:lstStyle/>
                    <a:p>
                      <a:pPr algn="ctr"/>
                      <a:r>
                        <a:rPr lang="es-ES" sz="800" dirty="0">
                          <a:latin typeface="Helvetica" panose="020B0604020202020204" pitchFamily="34" charset="0"/>
                          <a:cs typeface="Helvetica" panose="020B0604020202020204" pitchFamily="34" charset="0"/>
                        </a:rPr>
                        <a:t>04.2</a:t>
                      </a:r>
                    </a:p>
                  </a:txBody>
                  <a:tcPr anchor="ctr"/>
                </a:tc>
                <a:extLst>
                  <a:ext uri="{0D108BD9-81ED-4DB2-BD59-A6C34878D82A}">
                    <a16:rowId xmlns:a16="http://schemas.microsoft.com/office/drawing/2014/main" val="1957252565"/>
                  </a:ext>
                </a:extLst>
              </a:tr>
              <a:tr h="197357">
                <a:tc>
                  <a:txBody>
                    <a:bodyPr/>
                    <a:lstStyle/>
                    <a:p>
                      <a:r>
                        <a:rPr lang="es-ES" sz="800" dirty="0">
                          <a:latin typeface="Helvetica" panose="020B0604020202020204" pitchFamily="34" charset="0"/>
                          <a:cs typeface="Helvetica" panose="020B0604020202020204" pitchFamily="34" charset="0"/>
                        </a:rPr>
                        <a:t>C3.I2</a:t>
                      </a:r>
                    </a:p>
                  </a:txBody>
                  <a:tcPr anchor="ctr"/>
                </a:tc>
                <a:tc>
                  <a:txBody>
                    <a:bodyPr/>
                    <a:lstStyle/>
                    <a:p>
                      <a:pPr algn="just"/>
                      <a:r>
                        <a:rPr lang="es-ES" sz="800" dirty="0">
                          <a:latin typeface="Helvetica" panose="020B0604020202020204" pitchFamily="34" charset="0"/>
                          <a:cs typeface="Helvetica" panose="020B0604020202020204" pitchFamily="34" charset="0"/>
                        </a:rPr>
                        <a:t>Plan de Impulso a la sostenibilidad y competitividad de la agricultura y la ganadería (I): Modernizar los laboratorios de sanidad animal y vegetal.</a:t>
                      </a:r>
                    </a:p>
                  </a:txBody>
                  <a:tcPr anchor="ctr"/>
                </a:tc>
                <a:tc>
                  <a:txBody>
                    <a:bodyPr/>
                    <a:lstStyle/>
                    <a:p>
                      <a:pPr algn="ctr"/>
                      <a:r>
                        <a:rPr lang="es-ES" sz="800" dirty="0">
                          <a:latin typeface="Helvetica" panose="020B0604020202020204" pitchFamily="34" charset="0"/>
                          <a:cs typeface="Helvetica" panose="020B0604020202020204" pitchFamily="34" charset="0"/>
                        </a:rPr>
                        <a:t>N.A.</a:t>
                      </a:r>
                    </a:p>
                  </a:txBody>
                  <a:tcPr anchor="ctr"/>
                </a:tc>
                <a:tc>
                  <a:txBody>
                    <a:bodyPr/>
                    <a:lstStyle/>
                    <a:p>
                      <a:pPr algn="ctr"/>
                      <a:r>
                        <a:rPr lang="es-ES" sz="800" dirty="0">
                          <a:latin typeface="Helvetica" panose="020B0604020202020204" pitchFamily="34" charset="0"/>
                          <a:cs typeface="Helvetica" panose="020B0604020202020204" pitchFamily="34" charset="0"/>
                        </a:rPr>
                        <a:t>0,95%</a:t>
                      </a:r>
                    </a:p>
                  </a:txBody>
                  <a:tcPr anchor="ctr"/>
                </a:tc>
                <a:tc>
                  <a:txBody>
                    <a:bodyPr/>
                    <a:lstStyle/>
                    <a:p>
                      <a:pPr algn="ctr"/>
                      <a:r>
                        <a:rPr lang="es-ES" sz="800">
                          <a:latin typeface="Helvetica" panose="020B0604020202020204" pitchFamily="34" charset="0"/>
                          <a:cs typeface="Helvetica" panose="020B0604020202020204" pitchFamily="34" charset="0"/>
                        </a:rPr>
                        <a:t>04.2</a:t>
                      </a:r>
                      <a:endParaRPr lang="es-ES" sz="8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414036594"/>
                  </a:ext>
                </a:extLst>
              </a:tr>
              <a:tr h="389932">
                <a:tc>
                  <a:txBody>
                    <a:bodyPr/>
                    <a:lstStyle/>
                    <a:p>
                      <a:r>
                        <a:rPr lang="es-ES" sz="800" dirty="0">
                          <a:latin typeface="Helvetica" panose="020B0604020202020204" pitchFamily="34" charset="0"/>
                          <a:cs typeface="Helvetica" panose="020B0604020202020204" pitchFamily="34" charset="0"/>
                        </a:rPr>
                        <a:t>C3.I3</a:t>
                      </a:r>
                    </a:p>
                  </a:txBody>
                  <a:tcPr anchor="ctr"/>
                </a:tc>
                <a:tc>
                  <a:txBody>
                    <a:bodyPr/>
                    <a:lstStyle/>
                    <a:p>
                      <a:pPr algn="just"/>
                      <a:r>
                        <a:rPr lang="es-ES" sz="800" dirty="0">
                          <a:latin typeface="Helvetica" panose="020B0604020202020204" pitchFamily="34" charset="0"/>
                          <a:cs typeface="Helvetica" panose="020B0604020202020204" pitchFamily="34" charset="0"/>
                        </a:rPr>
                        <a:t>Plan de Impulso de la sostenibilidad y competitividad de la agricultura y la ganadería (II): Reforzar los sistemas de capacitación y bioseguridad en viveros y centros de limpieza y desinfección.</a:t>
                      </a:r>
                    </a:p>
                  </a:txBody>
                  <a:tcPr anchor="ctr"/>
                </a:tc>
                <a:tc>
                  <a:txBody>
                    <a:bodyPr/>
                    <a:lstStyle/>
                    <a:p>
                      <a:pPr algn="ctr"/>
                      <a:r>
                        <a:rPr lang="es-ES" sz="800" dirty="0">
                          <a:latin typeface="Helvetica" panose="020B0604020202020204" pitchFamily="34" charset="0"/>
                          <a:cs typeface="Helvetica" panose="020B0604020202020204" pitchFamily="34" charset="0"/>
                        </a:rPr>
                        <a:t>N.A.</a:t>
                      </a:r>
                    </a:p>
                  </a:txBody>
                  <a:tcPr anchor="ctr"/>
                </a:tc>
                <a:tc>
                  <a:txBody>
                    <a:bodyPr/>
                    <a:lstStyle/>
                    <a:p>
                      <a:pPr algn="ctr"/>
                      <a:r>
                        <a:rPr lang="es-ES" sz="800" dirty="0">
                          <a:latin typeface="Helvetica" panose="020B0604020202020204" pitchFamily="34" charset="0"/>
                          <a:cs typeface="Helvetica" panose="020B0604020202020204" pitchFamily="34" charset="0"/>
                        </a:rPr>
                        <a:t>3,62%</a:t>
                      </a:r>
                    </a:p>
                  </a:txBody>
                  <a:tcPr anchor="ctr"/>
                </a:tc>
                <a:tc>
                  <a:txBody>
                    <a:bodyPr/>
                    <a:lstStyle/>
                    <a:p>
                      <a:pPr algn="ctr"/>
                      <a:r>
                        <a:rPr lang="es-ES" sz="800">
                          <a:latin typeface="Helvetica" panose="020B0604020202020204" pitchFamily="34" charset="0"/>
                          <a:cs typeface="Helvetica" panose="020B0604020202020204" pitchFamily="34" charset="0"/>
                        </a:rPr>
                        <a:t>04.2</a:t>
                      </a:r>
                      <a:endParaRPr lang="es-ES" sz="8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671228383"/>
                  </a:ext>
                </a:extLst>
              </a:tr>
              <a:tr h="38993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ES" sz="800" dirty="0">
                          <a:latin typeface="Helvetica" panose="020B0604020202020204" pitchFamily="34" charset="0"/>
                          <a:cs typeface="Helvetica" panose="020B0604020202020204" pitchFamily="34" charset="0"/>
                        </a:rPr>
                        <a:t>C3.I4</a:t>
                      </a:r>
                    </a:p>
                  </a:txBody>
                  <a:tcPr anchor="ctr"/>
                </a:tc>
                <a:tc>
                  <a:txBody>
                    <a:bodyPr/>
                    <a:lstStyle/>
                    <a:p>
                      <a:pPr algn="just"/>
                      <a:r>
                        <a:rPr lang="es-ES" sz="800" dirty="0">
                          <a:latin typeface="Helvetica" panose="020B0604020202020204" pitchFamily="34" charset="0"/>
                          <a:cs typeface="Helvetica" panose="020B0604020202020204" pitchFamily="34" charset="0"/>
                        </a:rPr>
                        <a:t>Plan de Impulso de la sostenibilidad y competitividad de la agricultura y la ganadería (III): Inversiones en agricultura de precisión, eficiencia energética y economía circular en el sector agrícola y ganadero.</a:t>
                      </a:r>
                    </a:p>
                  </a:txBody>
                  <a:tcPr anchor="ctr"/>
                </a:tc>
                <a:tc>
                  <a:txBody>
                    <a:bodyPr/>
                    <a:lstStyle/>
                    <a:p>
                      <a:pPr algn="ctr"/>
                      <a:r>
                        <a:rPr lang="es-ES" sz="800" dirty="0">
                          <a:latin typeface="Helvetica" panose="020B0604020202020204" pitchFamily="34" charset="0"/>
                          <a:cs typeface="Helvetica" panose="020B0604020202020204" pitchFamily="34" charset="0"/>
                        </a:rPr>
                        <a:t>307 M€</a:t>
                      </a:r>
                    </a:p>
                  </a:txBody>
                  <a:tcPr anchor="ctr"/>
                </a:tc>
                <a:tc>
                  <a:txBody>
                    <a:bodyPr/>
                    <a:lstStyle/>
                    <a:p>
                      <a:pPr algn="ctr"/>
                      <a:r>
                        <a:rPr lang="es-ES" sz="800" dirty="0">
                          <a:latin typeface="Helvetica" panose="020B0604020202020204" pitchFamily="34" charset="0"/>
                          <a:cs typeface="Helvetica" panose="020B0604020202020204" pitchFamily="34" charset="0"/>
                        </a:rPr>
                        <a:t>29,21%</a:t>
                      </a:r>
                    </a:p>
                  </a:txBody>
                  <a:tcPr anchor="ctr"/>
                </a:tc>
                <a:tc>
                  <a:txBody>
                    <a:bodyPr/>
                    <a:lstStyle/>
                    <a:p>
                      <a:pPr algn="ctr"/>
                      <a:r>
                        <a:rPr lang="es-ES" sz="800">
                          <a:latin typeface="Helvetica" panose="020B0604020202020204" pitchFamily="34" charset="0"/>
                          <a:cs typeface="Helvetica" panose="020B0604020202020204" pitchFamily="34" charset="0"/>
                        </a:rPr>
                        <a:t>04.2</a:t>
                      </a:r>
                      <a:endParaRPr lang="es-ES" sz="8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596037113"/>
                  </a:ext>
                </a:extLst>
              </a:tr>
              <a:tr h="38993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ES" sz="800" dirty="0">
                          <a:latin typeface="Helvetica" panose="020B0604020202020204" pitchFamily="34" charset="0"/>
                          <a:cs typeface="Helvetica" panose="020B0604020202020204" pitchFamily="34" charset="0"/>
                        </a:rPr>
                        <a:t>C3.I5</a:t>
                      </a:r>
                    </a:p>
                  </a:txBody>
                  <a:tcPr anchor="ctr"/>
                </a:tc>
                <a:tc>
                  <a:txBody>
                    <a:bodyPr/>
                    <a:lstStyle/>
                    <a:p>
                      <a:pPr algn="just"/>
                      <a:r>
                        <a:rPr lang="es-ES" sz="800" dirty="0">
                          <a:latin typeface="Helvetica" panose="020B0604020202020204" pitchFamily="34" charset="0"/>
                          <a:cs typeface="Helvetica" panose="020B0604020202020204" pitchFamily="34" charset="0"/>
                        </a:rPr>
                        <a:t>Estrategia de Digitalización del Sector Agroalimentario y Forestal y del Medio Rural: desarrollo de actuaciones para dar apoyo a la digitalización y el emprendimiento del sector agroalimentario y forestal y del medio rural.</a:t>
                      </a:r>
                    </a:p>
                  </a:txBody>
                  <a:tcPr anchor="ctr"/>
                </a:tc>
                <a:tc>
                  <a:txBody>
                    <a:bodyPr/>
                    <a:lstStyle/>
                    <a:p>
                      <a:pPr algn="ctr"/>
                      <a:r>
                        <a:rPr lang="es-ES" sz="800" dirty="0">
                          <a:latin typeface="Helvetica" panose="020B0604020202020204" pitchFamily="34" charset="0"/>
                          <a:cs typeface="Helvetica" panose="020B0604020202020204" pitchFamily="34" charset="0"/>
                        </a:rPr>
                        <a:t>38 M€</a:t>
                      </a:r>
                    </a:p>
                  </a:txBody>
                  <a:tcPr anchor="ctr"/>
                </a:tc>
                <a:tc>
                  <a:txBody>
                    <a:bodyPr/>
                    <a:lstStyle/>
                    <a:p>
                      <a:pPr algn="ctr"/>
                      <a:r>
                        <a:rPr lang="es-ES" sz="800" dirty="0">
                          <a:latin typeface="Helvetica" panose="020B0604020202020204" pitchFamily="34" charset="0"/>
                          <a:cs typeface="Helvetica" panose="020B0604020202020204" pitchFamily="34" charset="0"/>
                        </a:rPr>
                        <a:t>3,62%</a:t>
                      </a:r>
                    </a:p>
                  </a:txBody>
                  <a:tcPr anchor="ctr"/>
                </a:tc>
                <a:tc>
                  <a:txBody>
                    <a:bodyPr/>
                    <a:lstStyle/>
                    <a:p>
                      <a:pPr algn="ctr"/>
                      <a:r>
                        <a:rPr lang="es-ES" sz="800">
                          <a:latin typeface="Helvetica" panose="020B0604020202020204" pitchFamily="34" charset="0"/>
                          <a:cs typeface="Helvetica" panose="020B0604020202020204" pitchFamily="34" charset="0"/>
                        </a:rPr>
                        <a:t>04.2</a:t>
                      </a:r>
                      <a:endParaRPr lang="es-ES" sz="8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72132296"/>
                  </a:ext>
                </a:extLst>
              </a:tr>
              <a:tr h="38993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ES" sz="800" dirty="0">
                          <a:latin typeface="Helvetica" panose="020B0604020202020204" pitchFamily="34" charset="0"/>
                          <a:cs typeface="Helvetica" panose="020B0604020202020204" pitchFamily="34" charset="0"/>
                        </a:rPr>
                        <a:t>C3.I6</a:t>
                      </a:r>
                    </a:p>
                  </a:txBody>
                  <a:tcPr anchor="ctr"/>
                </a:tc>
                <a:tc>
                  <a:txBody>
                    <a:bodyPr/>
                    <a:lstStyle/>
                    <a:p>
                      <a:pPr algn="just"/>
                      <a:r>
                        <a:rPr lang="es-ES" sz="800" dirty="0">
                          <a:latin typeface="Helvetica" panose="020B0604020202020204" pitchFamily="34" charset="0"/>
                          <a:cs typeface="Helvetica" panose="020B0604020202020204" pitchFamily="34" charset="0"/>
                        </a:rPr>
                        <a:t>Plan de impulso a la sostenibilidad, investigación, innovación y digitalización del sector pesquero (I) Modernización de la Red de Reservas Marina de Interés Pesquero</a:t>
                      </a:r>
                    </a:p>
                  </a:txBody>
                  <a:tcPr anchor="ctr"/>
                </a:tc>
                <a:tc>
                  <a:txBody>
                    <a:bodyPr/>
                    <a:lstStyle/>
                    <a:p>
                      <a:pPr algn="ctr"/>
                      <a:r>
                        <a:rPr lang="es-ES" sz="800" dirty="0">
                          <a:latin typeface="Helvetica" panose="020B0604020202020204" pitchFamily="34" charset="0"/>
                          <a:cs typeface="Helvetica" panose="020B0604020202020204" pitchFamily="34" charset="0"/>
                        </a:rPr>
                        <a:t>9,9 M€</a:t>
                      </a:r>
                    </a:p>
                  </a:txBody>
                  <a:tcPr anchor="ctr"/>
                </a:tc>
                <a:tc>
                  <a:txBody>
                    <a:bodyPr/>
                    <a:lstStyle/>
                    <a:p>
                      <a:pPr algn="ctr"/>
                      <a:r>
                        <a:rPr lang="es-ES" sz="800" dirty="0">
                          <a:latin typeface="Helvetica" panose="020B0604020202020204" pitchFamily="34" charset="0"/>
                          <a:cs typeface="Helvetica" panose="020B0604020202020204" pitchFamily="34" charset="0"/>
                        </a:rPr>
                        <a:t>0,94%</a:t>
                      </a:r>
                    </a:p>
                  </a:txBody>
                  <a:tcPr anchor="ctr"/>
                </a:tc>
                <a:tc>
                  <a:txBody>
                    <a:bodyPr/>
                    <a:lstStyle/>
                    <a:p>
                      <a:pPr algn="ctr"/>
                      <a:r>
                        <a:rPr lang="es-ES" sz="800">
                          <a:latin typeface="Helvetica" panose="020B0604020202020204" pitchFamily="34" charset="0"/>
                          <a:cs typeface="Helvetica" panose="020B0604020202020204" pitchFamily="34" charset="0"/>
                        </a:rPr>
                        <a:t>04.2</a:t>
                      </a:r>
                      <a:endParaRPr lang="es-ES" sz="8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3850992889"/>
                  </a:ext>
                </a:extLst>
              </a:tr>
              <a:tr h="389932">
                <a:tc>
                  <a:txBody>
                    <a:bodyPr/>
                    <a:lstStyle/>
                    <a:p>
                      <a:r>
                        <a:rPr lang="es-ES" sz="800" dirty="0">
                          <a:latin typeface="Helvetica" panose="020B0604020202020204" pitchFamily="34" charset="0"/>
                          <a:cs typeface="Helvetica" panose="020B0604020202020204" pitchFamily="34" charset="0"/>
                        </a:rPr>
                        <a:t>C3. I7</a:t>
                      </a:r>
                    </a:p>
                  </a:txBody>
                  <a:tcPr anchor="ctr"/>
                </a:tc>
                <a:tc>
                  <a:txBody>
                    <a:bodyPr/>
                    <a:lstStyle/>
                    <a:p>
                      <a:pPr algn="just"/>
                      <a:r>
                        <a:rPr lang="es-ES" sz="800" dirty="0">
                          <a:latin typeface="Helvetica" panose="020B0604020202020204" pitchFamily="34" charset="0"/>
                          <a:cs typeface="Helvetica" panose="020B0604020202020204" pitchFamily="34" charset="0"/>
                        </a:rPr>
                        <a:t>Plan de impulso a la sostenibilidad, investigación, innovación y digitalización del sector pesquero (II) Impulso de la investigación pesquera y acuícola y apoyo a la formación</a:t>
                      </a:r>
                    </a:p>
                  </a:txBody>
                  <a:tcPr anchor="ctr"/>
                </a:tc>
                <a:tc>
                  <a:txBody>
                    <a:bodyPr/>
                    <a:lstStyle/>
                    <a:p>
                      <a:pPr algn="ctr"/>
                      <a:r>
                        <a:rPr lang="es-ES" sz="800" dirty="0">
                          <a:latin typeface="Helvetica" panose="020B0604020202020204" pitchFamily="34" charset="0"/>
                          <a:cs typeface="Helvetica" panose="020B0604020202020204" pitchFamily="34" charset="0"/>
                        </a:rPr>
                        <a:t>14,1 M€</a:t>
                      </a:r>
                    </a:p>
                  </a:txBody>
                  <a:tcPr anchor="ctr"/>
                </a:tc>
                <a:tc>
                  <a:txBody>
                    <a:bodyPr/>
                    <a:lstStyle/>
                    <a:p>
                      <a:pPr algn="ctr"/>
                      <a:r>
                        <a:rPr lang="es-ES" sz="800" dirty="0">
                          <a:latin typeface="Helvetica" panose="020B0604020202020204" pitchFamily="34" charset="0"/>
                          <a:cs typeface="Helvetica" panose="020B0604020202020204" pitchFamily="34" charset="0"/>
                        </a:rPr>
                        <a:t>1,34%</a:t>
                      </a:r>
                    </a:p>
                  </a:txBody>
                  <a:tcPr anchor="ctr"/>
                </a:tc>
                <a:tc>
                  <a:txBody>
                    <a:bodyPr/>
                    <a:lstStyle/>
                    <a:p>
                      <a:pPr algn="ctr"/>
                      <a:r>
                        <a:rPr lang="es-ES" sz="800">
                          <a:latin typeface="Helvetica" panose="020B0604020202020204" pitchFamily="34" charset="0"/>
                          <a:cs typeface="Helvetica" panose="020B0604020202020204" pitchFamily="34" charset="0"/>
                        </a:rPr>
                        <a:t>04.2</a:t>
                      </a:r>
                      <a:endParaRPr lang="es-ES" sz="8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3290544022"/>
                  </a:ext>
                </a:extLst>
              </a:tr>
              <a:tr h="285950">
                <a:tc>
                  <a:txBody>
                    <a:bodyPr/>
                    <a:lstStyle/>
                    <a:p>
                      <a:r>
                        <a:rPr lang="es-ES" sz="800" dirty="0">
                          <a:latin typeface="Helvetica" panose="020B0604020202020204" pitchFamily="34" charset="0"/>
                          <a:cs typeface="Helvetica" panose="020B0604020202020204" pitchFamily="34" charset="0"/>
                        </a:rPr>
                        <a:t>C3.I8</a:t>
                      </a:r>
                    </a:p>
                  </a:txBody>
                  <a:tcPr anchor="ctr"/>
                </a:tc>
                <a:tc>
                  <a:txBody>
                    <a:bodyPr/>
                    <a:lstStyle/>
                    <a:p>
                      <a:pPr algn="just"/>
                      <a:r>
                        <a:rPr lang="es-ES" sz="800" dirty="0">
                          <a:latin typeface="Helvetica" panose="020B0604020202020204" pitchFamily="34" charset="0"/>
                          <a:cs typeface="Helvetica" panose="020B0604020202020204" pitchFamily="34" charset="0"/>
                        </a:rPr>
                        <a:t>Plan de impulso a la sostenibilidad, investigación, innovación y digitalización del sector pesquero (III) Desarrollo tecnológico e innovación en sector pesquero y acuícola</a:t>
                      </a:r>
                    </a:p>
                  </a:txBody>
                  <a:tcPr anchor="ctr"/>
                </a:tc>
                <a:tc>
                  <a:txBody>
                    <a:bodyPr/>
                    <a:lstStyle/>
                    <a:p>
                      <a:pPr algn="ctr"/>
                      <a:r>
                        <a:rPr lang="es-ES" sz="800" dirty="0">
                          <a:latin typeface="Helvetica" panose="020B0604020202020204" pitchFamily="34" charset="0"/>
                          <a:cs typeface="Helvetica" panose="020B0604020202020204" pitchFamily="34" charset="0"/>
                        </a:rPr>
                        <a:t>11 M€</a:t>
                      </a:r>
                    </a:p>
                  </a:txBody>
                  <a:tcPr anchor="ctr"/>
                </a:tc>
                <a:tc>
                  <a:txBody>
                    <a:bodyPr/>
                    <a:lstStyle/>
                    <a:p>
                      <a:pPr algn="ctr"/>
                      <a:r>
                        <a:rPr lang="es-ES" sz="800" dirty="0">
                          <a:latin typeface="Helvetica" panose="020B0604020202020204" pitchFamily="34" charset="0"/>
                          <a:cs typeface="Helvetica" panose="020B0604020202020204" pitchFamily="34" charset="0"/>
                        </a:rPr>
                        <a:t>1,05%</a:t>
                      </a:r>
                    </a:p>
                  </a:txBody>
                  <a:tcPr anchor="ctr"/>
                </a:tc>
                <a:tc>
                  <a:txBody>
                    <a:bodyPr/>
                    <a:lstStyle/>
                    <a:p>
                      <a:pPr algn="ctr"/>
                      <a:r>
                        <a:rPr lang="es-ES" sz="800">
                          <a:latin typeface="Helvetica" panose="020B0604020202020204" pitchFamily="34" charset="0"/>
                          <a:cs typeface="Helvetica" panose="020B0604020202020204" pitchFamily="34" charset="0"/>
                        </a:rPr>
                        <a:t>04.2</a:t>
                      </a:r>
                      <a:endParaRPr lang="es-ES" sz="8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3272585239"/>
                  </a:ext>
                </a:extLst>
              </a:tr>
              <a:tr h="285950">
                <a:tc>
                  <a:txBody>
                    <a:bodyPr/>
                    <a:lstStyle/>
                    <a:p>
                      <a:r>
                        <a:rPr lang="es-ES" sz="800" dirty="0">
                          <a:latin typeface="Helvetica" panose="020B0604020202020204" pitchFamily="34" charset="0"/>
                          <a:cs typeface="Helvetica" panose="020B0604020202020204" pitchFamily="34" charset="0"/>
                        </a:rPr>
                        <a:t>C3.I9</a:t>
                      </a:r>
                    </a:p>
                  </a:txBody>
                  <a:tcPr anchor="ctr"/>
                </a:tc>
                <a:tc>
                  <a:txBody>
                    <a:bodyPr/>
                    <a:lstStyle/>
                    <a:p>
                      <a:pPr algn="just"/>
                      <a:r>
                        <a:rPr lang="es-ES" sz="800" dirty="0">
                          <a:latin typeface="Helvetica" panose="020B0604020202020204" pitchFamily="34" charset="0"/>
                          <a:cs typeface="Helvetica" panose="020B0604020202020204" pitchFamily="34" charset="0"/>
                        </a:rPr>
                        <a:t>Plan de impulso a la sostenibilidad, investigación, innovación y digitalización del sector pesquero (IV). Digitalización y uso de </a:t>
                      </a:r>
                      <a:r>
                        <a:rPr lang="es-ES" sz="800" dirty="0" err="1">
                          <a:latin typeface="Helvetica" panose="020B0604020202020204" pitchFamily="34" charset="0"/>
                          <a:cs typeface="Helvetica" panose="020B0604020202020204" pitchFamily="34" charset="0"/>
                        </a:rPr>
                        <a:t>TICs</a:t>
                      </a:r>
                      <a:r>
                        <a:rPr lang="es-ES" sz="800" dirty="0">
                          <a:latin typeface="Helvetica" panose="020B0604020202020204" pitchFamily="34" charset="0"/>
                          <a:cs typeface="Helvetica" panose="020B0604020202020204" pitchFamily="34" charset="0"/>
                        </a:rPr>
                        <a:t> en el sector pesquero</a:t>
                      </a:r>
                    </a:p>
                  </a:txBody>
                  <a:tcPr anchor="ctr"/>
                </a:tc>
                <a:tc>
                  <a:txBody>
                    <a:bodyPr/>
                    <a:lstStyle/>
                    <a:p>
                      <a:pPr algn="ctr"/>
                      <a:r>
                        <a:rPr lang="es-ES" sz="800" dirty="0">
                          <a:latin typeface="Helvetica" panose="020B0604020202020204" pitchFamily="34" charset="0"/>
                          <a:cs typeface="Helvetica" panose="020B0604020202020204" pitchFamily="34" charset="0"/>
                        </a:rPr>
                        <a:t>11 M€</a:t>
                      </a:r>
                    </a:p>
                  </a:txBody>
                  <a:tcPr anchor="ctr"/>
                </a:tc>
                <a:tc>
                  <a:txBody>
                    <a:bodyPr/>
                    <a:lstStyle/>
                    <a:p>
                      <a:pPr algn="ctr"/>
                      <a:r>
                        <a:rPr lang="es-ES" sz="800" dirty="0">
                          <a:latin typeface="Helvetica" panose="020B0604020202020204" pitchFamily="34" charset="0"/>
                          <a:cs typeface="Helvetica" panose="020B0604020202020204" pitchFamily="34" charset="0"/>
                        </a:rPr>
                        <a:t>1,05%</a:t>
                      </a:r>
                    </a:p>
                  </a:txBody>
                  <a:tcPr anchor="ctr"/>
                </a:tc>
                <a:tc>
                  <a:txBody>
                    <a:bodyPr/>
                    <a:lstStyle/>
                    <a:p>
                      <a:pPr algn="ctr"/>
                      <a:r>
                        <a:rPr lang="es-ES" sz="800">
                          <a:latin typeface="Helvetica" panose="020B0604020202020204" pitchFamily="34" charset="0"/>
                          <a:cs typeface="Helvetica" panose="020B0604020202020204" pitchFamily="34" charset="0"/>
                        </a:rPr>
                        <a:t>04.2</a:t>
                      </a:r>
                      <a:endParaRPr lang="es-ES" sz="8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1612933487"/>
                  </a:ext>
                </a:extLst>
              </a:tr>
              <a:tr h="28595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ES" sz="800" dirty="0">
                          <a:latin typeface="Helvetica" panose="020B0604020202020204" pitchFamily="34" charset="0"/>
                          <a:cs typeface="Helvetica" panose="020B0604020202020204" pitchFamily="34" charset="0"/>
                        </a:rPr>
                        <a:t>C3.I10</a:t>
                      </a:r>
                    </a:p>
                  </a:txBody>
                  <a:tcPr anchor="ctr"/>
                </a:tc>
                <a:tc>
                  <a:txBody>
                    <a:bodyPr/>
                    <a:lstStyle/>
                    <a:p>
                      <a:pPr algn="just"/>
                      <a:r>
                        <a:rPr lang="es-ES" sz="800" dirty="0">
                          <a:latin typeface="Helvetica" panose="020B0604020202020204" pitchFamily="34" charset="0"/>
                          <a:cs typeface="Helvetica" panose="020B0604020202020204" pitchFamily="34" charset="0"/>
                        </a:rPr>
                        <a:t>Plan de impulso a la sostenibilidad, investigación, innovación y digitalización del sector pesquero (V) Apoyo a la lucha contra la pesca ilegal, no declarada y no reglamentada</a:t>
                      </a:r>
                    </a:p>
                  </a:txBody>
                  <a:tcPr anchor="ctr"/>
                </a:tc>
                <a:tc>
                  <a:txBody>
                    <a:bodyPr/>
                    <a:lstStyle/>
                    <a:p>
                      <a:pPr algn="ctr"/>
                      <a:r>
                        <a:rPr lang="es-ES" sz="800" dirty="0">
                          <a:latin typeface="Helvetica" panose="020B0604020202020204" pitchFamily="34" charset="0"/>
                          <a:cs typeface="Helvetica" panose="020B0604020202020204" pitchFamily="34" charset="0"/>
                        </a:rPr>
                        <a:t>44 M€</a:t>
                      </a:r>
                    </a:p>
                  </a:txBody>
                  <a:tcPr anchor="ctr"/>
                </a:tc>
                <a:tc>
                  <a:txBody>
                    <a:bodyPr/>
                    <a:lstStyle/>
                    <a:p>
                      <a:pPr algn="ctr"/>
                      <a:r>
                        <a:rPr lang="es-ES" sz="800" dirty="0">
                          <a:latin typeface="Helvetica" panose="020B0604020202020204" pitchFamily="34" charset="0"/>
                          <a:cs typeface="Helvetica" panose="020B0604020202020204" pitchFamily="34" charset="0"/>
                        </a:rPr>
                        <a:t>4,19%</a:t>
                      </a:r>
                    </a:p>
                  </a:txBody>
                  <a:tcPr anchor="ctr"/>
                </a:tc>
                <a:tc>
                  <a:txBody>
                    <a:bodyPr/>
                    <a:lstStyle/>
                    <a:p>
                      <a:pPr algn="ctr"/>
                      <a:r>
                        <a:rPr lang="es-ES" sz="800">
                          <a:latin typeface="Helvetica" panose="020B0604020202020204" pitchFamily="34" charset="0"/>
                          <a:cs typeface="Helvetica" panose="020B0604020202020204" pitchFamily="34" charset="0"/>
                        </a:rPr>
                        <a:t>04.2</a:t>
                      </a:r>
                      <a:endParaRPr lang="es-ES" sz="8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3450002153"/>
                  </a:ext>
                </a:extLst>
              </a:tr>
              <a:tr h="28595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ES" sz="800" dirty="0">
                          <a:latin typeface="Helvetica" panose="020B0604020202020204" pitchFamily="34" charset="0"/>
                          <a:cs typeface="Helvetica" panose="020B0604020202020204" pitchFamily="34" charset="0"/>
                        </a:rPr>
                        <a:t>C3.I11</a:t>
                      </a:r>
                    </a:p>
                  </a:txBody>
                  <a:tcPr anchor="ctr"/>
                </a:tc>
                <a:tc>
                  <a:txBody>
                    <a:bodyPr/>
                    <a:lstStyle/>
                    <a:p>
                      <a:pPr algn="just"/>
                      <a:r>
                        <a:rPr lang="es-ES" sz="800" dirty="0">
                          <a:latin typeface="Helvetica" panose="020B0604020202020204" pitchFamily="34" charset="0"/>
                          <a:cs typeface="Helvetica" panose="020B0604020202020204" pitchFamily="34" charset="0"/>
                        </a:rPr>
                        <a:t>Plan de impulso a la sostenibilidad, investigación, innovación y digitalización del sector pesquero (VI) Apoyo a la financiación del Sector Pesquero</a:t>
                      </a:r>
                    </a:p>
                  </a:txBody>
                  <a:tcPr anchor="ctr"/>
                </a:tc>
                <a:tc>
                  <a:txBody>
                    <a:bodyPr/>
                    <a:lstStyle/>
                    <a:p>
                      <a:pPr algn="ctr"/>
                      <a:r>
                        <a:rPr lang="es-ES" sz="800" dirty="0">
                          <a:latin typeface="Helvetica" panose="020B0604020202020204" pitchFamily="34" charset="0"/>
                          <a:cs typeface="Helvetica" panose="020B0604020202020204" pitchFamily="34" charset="0"/>
                        </a:rPr>
                        <a:t>5 M€</a:t>
                      </a:r>
                    </a:p>
                  </a:txBody>
                  <a:tcPr anchor="ctr"/>
                </a:tc>
                <a:tc>
                  <a:txBody>
                    <a:bodyPr/>
                    <a:lstStyle/>
                    <a:p>
                      <a:pPr algn="ctr"/>
                      <a:r>
                        <a:rPr lang="es-ES" sz="800" dirty="0">
                          <a:latin typeface="Helvetica" panose="020B0604020202020204" pitchFamily="34" charset="0"/>
                          <a:cs typeface="Helvetica" panose="020B0604020202020204" pitchFamily="34" charset="0"/>
                        </a:rPr>
                        <a:t>0,48%</a:t>
                      </a:r>
                    </a:p>
                  </a:txBody>
                  <a:tcPr anchor="ctr"/>
                </a:tc>
                <a:tc>
                  <a:txBody>
                    <a:bodyPr/>
                    <a:lstStyle/>
                    <a:p>
                      <a:pPr algn="ctr"/>
                      <a:r>
                        <a:rPr lang="es-ES" sz="800" dirty="0">
                          <a:latin typeface="Helvetica" panose="020B0604020202020204" pitchFamily="34" charset="0"/>
                          <a:cs typeface="Helvetica" panose="020B0604020202020204" pitchFamily="34" charset="0"/>
                        </a:rPr>
                        <a:t>04.2</a:t>
                      </a:r>
                    </a:p>
                  </a:txBody>
                  <a:tcPr anchor="ctr"/>
                </a:tc>
                <a:extLst>
                  <a:ext uri="{0D108BD9-81ED-4DB2-BD59-A6C34878D82A}">
                    <a16:rowId xmlns:a16="http://schemas.microsoft.com/office/drawing/2014/main" val="1819143531"/>
                  </a:ext>
                </a:extLst>
              </a:tr>
              <a:tr h="181968">
                <a:tc>
                  <a:txBody>
                    <a:bodyPr/>
                    <a:lstStyle/>
                    <a:p>
                      <a:r>
                        <a:rPr lang="es-ES" sz="800" b="1" dirty="0">
                          <a:solidFill>
                            <a:schemeClr val="bg1"/>
                          </a:solidFill>
                          <a:latin typeface="Helvetica" panose="020B0604020202020204" pitchFamily="34" charset="0"/>
                          <a:cs typeface="Helvetica" panose="020B0604020202020204" pitchFamily="34" charset="0"/>
                        </a:rPr>
                        <a:t>Total componente</a:t>
                      </a:r>
                    </a:p>
                  </a:txBody>
                  <a:tcPr anchor="ctr">
                    <a:solidFill>
                      <a:schemeClr val="bg2">
                        <a:lumMod val="50000"/>
                      </a:schemeClr>
                    </a:solidFill>
                  </a:tcPr>
                </a:tc>
                <a:tc>
                  <a:txBody>
                    <a:bodyPr/>
                    <a:lstStyle/>
                    <a:p>
                      <a:endParaRPr lang="es-ES" sz="800" dirty="0">
                        <a:solidFill>
                          <a:schemeClr val="bg1"/>
                        </a:solidFill>
                        <a:latin typeface="Helvetica" panose="020B0604020202020204" pitchFamily="34" charset="0"/>
                        <a:cs typeface="Helvetica" panose="020B0604020202020204" pitchFamily="34" charset="0"/>
                      </a:endParaRPr>
                    </a:p>
                  </a:txBody>
                  <a:tcPr anchor="ctr">
                    <a:solidFill>
                      <a:schemeClr val="bg2">
                        <a:lumMod val="50000"/>
                      </a:schemeClr>
                    </a:solidFill>
                  </a:tcPr>
                </a:tc>
                <a:tc>
                  <a:txBody>
                    <a:bodyPr/>
                    <a:lstStyle/>
                    <a:p>
                      <a:pPr algn="ctr"/>
                      <a:r>
                        <a:rPr lang="es-ES" sz="800">
                          <a:solidFill>
                            <a:schemeClr val="bg1"/>
                          </a:solidFill>
                          <a:latin typeface="Helvetica" panose="020B0604020202020204" pitchFamily="34" charset="0"/>
                          <a:cs typeface="Helvetica" panose="020B0604020202020204" pitchFamily="34" charset="0"/>
                        </a:rPr>
                        <a:t> 1.051 M€</a:t>
                      </a:r>
                      <a:endParaRPr lang="es-ES" sz="800" dirty="0">
                        <a:solidFill>
                          <a:schemeClr val="bg1"/>
                        </a:solidFill>
                        <a:latin typeface="Helvetica" panose="020B0604020202020204" pitchFamily="34" charset="0"/>
                        <a:cs typeface="Helvetica" panose="020B0604020202020204" pitchFamily="34" charset="0"/>
                      </a:endParaRPr>
                    </a:p>
                  </a:txBody>
                  <a:tcPr anchor="ctr">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100%</a:t>
                      </a:r>
                    </a:p>
                  </a:txBody>
                  <a:tcPr anchor="ctr">
                    <a:solidFill>
                      <a:schemeClr val="bg2">
                        <a:lumMod val="50000"/>
                      </a:schemeClr>
                    </a:solidFill>
                  </a:tcPr>
                </a:tc>
                <a:tc>
                  <a:txBody>
                    <a:bodyPr/>
                    <a:lstStyle/>
                    <a:p>
                      <a:pPr algn="ctr"/>
                      <a:endParaRPr lang="es-ES" sz="800" dirty="0">
                        <a:solidFill>
                          <a:schemeClr val="bg1"/>
                        </a:solidFill>
                        <a:latin typeface="Helvetica" panose="020B0604020202020204" pitchFamily="34" charset="0"/>
                        <a:cs typeface="Helvetica" panose="020B0604020202020204" pitchFamily="34" charset="0"/>
                      </a:endParaRPr>
                    </a:p>
                  </a:txBody>
                  <a:tcPr anchor="ctr">
                    <a:solidFill>
                      <a:schemeClr val="bg2">
                        <a:lumMod val="50000"/>
                      </a:schemeClr>
                    </a:solidFill>
                  </a:tcPr>
                </a:tc>
                <a:extLst>
                  <a:ext uri="{0D108BD9-81ED-4DB2-BD59-A6C34878D82A}">
                    <a16:rowId xmlns:a16="http://schemas.microsoft.com/office/drawing/2014/main" val="346090476"/>
                  </a:ext>
                </a:extLst>
              </a:tr>
            </a:tbl>
          </a:graphicData>
        </a:graphic>
      </p:graphicFrame>
      <p:grpSp>
        <p:nvGrpSpPr>
          <p:cNvPr id="10" name="Grupo 9">
            <a:extLst>
              <a:ext uri="{FF2B5EF4-FFF2-40B4-BE49-F238E27FC236}">
                <a16:creationId xmlns:a16="http://schemas.microsoft.com/office/drawing/2014/main" id="{7C28CD52-4B10-4733-AAA5-3D42CA7465A8}"/>
              </a:ext>
            </a:extLst>
          </p:cNvPr>
          <p:cNvGrpSpPr/>
          <p:nvPr/>
        </p:nvGrpSpPr>
        <p:grpSpPr>
          <a:xfrm>
            <a:off x="10065534" y="1859910"/>
            <a:ext cx="2003068" cy="2933420"/>
            <a:chOff x="8691937" y="1474904"/>
            <a:chExt cx="3500063" cy="4237724"/>
          </a:xfrm>
        </p:grpSpPr>
        <p:sp>
          <p:nvSpPr>
            <p:cNvPr id="11" name="Rectángulo 10">
              <a:extLst>
                <a:ext uri="{FF2B5EF4-FFF2-40B4-BE49-F238E27FC236}">
                  <a16:creationId xmlns:a16="http://schemas.microsoft.com/office/drawing/2014/main" id="{EABC51E6-0463-4351-B101-844EA54B9B4F}"/>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4C82E696-87C5-46E6-9CA9-A1D180F25E98}"/>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4" name="Imagen 13">
            <a:extLst>
              <a:ext uri="{FF2B5EF4-FFF2-40B4-BE49-F238E27FC236}">
                <a16:creationId xmlns:a16="http://schemas.microsoft.com/office/drawing/2014/main" id="{E3F3DF3C-15F6-4128-80DE-2A12F2631451}"/>
              </a:ext>
            </a:extLst>
          </p:cNvPr>
          <p:cNvPicPr>
            <a:picLocks noChangeAspect="1"/>
          </p:cNvPicPr>
          <p:nvPr/>
        </p:nvPicPr>
        <p:blipFill>
          <a:blip r:embed="rId2"/>
          <a:stretch>
            <a:fillRect/>
          </a:stretch>
        </p:blipFill>
        <p:spPr>
          <a:xfrm>
            <a:off x="10225261" y="2394260"/>
            <a:ext cx="1523176" cy="1804011"/>
          </a:xfrm>
          <a:prstGeom prst="rect">
            <a:avLst/>
          </a:prstGeom>
        </p:spPr>
      </p:pic>
    </p:spTree>
    <p:extLst>
      <p:ext uri="{BB962C8B-B14F-4D97-AF65-F5344CB8AC3E}">
        <p14:creationId xmlns:p14="http://schemas.microsoft.com/office/powerpoint/2010/main" val="1751627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3. Transformación ambiental y digital del sector agroalimentario y pesquero. </a:t>
            </a:r>
            <a:r>
              <a:rPr lang="es-ES" sz="2800" b="1" dirty="0"/>
              <a:t>Descripción general del componente</a:t>
            </a:r>
            <a:endParaRPr lang="es-ES" sz="2800" dirty="0"/>
          </a:p>
        </p:txBody>
      </p:sp>
      <p:graphicFrame>
        <p:nvGraphicFramePr>
          <p:cNvPr id="5" name="Tabla 5">
            <a:extLst>
              <a:ext uri="{FF2B5EF4-FFF2-40B4-BE49-F238E27FC236}">
                <a16:creationId xmlns:a16="http://schemas.microsoft.com/office/drawing/2014/main" id="{4F2BF7BE-E999-41DC-BF9A-DE000D1C568C}"/>
              </a:ext>
            </a:extLst>
          </p:cNvPr>
          <p:cNvGraphicFramePr>
            <a:graphicFrameLocks noGrp="1"/>
          </p:cNvGraphicFramePr>
          <p:nvPr>
            <p:extLst>
              <p:ext uri="{D42A27DB-BD31-4B8C-83A1-F6EECF244321}">
                <p14:modId xmlns:p14="http://schemas.microsoft.com/office/powerpoint/2010/main" val="964542711"/>
              </p:ext>
            </p:extLst>
          </p:nvPr>
        </p:nvGraphicFramePr>
        <p:xfrm>
          <a:off x="487588" y="1310598"/>
          <a:ext cx="8863414" cy="4377681"/>
        </p:xfrm>
        <a:graphic>
          <a:graphicData uri="http://schemas.openxmlformats.org/drawingml/2006/table">
            <a:tbl>
              <a:tblPr firstRow="1" bandRow="1">
                <a:tableStyleId>{5940675A-B579-460E-94D1-54222C63F5DA}</a:tableStyleId>
              </a:tblPr>
              <a:tblGrid>
                <a:gridCol w="914718">
                  <a:extLst>
                    <a:ext uri="{9D8B030D-6E8A-4147-A177-3AD203B41FA5}">
                      <a16:colId xmlns:a16="http://schemas.microsoft.com/office/drawing/2014/main" val="2702820137"/>
                    </a:ext>
                  </a:extLst>
                </a:gridCol>
                <a:gridCol w="2165645">
                  <a:extLst>
                    <a:ext uri="{9D8B030D-6E8A-4147-A177-3AD203B41FA5}">
                      <a16:colId xmlns:a16="http://schemas.microsoft.com/office/drawing/2014/main" val="3122403018"/>
                    </a:ext>
                  </a:extLst>
                </a:gridCol>
                <a:gridCol w="1189910">
                  <a:extLst>
                    <a:ext uri="{9D8B030D-6E8A-4147-A177-3AD203B41FA5}">
                      <a16:colId xmlns:a16="http://schemas.microsoft.com/office/drawing/2014/main" val="2191435742"/>
                    </a:ext>
                  </a:extLst>
                </a:gridCol>
                <a:gridCol w="1741312">
                  <a:extLst>
                    <a:ext uri="{9D8B030D-6E8A-4147-A177-3AD203B41FA5}">
                      <a16:colId xmlns:a16="http://schemas.microsoft.com/office/drawing/2014/main" val="4149965267"/>
                    </a:ext>
                  </a:extLst>
                </a:gridCol>
                <a:gridCol w="908879">
                  <a:extLst>
                    <a:ext uri="{9D8B030D-6E8A-4147-A177-3AD203B41FA5}">
                      <a16:colId xmlns:a16="http://schemas.microsoft.com/office/drawing/2014/main" val="2922514191"/>
                    </a:ext>
                  </a:extLst>
                </a:gridCol>
                <a:gridCol w="937498">
                  <a:extLst>
                    <a:ext uri="{9D8B030D-6E8A-4147-A177-3AD203B41FA5}">
                      <a16:colId xmlns:a16="http://schemas.microsoft.com/office/drawing/2014/main" val="617379694"/>
                    </a:ext>
                  </a:extLst>
                </a:gridCol>
                <a:gridCol w="1005452">
                  <a:extLst>
                    <a:ext uri="{9D8B030D-6E8A-4147-A177-3AD203B41FA5}">
                      <a16:colId xmlns:a16="http://schemas.microsoft.com/office/drawing/2014/main" val="3639625444"/>
                    </a:ext>
                  </a:extLst>
                </a:gridCol>
              </a:tblGrid>
              <a:tr h="432216">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a:t>
                      </a:r>
                    </a:p>
                  </a:txBody>
                  <a:tcPr anchor="ctr">
                    <a:solidFill>
                      <a:schemeClr val="bg2">
                        <a:lumMod val="75000"/>
                      </a:schemeClr>
                    </a:solid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ACTUACIONES</a:t>
                      </a:r>
                    </a:p>
                  </a:txBody>
                  <a:tcPr anchor="ctr">
                    <a:solidFill>
                      <a:schemeClr val="bg2">
                        <a:lumMod val="75000"/>
                      </a:schemeClr>
                    </a:solid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MODO DE IMPLEMENTACIÓN (UPV)</a:t>
                      </a:r>
                    </a:p>
                  </a:txBody>
                  <a:tcPr anchor="ctr">
                    <a:solidFill>
                      <a:schemeClr val="bg2">
                        <a:lumMod val="75000"/>
                      </a:schemeClr>
                    </a:solid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ADMINISTRACIÓN EJECUTORA</a:t>
                      </a:r>
                    </a:p>
                  </a:txBody>
                  <a:tcPr anchor="ctr">
                    <a:solidFill>
                      <a:schemeClr val="bg2">
                        <a:lumMod val="75000"/>
                      </a:schemeClr>
                    </a:solid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2021</a:t>
                      </a:r>
                    </a:p>
                  </a:txBody>
                  <a:tcPr anchor="ctr">
                    <a:solidFill>
                      <a:schemeClr val="bg2">
                        <a:lumMod val="75000"/>
                      </a:schemeClr>
                    </a:solid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2022</a:t>
                      </a:r>
                    </a:p>
                  </a:txBody>
                  <a:tcPr anchor="ctr">
                    <a:solidFill>
                      <a:schemeClr val="bg2">
                        <a:lumMod val="75000"/>
                      </a:schemeClr>
                    </a:solid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2023</a:t>
                      </a:r>
                    </a:p>
                  </a:txBody>
                  <a:tcPr anchor="ctr">
                    <a:solidFill>
                      <a:schemeClr val="bg2">
                        <a:lumMod val="75000"/>
                      </a:schemeClr>
                    </a:solidFill>
                  </a:tcPr>
                </a:tc>
                <a:extLst>
                  <a:ext uri="{0D108BD9-81ED-4DB2-BD59-A6C34878D82A}">
                    <a16:rowId xmlns:a16="http://schemas.microsoft.com/office/drawing/2014/main" val="3808306626"/>
                  </a:ext>
                </a:extLst>
              </a:tr>
              <a:tr h="880107">
                <a:tc>
                  <a:txBody>
                    <a:bodyPr/>
                    <a:lstStyle/>
                    <a:p>
                      <a:pPr algn="ctr"/>
                      <a:r>
                        <a:rPr lang="es-ES" sz="900" dirty="0">
                          <a:solidFill>
                            <a:srgbClr val="343536"/>
                          </a:solidFill>
                          <a:latin typeface="Helvetica" panose="020B0604020202020204" pitchFamily="34" charset="0"/>
                          <a:cs typeface="Helvetica" panose="020B0604020202020204" pitchFamily="34" charset="0"/>
                        </a:rPr>
                        <a:t>C3. I4</a:t>
                      </a:r>
                    </a:p>
                  </a:txBody>
                  <a:tcPr anchor="ctr"/>
                </a:tc>
                <a:tc>
                  <a:txBody>
                    <a:bodyPr/>
                    <a:lstStyle/>
                    <a:p>
                      <a:pPr algn="just"/>
                      <a:r>
                        <a:rPr lang="es-ES" sz="900" dirty="0">
                          <a:solidFill>
                            <a:srgbClr val="343536"/>
                          </a:solidFill>
                          <a:latin typeface="Helvetica" panose="020B0604020202020204" pitchFamily="34" charset="0"/>
                          <a:cs typeface="Helvetica" panose="020B0604020202020204" pitchFamily="34" charset="0"/>
                        </a:rPr>
                        <a:t>Plan de Impulso de la sostenibilidad y competitividad de la agricultura y la ganadería (II): Inversiones en agricultura de precisión, eficiencia energética y economía circular y en el aprovechamiento de energías y gases renovables en el sector agrícola y ganadero.</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a:solidFill>
                            <a:srgbClr val="343536"/>
                          </a:solidFill>
                          <a:latin typeface="Helvetica" panose="020B0604020202020204" pitchFamily="34" charset="0"/>
                          <a:cs typeface="Helvetica" panose="020B0604020202020204" pitchFamily="34" charset="0"/>
                        </a:rPr>
                        <a:t>Subcontrata</a:t>
                      </a:r>
                      <a:endParaRPr lang="es-ES" sz="900" dirty="0">
                        <a:solidFill>
                          <a:srgbClr val="343536"/>
                        </a:solidFill>
                        <a:latin typeface="Helvetica" panose="020B0604020202020204" pitchFamily="34" charset="0"/>
                        <a:cs typeface="Helvetica" panose="020B0604020202020204" pitchFamily="34" charset="0"/>
                      </a:endParaRP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Ministerio de Agricultura Pesca y Alimentación. Las CCAA participarán en el proceso de elaboración y tramitación del Real Decreto y llevarán a cabo la gestión, control y pago de las solicitudes.</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190,1 M€</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190,45 M€</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190,45 M€</a:t>
                      </a:r>
                    </a:p>
                  </a:txBody>
                  <a:tcPr anchor="ctr"/>
                </a:tc>
                <a:extLst>
                  <a:ext uri="{0D108BD9-81ED-4DB2-BD59-A6C34878D82A}">
                    <a16:rowId xmlns:a16="http://schemas.microsoft.com/office/drawing/2014/main" val="652973000"/>
                  </a:ext>
                </a:extLst>
              </a:tr>
              <a:tr h="880107">
                <a:tc>
                  <a:txBody>
                    <a:bodyPr/>
                    <a:lstStyle/>
                    <a:p>
                      <a:pPr algn="ctr"/>
                      <a:r>
                        <a:rPr lang="es-ES" sz="900" dirty="0">
                          <a:solidFill>
                            <a:srgbClr val="343536"/>
                          </a:solidFill>
                          <a:latin typeface="Helvetica" panose="020B0604020202020204" pitchFamily="34" charset="0"/>
                          <a:cs typeface="Helvetica" panose="020B0604020202020204" pitchFamily="34" charset="0"/>
                        </a:rPr>
                        <a:t>C3. I5</a:t>
                      </a:r>
                    </a:p>
                  </a:txBody>
                  <a:tcPr anchor="ctr"/>
                </a:tc>
                <a:tc>
                  <a:txBody>
                    <a:bodyPr/>
                    <a:lstStyle/>
                    <a:p>
                      <a:pPr algn="just"/>
                      <a:r>
                        <a:rPr lang="es-ES" sz="900" dirty="0">
                          <a:solidFill>
                            <a:srgbClr val="343536"/>
                          </a:solidFill>
                          <a:latin typeface="Helvetica" panose="020B0604020202020204" pitchFamily="34" charset="0"/>
                          <a:cs typeface="Helvetica" panose="020B0604020202020204" pitchFamily="34" charset="0"/>
                        </a:rPr>
                        <a:t>Creación de una línea específica de apoyo al emprendimiento de base tecnológica en el sector agroalimentario</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Subcontrata</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Ministerio de Agricultura Pesca y Alimentación, en colaboración con la Empresa Nacional de Innovación (ENISA)</a:t>
                      </a:r>
                    </a:p>
                  </a:txBody>
                  <a:tcPr anchor="ctr"/>
                </a:tc>
                <a:tc gridSpan="3">
                  <a:txBody>
                    <a:bodyPr/>
                    <a:lstStyle/>
                    <a:p>
                      <a:pPr algn="ctr"/>
                      <a:r>
                        <a:rPr lang="es-ES" sz="900" dirty="0">
                          <a:solidFill>
                            <a:srgbClr val="343536"/>
                          </a:solidFill>
                          <a:latin typeface="Helvetica" panose="020B0604020202020204" pitchFamily="34" charset="0"/>
                          <a:cs typeface="Helvetica" panose="020B0604020202020204" pitchFamily="34" charset="0"/>
                        </a:rPr>
                        <a:t>30 M€</a:t>
                      </a:r>
                    </a:p>
                  </a:txBody>
                  <a:tcPr anchor="ctr"/>
                </a:tc>
                <a:tc hMerge="1">
                  <a:txBody>
                    <a:bodyPr/>
                    <a:lstStyle/>
                    <a:p>
                      <a:pPr algn="ctr"/>
                      <a:endParaRPr lang="es-ES" sz="900" dirty="0">
                        <a:solidFill>
                          <a:srgbClr val="FF0000"/>
                        </a:solidFill>
                        <a:latin typeface="Helvetica" panose="020B0604020202020204" pitchFamily="34" charset="0"/>
                        <a:cs typeface="Helvetica" panose="020B0604020202020204" pitchFamily="34" charset="0"/>
                      </a:endParaRPr>
                    </a:p>
                  </a:txBody>
                  <a:tcPr anchor="ctr"/>
                </a:tc>
                <a:tc hMerge="1">
                  <a:txBody>
                    <a:bodyPr/>
                    <a:lstStyle/>
                    <a:p>
                      <a:pPr algn="ctr"/>
                      <a:endParaRPr lang="es-ES" sz="900" dirty="0">
                        <a:solidFill>
                          <a:srgbClr val="FF0000"/>
                        </a:solidFill>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1552387438"/>
                  </a:ext>
                </a:extLst>
              </a:tr>
              <a:tr h="880107">
                <a:tc>
                  <a:txBody>
                    <a:bodyPr/>
                    <a:lstStyle/>
                    <a:p>
                      <a:pPr algn="ctr"/>
                      <a:r>
                        <a:rPr lang="es-ES" sz="900" dirty="0">
                          <a:solidFill>
                            <a:srgbClr val="343536"/>
                          </a:solidFill>
                          <a:latin typeface="Helvetica" panose="020B0604020202020204" pitchFamily="34" charset="0"/>
                          <a:cs typeface="Helvetica" panose="020B0604020202020204" pitchFamily="34" charset="0"/>
                        </a:rPr>
                        <a:t>C3. I5</a:t>
                      </a:r>
                    </a:p>
                  </a:txBody>
                  <a:tcPr anchor="ctr"/>
                </a:tc>
                <a:tc>
                  <a:txBody>
                    <a:bodyPr/>
                    <a:lstStyle/>
                    <a:p>
                      <a:pPr algn="just"/>
                      <a:r>
                        <a:rPr lang="es-ES" sz="900" dirty="0">
                          <a:solidFill>
                            <a:srgbClr val="343536"/>
                          </a:solidFill>
                          <a:latin typeface="Helvetica" panose="020B0604020202020204" pitchFamily="34" charset="0"/>
                          <a:cs typeface="Helvetica" panose="020B0604020202020204" pitchFamily="34" charset="0"/>
                        </a:rPr>
                        <a:t>Creación de una plataforma de asesores AKIS.</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Subcontrata</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Ministerio de Agricultura Pesca y Alimentación</a:t>
                      </a:r>
                    </a:p>
                  </a:txBody>
                  <a:tcPr anchor="ctr"/>
                </a:tc>
                <a:tc gridSpan="3">
                  <a:txBody>
                    <a:bodyPr/>
                    <a:lstStyle/>
                    <a:p>
                      <a:pPr algn="ctr"/>
                      <a:r>
                        <a:rPr lang="es-ES" sz="900" dirty="0">
                          <a:solidFill>
                            <a:srgbClr val="343536"/>
                          </a:solidFill>
                          <a:latin typeface="Helvetica" panose="020B0604020202020204" pitchFamily="34" charset="0"/>
                          <a:cs typeface="Helvetica" panose="020B0604020202020204" pitchFamily="34" charset="0"/>
                        </a:rPr>
                        <a:t>3 M€</a:t>
                      </a:r>
                    </a:p>
                  </a:txBody>
                  <a:tcPr anchor="ctr"/>
                </a:tc>
                <a:tc hMerge="1">
                  <a:txBody>
                    <a:bodyPr/>
                    <a:lstStyle/>
                    <a:p>
                      <a:endParaRPr lang="es-ES"/>
                    </a:p>
                  </a:txBody>
                  <a:tcPr/>
                </a:tc>
                <a:tc hMerge="1">
                  <a:txBody>
                    <a:bodyPr/>
                    <a:lstStyle/>
                    <a:p>
                      <a:endParaRPr lang="es-ES" dirty="0"/>
                    </a:p>
                  </a:txBody>
                  <a:tcPr/>
                </a:tc>
                <a:extLst>
                  <a:ext uri="{0D108BD9-81ED-4DB2-BD59-A6C34878D82A}">
                    <a16:rowId xmlns:a16="http://schemas.microsoft.com/office/drawing/2014/main" val="2970362195"/>
                  </a:ext>
                </a:extLst>
              </a:tr>
              <a:tr h="880107">
                <a:tc>
                  <a:txBody>
                    <a:bodyPr/>
                    <a:lstStyle/>
                    <a:p>
                      <a:pPr algn="ctr"/>
                      <a:r>
                        <a:rPr lang="es-ES" sz="900" dirty="0">
                          <a:solidFill>
                            <a:srgbClr val="343536"/>
                          </a:solidFill>
                          <a:latin typeface="Helvetica" panose="020B0604020202020204" pitchFamily="34" charset="0"/>
                          <a:cs typeface="Helvetica" panose="020B0604020202020204" pitchFamily="34" charset="0"/>
                        </a:rPr>
                        <a:t>C3. I6</a:t>
                      </a:r>
                    </a:p>
                  </a:txBody>
                  <a:tcPr anchor="ctr"/>
                </a:tc>
                <a:tc>
                  <a:txBody>
                    <a:bodyPr/>
                    <a:lstStyle/>
                    <a:p>
                      <a:pPr algn="just"/>
                      <a:r>
                        <a:rPr lang="es-ES" sz="900" dirty="0">
                          <a:solidFill>
                            <a:srgbClr val="343536"/>
                          </a:solidFill>
                          <a:latin typeface="Helvetica" panose="020B0604020202020204" pitchFamily="34" charset="0"/>
                          <a:cs typeface="Helvetica" panose="020B0604020202020204" pitchFamily="34" charset="0"/>
                        </a:rPr>
                        <a:t>Plan de impulso a la sostenibilidad, investigación, innovación y digitalización del sector pesquero (I): Modernización de la Red de Reservas Marinas de Interés Pesquero</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Subcontrata</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Ministerio de Agricultura Pesca y Alimentación</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2,9 M€</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7 M€</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a:t>
                      </a:r>
                    </a:p>
                  </a:txBody>
                  <a:tcPr anchor="ctr"/>
                </a:tc>
                <a:extLst>
                  <a:ext uri="{0D108BD9-81ED-4DB2-BD59-A6C34878D82A}">
                    <a16:rowId xmlns:a16="http://schemas.microsoft.com/office/drawing/2014/main" val="2307388655"/>
                  </a:ext>
                </a:extLst>
              </a:tr>
            </a:tbl>
          </a:graphicData>
        </a:graphic>
      </p:graphicFrame>
      <p:grpSp>
        <p:nvGrpSpPr>
          <p:cNvPr id="7" name="Grupo 6">
            <a:extLst>
              <a:ext uri="{FF2B5EF4-FFF2-40B4-BE49-F238E27FC236}">
                <a16:creationId xmlns:a16="http://schemas.microsoft.com/office/drawing/2014/main" id="{F6CF767C-52D9-4561-AD3E-DD88A1E67CDC}"/>
              </a:ext>
            </a:extLst>
          </p:cNvPr>
          <p:cNvGrpSpPr/>
          <p:nvPr/>
        </p:nvGrpSpPr>
        <p:grpSpPr>
          <a:xfrm>
            <a:off x="9461195" y="1751529"/>
            <a:ext cx="2513092" cy="3076467"/>
            <a:chOff x="8691937" y="1474904"/>
            <a:chExt cx="3500063" cy="4237724"/>
          </a:xfrm>
        </p:grpSpPr>
        <p:sp>
          <p:nvSpPr>
            <p:cNvPr id="8" name="Rectángulo 7">
              <a:extLst>
                <a:ext uri="{FF2B5EF4-FFF2-40B4-BE49-F238E27FC236}">
                  <a16:creationId xmlns:a16="http://schemas.microsoft.com/office/drawing/2014/main" id="{0AE2BDE5-01DC-4ABF-94F9-F2343267CB5C}"/>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4EC9785A-26D1-4656-8473-7DC54B209AFB}"/>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1" name="Imagen 10">
            <a:extLst>
              <a:ext uri="{FF2B5EF4-FFF2-40B4-BE49-F238E27FC236}">
                <a16:creationId xmlns:a16="http://schemas.microsoft.com/office/drawing/2014/main" id="{B4CC8F10-47D5-474E-BEE2-C5E65E3781D1}"/>
              </a:ext>
            </a:extLst>
          </p:cNvPr>
          <p:cNvPicPr>
            <a:picLocks noChangeAspect="1"/>
          </p:cNvPicPr>
          <p:nvPr/>
        </p:nvPicPr>
        <p:blipFill>
          <a:blip r:embed="rId2"/>
          <a:stretch>
            <a:fillRect/>
          </a:stretch>
        </p:blipFill>
        <p:spPr>
          <a:xfrm>
            <a:off x="9639464" y="2172495"/>
            <a:ext cx="1886677" cy="2234533"/>
          </a:xfrm>
          <a:prstGeom prst="rect">
            <a:avLst/>
          </a:prstGeom>
        </p:spPr>
      </p:pic>
    </p:spTree>
    <p:extLst>
      <p:ext uri="{BB962C8B-B14F-4D97-AF65-F5344CB8AC3E}">
        <p14:creationId xmlns:p14="http://schemas.microsoft.com/office/powerpoint/2010/main" val="266529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3. Transformación ambiental y digital del sector agroalimentario y pesquero. </a:t>
            </a:r>
            <a:r>
              <a:rPr lang="es-ES" sz="2800" b="1" dirty="0"/>
              <a:t>Descripción general del componente</a:t>
            </a:r>
            <a:endParaRPr lang="es-ES" sz="2800" dirty="0"/>
          </a:p>
        </p:txBody>
      </p:sp>
      <p:graphicFrame>
        <p:nvGraphicFramePr>
          <p:cNvPr id="5" name="Tabla 5">
            <a:extLst>
              <a:ext uri="{FF2B5EF4-FFF2-40B4-BE49-F238E27FC236}">
                <a16:creationId xmlns:a16="http://schemas.microsoft.com/office/drawing/2014/main" id="{4F2BF7BE-E999-41DC-BF9A-DE000D1C568C}"/>
              </a:ext>
            </a:extLst>
          </p:cNvPr>
          <p:cNvGraphicFramePr>
            <a:graphicFrameLocks noGrp="1"/>
          </p:cNvGraphicFramePr>
          <p:nvPr>
            <p:extLst>
              <p:ext uri="{D42A27DB-BD31-4B8C-83A1-F6EECF244321}">
                <p14:modId xmlns:p14="http://schemas.microsoft.com/office/powerpoint/2010/main" val="3889541609"/>
              </p:ext>
            </p:extLst>
          </p:nvPr>
        </p:nvGraphicFramePr>
        <p:xfrm>
          <a:off x="427731" y="1400514"/>
          <a:ext cx="8855193" cy="4479360"/>
        </p:xfrm>
        <a:graphic>
          <a:graphicData uri="http://schemas.openxmlformats.org/drawingml/2006/table">
            <a:tbl>
              <a:tblPr firstRow="1" bandRow="1">
                <a:tableStyleId>{5940675A-B579-460E-94D1-54222C63F5DA}</a:tableStyleId>
              </a:tblPr>
              <a:tblGrid>
                <a:gridCol w="951364">
                  <a:extLst>
                    <a:ext uri="{9D8B030D-6E8A-4147-A177-3AD203B41FA5}">
                      <a16:colId xmlns:a16="http://schemas.microsoft.com/office/drawing/2014/main" val="174341796"/>
                    </a:ext>
                  </a:extLst>
                </a:gridCol>
                <a:gridCol w="2608744">
                  <a:extLst>
                    <a:ext uri="{9D8B030D-6E8A-4147-A177-3AD203B41FA5}">
                      <a16:colId xmlns:a16="http://schemas.microsoft.com/office/drawing/2014/main" val="3122403018"/>
                    </a:ext>
                  </a:extLst>
                </a:gridCol>
                <a:gridCol w="1147842">
                  <a:extLst>
                    <a:ext uri="{9D8B030D-6E8A-4147-A177-3AD203B41FA5}">
                      <a16:colId xmlns:a16="http://schemas.microsoft.com/office/drawing/2014/main" val="2191435742"/>
                    </a:ext>
                  </a:extLst>
                </a:gridCol>
                <a:gridCol w="1390480">
                  <a:extLst>
                    <a:ext uri="{9D8B030D-6E8A-4147-A177-3AD203B41FA5}">
                      <a16:colId xmlns:a16="http://schemas.microsoft.com/office/drawing/2014/main" val="4149965267"/>
                    </a:ext>
                  </a:extLst>
                </a:gridCol>
                <a:gridCol w="878581">
                  <a:extLst>
                    <a:ext uri="{9D8B030D-6E8A-4147-A177-3AD203B41FA5}">
                      <a16:colId xmlns:a16="http://schemas.microsoft.com/office/drawing/2014/main" val="2922514191"/>
                    </a:ext>
                  </a:extLst>
                </a:gridCol>
                <a:gridCol w="906247">
                  <a:extLst>
                    <a:ext uri="{9D8B030D-6E8A-4147-A177-3AD203B41FA5}">
                      <a16:colId xmlns:a16="http://schemas.microsoft.com/office/drawing/2014/main" val="617379694"/>
                    </a:ext>
                  </a:extLst>
                </a:gridCol>
                <a:gridCol w="971935">
                  <a:extLst>
                    <a:ext uri="{9D8B030D-6E8A-4147-A177-3AD203B41FA5}">
                      <a16:colId xmlns:a16="http://schemas.microsoft.com/office/drawing/2014/main" val="3639625444"/>
                    </a:ext>
                  </a:extLst>
                </a:gridCol>
              </a:tblGrid>
              <a:tr h="535265">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a:t>
                      </a:r>
                    </a:p>
                  </a:txBody>
                  <a:tcPr anchor="ctr">
                    <a:solidFill>
                      <a:schemeClr val="bg2">
                        <a:lumMod val="75000"/>
                      </a:schemeClr>
                    </a:solid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ACTUACIONES</a:t>
                      </a:r>
                    </a:p>
                  </a:txBody>
                  <a:tcPr anchor="ctr">
                    <a:solidFill>
                      <a:schemeClr val="bg2">
                        <a:lumMod val="75000"/>
                      </a:schemeClr>
                    </a:solid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MODO DE IMPLEMENTACIÓN (UPV)</a:t>
                      </a:r>
                    </a:p>
                  </a:txBody>
                  <a:tcPr anchor="ctr">
                    <a:solidFill>
                      <a:schemeClr val="bg2">
                        <a:lumMod val="75000"/>
                      </a:schemeClr>
                    </a:solid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ADMINISTRACIÓN EJECUTORA</a:t>
                      </a:r>
                    </a:p>
                  </a:txBody>
                  <a:tcPr anchor="ctr">
                    <a:solidFill>
                      <a:schemeClr val="bg2">
                        <a:lumMod val="75000"/>
                      </a:schemeClr>
                    </a:solid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2021</a:t>
                      </a:r>
                    </a:p>
                  </a:txBody>
                  <a:tcPr anchor="ctr">
                    <a:solidFill>
                      <a:schemeClr val="bg2">
                        <a:lumMod val="75000"/>
                      </a:schemeClr>
                    </a:solid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2022</a:t>
                      </a:r>
                    </a:p>
                  </a:txBody>
                  <a:tcPr anchor="ctr">
                    <a:solidFill>
                      <a:schemeClr val="bg2">
                        <a:lumMod val="75000"/>
                      </a:schemeClr>
                    </a:solid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2023</a:t>
                      </a:r>
                    </a:p>
                  </a:txBody>
                  <a:tcPr anchor="ctr">
                    <a:solidFill>
                      <a:schemeClr val="bg2">
                        <a:lumMod val="75000"/>
                      </a:schemeClr>
                    </a:solidFill>
                  </a:tcPr>
                </a:tc>
                <a:extLst>
                  <a:ext uri="{0D108BD9-81ED-4DB2-BD59-A6C34878D82A}">
                    <a16:rowId xmlns:a16="http://schemas.microsoft.com/office/drawing/2014/main" val="3808306626"/>
                  </a:ext>
                </a:extLst>
              </a:tr>
              <a:tr h="1025924">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C3. I7</a:t>
                      </a:r>
                    </a:p>
                  </a:txBody>
                  <a:tcPr anchor="ctr"/>
                </a:tc>
                <a:tc>
                  <a:txBody>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Plan de impulso a la sostenibilidad, investigación, innovación y digitalización del sector pesquero (II): Impulso de la investigación pesquera y acuícola y apoyo a la formación</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Beneficiario/</a:t>
                      </a:r>
                    </a:p>
                    <a:p>
                      <a:pPr algn="ctr"/>
                      <a:r>
                        <a:rPr lang="es-ES" sz="900" dirty="0">
                          <a:solidFill>
                            <a:srgbClr val="343536"/>
                          </a:solidFill>
                          <a:latin typeface="Helvetica" panose="020B0604020202020204" pitchFamily="34" charset="0"/>
                          <a:cs typeface="Helvetica" panose="020B0604020202020204" pitchFamily="34" charset="0"/>
                        </a:rPr>
                        <a:t>Subcontrata</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Ministerio de Agricultura Pesca y Alimentación</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6 M€</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4,7 M€</a:t>
                      </a:r>
                    </a:p>
                  </a:txBody>
                  <a:tcPr anchor="ctr"/>
                </a:tc>
                <a:tc>
                  <a:txBody>
                    <a:bodyPr/>
                    <a:lstStyle/>
                    <a:p>
                      <a:endParaRPr lang="es-ES"/>
                    </a:p>
                  </a:txBody>
                  <a:tcPr anchor="ctr"/>
                </a:tc>
                <a:extLst>
                  <a:ext uri="{0D108BD9-81ED-4DB2-BD59-A6C34878D82A}">
                    <a16:rowId xmlns:a16="http://schemas.microsoft.com/office/drawing/2014/main" val="652973000"/>
                  </a:ext>
                </a:extLst>
              </a:tr>
              <a:tr h="624475">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C3. I8</a:t>
                      </a:r>
                    </a:p>
                  </a:txBody>
                  <a:tcPr anchor="ctr"/>
                </a:tc>
                <a:tc>
                  <a:txBody>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Partenariado público-privado el impulso del crecimiento azul en el sector pesquero y acuicultura.</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Subcontrata</a:t>
                      </a:r>
                    </a:p>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/Beneficiario</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Ministerio de Agricultura Pesca y Alimentación</a:t>
                      </a:r>
                    </a:p>
                  </a:txBody>
                  <a:tcPr anchor="ctr"/>
                </a:tc>
                <a:tc rowSpan="2" gridSpan="3">
                  <a:txBody>
                    <a:bodyPr/>
                    <a:lstStyle/>
                    <a:p>
                      <a:pPr algn="ctr"/>
                      <a:r>
                        <a:rPr lang="es-ES" sz="900" dirty="0">
                          <a:solidFill>
                            <a:srgbClr val="343536"/>
                          </a:solidFill>
                          <a:latin typeface="Helvetica" panose="020B0604020202020204" pitchFamily="34" charset="0"/>
                          <a:cs typeface="Helvetica" panose="020B0604020202020204" pitchFamily="34" charset="0"/>
                        </a:rPr>
                        <a:t>11 M€</a:t>
                      </a:r>
                    </a:p>
                  </a:txBody>
                  <a:tcPr anchor="ctr"/>
                </a:tc>
                <a:tc rowSpan="2" hMerge="1">
                  <a:txBody>
                    <a:bodyPr/>
                    <a:lstStyle/>
                    <a:p>
                      <a:pPr algn="ctr"/>
                      <a:endParaRPr lang="es-ES" sz="900" dirty="0">
                        <a:latin typeface="Helvetica" panose="020B0604020202020204" pitchFamily="34" charset="0"/>
                        <a:cs typeface="Helvetica" panose="020B0604020202020204" pitchFamily="34" charset="0"/>
                      </a:endParaRPr>
                    </a:p>
                  </a:txBody>
                  <a:tcPr anchor="ctr"/>
                </a:tc>
                <a:tc rowSpan="2" hMerge="1">
                  <a:txBody>
                    <a:bodyPr/>
                    <a:lstStyle/>
                    <a:p>
                      <a:pPr algn="ctr"/>
                      <a:endParaRPr lang="es-ES" sz="9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1552387438"/>
                  </a:ext>
                </a:extLst>
              </a:tr>
              <a:tr h="858651">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C3. I8</a:t>
                      </a:r>
                    </a:p>
                  </a:txBody>
                  <a:tcPr anchor="ctr"/>
                </a:tc>
                <a:tc>
                  <a:txBody>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Desarrollo Tecnológico e Innovación en el Sector Pesquero y Acuícola. Equilibrio Cadena Comercialización.</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Subcontrata</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Ministerio de Agricultura Pesca y Alimentación</a:t>
                      </a:r>
                    </a:p>
                  </a:txBody>
                  <a:tcPr anchor="ctr"/>
                </a:tc>
                <a:tc gridSpan="3" vMerge="1">
                  <a:txBody>
                    <a:bodyPr/>
                    <a:lstStyle/>
                    <a:p>
                      <a:pPr algn="ctr"/>
                      <a:endParaRPr lang="es-ES" sz="900" dirty="0">
                        <a:solidFill>
                          <a:srgbClr val="FF0000"/>
                        </a:solidFill>
                        <a:latin typeface="Helvetica" panose="020B0604020202020204" pitchFamily="34" charset="0"/>
                        <a:cs typeface="Helvetica" panose="020B0604020202020204" pitchFamily="34" charset="0"/>
                      </a:endParaRPr>
                    </a:p>
                  </a:txBody>
                  <a:tcPr anchor="ctr"/>
                </a:tc>
                <a:tc hMerge="1"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2970362195"/>
                  </a:ext>
                </a:extLst>
              </a:tr>
              <a:tr h="722566">
                <a:tc>
                  <a:txBody>
                    <a:bodyPr/>
                    <a:lstStyle/>
                    <a:p>
                      <a:pPr algn="ctr"/>
                      <a:r>
                        <a:rPr lang="es-ES" sz="900" dirty="0">
                          <a:solidFill>
                            <a:srgbClr val="343536"/>
                          </a:solidFill>
                          <a:latin typeface="Helvetica" panose="020B0604020202020204" pitchFamily="34" charset="0"/>
                          <a:cs typeface="Helvetica" panose="020B0604020202020204" pitchFamily="34" charset="0"/>
                        </a:rPr>
                        <a:t>C3. I9</a:t>
                      </a:r>
                    </a:p>
                  </a:txBody>
                  <a:tcPr anchor="ctr"/>
                </a:tc>
                <a:tc>
                  <a:txBody>
                    <a:bodyPr/>
                    <a:lstStyle/>
                    <a:p>
                      <a:pPr algn="just"/>
                      <a:r>
                        <a:rPr lang="es-ES" sz="900" dirty="0">
                          <a:solidFill>
                            <a:srgbClr val="343536"/>
                          </a:solidFill>
                          <a:latin typeface="Helvetica" panose="020B0604020202020204" pitchFamily="34" charset="0"/>
                          <a:cs typeface="Helvetica" panose="020B0604020202020204" pitchFamily="34" charset="0"/>
                        </a:rPr>
                        <a:t>Digitalización del sector pesquero y acuícola español</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Subcontrata</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Ministerio de Agricultura Pesca y Alimentación</a:t>
                      </a:r>
                    </a:p>
                  </a:txBody>
                  <a:tcPr anchor="ctr"/>
                </a:tc>
                <a:tc rowSpan="2" gridSpan="3">
                  <a:txBody>
                    <a:bodyPr/>
                    <a:lstStyle/>
                    <a:p>
                      <a:pPr algn="ctr"/>
                      <a:r>
                        <a:rPr lang="es-ES" sz="900" dirty="0">
                          <a:solidFill>
                            <a:srgbClr val="343536"/>
                          </a:solidFill>
                          <a:latin typeface="Helvetica" panose="020B0604020202020204" pitchFamily="34" charset="0"/>
                          <a:cs typeface="Helvetica" panose="020B0604020202020204" pitchFamily="34" charset="0"/>
                        </a:rPr>
                        <a:t>11 M€</a:t>
                      </a:r>
                    </a:p>
                  </a:txBody>
                  <a:tcPr anchor="ctr"/>
                </a:tc>
                <a:tc rowSpan="2" hMerge="1">
                  <a:txBody>
                    <a:bodyPr/>
                    <a:lstStyle/>
                    <a:p>
                      <a:pPr algn="ctr"/>
                      <a:endParaRPr lang="es-ES" sz="900" dirty="0">
                        <a:solidFill>
                          <a:srgbClr val="343536"/>
                        </a:solidFill>
                        <a:latin typeface="Helvetica" panose="020B0604020202020204" pitchFamily="34" charset="0"/>
                        <a:cs typeface="Helvetica" panose="020B0604020202020204" pitchFamily="34" charset="0"/>
                      </a:endParaRPr>
                    </a:p>
                  </a:txBody>
                  <a:tcPr anchor="ctr"/>
                </a:tc>
                <a:tc rowSpan="2" hMerge="1">
                  <a:txBody>
                    <a:bodyPr/>
                    <a:lstStyle/>
                    <a:p>
                      <a:pPr algn="ctr"/>
                      <a:endParaRPr lang="es-ES" sz="900" dirty="0">
                        <a:solidFill>
                          <a:srgbClr val="343536"/>
                        </a:solidFill>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1525435336"/>
                  </a:ext>
                </a:extLst>
              </a:tr>
              <a:tr h="699104">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pt-BR" sz="900" dirty="0">
                          <a:solidFill>
                            <a:srgbClr val="343536"/>
                          </a:solidFill>
                          <a:latin typeface="Helvetica" panose="020B0604020202020204" pitchFamily="34" charset="0"/>
                          <a:cs typeface="Helvetica" panose="020B0604020202020204" pitchFamily="34" charset="0"/>
                        </a:rPr>
                        <a:t>C3. I9</a:t>
                      </a:r>
                    </a:p>
                  </a:txBody>
                  <a:tcPr anchor="ctr"/>
                </a:tc>
                <a:tc>
                  <a:txBody>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pt-BR" sz="900" dirty="0">
                          <a:solidFill>
                            <a:srgbClr val="343536"/>
                          </a:solidFill>
                          <a:latin typeface="Helvetica" panose="020B0604020202020204" pitchFamily="34" charset="0"/>
                          <a:cs typeface="Helvetica" panose="020B0604020202020204" pitchFamily="34" charset="0"/>
                        </a:rPr>
                        <a:t>TIC´S para </a:t>
                      </a:r>
                      <a:r>
                        <a:rPr lang="pt-BR" sz="900" dirty="0" err="1">
                          <a:solidFill>
                            <a:srgbClr val="343536"/>
                          </a:solidFill>
                          <a:latin typeface="Helvetica" panose="020B0604020202020204" pitchFamily="34" charset="0"/>
                          <a:cs typeface="Helvetica" panose="020B0604020202020204" pitchFamily="34" charset="0"/>
                        </a:rPr>
                        <a:t>vigilancia</a:t>
                      </a:r>
                      <a:r>
                        <a:rPr lang="pt-BR" sz="900" dirty="0">
                          <a:solidFill>
                            <a:srgbClr val="343536"/>
                          </a:solidFill>
                          <a:latin typeface="Helvetica" panose="020B0604020202020204" pitchFamily="34" charset="0"/>
                          <a:cs typeface="Helvetica" panose="020B0604020202020204" pitchFamily="34" charset="0"/>
                        </a:rPr>
                        <a:t> </a:t>
                      </a:r>
                      <a:r>
                        <a:rPr lang="pt-BR" sz="900" dirty="0" err="1">
                          <a:solidFill>
                            <a:srgbClr val="343536"/>
                          </a:solidFill>
                          <a:latin typeface="Helvetica" panose="020B0604020202020204" pitchFamily="34" charset="0"/>
                          <a:cs typeface="Helvetica" panose="020B0604020202020204" pitchFamily="34" charset="0"/>
                        </a:rPr>
                        <a:t>pesquera</a:t>
                      </a:r>
                      <a:r>
                        <a:rPr lang="pt-BR" sz="900" dirty="0">
                          <a:solidFill>
                            <a:srgbClr val="343536"/>
                          </a:solidFill>
                          <a:latin typeface="Helvetica" panose="020B0604020202020204" pitchFamily="34" charset="0"/>
                          <a:cs typeface="Helvetica" panose="020B0604020202020204" pitchFamily="34" charset="0"/>
                        </a:rPr>
                        <a:t>.</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Subcontrata</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Ministerio de Agricultura Pesca y Alimentación</a:t>
                      </a:r>
                    </a:p>
                  </a:txBody>
                  <a:tcPr anchor="ctr"/>
                </a:tc>
                <a:tc gridSpan="3" vMerge="1">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s-ES" sz="900" dirty="0">
                        <a:solidFill>
                          <a:srgbClr val="FF0000"/>
                        </a:solidFill>
                        <a:latin typeface="Helvetica" panose="020B0604020202020204" pitchFamily="34" charset="0"/>
                        <a:cs typeface="Helvetica" panose="020B0604020202020204" pitchFamily="34" charset="0"/>
                      </a:endParaRPr>
                    </a:p>
                  </a:txBody>
                  <a:tcPr anchor="ctr"/>
                </a:tc>
                <a:tc hMerge="1" vMerge="1">
                  <a:txBody>
                    <a:bodyPr/>
                    <a:lstStyle/>
                    <a:p>
                      <a:pPr algn="ctr"/>
                      <a:endParaRPr lang="es-ES" sz="900" dirty="0">
                        <a:latin typeface="Helvetica" panose="020B0604020202020204" pitchFamily="34" charset="0"/>
                        <a:cs typeface="Helvetica" panose="020B0604020202020204" pitchFamily="34" charset="0"/>
                      </a:endParaRPr>
                    </a:p>
                  </a:txBody>
                  <a:tcPr anchor="ctr"/>
                </a:tc>
                <a:tc hMerge="1" vMerge="1">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s-ES" sz="9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2318651454"/>
                  </a:ext>
                </a:extLst>
              </a:tr>
            </a:tbl>
          </a:graphicData>
        </a:graphic>
      </p:graphicFrame>
      <p:grpSp>
        <p:nvGrpSpPr>
          <p:cNvPr id="7" name="Grupo 6">
            <a:extLst>
              <a:ext uri="{FF2B5EF4-FFF2-40B4-BE49-F238E27FC236}">
                <a16:creationId xmlns:a16="http://schemas.microsoft.com/office/drawing/2014/main" id="{F6CF767C-52D9-4561-AD3E-DD88A1E67CDC}"/>
              </a:ext>
            </a:extLst>
          </p:cNvPr>
          <p:cNvGrpSpPr/>
          <p:nvPr/>
        </p:nvGrpSpPr>
        <p:grpSpPr>
          <a:xfrm>
            <a:off x="9461195" y="1751529"/>
            <a:ext cx="2513092" cy="3076467"/>
            <a:chOff x="8691937" y="1474904"/>
            <a:chExt cx="3500063" cy="4237724"/>
          </a:xfrm>
        </p:grpSpPr>
        <p:sp>
          <p:nvSpPr>
            <p:cNvPr id="8" name="Rectángulo 7">
              <a:extLst>
                <a:ext uri="{FF2B5EF4-FFF2-40B4-BE49-F238E27FC236}">
                  <a16:creationId xmlns:a16="http://schemas.microsoft.com/office/drawing/2014/main" id="{0AE2BDE5-01DC-4ABF-94F9-F2343267CB5C}"/>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4EC9785A-26D1-4656-8473-7DC54B209AFB}"/>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1" name="Imagen 10">
            <a:extLst>
              <a:ext uri="{FF2B5EF4-FFF2-40B4-BE49-F238E27FC236}">
                <a16:creationId xmlns:a16="http://schemas.microsoft.com/office/drawing/2014/main" id="{B4CC8F10-47D5-474E-BEE2-C5E65E3781D1}"/>
              </a:ext>
            </a:extLst>
          </p:cNvPr>
          <p:cNvPicPr>
            <a:picLocks noChangeAspect="1"/>
          </p:cNvPicPr>
          <p:nvPr/>
        </p:nvPicPr>
        <p:blipFill>
          <a:blip r:embed="rId2"/>
          <a:stretch>
            <a:fillRect/>
          </a:stretch>
        </p:blipFill>
        <p:spPr>
          <a:xfrm>
            <a:off x="9639464" y="2172495"/>
            <a:ext cx="1886677" cy="2234533"/>
          </a:xfrm>
          <a:prstGeom prst="rect">
            <a:avLst/>
          </a:prstGeom>
        </p:spPr>
      </p:pic>
    </p:spTree>
    <p:extLst>
      <p:ext uri="{BB962C8B-B14F-4D97-AF65-F5344CB8AC3E}">
        <p14:creationId xmlns:p14="http://schemas.microsoft.com/office/powerpoint/2010/main" val="2396936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3. Transformación ambiental y digital del sector agroalimentario y pesquero. </a:t>
            </a:r>
            <a:r>
              <a:rPr lang="es-ES" sz="2800" b="1" dirty="0"/>
              <a:t>Descripción general del componente</a:t>
            </a:r>
            <a:endParaRPr lang="es-ES" sz="2800" dirty="0"/>
          </a:p>
        </p:txBody>
      </p:sp>
      <p:graphicFrame>
        <p:nvGraphicFramePr>
          <p:cNvPr id="5" name="Tabla 5">
            <a:extLst>
              <a:ext uri="{FF2B5EF4-FFF2-40B4-BE49-F238E27FC236}">
                <a16:creationId xmlns:a16="http://schemas.microsoft.com/office/drawing/2014/main" id="{4F2BF7BE-E999-41DC-BF9A-DE000D1C568C}"/>
              </a:ext>
            </a:extLst>
          </p:cNvPr>
          <p:cNvGraphicFramePr>
            <a:graphicFrameLocks noGrp="1"/>
          </p:cNvGraphicFramePr>
          <p:nvPr>
            <p:extLst>
              <p:ext uri="{D42A27DB-BD31-4B8C-83A1-F6EECF244321}">
                <p14:modId xmlns:p14="http://schemas.microsoft.com/office/powerpoint/2010/main" val="3049724941"/>
              </p:ext>
            </p:extLst>
          </p:nvPr>
        </p:nvGraphicFramePr>
        <p:xfrm>
          <a:off x="427731" y="1565431"/>
          <a:ext cx="8855193" cy="2068827"/>
        </p:xfrm>
        <a:graphic>
          <a:graphicData uri="http://schemas.openxmlformats.org/drawingml/2006/table">
            <a:tbl>
              <a:tblPr firstRow="1" bandRow="1">
                <a:tableStyleId>{5940675A-B579-460E-94D1-54222C63F5DA}</a:tableStyleId>
              </a:tblPr>
              <a:tblGrid>
                <a:gridCol w="891507">
                  <a:extLst>
                    <a:ext uri="{9D8B030D-6E8A-4147-A177-3AD203B41FA5}">
                      <a16:colId xmlns:a16="http://schemas.microsoft.com/office/drawing/2014/main" val="1546964748"/>
                    </a:ext>
                  </a:extLst>
                </a:gridCol>
                <a:gridCol w="2668601">
                  <a:extLst>
                    <a:ext uri="{9D8B030D-6E8A-4147-A177-3AD203B41FA5}">
                      <a16:colId xmlns:a16="http://schemas.microsoft.com/office/drawing/2014/main" val="3122403018"/>
                    </a:ext>
                  </a:extLst>
                </a:gridCol>
                <a:gridCol w="1348659">
                  <a:extLst>
                    <a:ext uri="{9D8B030D-6E8A-4147-A177-3AD203B41FA5}">
                      <a16:colId xmlns:a16="http://schemas.microsoft.com/office/drawing/2014/main" val="2191435742"/>
                    </a:ext>
                  </a:extLst>
                </a:gridCol>
                <a:gridCol w="1079396">
                  <a:extLst>
                    <a:ext uri="{9D8B030D-6E8A-4147-A177-3AD203B41FA5}">
                      <a16:colId xmlns:a16="http://schemas.microsoft.com/office/drawing/2014/main" val="4149965267"/>
                    </a:ext>
                  </a:extLst>
                </a:gridCol>
                <a:gridCol w="988848">
                  <a:extLst>
                    <a:ext uri="{9D8B030D-6E8A-4147-A177-3AD203B41FA5}">
                      <a16:colId xmlns:a16="http://schemas.microsoft.com/office/drawing/2014/main" val="2922514191"/>
                    </a:ext>
                  </a:extLst>
                </a:gridCol>
                <a:gridCol w="906247">
                  <a:extLst>
                    <a:ext uri="{9D8B030D-6E8A-4147-A177-3AD203B41FA5}">
                      <a16:colId xmlns:a16="http://schemas.microsoft.com/office/drawing/2014/main" val="617379694"/>
                    </a:ext>
                  </a:extLst>
                </a:gridCol>
                <a:gridCol w="971935">
                  <a:extLst>
                    <a:ext uri="{9D8B030D-6E8A-4147-A177-3AD203B41FA5}">
                      <a16:colId xmlns:a16="http://schemas.microsoft.com/office/drawing/2014/main" val="3639625444"/>
                    </a:ext>
                  </a:extLst>
                </a:gridCol>
              </a:tblGrid>
              <a:tr h="432216">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a:t>
                      </a:r>
                    </a:p>
                  </a:txBody>
                  <a:tcPr anchor="ctr">
                    <a:solidFill>
                      <a:schemeClr val="bg2">
                        <a:lumMod val="75000"/>
                      </a:schemeClr>
                    </a:solid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ACTUACIONES</a:t>
                      </a:r>
                    </a:p>
                  </a:txBody>
                  <a:tcPr anchor="ctr">
                    <a:solidFill>
                      <a:schemeClr val="bg2">
                        <a:lumMod val="75000"/>
                      </a:schemeClr>
                    </a:solid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MODO DE IMPLEMENTACIÓN (UPV)</a:t>
                      </a:r>
                    </a:p>
                  </a:txBody>
                  <a:tcPr anchor="ctr">
                    <a:solidFill>
                      <a:schemeClr val="bg2">
                        <a:lumMod val="75000"/>
                      </a:schemeClr>
                    </a:solid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ADMINISTRACIÓN EJECUTORA</a:t>
                      </a:r>
                    </a:p>
                  </a:txBody>
                  <a:tcPr anchor="ctr">
                    <a:solidFill>
                      <a:schemeClr val="bg2">
                        <a:lumMod val="75000"/>
                      </a:schemeClr>
                    </a:solid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2021</a:t>
                      </a:r>
                    </a:p>
                  </a:txBody>
                  <a:tcPr anchor="ctr">
                    <a:solidFill>
                      <a:schemeClr val="bg2">
                        <a:lumMod val="75000"/>
                      </a:schemeClr>
                    </a:solid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2022</a:t>
                      </a:r>
                    </a:p>
                  </a:txBody>
                  <a:tcPr anchor="ctr">
                    <a:solidFill>
                      <a:schemeClr val="bg2">
                        <a:lumMod val="75000"/>
                      </a:schemeClr>
                    </a:solid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2023</a:t>
                      </a:r>
                    </a:p>
                  </a:txBody>
                  <a:tcPr anchor="ctr">
                    <a:solidFill>
                      <a:schemeClr val="bg2">
                        <a:lumMod val="75000"/>
                      </a:schemeClr>
                    </a:solidFill>
                  </a:tcPr>
                </a:tc>
                <a:extLst>
                  <a:ext uri="{0D108BD9-81ED-4DB2-BD59-A6C34878D82A}">
                    <a16:rowId xmlns:a16="http://schemas.microsoft.com/office/drawing/2014/main" val="3808306626"/>
                  </a:ext>
                </a:extLst>
              </a:tr>
              <a:tr h="579628">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C3. I10</a:t>
                      </a:r>
                    </a:p>
                  </a:txBody>
                  <a:tcPr anchor="ctr"/>
                </a:tc>
                <a:tc>
                  <a:txBody>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Plan de impulso a la sostenibilidad, investigación, innovación y digitalización del sector pesquero (V): Apoyo a la lucha contra la pesca ilegal, no declarada y no reglamentada</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Subcontrata</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Ministerio de Agricultura Pesca y Alimentación</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0</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36 M€</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8 M€</a:t>
                      </a:r>
                    </a:p>
                  </a:txBody>
                  <a:tcPr anchor="ctr"/>
                </a:tc>
                <a:extLst>
                  <a:ext uri="{0D108BD9-81ED-4DB2-BD59-A6C34878D82A}">
                    <a16:rowId xmlns:a16="http://schemas.microsoft.com/office/drawing/2014/main" val="2970362195"/>
                  </a:ext>
                </a:extLst>
              </a:tr>
              <a:tr h="880107">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C3. I11</a:t>
                      </a:r>
                    </a:p>
                  </a:txBody>
                  <a:tcPr anchor="ctr"/>
                </a:tc>
                <a:tc>
                  <a:txBody>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Plan de impulso a la sostenibilidad, investigación, innovación y digitalización del sector pesquero (VI): Apoyo a la financiación del Sector Pesquero</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Subcontrata</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Ministerio de Agricultura Pesca y Alimentación</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10 M€</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0</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0</a:t>
                      </a:r>
                    </a:p>
                  </a:txBody>
                  <a:tcPr anchor="ctr"/>
                </a:tc>
                <a:extLst>
                  <a:ext uri="{0D108BD9-81ED-4DB2-BD59-A6C34878D82A}">
                    <a16:rowId xmlns:a16="http://schemas.microsoft.com/office/drawing/2014/main" val="1525435336"/>
                  </a:ext>
                </a:extLst>
              </a:tr>
            </a:tbl>
          </a:graphicData>
        </a:graphic>
      </p:graphicFrame>
      <p:grpSp>
        <p:nvGrpSpPr>
          <p:cNvPr id="7" name="Grupo 6">
            <a:extLst>
              <a:ext uri="{FF2B5EF4-FFF2-40B4-BE49-F238E27FC236}">
                <a16:creationId xmlns:a16="http://schemas.microsoft.com/office/drawing/2014/main" id="{F6CF767C-52D9-4561-AD3E-DD88A1E67CDC}"/>
              </a:ext>
            </a:extLst>
          </p:cNvPr>
          <p:cNvGrpSpPr/>
          <p:nvPr/>
        </p:nvGrpSpPr>
        <p:grpSpPr>
          <a:xfrm>
            <a:off x="9461195" y="1751529"/>
            <a:ext cx="2513092" cy="3076467"/>
            <a:chOff x="8691937" y="1474904"/>
            <a:chExt cx="3500063" cy="4237724"/>
          </a:xfrm>
        </p:grpSpPr>
        <p:sp>
          <p:nvSpPr>
            <p:cNvPr id="8" name="Rectángulo 7">
              <a:extLst>
                <a:ext uri="{FF2B5EF4-FFF2-40B4-BE49-F238E27FC236}">
                  <a16:creationId xmlns:a16="http://schemas.microsoft.com/office/drawing/2014/main" id="{0AE2BDE5-01DC-4ABF-94F9-F2343267CB5C}"/>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4EC9785A-26D1-4656-8473-7DC54B209AFB}"/>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1" name="Imagen 10">
            <a:extLst>
              <a:ext uri="{FF2B5EF4-FFF2-40B4-BE49-F238E27FC236}">
                <a16:creationId xmlns:a16="http://schemas.microsoft.com/office/drawing/2014/main" id="{B4CC8F10-47D5-474E-BEE2-C5E65E3781D1}"/>
              </a:ext>
            </a:extLst>
          </p:cNvPr>
          <p:cNvPicPr>
            <a:picLocks noChangeAspect="1"/>
          </p:cNvPicPr>
          <p:nvPr/>
        </p:nvPicPr>
        <p:blipFill>
          <a:blip r:embed="rId2"/>
          <a:stretch>
            <a:fillRect/>
          </a:stretch>
        </p:blipFill>
        <p:spPr>
          <a:xfrm>
            <a:off x="9639464" y="2172495"/>
            <a:ext cx="1886677" cy="2234533"/>
          </a:xfrm>
          <a:prstGeom prst="rect">
            <a:avLst/>
          </a:prstGeom>
        </p:spPr>
      </p:pic>
    </p:spTree>
    <p:extLst>
      <p:ext uri="{BB962C8B-B14F-4D97-AF65-F5344CB8AC3E}">
        <p14:creationId xmlns:p14="http://schemas.microsoft.com/office/powerpoint/2010/main" val="3826269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207D4C8F22725E48A5D1968F0AAE5BCA" ma:contentTypeVersion="10" ma:contentTypeDescription="Crear nuevo documento." ma:contentTypeScope="" ma:versionID="b8ea55965ec45980a400dc7f4a101f42">
  <xsd:schema xmlns:xsd="http://www.w3.org/2001/XMLSchema" xmlns:xs="http://www.w3.org/2001/XMLSchema" xmlns:p="http://schemas.microsoft.com/office/2006/metadata/properties" xmlns:ns2="d211e658-d9e6-4b34-ac83-73c84aaabe28" targetNamespace="http://schemas.microsoft.com/office/2006/metadata/properties" ma:root="true" ma:fieldsID="de945a298ffd24b50726c27aaf65ab07" ns2:_="">
    <xsd:import namespace="d211e658-d9e6-4b34-ac83-73c84aaabe2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11e658-d9e6-4b34-ac83-73c84aaabe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455DCC-1916-4B5A-B868-5CCF6D9F3701}">
  <ds:schemaRefs>
    <ds:schemaRef ds:uri="http://schemas.microsoft.com/sharepoint/v3/contenttype/forms"/>
  </ds:schemaRefs>
</ds:datastoreItem>
</file>

<file path=customXml/itemProps2.xml><?xml version="1.0" encoding="utf-8"?>
<ds:datastoreItem xmlns:ds="http://schemas.openxmlformats.org/officeDocument/2006/customXml" ds:itemID="{49B4EF47-D1AF-4D94-894B-F262518CC740}"/>
</file>

<file path=customXml/itemProps3.xml><?xml version="1.0" encoding="utf-8"?>
<ds:datastoreItem xmlns:ds="http://schemas.openxmlformats.org/officeDocument/2006/customXml" ds:itemID="{395B0E1A-02C2-4219-B47B-E44E1B2DB769}">
  <ds:schemaRefs>
    <ds:schemaRef ds:uri="d211e658-d9e6-4b34-ac83-73c84aaabe28"/>
    <ds:schemaRef ds:uri="http://purl.org/dc/elements/1.1/"/>
    <ds:schemaRef ds:uri="http://schemas.microsoft.com/office/2006/documentManagement/types"/>
    <ds:schemaRef ds:uri="http://purl.org/dc/dcmitype/"/>
    <ds:schemaRef ds:uri="http://purl.org/dc/terms/"/>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3408</TotalTime>
  <Words>4985</Words>
  <Application>Microsoft Office PowerPoint</Application>
  <PresentationFormat>Panorámica</PresentationFormat>
  <Paragraphs>485</Paragraphs>
  <Slides>24</Slides>
  <Notes>0</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24</vt:i4>
      </vt:variant>
    </vt:vector>
  </HeadingPairs>
  <TitlesOfParts>
    <vt:vector size="34" baseType="lpstr">
      <vt:lpstr>Calibri Light</vt:lpstr>
      <vt:lpstr>Oxygen Bold</vt:lpstr>
      <vt:lpstr>Times New Roman</vt:lpstr>
      <vt:lpstr>Helvetica</vt:lpstr>
      <vt:lpstr>Arial</vt:lpstr>
      <vt:lpstr>Calibri</vt:lpstr>
      <vt:lpstr>Verdana</vt:lpstr>
      <vt:lpstr>Trebuchet MS</vt:lpstr>
      <vt:lpstr>Office Theme</vt:lpstr>
      <vt:lpstr>Acrobat Document</vt:lpstr>
      <vt:lpstr>Presentación de PowerPoint</vt:lpstr>
      <vt:lpstr>Presentación de PowerPoint</vt:lpstr>
      <vt:lpstr>Presentación de PowerPoint</vt:lpstr>
      <vt:lpstr>Componente 3. Transformación ambiental y digital del sector agroalimentario y pesquero</vt:lpstr>
      <vt:lpstr>Componente 3. Transformación ambiental y digital del sector agroalimentario y pesquero. Descripción general del componente</vt:lpstr>
      <vt:lpstr>Componente 3. Transformación ambiental y digital del sector agroalimentario y pesquero. Descripción general del componente</vt:lpstr>
      <vt:lpstr>Componente 3. Transformación ambiental y digital del sector agroalimentario y pesquero. Descripción general del componente</vt:lpstr>
      <vt:lpstr>Componente 3. Transformación ambiental y digital del sector agroalimentario y pesquero. Descripción general del componente</vt:lpstr>
      <vt:lpstr>Componente 3. Transformación ambiental y digital del sector agroalimentario y pesquero. Descripción general del componente</vt:lpstr>
      <vt:lpstr>Componente 3. Transformación ambiental y digital del sector agroalimentario y pesquero: Detalle de cada inversión </vt:lpstr>
      <vt:lpstr>Componente 3. Transformación ambiental y digital del sector agroalimentario y pesquero: Detalle de cada inversión </vt:lpstr>
      <vt:lpstr>Componente 3. Transformación ambiental y digital del sector agroalimentario y pesquero: Detalle de cada inversión </vt:lpstr>
      <vt:lpstr>Componente 3. Transformación ambiental y digital del sector agroalimentario y pesquero: Detalle de cada inversión </vt:lpstr>
      <vt:lpstr>Componente 3. Transformación ambiental y digital del sector agroalimentario y pesquero: Detalle de cada inversión </vt:lpstr>
      <vt:lpstr>Componente 3. Transformación ambiental y digital del sector agroalimentario y pesquero: Detalle de cada inversión </vt:lpstr>
      <vt:lpstr>Componente 3. Transformación ambiental y digital del sector agroalimentario y pesquero: Detalle de cada inversión </vt:lpstr>
      <vt:lpstr>Componente 3. Transformación ambiental y digital del sector agroalimentario y pesquero: Detalle de cada inversión </vt:lpstr>
      <vt:lpstr>Componente 3. Transformación ambiental y digital del sector agroalimentario y pesquero: Detalle de cada inversión </vt:lpstr>
      <vt:lpstr>Componente 3. Transformación ambiental y digital del sector agroalimentario y pesquero: Detalle de cada inversión </vt:lpstr>
      <vt:lpstr>Componente 3. Transformación ambiental y digital del sector agroalimentario y pesquero: Detalle de cada inversión </vt:lpstr>
      <vt:lpstr>Componente 3. Transformación ambiental y digital del sector agroalimentario y pesquero: Detalle de cada inversión </vt:lpstr>
      <vt:lpstr>Componente 3. Transformación ambiental y digital del sector agroalimentario y pesquero: Detalle de cada inversión </vt:lpstr>
      <vt:lpstr>Componente 3. Transformación ambiental y digital del sector agroalimentario y pesquero: Detalle de cada inversión </vt:lpstr>
      <vt:lpstr>Componente 3. Transformación ambiental y digital del sector agroalimentario y pesquero: Detalle de cada inversión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Oportunidades para la innovación con la Universitat Politècnica de València</dc:title>
  <dc:creator>Microsoft Office User</dc:creator>
  <cp:lastModifiedBy>Laura García</cp:lastModifiedBy>
  <cp:revision>215</cp:revision>
  <cp:lastPrinted>2019-04-04T11:41:41Z</cp:lastPrinted>
  <dcterms:created xsi:type="dcterms:W3CDTF">2019-03-12T21:39:03Z</dcterms:created>
  <dcterms:modified xsi:type="dcterms:W3CDTF">2021-09-29T16:42:20Z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0x010100207D4C8F22725E48A5D1968F0AAE5BCA</vt:lpwstr>
  </property>
</Properties>
</file>