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sldIdLst>
    <p:sldId id="372" r:id="rId5"/>
    <p:sldId id="373" r:id="rId6"/>
    <p:sldId id="374" r:id="rId7"/>
    <p:sldId id="342" r:id="rId8"/>
    <p:sldId id="343" r:id="rId9"/>
    <p:sldId id="347" r:id="rId10"/>
    <p:sldId id="379" r:id="rId11"/>
    <p:sldId id="378" r:id="rId12"/>
    <p:sldId id="381" r:id="rId13"/>
    <p:sldId id="382" r:id="rId14"/>
    <p:sldId id="383" r:id="rId15"/>
    <p:sldId id="385" r:id="rId16"/>
    <p:sldId id="386" r:id="rId17"/>
    <p:sldId id="388" r:id="rId18"/>
    <p:sldId id="387" r:id="rId19"/>
    <p:sldId id="391" r:id="rId20"/>
    <p:sldId id="389" r:id="rId21"/>
    <p:sldId id="390" r:id="rId22"/>
    <p:sldId id="392"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Lst>
  <p:sldSz cx="12192000" cy="6858000"/>
  <p:notesSz cx="6797675" cy="9926638"/>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Helvetica" panose="020B0604020202020204" pitchFamily="34" charset="0"/>
      <p:regular r:id="rId47"/>
      <p:bold r:id="rId48"/>
      <p:italic r:id="rId49"/>
      <p:boldItalic r:id="rId50"/>
    </p:embeddedFont>
    <p:embeddedFont>
      <p:font typeface="Oxygen Bold" panose="020B0604020202020204" charset="0"/>
      <p:bold r:id="rId51"/>
    </p:embeddedFont>
    <p:embeddedFont>
      <p:font typeface="Trebuchet MS" panose="020B060302020202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 id="2" name="Laura Lapresa" initials="LL" lastIdx="6" clrIdx="1">
    <p:extLst>
      <p:ext uri="{19B8F6BF-5375-455C-9EA6-DF929625EA0E}">
        <p15:presenceInfo xmlns:p15="http://schemas.microsoft.com/office/powerpoint/2012/main" userId="S::llapresa@euro-funding.com::ac95093f-c274-49cf-8f18-baab4f992a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6"/>
    <a:srgbClr val="BA514C"/>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694"/>
  </p:normalViewPr>
  <p:slideViewPr>
    <p:cSldViewPr snapToGrid="0" snapToObjects="1">
      <p:cViewPr varScale="1">
        <p:scale>
          <a:sx n="68" d="100"/>
          <a:sy n="68" d="100"/>
        </p:scale>
        <p:origin x="978"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Javier Conesa Cegarra" userId="985d68d2-7e55-4295-92ed-df3d90f3abd3" providerId="ADAL" clId="{CB94E9F8-D5B7-4882-9A0C-422F2CCBE53F}"/>
    <pc:docChg chg="modSld">
      <pc:chgData name="Fernando Javier Conesa Cegarra" userId="985d68d2-7e55-4295-92ed-df3d90f3abd3" providerId="ADAL" clId="{CB94E9F8-D5B7-4882-9A0C-422F2CCBE53F}" dt="2021-02-03T09:40:00.417" v="21" actId="20577"/>
      <pc:docMkLst>
        <pc:docMk/>
      </pc:docMkLst>
      <pc:sldChg chg="modSp mod">
        <pc:chgData name="Fernando Javier Conesa Cegarra" userId="985d68d2-7e55-4295-92ed-df3d90f3abd3" providerId="ADAL" clId="{CB94E9F8-D5B7-4882-9A0C-422F2CCBE53F}" dt="2021-02-03T09:38:05.246" v="1" actId="20577"/>
        <pc:sldMkLst>
          <pc:docMk/>
          <pc:sldMk cId="968179279" sldId="268"/>
        </pc:sldMkLst>
        <pc:spChg chg="mod">
          <ac:chgData name="Fernando Javier Conesa Cegarra" userId="985d68d2-7e55-4295-92ed-df3d90f3abd3" providerId="ADAL" clId="{CB94E9F8-D5B7-4882-9A0C-422F2CCBE53F}" dt="2021-02-03T09:38:05.246" v="1" actId="20577"/>
          <ac:spMkLst>
            <pc:docMk/>
            <pc:sldMk cId="968179279" sldId="268"/>
            <ac:spMk id="11" creationId="{E3A03836-AFB7-47E6-96CF-39E6D3BA28E0}"/>
          </ac:spMkLst>
        </pc:spChg>
      </pc:sldChg>
      <pc:sldChg chg="modSp mod">
        <pc:chgData name="Fernando Javier Conesa Cegarra" userId="985d68d2-7e55-4295-92ed-df3d90f3abd3" providerId="ADAL" clId="{CB94E9F8-D5B7-4882-9A0C-422F2CCBE53F}" dt="2021-02-03T09:40:00.417" v="21" actId="20577"/>
        <pc:sldMkLst>
          <pc:docMk/>
          <pc:sldMk cId="1313633868" sldId="280"/>
        </pc:sldMkLst>
        <pc:spChg chg="mod">
          <ac:chgData name="Fernando Javier Conesa Cegarra" userId="985d68d2-7e55-4295-92ed-df3d90f3abd3" providerId="ADAL" clId="{CB94E9F8-D5B7-4882-9A0C-422F2CCBE53F}" dt="2021-02-03T09:40:00.417" v="21" actId="20577"/>
          <ac:spMkLst>
            <pc:docMk/>
            <pc:sldMk cId="1313633868" sldId="280"/>
            <ac:spMk id="3" creationId="{CF6B63FE-69EE-4D8F-82A7-16B658DC2453}"/>
          </ac:spMkLst>
        </pc:spChg>
      </pc:sldChg>
    </pc:docChg>
  </pc:docChgLst>
  <pc:docChgLst>
    <pc:chgData name="Fernando Javier Conesa Cegarra" userId="985d68d2-7e55-4295-92ed-df3d90f3abd3" providerId="ADAL" clId="{08AE9BA8-B510-43D8-89B6-1E9FDFC9A99A}"/>
    <pc:docChg chg="undo custSel addSld delSld">
      <pc:chgData name="Fernando Javier Conesa Cegarra" userId="985d68d2-7e55-4295-92ed-df3d90f3abd3" providerId="ADAL" clId="{08AE9BA8-B510-43D8-89B6-1E9FDFC9A99A}" dt="2020-12-23T17:58:20.146" v="5" actId="47"/>
      <pc:docMkLst>
        <pc:docMk/>
      </pc:docMkLst>
      <pc:sldChg chg="add del">
        <pc:chgData name="Fernando Javier Conesa Cegarra" userId="985d68d2-7e55-4295-92ed-df3d90f3abd3" providerId="ADAL" clId="{08AE9BA8-B510-43D8-89B6-1E9FDFC9A99A}" dt="2020-12-23T17:58:20.146" v="5" actId="47"/>
        <pc:sldMkLst>
          <pc:docMk/>
          <pc:sldMk cId="793796102" sldId="256"/>
        </pc:sldMkLst>
      </pc:sldChg>
      <pc:sldChg chg="add del">
        <pc:chgData name="Fernando Javier Conesa Cegarra" userId="985d68d2-7e55-4295-92ed-df3d90f3abd3" providerId="ADAL" clId="{08AE9BA8-B510-43D8-89B6-1E9FDFC9A99A}" dt="2020-12-23T17:58:20.146" v="5" actId="47"/>
        <pc:sldMkLst>
          <pc:docMk/>
          <pc:sldMk cId="2336796578" sldId="257"/>
        </pc:sldMkLst>
      </pc:sldChg>
      <pc:sldChg chg="add del">
        <pc:chgData name="Fernando Javier Conesa Cegarra" userId="985d68d2-7e55-4295-92ed-df3d90f3abd3" providerId="ADAL" clId="{08AE9BA8-B510-43D8-89B6-1E9FDFC9A99A}" dt="2020-12-23T17:58:20.146" v="5" actId="47"/>
        <pc:sldMkLst>
          <pc:docMk/>
          <pc:sldMk cId="2811034168" sldId="259"/>
        </pc:sldMkLst>
      </pc:sldChg>
      <pc:sldChg chg="add del">
        <pc:chgData name="Fernando Javier Conesa Cegarra" userId="985d68d2-7e55-4295-92ed-df3d90f3abd3" providerId="ADAL" clId="{08AE9BA8-B510-43D8-89B6-1E9FDFC9A99A}" dt="2020-12-23T17:58:20.146" v="5" actId="47"/>
        <pc:sldMkLst>
          <pc:docMk/>
          <pc:sldMk cId="1274775687" sldId="260"/>
        </pc:sldMkLst>
      </pc:sldChg>
      <pc:sldChg chg="add del">
        <pc:chgData name="Fernando Javier Conesa Cegarra" userId="985d68d2-7e55-4295-92ed-df3d90f3abd3" providerId="ADAL" clId="{08AE9BA8-B510-43D8-89B6-1E9FDFC9A99A}" dt="2020-12-23T17:58:20.146" v="5" actId="47"/>
        <pc:sldMkLst>
          <pc:docMk/>
          <pc:sldMk cId="1216097430" sldId="264"/>
        </pc:sldMkLst>
      </pc:sldChg>
      <pc:sldChg chg="add del">
        <pc:chgData name="Fernando Javier Conesa Cegarra" userId="985d68d2-7e55-4295-92ed-df3d90f3abd3" providerId="ADAL" clId="{08AE9BA8-B510-43D8-89B6-1E9FDFC9A99A}" dt="2020-12-23T17:58:20.146" v="5" actId="47"/>
        <pc:sldMkLst>
          <pc:docMk/>
          <pc:sldMk cId="1270414229" sldId="265"/>
        </pc:sldMkLst>
      </pc:sldChg>
      <pc:sldChg chg="add del">
        <pc:chgData name="Fernando Javier Conesa Cegarra" userId="985d68d2-7e55-4295-92ed-df3d90f3abd3" providerId="ADAL" clId="{08AE9BA8-B510-43D8-89B6-1E9FDFC9A99A}" dt="2020-12-23T17:58:20.146" v="5" actId="47"/>
        <pc:sldMkLst>
          <pc:docMk/>
          <pc:sldMk cId="283623677" sldId="266"/>
        </pc:sldMkLst>
      </pc:sldChg>
      <pc:sldChg chg="add del">
        <pc:chgData name="Fernando Javier Conesa Cegarra" userId="985d68d2-7e55-4295-92ed-df3d90f3abd3" providerId="ADAL" clId="{08AE9BA8-B510-43D8-89B6-1E9FDFC9A99A}" dt="2020-12-23T17:58:20.146" v="5" actId="47"/>
        <pc:sldMkLst>
          <pc:docMk/>
          <pc:sldMk cId="2799496913" sldId="267"/>
        </pc:sldMkLst>
      </pc:sldChg>
      <pc:sldChg chg="add del">
        <pc:chgData name="Fernando Javier Conesa Cegarra" userId="985d68d2-7e55-4295-92ed-df3d90f3abd3" providerId="ADAL" clId="{08AE9BA8-B510-43D8-89B6-1E9FDFC9A99A}" dt="2020-12-23T17:58:20.146" v="5" actId="47"/>
        <pc:sldMkLst>
          <pc:docMk/>
          <pc:sldMk cId="968179279" sldId="268"/>
        </pc:sldMkLst>
      </pc:sldChg>
      <pc:sldChg chg="add del">
        <pc:chgData name="Fernando Javier Conesa Cegarra" userId="985d68d2-7e55-4295-92ed-df3d90f3abd3" providerId="ADAL" clId="{08AE9BA8-B510-43D8-89B6-1E9FDFC9A99A}" dt="2020-12-23T17:58:20.146" v="5" actId="47"/>
        <pc:sldMkLst>
          <pc:docMk/>
          <pc:sldMk cId="1983657568" sldId="277"/>
        </pc:sldMkLst>
      </pc:sldChg>
      <pc:sldChg chg="add del">
        <pc:chgData name="Fernando Javier Conesa Cegarra" userId="985d68d2-7e55-4295-92ed-df3d90f3abd3" providerId="ADAL" clId="{08AE9BA8-B510-43D8-89B6-1E9FDFC9A99A}" dt="2020-12-23T17:58:20.146" v="5" actId="47"/>
        <pc:sldMkLst>
          <pc:docMk/>
          <pc:sldMk cId="832138849" sldId="278"/>
        </pc:sldMkLst>
      </pc:sldChg>
      <pc:sldChg chg="add del">
        <pc:chgData name="Fernando Javier Conesa Cegarra" userId="985d68d2-7e55-4295-92ed-df3d90f3abd3" providerId="ADAL" clId="{08AE9BA8-B510-43D8-89B6-1E9FDFC9A99A}" dt="2020-12-23T17:58:19.215" v="4" actId="47"/>
        <pc:sldMkLst>
          <pc:docMk/>
          <pc:sldMk cId="4284102333" sldId="281"/>
        </pc:sldMkLst>
      </pc:sldChg>
      <pc:sldChg chg="add del">
        <pc:chgData name="Fernando Javier Conesa Cegarra" userId="985d68d2-7e55-4295-92ed-df3d90f3abd3" providerId="ADAL" clId="{08AE9BA8-B510-43D8-89B6-1E9FDFC9A99A}" dt="2020-12-23T17:58:20.146" v="5" actId="47"/>
        <pc:sldMkLst>
          <pc:docMk/>
          <pc:sldMk cId="780727179" sldId="291"/>
        </pc:sldMkLst>
      </pc:sldChg>
      <pc:sldChg chg="add del">
        <pc:chgData name="Fernando Javier Conesa Cegarra" userId="985d68d2-7e55-4295-92ed-df3d90f3abd3" providerId="ADAL" clId="{08AE9BA8-B510-43D8-89B6-1E9FDFC9A99A}" dt="2020-12-23T17:58:20.146" v="5" actId="47"/>
        <pc:sldMkLst>
          <pc:docMk/>
          <pc:sldMk cId="3029075635" sldId="292"/>
        </pc:sldMkLst>
      </pc:sldChg>
      <pc:sldChg chg="add del">
        <pc:chgData name="Fernando Javier Conesa Cegarra" userId="985d68d2-7e55-4295-92ed-df3d90f3abd3" providerId="ADAL" clId="{08AE9BA8-B510-43D8-89B6-1E9FDFC9A99A}" dt="2020-12-23T17:58:20.146" v="5" actId="47"/>
        <pc:sldMkLst>
          <pc:docMk/>
          <pc:sldMk cId="1756026272" sldId="293"/>
        </pc:sldMkLst>
      </pc:sldChg>
      <pc:sldChg chg="add del">
        <pc:chgData name="Fernando Javier Conesa Cegarra" userId="985d68d2-7e55-4295-92ed-df3d90f3abd3" providerId="ADAL" clId="{08AE9BA8-B510-43D8-89B6-1E9FDFC9A99A}" dt="2020-12-23T17:58:20.146" v="5" actId="47"/>
        <pc:sldMkLst>
          <pc:docMk/>
          <pc:sldMk cId="2705860565" sldId="294"/>
        </pc:sldMkLst>
      </pc:sldChg>
      <pc:sldChg chg="add del">
        <pc:chgData name="Fernando Javier Conesa Cegarra" userId="985d68d2-7e55-4295-92ed-df3d90f3abd3" providerId="ADAL" clId="{08AE9BA8-B510-43D8-89B6-1E9FDFC9A99A}" dt="2020-12-23T17:58:20.146" v="5" actId="47"/>
        <pc:sldMkLst>
          <pc:docMk/>
          <pc:sldMk cId="555053707" sldId="295"/>
        </pc:sldMkLst>
      </pc:sldChg>
      <pc:sldChg chg="add del">
        <pc:chgData name="Fernando Javier Conesa Cegarra" userId="985d68d2-7e55-4295-92ed-df3d90f3abd3" providerId="ADAL" clId="{08AE9BA8-B510-43D8-89B6-1E9FDFC9A99A}" dt="2020-12-23T17:58:20.146" v="5" actId="47"/>
        <pc:sldMkLst>
          <pc:docMk/>
          <pc:sldMk cId="308766940" sldId="296"/>
        </pc:sldMkLst>
      </pc:sldChg>
      <pc:sldChg chg="add del">
        <pc:chgData name="Fernando Javier Conesa Cegarra" userId="985d68d2-7e55-4295-92ed-df3d90f3abd3" providerId="ADAL" clId="{08AE9BA8-B510-43D8-89B6-1E9FDFC9A99A}" dt="2020-12-23T17:58:20.146" v="5" actId="47"/>
        <pc:sldMkLst>
          <pc:docMk/>
          <pc:sldMk cId="388687565" sldId="297"/>
        </pc:sldMkLst>
      </pc:sldChg>
      <pc:sldChg chg="add del">
        <pc:chgData name="Fernando Javier Conesa Cegarra" userId="985d68d2-7e55-4295-92ed-df3d90f3abd3" providerId="ADAL" clId="{08AE9BA8-B510-43D8-89B6-1E9FDFC9A99A}" dt="2020-12-23T17:58:20.146" v="5" actId="47"/>
        <pc:sldMkLst>
          <pc:docMk/>
          <pc:sldMk cId="480205281" sldId="299"/>
        </pc:sldMkLst>
      </pc:sldChg>
      <pc:sldChg chg="add del">
        <pc:chgData name="Fernando Javier Conesa Cegarra" userId="985d68d2-7e55-4295-92ed-df3d90f3abd3" providerId="ADAL" clId="{08AE9BA8-B510-43D8-89B6-1E9FDFC9A99A}" dt="2020-12-23T17:58:18.126" v="3" actId="47"/>
        <pc:sldMkLst>
          <pc:docMk/>
          <pc:sldMk cId="3728595600" sldId="300"/>
        </pc:sldMkLst>
      </pc:sldChg>
      <pc:sldChg chg="add del">
        <pc:chgData name="Fernando Javier Conesa Cegarra" userId="985d68d2-7e55-4295-92ed-df3d90f3abd3" providerId="ADAL" clId="{08AE9BA8-B510-43D8-89B6-1E9FDFC9A99A}" dt="2020-12-23T17:58:20.146" v="5" actId="47"/>
        <pc:sldMkLst>
          <pc:docMk/>
          <pc:sldMk cId="231345277"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a:t>
            </a:r>
            <a:r>
              <a:rPr lang="es-ES">
                <a:latin typeface="Helvetica" panose="020B0604020202020204" pitchFamily="34" charset="0"/>
                <a:cs typeface="Helvetica" panose="020B0604020202020204" pitchFamily="34" charset="0"/>
              </a:rPr>
              <a:t>(CCAA</a:t>
            </a:r>
            <a:r>
              <a:rPr lang="es-ES" dirty="0">
                <a:latin typeface="Helvetica" panose="020B0604020202020204" pitchFamily="34" charset="0"/>
                <a:cs typeface="Helvetica" panose="020B0604020202020204" pitchFamily="34" charset="0"/>
              </a:rPr>
              <a:t>)</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L1. Actuaciones en las infraestructuras ferroviarias de la RTE-T (no incluidas en los corredores de la red básica)</a:t>
            </a:r>
          </a:p>
          <a:p>
            <a:pPr indent="-228600" algn="just" defTabSz="914400">
              <a:spcBef>
                <a:spcPts val="1200"/>
              </a:spcBef>
              <a:buFont typeface="Arial" panose="020B0604020202020204" pitchFamily="34" charset="0"/>
              <a:buChar char="•"/>
            </a:pPr>
            <a:r>
              <a:rPr lang="es-ES" sz="1200" dirty="0"/>
              <a:t>Inversiones que contemplan dos tipos de actuaciones principales:</a:t>
            </a:r>
          </a:p>
          <a:p>
            <a:pPr lvl="1" indent="-228600" algn="just" defTabSz="914400">
              <a:spcBef>
                <a:spcPts val="1200"/>
              </a:spcBef>
              <a:buFont typeface="Arial" panose="020B0604020202020204" pitchFamily="34" charset="0"/>
              <a:buChar char="•"/>
            </a:pPr>
            <a:r>
              <a:rPr lang="es-ES" sz="1200" b="1" dirty="0"/>
              <a:t>Actuaciones generales de modernización y adecuación de la red</a:t>
            </a:r>
            <a:r>
              <a:rPr lang="es-ES" sz="1200" dirty="0"/>
              <a:t>: Inversiones en el conjunto de la red relacionadas con la digitalización, la mejora de la seguridad y la protección ambiental, destacando:</a:t>
            </a:r>
          </a:p>
          <a:p>
            <a:pPr lvl="2" indent="-228600" algn="just" defTabSz="914400">
              <a:spcBef>
                <a:spcPts val="1200"/>
              </a:spcBef>
              <a:buFont typeface="Arial" panose="020B0604020202020204" pitchFamily="34" charset="0"/>
              <a:buChar char="•"/>
            </a:pPr>
            <a:r>
              <a:rPr lang="es-ES" sz="1200" dirty="0"/>
              <a:t>Mejora de la infraestructura tecnológica para la gestión del tráfico ferroviario</a:t>
            </a:r>
          </a:p>
          <a:p>
            <a:pPr lvl="2" indent="-228600" algn="just" defTabSz="914400">
              <a:spcBef>
                <a:spcPts val="1200"/>
              </a:spcBef>
              <a:buFont typeface="Arial" panose="020B0604020202020204" pitchFamily="34" charset="0"/>
              <a:buChar char="•"/>
            </a:pPr>
            <a:r>
              <a:rPr lang="es-ES" sz="1200" dirty="0"/>
              <a:t>Seguridad (ciberseguridad, instalación de detectores de caída de obstáculos, etc.)</a:t>
            </a:r>
          </a:p>
          <a:p>
            <a:pPr lvl="2" indent="-228600" algn="just" defTabSz="914400">
              <a:spcBef>
                <a:spcPts val="1200"/>
              </a:spcBef>
              <a:buFont typeface="Arial" panose="020B0604020202020204" pitchFamily="34" charset="0"/>
              <a:buChar char="•"/>
            </a:pPr>
            <a:r>
              <a:rPr lang="es-ES" sz="1200" dirty="0"/>
              <a:t>Protecciones acústicas / Mapas de ruido</a:t>
            </a:r>
          </a:p>
          <a:p>
            <a:pPr lvl="2" indent="-228600" algn="just" defTabSz="914400">
              <a:spcBef>
                <a:spcPts val="1200"/>
              </a:spcBef>
              <a:buFont typeface="Arial" panose="020B0604020202020204" pitchFamily="34" charset="0"/>
              <a:buChar char="•"/>
            </a:pPr>
            <a:r>
              <a:rPr lang="es-ES" sz="1200" dirty="0"/>
              <a:t>Desarrollo de la tecnología satélite aplicada a la señalización ferroviaria ERTMS</a:t>
            </a:r>
          </a:p>
          <a:p>
            <a:pPr lvl="1" indent="-228600" algn="just" defTabSz="914400">
              <a:spcBef>
                <a:spcPts val="1200"/>
              </a:spcBef>
              <a:buFont typeface="Arial" panose="020B0604020202020204" pitchFamily="34" charset="0"/>
              <a:buChar char="•"/>
            </a:pPr>
            <a:r>
              <a:rPr lang="es-ES" sz="1200" b="1" dirty="0"/>
              <a:t>Actuaciones en líneas</a:t>
            </a:r>
            <a:r>
              <a:rPr lang="es-ES" sz="1200" dirty="0"/>
              <a:t>: buscan la </a:t>
            </a:r>
            <a:r>
              <a:rPr lang="es-ES" sz="1200" b="1" dirty="0"/>
              <a:t>mejora de los distintos subsistemas </a:t>
            </a:r>
            <a:r>
              <a:rPr lang="es-ES" sz="1200" dirty="0"/>
              <a:t>que conforman el sistema ferroviario en una serie de líneas/secciones ferroviarias de la RTE-T, no incluidas en los corredores de la red básica.</a:t>
            </a:r>
          </a:p>
          <a:p>
            <a:pPr lvl="2" indent="-228600" algn="just" defTabSz="914400">
              <a:spcBef>
                <a:spcPts val="1200"/>
              </a:spcBef>
              <a:buFont typeface="Arial" panose="020B0604020202020204" pitchFamily="34" charset="0"/>
              <a:buChar char="•"/>
            </a:pPr>
            <a:r>
              <a:rPr lang="es-ES" sz="1200" dirty="0"/>
              <a:t>Electrificación de secciones (p.ej. Monforte-Lugo)</a:t>
            </a:r>
          </a:p>
          <a:p>
            <a:pPr lvl="2" indent="-228600" algn="just" defTabSz="914400">
              <a:spcBef>
                <a:spcPts val="1200"/>
              </a:spcBef>
              <a:buFont typeface="Arial" panose="020B0604020202020204" pitchFamily="34" charset="0"/>
              <a:buChar char="•"/>
            </a:pPr>
            <a:r>
              <a:rPr lang="es-ES" sz="1200" dirty="0"/>
              <a:t>Renovación de vía (p.ej. Soria-Torralba, </a:t>
            </a:r>
            <a:r>
              <a:rPr lang="es-ES" sz="1200" dirty="0" err="1"/>
              <a:t>Xáitva</a:t>
            </a:r>
            <a:r>
              <a:rPr lang="es-ES" sz="1200" dirty="0"/>
              <a:t>-Ontinyent y Monforte-Lugo)</a:t>
            </a:r>
          </a:p>
          <a:p>
            <a:pPr lvl="2" indent="-228600" algn="just" defTabSz="914400">
              <a:spcBef>
                <a:spcPts val="1200"/>
              </a:spcBef>
              <a:buFont typeface="Arial" panose="020B0604020202020204" pitchFamily="34" charset="0"/>
              <a:buChar char="•"/>
            </a:pPr>
            <a:r>
              <a:rPr lang="es-ES" sz="1200" dirty="0"/>
              <a:t>Mejora del subsistema control mando y señalización (p.ej. Soria-Torralba y Ávila-Salamanca)</a:t>
            </a:r>
          </a:p>
          <a:p>
            <a:pPr lvl="2" indent="-228600" algn="just" defTabSz="914400">
              <a:spcBef>
                <a:spcPts val="1200"/>
              </a:spcBef>
              <a:buFont typeface="Arial" panose="020B0604020202020204" pitchFamily="34" charset="0"/>
              <a:buChar char="•"/>
            </a:pPr>
            <a:r>
              <a:rPr lang="es-ES" sz="1200" dirty="0"/>
              <a:t>Creación de nuevas secciones o variantes (p.ej. Palencia-Santander, variante de Rincón de Soto y Variante de Ourense)</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41818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L1. Actuaciones en las infraestructuras ferroviarias de la RTE-T (no incluidas en los corredores de la red básica)</a:t>
            </a:r>
          </a:p>
          <a:p>
            <a:pPr indent="-228600" algn="just" defTabSz="914400">
              <a:spcBef>
                <a:spcPts val="1200"/>
              </a:spcBef>
              <a:buFont typeface="Arial" panose="020B0604020202020204" pitchFamily="34" charset="0"/>
              <a:buChar char="•"/>
            </a:pPr>
            <a:r>
              <a:rPr lang="es-ES" sz="1400" dirty="0"/>
              <a:t>Las actuaciones previstas se llevarán a cabo contratando y ejecutando las obras o instalaciones para las </a:t>
            </a:r>
            <a:r>
              <a:rPr lang="es-ES" sz="1400" b="1" dirty="0"/>
              <a:t>que ya se dispone del correspondiente proyecto o está en elaboración </a:t>
            </a:r>
            <a:r>
              <a:rPr lang="es-ES" sz="1400" dirty="0"/>
              <a:t>en este momento.</a:t>
            </a:r>
          </a:p>
          <a:p>
            <a:pPr indent="-228600" algn="just" defTabSz="914400">
              <a:spcBef>
                <a:spcPts val="1200"/>
              </a:spcBef>
              <a:buFont typeface="Arial" panose="020B0604020202020204" pitchFamily="34" charset="0"/>
              <a:buChar char="•"/>
            </a:pPr>
            <a:r>
              <a:rPr lang="es-ES" sz="1400" dirty="0"/>
              <a:t>La Administración General de </a:t>
            </a:r>
            <a:r>
              <a:rPr lang="es-ES" sz="1400" b="1" dirty="0"/>
              <a:t>Estado</a:t>
            </a:r>
            <a:r>
              <a:rPr lang="es-ES" sz="1400" dirty="0"/>
              <a:t> será la competente para la coordinación y dirección de las actuaciones. La ejecución de las actuaciones recaerá sobre el titular del activo que será, según el caso, el </a:t>
            </a:r>
            <a:r>
              <a:rPr lang="es-ES" sz="1400" b="1" dirty="0"/>
              <a:t>Ministerio de Transportes, Movilidad y Agenda Urbana</a:t>
            </a:r>
            <a:r>
              <a:rPr lang="es-ES" sz="1400" dirty="0"/>
              <a:t> o una de sus empresas o entidades dependientes.</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r>
              <a:rPr lang="es-ES" sz="1400" dirty="0"/>
              <a:t>.</a:t>
            </a:r>
          </a:p>
          <a:p>
            <a:pPr lvl="1" indent="-228600" algn="just" defTabSz="914400">
              <a:spcBef>
                <a:spcPts val="1200"/>
              </a:spcBef>
              <a:buFont typeface="Arial" panose="020B0604020202020204" pitchFamily="34" charset="0"/>
              <a:buChar char="•"/>
            </a:pPr>
            <a:r>
              <a:rPr lang="es-ES" sz="1400" dirty="0"/>
              <a:t>Procedimientos de </a:t>
            </a:r>
            <a:r>
              <a:rPr lang="es-ES" sz="1400" b="1" dirty="0"/>
              <a:t>concurrencia competitiva abiertos, transparentes y no discriminatorios</a:t>
            </a:r>
            <a:r>
              <a:rPr lang="es-ES" sz="1400" dirty="0"/>
              <a:t>.</a:t>
            </a:r>
          </a:p>
          <a:p>
            <a:pPr indent="-228600" algn="just" defTabSz="914400">
              <a:spcBef>
                <a:spcPts val="1200"/>
              </a:spcBef>
              <a:buFont typeface="Arial" panose="020B0604020202020204" pitchFamily="34" charset="0"/>
              <a:buChar char="•"/>
            </a:pPr>
            <a:r>
              <a:rPr lang="es-ES" sz="1400" dirty="0"/>
              <a:t>Se estima una inversión de 1.010 M€</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50244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2" y="1366658"/>
            <a:ext cx="8153042" cy="4764319"/>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L2. Inversiones en la Red de Carreteras del Estado </a:t>
            </a:r>
          </a:p>
          <a:p>
            <a:pPr indent="-228600" algn="just" defTabSz="914400">
              <a:spcBef>
                <a:spcPts val="1200"/>
              </a:spcBef>
              <a:buFont typeface="Arial" panose="020B0604020202020204" pitchFamily="34" charset="0"/>
              <a:buChar char="•"/>
            </a:pPr>
            <a:r>
              <a:rPr lang="es-ES" sz="1400" dirty="0"/>
              <a:t>Inversiones relacionadas con la </a:t>
            </a:r>
            <a:r>
              <a:rPr lang="es-ES" sz="1400" b="1" dirty="0"/>
              <a:t>adecuación de túneles a la normativa europea, planes de acción contra el ruido, implementación de Sistemas Inteligentes de Transporte en carriles BUS-VAO y mejora de las condiciones de seguridad </a:t>
            </a:r>
            <a:r>
              <a:rPr lang="es-ES" sz="1400" dirty="0"/>
              <a:t>de los usuarios más vulnerables como peatones y ciclistas. Se contemplan cuatro tipos de actuaciones principales:</a:t>
            </a:r>
          </a:p>
          <a:p>
            <a:pPr lvl="1" indent="-228600" algn="just" defTabSz="914400">
              <a:spcBef>
                <a:spcPts val="1200"/>
              </a:spcBef>
              <a:buFont typeface="Arial" panose="020B0604020202020204" pitchFamily="34" charset="0"/>
              <a:buChar char="•"/>
            </a:pPr>
            <a:r>
              <a:rPr lang="es-ES" sz="1400" b="1" dirty="0"/>
              <a:t>Mejora de la seguridad viaria y protección de fauna y usuarios vulnerables en la RCE (357 M€). </a:t>
            </a:r>
          </a:p>
          <a:p>
            <a:pPr lvl="2" indent="-228600" algn="just" defTabSz="914400">
              <a:spcBef>
                <a:spcPts val="1200"/>
              </a:spcBef>
              <a:buFont typeface="Arial" panose="020B0604020202020204" pitchFamily="34" charset="0"/>
              <a:buChar char="•"/>
            </a:pPr>
            <a:r>
              <a:rPr lang="es-ES" sz="1400" dirty="0"/>
              <a:t>Actuaciones en túneles para adecuar su infraestructura y equipamiento en materia de seguridad: salidas de emergencia, señalización, balizamiento iluminación, ventilación, instalación eléctrica, protección </a:t>
            </a:r>
            <a:r>
              <a:rPr lang="es-ES" sz="1400" dirty="0" err="1"/>
              <a:t>anti-incendios</a:t>
            </a:r>
            <a:r>
              <a:rPr lang="es-ES" sz="1400" dirty="0"/>
              <a:t>, drenaje, etc.</a:t>
            </a:r>
          </a:p>
          <a:p>
            <a:pPr lvl="2" indent="-228600" algn="just" defTabSz="914400">
              <a:spcBef>
                <a:spcPts val="1200"/>
              </a:spcBef>
              <a:buFont typeface="Arial" panose="020B0604020202020204" pitchFamily="34" charset="0"/>
              <a:buChar char="•"/>
            </a:pPr>
            <a:r>
              <a:rPr lang="es-ES" sz="1400" dirty="0"/>
              <a:t>Actuaciones de mejora de cerramientos y señalización para reducir la probabilidad de atropello de fauna salvaje, especialmente fauna protegida como el lince o el lobo.</a:t>
            </a:r>
          </a:p>
          <a:p>
            <a:pPr lvl="2" indent="-228600" algn="just" defTabSz="914400">
              <a:spcBef>
                <a:spcPts val="1200"/>
              </a:spcBef>
              <a:buFont typeface="Arial" panose="020B0604020202020204" pitchFamily="34" charset="0"/>
              <a:buChar char="•"/>
            </a:pPr>
            <a:r>
              <a:rPr lang="es-ES" sz="1400" dirty="0"/>
              <a:t>Actuaciones que permitan mejorar las condiciones de seguridad de los usuarios más vulnerables como peatones y ciclistas (pasarelas, carriles bici).</a:t>
            </a:r>
          </a:p>
          <a:p>
            <a:pPr lvl="1" indent="-228600" algn="just" defTabSz="914400">
              <a:spcBef>
                <a:spcPts val="1200"/>
              </a:spcBef>
              <a:buFont typeface="Arial" panose="020B0604020202020204" pitchFamily="34" charset="0"/>
              <a:buChar char="•"/>
            </a:pPr>
            <a:r>
              <a:rPr lang="es-ES" sz="1400" b="1" dirty="0"/>
              <a:t>Sostenibilidad y eficiencia energética en la RCE / Acción contra el ruido (302 M€). </a:t>
            </a:r>
            <a:r>
              <a:rPr lang="es-ES" sz="1400" dirty="0"/>
              <a:t>Redacción de proyectos y ejecución de actuaciones orientados a la reducción del ruido (reducción de ruido de rodadura, mejora acústica de firmes) o de mitigación de sus efectos (pantallas acústicas, actuaciones urbanas integrales, actuaciones complejas).</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53607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L2. Inversiones en la Red de Carreteras del Estado </a:t>
            </a:r>
          </a:p>
          <a:p>
            <a:pPr lvl="1" indent="-228600" algn="just" defTabSz="914400">
              <a:spcBef>
                <a:spcPts val="1200"/>
              </a:spcBef>
              <a:buFont typeface="Arial" panose="020B0604020202020204" pitchFamily="34" charset="0"/>
              <a:buChar char="•"/>
            </a:pPr>
            <a:r>
              <a:rPr lang="es-ES" sz="1400" b="1" dirty="0"/>
              <a:t>Digitalización de la RCE (35M€).</a:t>
            </a:r>
          </a:p>
          <a:p>
            <a:pPr lvl="2" indent="-228600" algn="just" defTabSz="914400">
              <a:spcBef>
                <a:spcPts val="1200"/>
              </a:spcBef>
              <a:buFont typeface="Arial" panose="020B0604020202020204" pitchFamily="34" charset="0"/>
              <a:buChar char="•"/>
            </a:pPr>
            <a:r>
              <a:rPr lang="es-ES" sz="1400" dirty="0"/>
              <a:t>Realización de un inventario exhaustivo de características geométricas de todos los elementos de la RCE, como base para la integración de la monitorización y la implementación de BIM</a:t>
            </a:r>
          </a:p>
          <a:p>
            <a:pPr lvl="2" indent="-228600" algn="just" defTabSz="914400">
              <a:spcBef>
                <a:spcPts val="1200"/>
              </a:spcBef>
              <a:buFont typeface="Arial" panose="020B0604020202020204" pitchFamily="34" charset="0"/>
              <a:buChar char="•"/>
            </a:pPr>
            <a:r>
              <a:rPr lang="es-ES" sz="1400" dirty="0"/>
              <a:t>Implementación de sistemas de monitorización de elementos de la RCE (puentes, túneles, </a:t>
            </a:r>
            <a:r>
              <a:rPr lang="es-ES" sz="1400" dirty="0" err="1"/>
              <a:t>Tº</a:t>
            </a:r>
            <a:r>
              <a:rPr lang="es-ES" sz="1400" dirty="0"/>
              <a:t> y humedad de firmes, etc.) empleando Big Data e </a:t>
            </a:r>
            <a:r>
              <a:rPr lang="es-ES" sz="1400" dirty="0" err="1"/>
              <a:t>IoT</a:t>
            </a:r>
            <a:r>
              <a:rPr lang="es-ES" sz="1400" dirty="0"/>
              <a:t> - internet de las cosas-</a:t>
            </a:r>
          </a:p>
          <a:p>
            <a:pPr lvl="2" indent="-228600" algn="just" defTabSz="914400">
              <a:spcBef>
                <a:spcPts val="1200"/>
              </a:spcBef>
              <a:buFont typeface="Arial" panose="020B0604020202020204" pitchFamily="34" charset="0"/>
              <a:buChar char="•"/>
            </a:pPr>
            <a:r>
              <a:rPr lang="es-ES" sz="1400" dirty="0"/>
              <a:t>Adquisición y desarrollo de herramientas y equipos que permitan la digitalización en entorno BIM de las carreteras, desde la actuación administrativa a la gestión digital de proyectos, obras, conservación y explotación de la RCE.</a:t>
            </a:r>
          </a:p>
          <a:p>
            <a:pPr lvl="1" indent="-228600" algn="just" defTabSz="914400">
              <a:spcBef>
                <a:spcPts val="1200"/>
              </a:spcBef>
              <a:buFont typeface="Arial" panose="020B0604020202020204" pitchFamily="34" charset="0"/>
              <a:buChar char="•"/>
            </a:pPr>
            <a:r>
              <a:rPr lang="es-ES" sz="1400" b="1" dirty="0"/>
              <a:t>Implementación Sistemas Inteligentes de Transporte en carriles BUS-VAO (13 M€).</a:t>
            </a:r>
          </a:p>
          <a:p>
            <a:pPr lvl="2" indent="-228600" algn="just" defTabSz="914400">
              <a:spcBef>
                <a:spcPts val="1200"/>
              </a:spcBef>
              <a:buFont typeface="Arial" panose="020B0604020202020204" pitchFamily="34" charset="0"/>
              <a:buChar char="•"/>
            </a:pPr>
            <a:r>
              <a:rPr lang="es-ES" sz="1400" dirty="0"/>
              <a:t>Actuaciones de implantación de carriles de uso exclusivo de autobuses y vehículos de alta ocupación en principales vías de acceso de grandes ciudades pertenecientes a la RCE.</a:t>
            </a:r>
          </a:p>
          <a:p>
            <a:pPr lvl="2" indent="-228600" algn="just" defTabSz="914400">
              <a:spcBef>
                <a:spcPts val="1200"/>
              </a:spcBef>
              <a:buFont typeface="Arial" panose="020B0604020202020204" pitchFamily="34" charset="0"/>
              <a:buChar char="•"/>
            </a:pPr>
            <a:r>
              <a:rPr lang="es-ES" sz="1400" dirty="0"/>
              <a:t>Actualización del anteproyecto primario del enlace fijo a través del Estrecho de Gibraltar (2,3 M€) que supone el paso definitivo y necesario para estar en disposición de iniciar los procesos de construcción de la obra del “Enlace fijo Europa-África en el Estrecho de Gibraltar”.</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20790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L2. Inversiones en la Red de Carreteras del Estado </a:t>
            </a:r>
          </a:p>
          <a:p>
            <a:pPr marL="228594" lvl="1" indent="-228600" algn="just" defTabSz="914400">
              <a:spcBef>
                <a:spcPts val="1200"/>
              </a:spcBef>
              <a:buFont typeface="Arial" panose="020B0604020202020204" pitchFamily="34" charset="0"/>
              <a:buChar char="•"/>
            </a:pPr>
            <a:r>
              <a:rPr lang="es-ES" sz="1400" dirty="0"/>
              <a:t>Las actuaciones previstas se llevarán a cabo contratando y ejecutando las obras o instalaciones para las </a:t>
            </a:r>
            <a:r>
              <a:rPr lang="es-ES" sz="1400" b="1" dirty="0"/>
              <a:t>que ya se dispone del correspondiente proyecto o está en elaboración </a:t>
            </a:r>
            <a:r>
              <a:rPr lang="es-ES" sz="1400" dirty="0"/>
              <a:t>en este momento.</a:t>
            </a:r>
          </a:p>
          <a:p>
            <a:pPr marL="228594" lvl="1" indent="-228600" algn="just" defTabSz="914400">
              <a:spcBef>
                <a:spcPts val="1200"/>
              </a:spcBef>
              <a:buFont typeface="Arial" panose="020B0604020202020204" pitchFamily="34" charset="0"/>
              <a:buChar char="•"/>
            </a:pPr>
            <a:r>
              <a:rPr lang="es-ES" sz="1400" dirty="0"/>
              <a:t>La Administración General de </a:t>
            </a:r>
            <a:r>
              <a:rPr lang="es-ES" sz="1400" b="1" dirty="0"/>
              <a:t>Estado </a:t>
            </a:r>
            <a:r>
              <a:rPr lang="es-ES" sz="1400" dirty="0"/>
              <a:t>será la competente para la coordinación y dirección de las actuaciones. La ejecución de las actuaciones recaerá sobre el titular del activo que será, según el caso, el </a:t>
            </a:r>
            <a:r>
              <a:rPr lang="es-ES" sz="1400" b="1" dirty="0"/>
              <a:t>Ministerio de Transportes, Movilidad y Agenda Urbana </a:t>
            </a:r>
            <a:r>
              <a:rPr lang="es-ES" sz="1400" dirty="0"/>
              <a:t>o una de sus empresas o entidades dependientes.</a:t>
            </a:r>
          </a:p>
          <a:p>
            <a:pPr marL="228594" lvl="1" indent="-228600" algn="just" defTabSz="914400">
              <a:spcBef>
                <a:spcPts val="1200"/>
              </a:spcBef>
              <a:buFont typeface="Arial" panose="020B0604020202020204" pitchFamily="34" charset="0"/>
              <a:buChar char="•"/>
            </a:pPr>
            <a:r>
              <a:rPr lang="es-ES" sz="1400" dirty="0"/>
              <a:t>Implementación de la inversión:</a:t>
            </a:r>
          </a:p>
          <a:p>
            <a:pPr marL="685782" lvl="2"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r>
              <a:rPr lang="es-ES" sz="1400" dirty="0"/>
              <a:t>.</a:t>
            </a:r>
          </a:p>
          <a:p>
            <a:pPr marL="685782" lvl="2" indent="-228600" algn="just" defTabSz="914400">
              <a:spcBef>
                <a:spcPts val="1200"/>
              </a:spcBef>
              <a:buFont typeface="Arial" panose="020B0604020202020204" pitchFamily="34" charset="0"/>
              <a:buChar char="•"/>
            </a:pPr>
            <a:r>
              <a:rPr lang="es-ES" sz="1400" dirty="0"/>
              <a:t>Procedimientos de </a:t>
            </a:r>
            <a:r>
              <a:rPr lang="es-ES" sz="1400" b="1" dirty="0"/>
              <a:t>concurrencia competitiva abiertos, transparentes y no discriminatorios</a:t>
            </a:r>
            <a:r>
              <a:rPr lang="es-ES" sz="1400" dirty="0"/>
              <a:t>.</a:t>
            </a:r>
          </a:p>
          <a:p>
            <a:pPr marL="228594" lvl="1" indent="-228600" algn="just" defTabSz="914400">
              <a:spcBef>
                <a:spcPts val="1200"/>
              </a:spcBef>
              <a:buFont typeface="Arial" panose="020B0604020202020204" pitchFamily="34" charset="0"/>
              <a:buChar char="•"/>
            </a:pPr>
            <a:r>
              <a:rPr lang="es-ES" sz="1400" dirty="0"/>
              <a:t>Se estima una inversión de 707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48554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fontScale="92500" lnSpcReduction="10000"/>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L3. Desarrollo del Cielo Único Europeo</a:t>
            </a:r>
          </a:p>
          <a:p>
            <a:pPr indent="-228600" algn="just" defTabSz="914400">
              <a:spcBef>
                <a:spcPts val="1200"/>
              </a:spcBef>
              <a:buFont typeface="Arial" panose="020B0604020202020204" pitchFamily="34" charset="0"/>
              <a:buChar char="•"/>
            </a:pPr>
            <a:r>
              <a:rPr lang="es-ES" sz="1400" dirty="0"/>
              <a:t>Inversiones directas a través de ENAIRE (gestor de navegación aérea en España) encaminadas al desarrollo del Cielo Único Europeo, relacionadas con la </a:t>
            </a:r>
            <a:r>
              <a:rPr lang="es-ES" sz="1400" b="1" dirty="0"/>
              <a:t>modernización de los sistemas de control de tráfico aéreo y de los sistemas de Vigilancia, la transformación Digital y Sistemas de Información y con la evolución de los sistemas de comunicacion</a:t>
            </a:r>
            <a:r>
              <a:rPr lang="es-ES" sz="1400" dirty="0"/>
              <a:t>es. Se contemplan cuatro tipos de actuaciones principales:</a:t>
            </a:r>
          </a:p>
          <a:p>
            <a:pPr lvl="1" indent="-228600" algn="just" defTabSz="914400">
              <a:spcBef>
                <a:spcPts val="1200"/>
              </a:spcBef>
              <a:buFont typeface="Arial" panose="020B0604020202020204" pitchFamily="34" charset="0"/>
              <a:buChar char="•"/>
            </a:pPr>
            <a:r>
              <a:rPr lang="es-ES" sz="1400" b="1" dirty="0"/>
              <a:t>Sostenibilidad</a:t>
            </a:r>
            <a:r>
              <a:rPr lang="es-ES" sz="1400" dirty="0"/>
              <a:t>. Inversiones necesarias para ENAIRE relativas a su participación en actividades de “drones/U-</a:t>
            </a:r>
            <a:r>
              <a:rPr lang="es-ES" sz="1400" dirty="0" err="1"/>
              <a:t>Space</a:t>
            </a:r>
            <a:r>
              <a:rPr lang="es-ES" sz="1400" dirty="0"/>
              <a:t>”</a:t>
            </a:r>
          </a:p>
          <a:p>
            <a:pPr lvl="1" indent="-228600" algn="just" defTabSz="914400">
              <a:spcBef>
                <a:spcPts val="1200"/>
              </a:spcBef>
              <a:buFont typeface="Arial" panose="020B0604020202020204" pitchFamily="34" charset="0"/>
              <a:buChar char="•"/>
            </a:pPr>
            <a:r>
              <a:rPr lang="es-ES" sz="1400" b="1" dirty="0"/>
              <a:t>Digitalización.  </a:t>
            </a:r>
          </a:p>
          <a:p>
            <a:pPr lvl="2" indent="-228600" algn="just" defTabSz="914400">
              <a:spcBef>
                <a:spcPts val="1200"/>
              </a:spcBef>
              <a:buFont typeface="Arial" panose="020B0604020202020204" pitchFamily="34" charset="0"/>
              <a:buChar char="•"/>
            </a:pPr>
            <a:r>
              <a:rPr lang="es-ES" sz="1400" dirty="0"/>
              <a:t>Digitalización de la documentación aeronáutica (datos y cartografía) a disposición de los usuarios para la realización de vuelos</a:t>
            </a:r>
          </a:p>
          <a:p>
            <a:pPr lvl="2" indent="-228600" algn="just" defTabSz="914400">
              <a:spcBef>
                <a:spcPts val="1200"/>
              </a:spcBef>
              <a:buFont typeface="Arial" panose="020B0604020202020204" pitchFamily="34" charset="0"/>
              <a:buChar char="•"/>
            </a:pPr>
            <a:r>
              <a:rPr lang="es-ES" sz="1400" dirty="0"/>
              <a:t>Ampliación de la cobertura Tierra/Aire y Digitalización de la voz en las comunicaciones piloto-controlador. Mejorar la cobertura a baja cota en determinadas zonas del espacio aéreo modernizando las infraestructuras terrestres de comunicaciones</a:t>
            </a:r>
          </a:p>
          <a:p>
            <a:pPr lvl="2" indent="-228600" algn="just" defTabSz="914400">
              <a:spcBef>
                <a:spcPts val="1200"/>
              </a:spcBef>
              <a:buFont typeface="Arial" panose="020B0604020202020204" pitchFamily="34" charset="0"/>
              <a:buChar char="•"/>
            </a:pPr>
            <a:r>
              <a:rPr lang="es-ES" sz="1400" dirty="0"/>
              <a:t>Evolución del sistema de comunicaciones voz en los centros de control de tráfico aéreo mediante la digitalización y tecnología avanzada, proporcionando una mejora de la calidad, una mayor seguridad, disponibilidad de la información y un aumento de la capacidad de contingencia</a:t>
            </a:r>
          </a:p>
          <a:p>
            <a:pPr lvl="2" indent="-228600" algn="just" defTabSz="914400">
              <a:spcBef>
                <a:spcPts val="1200"/>
              </a:spcBef>
              <a:buFont typeface="Arial" panose="020B0604020202020204" pitchFamily="34" charset="0"/>
              <a:buChar char="•"/>
            </a:pPr>
            <a:r>
              <a:rPr lang="es-ES" sz="1400" dirty="0"/>
              <a:t>Modernización tecnológica de la red de radares primarios, mejorando las prestaciones y orientando los sistemas a una completa digitalización de los mismos utilizando todos los avances tecnológicos disponibles para aumentar la eficiencia en la explotación</a:t>
            </a:r>
          </a:p>
          <a:p>
            <a:pPr lvl="2" indent="-228600" algn="just" defTabSz="914400">
              <a:spcBef>
                <a:spcPts val="1200"/>
              </a:spcBef>
              <a:buFont typeface="Arial" panose="020B0604020202020204" pitchFamily="34" charset="0"/>
              <a:buChar char="•"/>
            </a:pPr>
            <a:r>
              <a:rPr lang="es-ES" sz="1400" dirty="0"/>
              <a:t>Evolución de los sistemas de radares secundarios a la tecnología Modo S. que proporcionan información al sistema de control de Tráfico Aéreo</a:t>
            </a:r>
          </a:p>
          <a:p>
            <a:pPr indent="-228600" algn="just"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12697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fontScale="92500"/>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L3. Desarrollo del Cielo Único Europeo</a:t>
            </a:r>
          </a:p>
          <a:p>
            <a:pPr lvl="2" indent="-228600" algn="just" defTabSz="914400">
              <a:spcBef>
                <a:spcPts val="1200"/>
              </a:spcBef>
              <a:buFont typeface="Arial" panose="020B0604020202020204" pitchFamily="34" charset="0"/>
              <a:buChar char="•"/>
            </a:pPr>
            <a:r>
              <a:rPr lang="es-ES" sz="1400" dirty="0"/>
              <a:t>Sustitución del equipamiento Hardware de los diferentes sistemas de ENAIRE</a:t>
            </a:r>
          </a:p>
          <a:p>
            <a:pPr lvl="2" indent="-228600" algn="just" defTabSz="914400">
              <a:spcBef>
                <a:spcPts val="1200"/>
              </a:spcBef>
              <a:buFont typeface="Arial" panose="020B0604020202020204" pitchFamily="34" charset="0"/>
              <a:buChar char="•"/>
            </a:pPr>
            <a:r>
              <a:rPr lang="es-ES" sz="1400" dirty="0"/>
              <a:t>Desarrollo de diferentes aplicaciones de gestión y operación para la gestión de ENAIRE</a:t>
            </a:r>
          </a:p>
          <a:p>
            <a:pPr lvl="2" indent="-228600" algn="just" defTabSz="914400">
              <a:spcBef>
                <a:spcPts val="1200"/>
              </a:spcBef>
              <a:buFont typeface="Arial" panose="020B0604020202020204" pitchFamily="34" charset="0"/>
              <a:buChar char="•"/>
            </a:pPr>
            <a:r>
              <a:rPr lang="es-ES" sz="1400" dirty="0"/>
              <a:t>Modernización tecnológica de los Sistemas de Navegación primando una completa digitalización de los mismos y la implantación de soluciones de monitorización y control remoto de los Sistemas</a:t>
            </a:r>
          </a:p>
          <a:p>
            <a:pPr lvl="2" indent="-228600" algn="just" defTabSz="914400">
              <a:spcBef>
                <a:spcPts val="1200"/>
              </a:spcBef>
              <a:buFont typeface="Arial" panose="020B0604020202020204" pitchFamily="34" charset="0"/>
              <a:buChar char="•"/>
            </a:pPr>
            <a:r>
              <a:rPr lang="es-ES" sz="1400" dirty="0"/>
              <a:t>Creación de Infraestructuras para la implantación de los nuevos sistemas de Control de tráfico aéreo. Esencial para garantizar la implantación de los nuevos conceptos operacionales en España. Además, se incluyen modernizaciones de las instalaciones para asegurar la resiliencia frente a fallos.</a:t>
            </a:r>
          </a:p>
          <a:p>
            <a:pPr lvl="2" indent="-228600" algn="just" defTabSz="914400">
              <a:spcBef>
                <a:spcPts val="1200"/>
              </a:spcBef>
              <a:buFont typeface="Arial" panose="020B0604020202020204" pitchFamily="34" charset="0"/>
              <a:buChar char="•"/>
            </a:pPr>
            <a:r>
              <a:rPr lang="es-ES" sz="1400" dirty="0"/>
              <a:t>Digitalización y automatización de la gestión de Explotación Técnica para la mejora de las herramientas de supervisión remota de los sistemas de manera integrada.</a:t>
            </a:r>
          </a:p>
          <a:p>
            <a:pPr lvl="1" indent="-228600" algn="just" defTabSz="914400">
              <a:spcBef>
                <a:spcPts val="1200"/>
              </a:spcBef>
              <a:buFont typeface="Arial" panose="020B0604020202020204" pitchFamily="34" charset="0"/>
              <a:buChar char="•"/>
            </a:pPr>
            <a:r>
              <a:rPr lang="es-ES" sz="1300" b="1" dirty="0"/>
              <a:t>Seguridad.</a:t>
            </a:r>
          </a:p>
          <a:p>
            <a:pPr lvl="2" indent="-228600" algn="just" defTabSz="914400">
              <a:lnSpc>
                <a:spcPct val="100000"/>
              </a:lnSpc>
              <a:spcBef>
                <a:spcPts val="1200"/>
              </a:spcBef>
              <a:buFont typeface="Arial" panose="020B0604020202020204" pitchFamily="34" charset="0"/>
              <a:buChar char="•"/>
            </a:pPr>
            <a:r>
              <a:rPr lang="es-ES" sz="1400" dirty="0"/>
              <a:t>Modernización del sistema de control de tráfico Aéreo para su adecuación a criterios reglamentarios, incorporando mejoras en capacidad, seguridad operacional, ciberseguridad y conceptos de digitalización todos ellos dimanados del Cielo Único Europeo</a:t>
            </a:r>
          </a:p>
          <a:p>
            <a:pPr lvl="2" indent="-228600" algn="just" defTabSz="914400">
              <a:lnSpc>
                <a:spcPct val="100000"/>
              </a:lnSpc>
              <a:spcBef>
                <a:spcPts val="1200"/>
              </a:spcBef>
              <a:buFont typeface="Arial" panose="020B0604020202020204" pitchFamily="34" charset="0"/>
              <a:buChar char="•"/>
            </a:pPr>
            <a:r>
              <a:rPr lang="es-ES" sz="1400" dirty="0"/>
              <a:t>Actualización de la infraestructura del sistema de control de tránsito aéreo para aumentar su resiliencia y adecuación a las capacidades requeridas de operación</a:t>
            </a:r>
          </a:p>
          <a:p>
            <a:pPr marL="914371" lvl="2" indent="0" algn="just" defTabSz="914400">
              <a:spcBef>
                <a:spcPts val="1200"/>
              </a:spcBef>
              <a:buNone/>
            </a:pPr>
            <a:endParaRPr lang="es-ES" sz="1400" dirty="0"/>
          </a:p>
          <a:p>
            <a:pPr indent="-228600" algn="just"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80815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L3. Desarrollo del Cielo Único Europeo</a:t>
            </a:r>
          </a:p>
          <a:p>
            <a:pPr indent="-228600" algn="just" defTabSz="914400">
              <a:spcBef>
                <a:spcPts val="1200"/>
              </a:spcBef>
              <a:buFont typeface="Arial" panose="020B0604020202020204" pitchFamily="34" charset="0"/>
              <a:buChar char="•"/>
            </a:pPr>
            <a:r>
              <a:rPr lang="es-ES" sz="1400" dirty="0"/>
              <a:t>Las actuaciones previstas se llevarán a cabo contratando y ejecutando las obras o instalaciones para las que </a:t>
            </a:r>
            <a:r>
              <a:rPr lang="es-ES" sz="1400" b="1" dirty="0"/>
              <a:t>ya se dispone del correspondiente proyecto o está en elaboración </a:t>
            </a:r>
            <a:r>
              <a:rPr lang="es-ES" sz="1400" dirty="0"/>
              <a:t>en este momento.</a:t>
            </a:r>
          </a:p>
          <a:p>
            <a:pPr indent="-228600" algn="just" defTabSz="914400">
              <a:spcBef>
                <a:spcPts val="1200"/>
              </a:spcBef>
              <a:buFont typeface="Arial" panose="020B0604020202020204" pitchFamily="34" charset="0"/>
              <a:buChar char="•"/>
            </a:pPr>
            <a:r>
              <a:rPr lang="es-ES" sz="1400" dirty="0"/>
              <a:t>La Administración General de</a:t>
            </a:r>
            <a:r>
              <a:rPr lang="es-ES" sz="1400" b="1" dirty="0"/>
              <a:t> Estado </a:t>
            </a:r>
            <a:r>
              <a:rPr lang="es-ES" sz="1400" dirty="0"/>
              <a:t>será la competente para la coordinación y dirección de las actuaciones. La ejecución de las actuaciones recaerá sobre el titular del activo que será, según el caso, el </a:t>
            </a:r>
            <a:r>
              <a:rPr lang="es-ES" sz="1400" b="1" dirty="0"/>
              <a:t>Ministerio de Transportes, Movilidad y Agenda Urbana </a:t>
            </a:r>
            <a:r>
              <a:rPr lang="es-ES" sz="1400" dirty="0"/>
              <a:t>o una de sus empresas o entidades dependientes.</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r>
              <a:rPr lang="es-ES" sz="1400" dirty="0"/>
              <a:t>.</a:t>
            </a:r>
          </a:p>
          <a:p>
            <a:pPr lvl="1" indent="-228600" algn="just" defTabSz="914400">
              <a:spcBef>
                <a:spcPts val="1200"/>
              </a:spcBef>
              <a:buFont typeface="Arial" panose="020B0604020202020204" pitchFamily="34" charset="0"/>
              <a:buChar char="•"/>
            </a:pPr>
            <a:r>
              <a:rPr lang="es-ES" sz="1400" dirty="0"/>
              <a:t>Procedimientos de concurrencia competitiva abiertos, transparentes y no discriminatorios.</a:t>
            </a:r>
          </a:p>
          <a:p>
            <a:pPr indent="-228600" algn="just" defTabSz="914400">
              <a:spcBef>
                <a:spcPts val="1200"/>
              </a:spcBef>
              <a:buFont typeface="Arial" panose="020B0604020202020204" pitchFamily="34" charset="0"/>
              <a:buChar char="•"/>
            </a:pPr>
            <a:r>
              <a:rPr lang="es-ES" sz="1400" dirty="0"/>
              <a:t>Se estima una inversión de 107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83288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L4. Transformación digital del Ministerio de Transportes, Movilidad y Agenda Urbana.</a:t>
            </a:r>
          </a:p>
          <a:p>
            <a:pPr indent="-228600" algn="just" defTabSz="914400">
              <a:spcBef>
                <a:spcPts val="1200"/>
              </a:spcBef>
              <a:buFont typeface="Arial" panose="020B0604020202020204" pitchFamily="34" charset="0"/>
              <a:buChar char="•"/>
            </a:pPr>
            <a:r>
              <a:rPr lang="es-ES" sz="1400" dirty="0"/>
              <a:t>Inversiones destinadas a </a:t>
            </a:r>
            <a:r>
              <a:rPr lang="es-ES" sz="1400" b="1" dirty="0"/>
              <a:t>la transformación digital para el aumento de la eficiencia, innovación y calidad de los servicios públicos digitales.</a:t>
            </a:r>
            <a:r>
              <a:rPr lang="es-ES" sz="1400" dirty="0"/>
              <a:t> Se contemplan las siguientes actuaciones:</a:t>
            </a:r>
          </a:p>
          <a:p>
            <a:pPr lvl="1" indent="-228600" algn="just" defTabSz="914400">
              <a:spcBef>
                <a:spcPts val="1200"/>
              </a:spcBef>
              <a:buFont typeface="Arial" panose="020B0604020202020204" pitchFamily="34" charset="0"/>
              <a:buChar char="•"/>
            </a:pPr>
            <a:r>
              <a:rPr lang="es-ES" sz="1400" b="1" dirty="0" err="1"/>
              <a:t>Building</a:t>
            </a:r>
            <a:r>
              <a:rPr lang="es-ES" sz="1400" b="1" dirty="0"/>
              <a:t> </a:t>
            </a:r>
            <a:r>
              <a:rPr lang="es-ES" sz="1400" b="1" dirty="0" err="1"/>
              <a:t>Information</a:t>
            </a:r>
            <a:r>
              <a:rPr lang="es-ES" sz="1400" b="1" dirty="0"/>
              <a:t> </a:t>
            </a:r>
            <a:r>
              <a:rPr lang="es-ES" sz="1400" b="1" dirty="0" err="1"/>
              <a:t>Modeling</a:t>
            </a:r>
            <a:r>
              <a:rPr lang="es-ES" sz="1400" b="1" dirty="0"/>
              <a:t> (BIM): </a:t>
            </a:r>
            <a:r>
              <a:rPr lang="es-ES" sz="1400" dirty="0"/>
              <a:t>Potenciación de la coordinación y comunicación a través del Portal web de la Comisión BIM, puesta en marcha de una plataforma colaborativa para gestión de información y modelos digitales, etc.</a:t>
            </a:r>
          </a:p>
          <a:p>
            <a:pPr lvl="1" indent="-228600" algn="just" defTabSz="914400">
              <a:spcBef>
                <a:spcPts val="1200"/>
              </a:spcBef>
              <a:buFont typeface="Arial" panose="020B0604020202020204" pitchFamily="34" charset="0"/>
              <a:buChar char="•"/>
            </a:pPr>
            <a:r>
              <a:rPr lang="es-ES" sz="1400" b="1" dirty="0"/>
              <a:t>Impulso de la Movilidad como Servicio (</a:t>
            </a:r>
            <a:r>
              <a:rPr lang="es-ES" sz="1400" b="1" dirty="0" err="1"/>
              <a:t>MaaS</a:t>
            </a:r>
            <a:r>
              <a:rPr lang="es-ES" sz="1400" b="1" dirty="0"/>
              <a:t>), </a:t>
            </a:r>
            <a:r>
              <a:rPr lang="es-ES" sz="1400" dirty="0"/>
              <a:t>ofreciendo datos abiertos y utilizando nuevas tecnologías para el análisis y optimización de la movilidad.</a:t>
            </a:r>
          </a:p>
          <a:p>
            <a:pPr lvl="1" indent="-228600" algn="just" defTabSz="914400">
              <a:spcBef>
                <a:spcPts val="1200"/>
              </a:spcBef>
              <a:buFont typeface="Arial" panose="020B0604020202020204" pitchFamily="34" charset="0"/>
              <a:buChar char="•"/>
            </a:pPr>
            <a:r>
              <a:rPr lang="es-ES" sz="1400" b="1" dirty="0"/>
              <a:t>Implementación de un sistema de análisis, seguimiento, vigilancia, control de necesidades</a:t>
            </a:r>
            <a:r>
              <a:rPr lang="es-ES" sz="1400" dirty="0"/>
              <a:t>, ejecución de servicio e implantación y aplicación de nuevas tecnologías en el Transporte Terrestre.</a:t>
            </a:r>
          </a:p>
          <a:p>
            <a:pPr lvl="1" indent="-228600" algn="just" defTabSz="914400">
              <a:spcBef>
                <a:spcPts val="1200"/>
              </a:spcBef>
              <a:buFont typeface="Arial" panose="020B0604020202020204" pitchFamily="34" charset="0"/>
              <a:buChar char="•"/>
            </a:pPr>
            <a:r>
              <a:rPr lang="es-ES" sz="1400" b="1" dirty="0"/>
              <a:t>Plan de Digitalización de la Dirección General de Carreteras</a:t>
            </a:r>
            <a:r>
              <a:rPr lang="es-ES" sz="1400" dirty="0"/>
              <a:t>, encargada de gestionar la planificación, el proyecto, construcción, conservación y explotación de las carreteras estatales, incluyendo la gestión electrónica integral de expedientes de contratación, nuevos sistemas de gestión en los ámbitos de proyectos, construcción y conservación, monitorización de elementos a través de sensores y análisis </a:t>
            </a:r>
            <a:r>
              <a:rPr lang="es-ES" sz="1400" dirty="0" err="1"/>
              <a:t>big</a:t>
            </a:r>
            <a:r>
              <a:rPr lang="es-ES" sz="1400" dirty="0"/>
              <a:t> data, etc.</a:t>
            </a:r>
          </a:p>
          <a:p>
            <a:pPr lvl="1" indent="-228600" algn="just" defTabSz="914400">
              <a:spcBef>
                <a:spcPts val="1200"/>
              </a:spcBef>
              <a:buFont typeface="Arial" panose="020B0604020202020204" pitchFamily="34" charset="0"/>
              <a:buChar char="•"/>
            </a:pPr>
            <a:r>
              <a:rPr lang="es-ES" sz="1400" b="1" dirty="0"/>
              <a:t>Otras actuaciones </a:t>
            </a:r>
            <a:r>
              <a:rPr lang="es-ES" sz="1400" dirty="0"/>
              <a:t>para la prestación de nuevos servicios y mejora de la gestión en los ámbitos aéreos, marítimo y de información geográfica, entre otros.</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89797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Transeuropea de Transporte. Otras actuaciones</a:t>
            </a:r>
          </a:p>
          <a:p>
            <a:pPr marL="0" indent="0" defTabSz="914400">
              <a:spcBef>
                <a:spcPts val="1200"/>
              </a:spcBef>
              <a:buClr>
                <a:srgbClr val="BA514C"/>
              </a:buClr>
              <a:buNone/>
            </a:pPr>
            <a:r>
              <a:rPr lang="es-ES" sz="1400" dirty="0">
                <a:solidFill>
                  <a:srgbClr val="BA514C"/>
                </a:solidFill>
              </a:rPr>
              <a:t>L4. Transformación digital del Ministerio de Transportes, Movilidad y Agenda Urbana.</a:t>
            </a:r>
          </a:p>
          <a:p>
            <a:pPr indent="-228600" algn="just" defTabSz="914400">
              <a:spcBef>
                <a:spcPts val="1200"/>
              </a:spcBef>
              <a:buFont typeface="Arial" panose="020B0604020202020204" pitchFamily="34" charset="0"/>
              <a:buChar char="•"/>
            </a:pPr>
            <a:r>
              <a:rPr lang="es-ES" sz="1400" dirty="0"/>
              <a:t>Las actuaciones previstas se llevarán a cabo contratando y ejecutando las obras o instalaciones para las que </a:t>
            </a:r>
            <a:r>
              <a:rPr lang="es-ES" sz="1400" b="1" dirty="0"/>
              <a:t>ya se dispone del correspondiente proyecto o está en elaboración </a:t>
            </a:r>
            <a:r>
              <a:rPr lang="es-ES" sz="1400" dirty="0"/>
              <a:t>en este momento.</a:t>
            </a:r>
          </a:p>
          <a:p>
            <a:pPr indent="-228600" algn="just" defTabSz="914400">
              <a:spcBef>
                <a:spcPts val="1200"/>
              </a:spcBef>
              <a:buFont typeface="Arial" panose="020B0604020202020204" pitchFamily="34" charset="0"/>
              <a:buChar char="•"/>
            </a:pPr>
            <a:r>
              <a:rPr lang="es-ES" sz="1400" dirty="0"/>
              <a:t>La Administración General de </a:t>
            </a:r>
            <a:r>
              <a:rPr lang="es-ES" sz="1400" b="1" dirty="0"/>
              <a:t>Estado </a:t>
            </a:r>
            <a:r>
              <a:rPr lang="es-ES" sz="1400" dirty="0"/>
              <a:t>será la competente para la coordinación y dirección de las actuaciones. La ejecución de las actuaciones recaerá sobre el titular del activo que será, según el caso, el </a:t>
            </a:r>
            <a:r>
              <a:rPr lang="es-ES" sz="1400" b="1" dirty="0"/>
              <a:t>Ministerio de Transportes, Movilidad y Agenda Urbana </a:t>
            </a:r>
            <a:r>
              <a:rPr lang="es-ES" sz="1400" dirty="0"/>
              <a:t>o una de sus empresas o entidades dependientes.</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p>
          <a:p>
            <a:pPr lvl="1" indent="-228600" algn="just" defTabSz="914400">
              <a:spcBef>
                <a:spcPts val="1200"/>
              </a:spcBef>
              <a:buFont typeface="Arial" panose="020B0604020202020204" pitchFamily="34" charset="0"/>
              <a:buChar char="•"/>
            </a:pPr>
            <a:r>
              <a:rPr lang="es-ES" sz="1400" dirty="0"/>
              <a:t>Procedimientos de </a:t>
            </a:r>
            <a:r>
              <a:rPr lang="es-ES" sz="1400" b="1" dirty="0"/>
              <a:t>concurrencia competitiva abiertos, transparentes y no discriminatorios</a:t>
            </a:r>
            <a:r>
              <a:rPr lang="es-ES" sz="1400" dirty="0"/>
              <a:t>.</a:t>
            </a:r>
          </a:p>
          <a:p>
            <a:pPr indent="-228600" algn="just" defTabSz="914400">
              <a:spcBef>
                <a:spcPts val="1200"/>
              </a:spcBef>
              <a:buFont typeface="Arial" panose="020B0604020202020204" pitchFamily="34" charset="0"/>
              <a:buChar char="•"/>
            </a:pPr>
            <a:r>
              <a:rPr lang="es-ES" sz="1400" dirty="0"/>
              <a:t>Se estima una inversión de 50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10223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Intermodalidad y logística</a:t>
            </a:r>
          </a:p>
          <a:p>
            <a:pPr marL="0" indent="0" defTabSz="914400">
              <a:spcBef>
                <a:spcPts val="1200"/>
              </a:spcBef>
              <a:buClr>
                <a:srgbClr val="BA514C"/>
              </a:buClr>
              <a:buNone/>
            </a:pPr>
            <a:r>
              <a:rPr lang="es-ES" sz="1400" dirty="0">
                <a:solidFill>
                  <a:srgbClr val="BA514C"/>
                </a:solidFill>
              </a:rPr>
              <a:t>L1. Desarrollo de terminales intermodales y logísticas estratégicas (TILOS) y accesos a puertos. </a:t>
            </a:r>
          </a:p>
          <a:p>
            <a:pPr indent="-228600" algn="just" defTabSz="914400">
              <a:spcBef>
                <a:spcPts val="1200"/>
              </a:spcBef>
              <a:buFont typeface="Arial" panose="020B0604020202020204" pitchFamily="34" charset="0"/>
              <a:buChar char="•"/>
            </a:pPr>
            <a:r>
              <a:rPr lang="es-ES" sz="1400" dirty="0"/>
              <a:t>Se trata de la </a:t>
            </a:r>
            <a:r>
              <a:rPr lang="es-ES" sz="1400" b="1" dirty="0"/>
              <a:t>construcción o adecuación a los parámetros de interoperabilidad y capacidad suficientes de las principales TILOS </a:t>
            </a:r>
            <a:r>
              <a:rPr lang="es-ES" sz="1400" dirty="0"/>
              <a:t>previstas del país.</a:t>
            </a:r>
          </a:p>
          <a:p>
            <a:pPr lvl="1" indent="-228600" algn="just" defTabSz="914400">
              <a:spcBef>
                <a:spcPts val="1200"/>
              </a:spcBef>
              <a:buFont typeface="Arial" panose="020B0604020202020204" pitchFamily="34" charset="0"/>
              <a:buChar char="•"/>
            </a:pPr>
            <a:r>
              <a:rPr lang="es-ES" sz="1400" b="1" dirty="0"/>
              <a:t>Terminales intermodales y logísticas estratégicas (217 M€). </a:t>
            </a:r>
            <a:r>
              <a:rPr lang="es-ES" sz="1400" dirty="0"/>
              <a:t>Inversiones en </a:t>
            </a:r>
            <a:r>
              <a:rPr lang="es-ES" sz="1400" b="1" dirty="0"/>
              <a:t>infraestructuras ferroviarias </a:t>
            </a:r>
            <a:r>
              <a:rPr lang="es-ES" sz="1400" dirty="0"/>
              <a:t>en 4 terminales estratégicas (Vicálvaro en Madrid; </a:t>
            </a:r>
            <a:r>
              <a:rPr lang="es-ES" sz="1400" b="1" dirty="0"/>
              <a:t>Fuente de San Luis en Valencia; </a:t>
            </a:r>
            <a:r>
              <a:rPr lang="es-ES" sz="1400" dirty="0"/>
              <a:t>La Llagosta en Barcelona y </a:t>
            </a:r>
            <a:r>
              <a:rPr lang="es-ES" sz="1400" dirty="0" err="1"/>
              <a:t>Júndiz</a:t>
            </a:r>
            <a:r>
              <a:rPr lang="es-ES" sz="1400" dirty="0"/>
              <a:t> en Álava) </a:t>
            </a:r>
            <a:r>
              <a:rPr lang="es-ES" sz="1400" b="1" dirty="0"/>
              <a:t>para impulsar el transporte ferroviario de mercancías</a:t>
            </a:r>
            <a:r>
              <a:rPr lang="es-ES" sz="1400" dirty="0"/>
              <a:t> en colaboración con el transporte por carretera y como parte de la actividad logística, estableciendo como objetivo principal la transferencia modal de mercancías de la carretera al ferrocarril, logrando una actividad económica más eficiente y sostenible. Asimismo, se llevarán a cabo inversiones en infraestructuras ferroviarias en otras terminales intermodales y logísticas (de Barcelona, Vizcaya, Guipúzcoa, Santander y Murcia) con el mismo objetivo de potenciar el tráfico de mercancías por ferrocarril y hacerlo más competitivo.</a:t>
            </a:r>
          </a:p>
          <a:p>
            <a:pPr lvl="1" indent="-228600" algn="just" defTabSz="914400">
              <a:spcBef>
                <a:spcPts val="1200"/>
              </a:spcBef>
              <a:buFont typeface="Arial" panose="020B0604020202020204" pitchFamily="34" charset="0"/>
              <a:buChar char="•"/>
            </a:pPr>
            <a:r>
              <a:rPr lang="es-ES" sz="1400" b="1" dirty="0"/>
              <a:t>Accesos ferroviarios exteriores a los puertos y otras actuaciones ferroviarias para impulsar la intermodalidad (407 M€). </a:t>
            </a:r>
            <a:r>
              <a:rPr lang="es-ES" sz="1400" dirty="0"/>
              <a:t>Inversiones destinadas a la construcción y mejora de los accesos ferroviarios exteriores a distintos puertos, de tal forma que se posibilite su conexión con el resto de la red ferroviaria y los principales corredores ferroviarios europeos</a:t>
            </a:r>
          </a:p>
          <a:p>
            <a:pPr lvl="1" indent="-228600" algn="just" defTabSz="914400">
              <a:spcBef>
                <a:spcPts val="1200"/>
              </a:spcBef>
              <a:buFont typeface="Arial" panose="020B0604020202020204" pitchFamily="34" charset="0"/>
              <a:buChar char="•"/>
            </a:pPr>
            <a:r>
              <a:rPr lang="es-ES" sz="1400" b="1" dirty="0"/>
              <a:t>Accesos por carretera exteriores a los puertos (43 M€</a:t>
            </a:r>
            <a:r>
              <a:rPr lang="es-ES" sz="1400" dirty="0"/>
              <a:t>). Actuaciones en 12 terminales intermodales y logísticas y accesos a puertos, con el objetivo principal de impulsar el transporte ferroviario de mercancías.</a:t>
            </a:r>
          </a:p>
          <a:p>
            <a:pPr marL="228594" lvl="1" indent="-228600" algn="just" defTabSz="914400">
              <a:lnSpc>
                <a:spcPct val="100000"/>
              </a:lnSpc>
              <a:spcBef>
                <a:spcPts val="1200"/>
              </a:spcBef>
              <a:buFont typeface="Arial" panose="020B0604020202020204" pitchFamily="34" charset="0"/>
              <a:buChar char="•"/>
            </a:pPr>
            <a:r>
              <a:rPr lang="es-ES" sz="1400" dirty="0"/>
              <a:t>Medidas dirigidas a todos los </a:t>
            </a:r>
            <a:r>
              <a:rPr lang="es-ES" sz="1400" b="1" dirty="0"/>
              <a:t>actores que participan en la cadena logística del sector del transporte de mercancías.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65278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fontScale="92500" lnSpcReduction="10000"/>
          </a:bodyPr>
          <a:lstStyle/>
          <a:p>
            <a:pPr marL="0" indent="0" defTabSz="914400">
              <a:spcBef>
                <a:spcPts val="1200"/>
              </a:spcBef>
              <a:buClr>
                <a:srgbClr val="BA514C"/>
              </a:buClr>
              <a:buNone/>
            </a:pPr>
            <a:r>
              <a:rPr lang="es-ES" sz="1400" dirty="0">
                <a:solidFill>
                  <a:srgbClr val="BA514C"/>
                </a:solidFill>
              </a:rPr>
              <a:t>Intermodalidad y logística</a:t>
            </a:r>
          </a:p>
          <a:p>
            <a:pPr marL="0" indent="0" defTabSz="914400">
              <a:spcBef>
                <a:spcPts val="1200"/>
              </a:spcBef>
              <a:buClr>
                <a:srgbClr val="BA514C"/>
              </a:buClr>
              <a:buNone/>
            </a:pPr>
            <a:r>
              <a:rPr lang="es-ES" sz="1400" dirty="0">
                <a:solidFill>
                  <a:srgbClr val="BA514C"/>
                </a:solidFill>
              </a:rPr>
              <a:t>L1. Desarrollo de terminales intermodales y logísticas estratégicas (TILOS) y accesos a puertos. </a:t>
            </a:r>
          </a:p>
          <a:p>
            <a:pPr indent="-228600" algn="just" defTabSz="914400">
              <a:spcBef>
                <a:spcPts val="1200"/>
              </a:spcBef>
              <a:buFont typeface="Arial" panose="020B0604020202020204" pitchFamily="34" charset="0"/>
              <a:buChar char="•"/>
            </a:pPr>
            <a:r>
              <a:rPr lang="es-ES" sz="1400" dirty="0"/>
              <a:t>La ejecución de las actuaciones se realiza por </a:t>
            </a:r>
            <a:r>
              <a:rPr lang="es-ES" sz="1400" b="1" dirty="0"/>
              <a:t>el titular del activo</a:t>
            </a:r>
            <a:r>
              <a:rPr lang="es-ES" sz="1400" dirty="0"/>
              <a:t>, bien sea este una línea ferroviaria, una instalación portuaria o una terminal. En los casos en los que se desarrolle en base a un convenio la ejecución se realizará de acuerdo con lo previsto en éste.</a:t>
            </a:r>
          </a:p>
          <a:p>
            <a:pPr indent="-228600" algn="just" defTabSz="914400">
              <a:spcBef>
                <a:spcPts val="1200"/>
              </a:spcBef>
              <a:buFont typeface="Arial" panose="020B0604020202020204" pitchFamily="34" charset="0"/>
              <a:buChar char="•"/>
            </a:pPr>
            <a:r>
              <a:rPr lang="es-ES" sz="1400" dirty="0"/>
              <a:t>Ministerio de Transportes, Movilidad y Agenda Urbana</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a:t>
            </a:r>
            <a:r>
              <a:rPr lang="es-ES" sz="1400" b="1" dirty="0"/>
              <a:t>desde febrero de 2020 hasta agosto de 2026.</a:t>
            </a:r>
          </a:p>
          <a:p>
            <a:pPr lvl="1" indent="-228600" algn="just" defTabSz="914400">
              <a:spcBef>
                <a:spcPts val="1200"/>
              </a:spcBef>
              <a:buFont typeface="Arial" panose="020B0604020202020204" pitchFamily="34" charset="0"/>
              <a:buChar char="•"/>
            </a:pPr>
            <a:r>
              <a:rPr lang="es-ES" sz="1400" dirty="0"/>
              <a:t>Las </a:t>
            </a:r>
            <a:r>
              <a:rPr lang="es-ES" sz="1400" b="1" dirty="0"/>
              <a:t>actuaciones previstas tanto en terminales, puertos, como en los accesos a éstos, se llevarán a cabo contratando y ejecutando las obras o instalaciones para las que ya se dispone del correspondiente proyecto </a:t>
            </a:r>
            <a:r>
              <a:rPr lang="es-ES" sz="1400" dirty="0"/>
              <a:t>o está en elaboración en este momento.</a:t>
            </a:r>
          </a:p>
          <a:p>
            <a:pPr lvl="1" indent="-228600" algn="just" defTabSz="914400">
              <a:spcBef>
                <a:spcPts val="1200"/>
              </a:spcBef>
              <a:buFont typeface="Arial" panose="020B0604020202020204" pitchFamily="34" charset="0"/>
              <a:buChar char="•"/>
            </a:pPr>
            <a:r>
              <a:rPr lang="es-ES" sz="1400" dirty="0"/>
              <a:t>Las </a:t>
            </a:r>
            <a:r>
              <a:rPr lang="es-ES" sz="1400" b="1" dirty="0"/>
              <a:t>actuaciones de accesibilidad terrestre a los puertos</a:t>
            </a:r>
            <a:r>
              <a:rPr lang="es-ES" sz="1400" dirty="0"/>
              <a:t> se desarrollan, con carácter general, mediante convenios </a:t>
            </a:r>
            <a:r>
              <a:rPr lang="es-ES" sz="1400" b="1" dirty="0"/>
              <a:t>entre las correspondientes autoridades portuarias y ADIF</a:t>
            </a:r>
            <a:r>
              <a:rPr lang="es-ES" sz="1400" dirty="0"/>
              <a:t>, mientras el desarrollo de las terminales se hace, también con carácter general, mediante </a:t>
            </a:r>
            <a:r>
              <a:rPr lang="es-ES" sz="1400" b="1" dirty="0"/>
              <a:t>convenios con las instituciones autonómicas y/o locales y las autoridades portuarias en su caso</a:t>
            </a:r>
            <a:r>
              <a:rPr lang="es-ES" sz="1400" dirty="0"/>
              <a:t>.</a:t>
            </a:r>
          </a:p>
          <a:p>
            <a:pPr lvl="1" indent="-228600" algn="just" defTabSz="914400">
              <a:spcBef>
                <a:spcPts val="1200"/>
              </a:spcBef>
              <a:buFont typeface="Arial" panose="020B0604020202020204" pitchFamily="34" charset="0"/>
              <a:buChar char="•"/>
            </a:pPr>
            <a:r>
              <a:rPr lang="es-ES" sz="1400" dirty="0"/>
              <a:t>El </a:t>
            </a:r>
            <a:r>
              <a:rPr lang="es-ES" sz="1400" b="1" dirty="0"/>
              <a:t>resto de las actuaciones </a:t>
            </a:r>
            <a:r>
              <a:rPr lang="es-ES" sz="1400" dirty="0"/>
              <a:t>de la medida se llevarán a cabo directamente por los </a:t>
            </a:r>
            <a:r>
              <a:rPr lang="es-ES" sz="1400" b="1" dirty="0"/>
              <a:t>responsables y propietarios de la red ferroviaria, los puertos o las terminales</a:t>
            </a:r>
            <a:r>
              <a:rPr lang="es-ES" sz="1400" dirty="0"/>
              <a:t>. Entre estas actuaciones se incluyen, además de las de accesibilidad y modernización y mejora, otras relacionadas con la sostenibilidad.</a:t>
            </a:r>
          </a:p>
          <a:p>
            <a:pPr indent="-228600" algn="just" defTabSz="914400">
              <a:spcBef>
                <a:spcPts val="1200"/>
              </a:spcBef>
              <a:buFont typeface="Arial" panose="020B0604020202020204" pitchFamily="34" charset="0"/>
              <a:buChar char="•"/>
            </a:pPr>
            <a:r>
              <a:rPr lang="es-ES" sz="1400" dirty="0"/>
              <a:t>Se estima una inversión de 668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12627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Intermodalidad y logística</a:t>
            </a:r>
          </a:p>
          <a:p>
            <a:pPr marL="0" indent="0" defTabSz="914400">
              <a:spcBef>
                <a:spcPts val="1200"/>
              </a:spcBef>
              <a:buClr>
                <a:srgbClr val="BA514C"/>
              </a:buClr>
              <a:buNone/>
            </a:pPr>
            <a:r>
              <a:rPr lang="es-ES" sz="1400" dirty="0">
                <a:solidFill>
                  <a:srgbClr val="BA514C"/>
                </a:solidFill>
              </a:rPr>
              <a:t>L2. Mejora de la accesibilidad y sostenibilidad de los puertos.</a:t>
            </a:r>
          </a:p>
          <a:p>
            <a:pPr indent="-228600" algn="just" defTabSz="914400">
              <a:spcBef>
                <a:spcPts val="1200"/>
              </a:spcBef>
              <a:buFont typeface="Arial" panose="020B0604020202020204" pitchFamily="34" charset="0"/>
              <a:buChar char="•"/>
            </a:pPr>
            <a:r>
              <a:rPr lang="es-ES" sz="1400" dirty="0"/>
              <a:t>Programa de actuaciones para </a:t>
            </a:r>
            <a:r>
              <a:rPr lang="es-ES" sz="1400" b="1" dirty="0"/>
              <a:t>mejorar la accesibilidad interior y la sostenibilidad ambiental y energética de las infraestructuras portuarias.</a:t>
            </a:r>
          </a:p>
          <a:p>
            <a:pPr lvl="1" indent="-228600" algn="just" defTabSz="914400">
              <a:spcBef>
                <a:spcPts val="1200"/>
              </a:spcBef>
              <a:buFont typeface="Arial" panose="020B0604020202020204" pitchFamily="34" charset="0"/>
              <a:buChar char="•"/>
            </a:pPr>
            <a:r>
              <a:rPr lang="es-ES" sz="1400" b="1" dirty="0"/>
              <a:t>Accesibilidad ferroviaria en el interior de los puertos (177 M€). </a:t>
            </a:r>
            <a:r>
              <a:rPr lang="es-ES" sz="1400" dirty="0"/>
              <a:t>Se cuenta con 19 proyectos diferenciados en Autoridades Portuarias que presentan toda una serie de </a:t>
            </a:r>
            <a:r>
              <a:rPr lang="es-ES" sz="1400" b="1" dirty="0"/>
              <a:t>obras de acceso </a:t>
            </a:r>
            <a:r>
              <a:rPr lang="es-ES" sz="1400" dirty="0"/>
              <a:t>ferroviario incluyendo </a:t>
            </a:r>
            <a:r>
              <a:rPr lang="es-ES" sz="1400" b="1" dirty="0"/>
              <a:t>trabajos de remodelación y mejora</a:t>
            </a:r>
            <a:r>
              <a:rPr lang="es-ES" sz="1400" dirty="0"/>
              <a:t>, así como obras de </a:t>
            </a:r>
            <a:r>
              <a:rPr lang="es-ES" sz="1400" b="1" dirty="0"/>
              <a:t>nuevo acceso y de mejora del tránsito interno</a:t>
            </a:r>
            <a:r>
              <a:rPr lang="es-ES" sz="1400" dirty="0"/>
              <a:t> en los puertos, mediante la adaptación o adecuación de las infraestructuras que dan continuidad a sus accesos terrestres externos.</a:t>
            </a:r>
          </a:p>
          <a:p>
            <a:pPr lvl="1" indent="-228600" algn="just" defTabSz="914400">
              <a:spcBef>
                <a:spcPts val="1200"/>
              </a:spcBef>
              <a:buFont typeface="Arial" panose="020B0604020202020204" pitchFamily="34" charset="0"/>
              <a:buChar char="•"/>
            </a:pPr>
            <a:r>
              <a:rPr lang="es-ES" sz="1400" b="1" dirty="0"/>
              <a:t>Sostenibilidad (129 M€). </a:t>
            </a:r>
            <a:r>
              <a:rPr lang="es-ES" sz="1400" dirty="0"/>
              <a:t>Se incluyen proyectos en las 28 Autoridades Portuarias entre los que destacan </a:t>
            </a:r>
            <a:r>
              <a:rPr lang="es-ES" sz="1400" b="1" dirty="0"/>
              <a:t>obras de saneamiento, infraestructura eléctrica, climatización o eficiencia en las redes de suministro y alumbrado </a:t>
            </a:r>
            <a:r>
              <a:rPr lang="es-ES" sz="1400" dirty="0"/>
              <a:t>entre otras, impulsando el plan de “Puertos Verdes”.</a:t>
            </a:r>
          </a:p>
          <a:p>
            <a:pPr indent="-228600" algn="just" defTabSz="914400">
              <a:spcBef>
                <a:spcPts val="1200"/>
              </a:spcBef>
              <a:buFont typeface="Arial" panose="020B0604020202020204" pitchFamily="34" charset="0"/>
              <a:buChar char="•"/>
            </a:pPr>
            <a:r>
              <a:rPr lang="es-ES" sz="1400" dirty="0"/>
              <a:t>Medidas dirigidas a </a:t>
            </a:r>
            <a:r>
              <a:rPr lang="es-ES" sz="1400" b="1" dirty="0"/>
              <a:t>todos los actores que participan en la cadena logística del sector del transporte de mercancías. </a:t>
            </a:r>
          </a:p>
          <a:p>
            <a:pPr indent="-228600" algn="just" defTabSz="914400">
              <a:spcBef>
                <a:spcPts val="1200"/>
              </a:spcBef>
              <a:buFont typeface="Arial" panose="020B0604020202020204" pitchFamily="34" charset="0"/>
              <a:buChar char="•"/>
            </a:pPr>
            <a:r>
              <a:rPr lang="es-ES" sz="1400" dirty="0"/>
              <a:t>La ejecución de las actuaciones se realiza por el </a:t>
            </a:r>
            <a:r>
              <a:rPr lang="es-ES" sz="1400" b="1" dirty="0"/>
              <a:t>titular del activo</a:t>
            </a:r>
            <a:r>
              <a:rPr lang="es-ES" sz="1400" dirty="0"/>
              <a:t>. En los casos en los que se desarrolle en base a un convenio la ejecución se realizará de acuerdo con lo previsto en éste.</a:t>
            </a:r>
          </a:p>
          <a:p>
            <a:pPr indent="-228600" algn="just" defTabSz="914400">
              <a:spcBef>
                <a:spcPts val="1200"/>
              </a:spcBef>
              <a:buFont typeface="Arial" panose="020B0604020202020204" pitchFamily="34" charset="0"/>
              <a:buChar char="•"/>
            </a:pPr>
            <a:r>
              <a:rPr lang="es-ES" sz="1400" dirty="0"/>
              <a:t>Ministerio de Transportes, Movilidad y Agenda Urbana</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25598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Intermodalidad y logística</a:t>
            </a:r>
          </a:p>
          <a:p>
            <a:pPr marL="0" indent="0" defTabSz="914400">
              <a:spcBef>
                <a:spcPts val="1200"/>
              </a:spcBef>
              <a:buClr>
                <a:srgbClr val="BA514C"/>
              </a:buClr>
              <a:buNone/>
            </a:pPr>
            <a:r>
              <a:rPr lang="es-ES" sz="1400" dirty="0">
                <a:solidFill>
                  <a:srgbClr val="BA514C"/>
                </a:solidFill>
              </a:rPr>
              <a:t>L2. Mejora de la accesibilidad y sostenibilidad de los puertos.</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p>
          <a:p>
            <a:pPr lvl="1" indent="-228600" algn="just" defTabSz="914400">
              <a:spcBef>
                <a:spcPts val="1200"/>
              </a:spcBef>
              <a:buFont typeface="Arial" panose="020B0604020202020204" pitchFamily="34" charset="0"/>
              <a:buChar char="•"/>
            </a:pPr>
            <a:r>
              <a:rPr lang="es-ES" sz="1400" dirty="0"/>
              <a:t>Las </a:t>
            </a:r>
            <a:r>
              <a:rPr lang="es-ES" sz="1400" b="1" dirty="0"/>
              <a:t>actuaciones previstas tanto en terminales, puertos, como en los accesos a éstos</a:t>
            </a:r>
            <a:r>
              <a:rPr lang="es-ES" sz="1400" dirty="0"/>
              <a:t>, se llevarán a cabo </a:t>
            </a:r>
            <a:r>
              <a:rPr lang="es-ES" sz="1400" b="1" dirty="0"/>
              <a:t>contratando y ejecutando las obras o instalaciones para las que ya se dispone del correspondiente </a:t>
            </a:r>
            <a:r>
              <a:rPr lang="es-ES" sz="1400" dirty="0"/>
              <a:t>proyecto o está en elaboración en este momento.</a:t>
            </a:r>
          </a:p>
          <a:p>
            <a:pPr lvl="1" indent="-228600" algn="just" defTabSz="914400">
              <a:spcBef>
                <a:spcPts val="1200"/>
              </a:spcBef>
              <a:buFont typeface="Arial" panose="020B0604020202020204" pitchFamily="34" charset="0"/>
              <a:buChar char="•"/>
            </a:pPr>
            <a:r>
              <a:rPr lang="es-ES" sz="1400" dirty="0"/>
              <a:t>Las </a:t>
            </a:r>
            <a:r>
              <a:rPr lang="es-ES" sz="1400" b="1" dirty="0"/>
              <a:t>actuaciones de accesibilidad terrestre a los puertos se desarrollan, con carácter general, mediante convenios entre las correspondientes autoridades portuarias y ADIF</a:t>
            </a:r>
            <a:r>
              <a:rPr lang="es-ES" sz="1400" dirty="0"/>
              <a:t>, mientras el desarrollo de las terminales se hace, también con carácter general, mediante </a:t>
            </a:r>
            <a:r>
              <a:rPr lang="es-ES" sz="1400" b="1" dirty="0"/>
              <a:t>convenios con las instituciones autonómicas y/o locales y las autoridades portuarias en su caso</a:t>
            </a:r>
            <a:r>
              <a:rPr lang="es-ES" sz="1400" dirty="0"/>
              <a:t>.</a:t>
            </a:r>
          </a:p>
          <a:p>
            <a:pPr lvl="1" indent="-228600" algn="just" defTabSz="914400">
              <a:spcBef>
                <a:spcPts val="1200"/>
              </a:spcBef>
              <a:buFont typeface="Arial" panose="020B0604020202020204" pitchFamily="34" charset="0"/>
              <a:buChar char="•"/>
            </a:pPr>
            <a:r>
              <a:rPr lang="es-ES" sz="1400" dirty="0"/>
              <a:t>El </a:t>
            </a:r>
            <a:r>
              <a:rPr lang="es-ES" sz="1400" b="1" dirty="0"/>
              <a:t>resto de las actuaciones </a:t>
            </a:r>
            <a:r>
              <a:rPr lang="es-ES" sz="1400" dirty="0"/>
              <a:t>de la medida se llevarán a cabo directamente por </a:t>
            </a:r>
            <a:r>
              <a:rPr lang="es-ES" sz="1400" b="1" dirty="0"/>
              <a:t>los responsables y propietarios de la red ferroviaria, los puertos o las terminales</a:t>
            </a:r>
            <a:r>
              <a:rPr lang="es-ES" sz="1400" dirty="0"/>
              <a:t>. Entre estas actuaciones se incluyen, además de las de accesibilidad y modernización y mejora, otras relacionadas con la sostenibilidad.</a:t>
            </a:r>
          </a:p>
          <a:p>
            <a:pPr indent="-228600" algn="just" defTabSz="914400">
              <a:spcBef>
                <a:spcPts val="1200"/>
              </a:spcBef>
              <a:buFont typeface="Arial" panose="020B0604020202020204" pitchFamily="34" charset="0"/>
              <a:buChar char="•"/>
            </a:pPr>
            <a:r>
              <a:rPr lang="es-ES" sz="1400" dirty="0"/>
              <a:t>Se estima una inversión de 306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29710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L1. Interoperabilidad en transporte ferroviario de mercancías </a:t>
            </a:r>
          </a:p>
          <a:p>
            <a:pPr indent="-228600" algn="just" defTabSz="914400">
              <a:spcBef>
                <a:spcPts val="1200"/>
              </a:spcBef>
              <a:buFont typeface="Arial" panose="020B0604020202020204" pitchFamily="34" charset="0"/>
              <a:buChar char="•"/>
            </a:pPr>
            <a:r>
              <a:rPr lang="es-ES" sz="1400" dirty="0"/>
              <a:t>Medidas concretas para cumplir los objetivos de </a:t>
            </a:r>
            <a:r>
              <a:rPr lang="es-ES" sz="1400" b="1" dirty="0"/>
              <a:t>fomento de la interoperabilidad en el transporte ferroviario de mercancías.</a:t>
            </a:r>
            <a:r>
              <a:rPr lang="es-ES" sz="1400" dirty="0"/>
              <a:t> Se incluyen las siguientes medidas:</a:t>
            </a:r>
          </a:p>
          <a:p>
            <a:pPr marL="376238" indent="0" algn="just" defTabSz="914400">
              <a:spcBef>
                <a:spcPts val="1200"/>
              </a:spcBef>
              <a:buNone/>
            </a:pPr>
            <a:r>
              <a:rPr lang="es-ES" sz="1400" b="1" dirty="0"/>
              <a:t>1. Sistema Europeo de Gestión del Tráfico Ferroviario (ERTMS) a bordo.</a:t>
            </a:r>
          </a:p>
          <a:p>
            <a:pPr marL="376238" indent="0" algn="just" defTabSz="914400">
              <a:spcBef>
                <a:spcPts val="1200"/>
              </a:spcBef>
              <a:buNone/>
            </a:pPr>
            <a:r>
              <a:rPr lang="es-ES" sz="1400" b="1" dirty="0"/>
              <a:t>2. Acciones que eliminen las barreras para la interoperabilidad </a:t>
            </a:r>
            <a:r>
              <a:rPr lang="es-ES" sz="1400" dirty="0"/>
              <a:t>de conformidad con las Especificaciones Técnicas de Interoperabilidad (</a:t>
            </a:r>
            <a:r>
              <a:rPr lang="es-ES" sz="1400" dirty="0" err="1"/>
              <a:t>ETIs</a:t>
            </a:r>
            <a:r>
              <a:rPr lang="es-ES" sz="1400" dirty="0"/>
              <a:t>) adoptadas por la Directiva 2016/797 sobre la interoperabilidad del sistema ferroviario.</a:t>
            </a:r>
          </a:p>
          <a:p>
            <a:pPr marL="1176327" lvl="1" indent="-342900" algn="just" defTabSz="914400">
              <a:spcBef>
                <a:spcPts val="1200"/>
              </a:spcBef>
              <a:buFont typeface="Arial" panose="020B0604020202020204" pitchFamily="34" charset="0"/>
              <a:buChar char="•"/>
            </a:pPr>
            <a:r>
              <a:rPr lang="es-ES" sz="1400" dirty="0"/>
              <a:t>Sistemas de reducción de ruido en material rodante</a:t>
            </a:r>
          </a:p>
          <a:p>
            <a:pPr marL="1176327" lvl="1" indent="-342900" algn="just" defTabSz="914400">
              <a:spcBef>
                <a:spcPts val="1200"/>
              </a:spcBef>
              <a:buFont typeface="Arial" panose="020B0604020202020204" pitchFamily="34" charset="0"/>
              <a:buChar char="•"/>
            </a:pPr>
            <a:r>
              <a:rPr lang="es-ES" sz="1400" dirty="0"/>
              <a:t>Adaptación de locomotoras a varias tensiones de trabajo</a:t>
            </a:r>
          </a:p>
          <a:p>
            <a:pPr marL="1176327" lvl="1" indent="-342900" algn="just" defTabSz="914400">
              <a:spcBef>
                <a:spcPts val="1200"/>
              </a:spcBef>
              <a:buFont typeface="Arial" panose="020B0604020202020204" pitchFamily="34" charset="0"/>
              <a:buChar char="•"/>
            </a:pPr>
            <a:r>
              <a:rPr lang="es-ES" sz="1400" dirty="0"/>
              <a:t>Instalación de ejes de ancho variable en vagones de transporte de mercancías</a:t>
            </a:r>
          </a:p>
          <a:p>
            <a:pPr marL="376238" indent="0" algn="just" defTabSz="914400">
              <a:spcBef>
                <a:spcPts val="1200"/>
              </a:spcBef>
              <a:buNone/>
            </a:pPr>
            <a:r>
              <a:rPr lang="es-ES" sz="1400" b="1" dirty="0"/>
              <a:t>3. Innovación y desarrollo del eje de ancho variable en locomotoras.</a:t>
            </a:r>
          </a:p>
          <a:p>
            <a:pPr indent="-228600" algn="just" defTabSz="914400">
              <a:spcBef>
                <a:spcPts val="1200"/>
              </a:spcBef>
              <a:buFont typeface="Arial" panose="020B0604020202020204" pitchFamily="34" charset="0"/>
              <a:buChar char="•"/>
            </a:pPr>
            <a:r>
              <a:rPr lang="es-ES" sz="1400" dirty="0"/>
              <a:t>Ayudas a </a:t>
            </a:r>
            <a:r>
              <a:rPr lang="es-ES" sz="1400" b="1" dirty="0"/>
              <a:t>empresas privadas y públicas del sector transporte</a:t>
            </a:r>
          </a:p>
          <a:p>
            <a:pPr indent="-228600" algn="just" defTabSz="914400">
              <a:spcBef>
                <a:spcPts val="1200"/>
              </a:spcBef>
              <a:buFont typeface="Arial" panose="020B0604020202020204" pitchFamily="34" charset="0"/>
              <a:buChar char="•"/>
            </a:pPr>
            <a:r>
              <a:rPr lang="es-ES" sz="1400" dirty="0"/>
              <a:t>La elaboración del programa de ayudas y su ejecución corresponde al </a:t>
            </a:r>
            <a:r>
              <a:rPr lang="es-ES" sz="1400" b="1" dirty="0"/>
              <a:t>Ministerio de Transportes, Movilidad y Agenda Urbana,</a:t>
            </a:r>
            <a:r>
              <a:rPr lang="es-ES" sz="1400" dirty="0"/>
              <a:t> salvo las actuaciones de digitalización en empresas de carácter regional o local que serán desarrolladas por las </a:t>
            </a:r>
            <a:r>
              <a:rPr lang="es-ES" sz="1400" b="1" dirty="0"/>
              <a:t>CCAA.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1014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L1. Interoperabilidad en transporte ferroviario de mercancías </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Convocatoria en </a:t>
            </a:r>
            <a:r>
              <a:rPr lang="es-ES" sz="1400" b="1" dirty="0"/>
              <a:t>concurrencia competitiva </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b="1" dirty="0"/>
              <a:t>2022: </a:t>
            </a:r>
            <a:r>
              <a:rPr lang="es-ES" sz="1400" dirty="0"/>
              <a:t>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45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63033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L2. Fomento de la intermodalidad del transporte </a:t>
            </a:r>
          </a:p>
          <a:p>
            <a:pPr indent="-228600" algn="just" defTabSz="914400">
              <a:spcBef>
                <a:spcPts val="1200"/>
              </a:spcBef>
              <a:buFont typeface="Arial" panose="020B0604020202020204" pitchFamily="34" charset="0"/>
              <a:buChar char="•"/>
            </a:pPr>
            <a:r>
              <a:rPr lang="es-ES" sz="1400" dirty="0"/>
              <a:t>Se </a:t>
            </a:r>
            <a:r>
              <a:rPr lang="es-ES" sz="1400" b="1" dirty="0"/>
              <a:t>busca impulsar la transferencia modal del transporte de mercancías de la carretera al ferrocarril</a:t>
            </a:r>
            <a:r>
              <a:rPr lang="es-ES" sz="1400" dirty="0"/>
              <a:t>. Se establecen las siguientes medidas:</a:t>
            </a:r>
          </a:p>
          <a:p>
            <a:pPr marL="360363" indent="0" algn="just" defTabSz="914400">
              <a:spcBef>
                <a:spcPts val="1200"/>
              </a:spcBef>
              <a:buNone/>
            </a:pPr>
            <a:r>
              <a:rPr lang="es-ES" sz="1400" b="1" dirty="0"/>
              <a:t>4. Construcción, adaptación o mejora de cargaderos y terminales intermodales ferrocarril-carretera, y sus conexiones terrestres. </a:t>
            </a:r>
            <a:r>
              <a:rPr lang="es-ES" sz="1400" dirty="0"/>
              <a:t>Podrán desarrollarse cargaderos de uso exclusivamente privado por parte del beneficiario para la carga y transporte de sus productos o terminales promovidas por un agente privado pero que prestarán servicio en abierto a los usuarios solicitantes a cambio de una tarifa concreta.</a:t>
            </a:r>
          </a:p>
          <a:p>
            <a:pPr marL="360363" indent="0" algn="just" defTabSz="914400">
              <a:spcBef>
                <a:spcPts val="1200"/>
              </a:spcBef>
              <a:buNone/>
            </a:pPr>
            <a:r>
              <a:rPr lang="es-ES" sz="1400" b="1" dirty="0"/>
              <a:t>5. Apoyo al transporte sostenible de mercancías </a:t>
            </a:r>
            <a:r>
              <a:rPr lang="es-ES" sz="1400" dirty="0"/>
              <a:t>(ferroviario y marítimo) </a:t>
            </a:r>
            <a:r>
              <a:rPr lang="es-ES" sz="1400" b="1" dirty="0"/>
              <a:t>basado en ECO-INCENTIVOS a la oferta y a la demanda. </a:t>
            </a:r>
            <a:r>
              <a:rPr lang="es-ES" sz="1400" dirty="0"/>
              <a:t>Se busca incentivar el desarrollo y uso de servicios de transporte de mercancías de forma proporcional a un mérito socioeconómico y ambiental demostrado, medido como reducción de costes externos. Los objetivos de los esquemas propuestos son consolidar e incrementar la cuota modal del transporte ferroviario y marítimo, mejorando su desempeño ambiental.</a:t>
            </a:r>
          </a:p>
          <a:p>
            <a:pPr indent="-228600" algn="just" defTabSz="914400">
              <a:spcBef>
                <a:spcPts val="1200"/>
              </a:spcBef>
              <a:buFont typeface="Arial" panose="020B0604020202020204" pitchFamily="34" charset="0"/>
              <a:buChar char="•"/>
            </a:pPr>
            <a:r>
              <a:rPr lang="es-ES" sz="1400" dirty="0"/>
              <a:t>Ayudas </a:t>
            </a:r>
            <a:r>
              <a:rPr lang="es-ES" sz="1400" b="1" dirty="0"/>
              <a:t>a empresas privadas y publicas del sector transporte</a:t>
            </a:r>
          </a:p>
          <a:p>
            <a:pPr indent="-228600" algn="just" defTabSz="914400">
              <a:spcBef>
                <a:spcPts val="1200"/>
              </a:spcBef>
              <a:buFont typeface="Arial" panose="020B0604020202020204" pitchFamily="34" charset="0"/>
              <a:buChar char="•"/>
            </a:pPr>
            <a:r>
              <a:rPr lang="es-ES" sz="1400" dirty="0"/>
              <a:t>La elaboración del programa de ayudas y su ejecución corresponde al </a:t>
            </a:r>
            <a:r>
              <a:rPr lang="es-ES" sz="1400" b="1" dirty="0"/>
              <a:t>Ministerio de Transportes, Movilidad y Agenda Urbana</a:t>
            </a:r>
            <a:r>
              <a:rPr lang="es-ES" sz="1400" dirty="0"/>
              <a:t>, salvo las actuaciones de digitalización en empresas de carácter regional o local que serán desarrolladas por las </a:t>
            </a:r>
            <a:r>
              <a:rPr lang="es-ES" sz="1400" b="1" dirty="0"/>
              <a:t>CCAA.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47232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L2. Fomento de la intermodalidad del transporte </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Convocatoria en </a:t>
            </a:r>
            <a:r>
              <a:rPr lang="es-ES" sz="1400" b="1" dirty="0"/>
              <a:t>concurrencia competitiva </a:t>
            </a:r>
            <a:r>
              <a:rPr lang="es-ES" sz="1400" dirty="0"/>
              <a:t>para todas las medidas salvo la 5 “Apoyo al transporte sostenible de mercancías basado en ECO-INCENTIVOS a la oferta y a la demanda” que serán </a:t>
            </a:r>
            <a:r>
              <a:rPr lang="es-ES" sz="1400" b="1" dirty="0"/>
              <a:t>ayudas en concurrencia simple</a:t>
            </a:r>
            <a:r>
              <a:rPr lang="es-ES" sz="1400" dirty="0"/>
              <a:t>.</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b="1" dirty="0"/>
              <a:t>2022: </a:t>
            </a:r>
            <a:r>
              <a:rPr lang="es-ES" sz="1400" dirty="0"/>
              <a:t>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195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59641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160586"/>
            <a:ext cx="8464491" cy="5180254"/>
          </a:xfrm>
        </p:spPr>
        <p:txBody>
          <a:bodyPr vert="horz" lIns="91440" tIns="45720" rIns="91440" bIns="45720" rtlCol="0">
            <a:normAutofit fontScale="85000" lnSpcReduction="10000"/>
          </a:bodyPr>
          <a:lstStyle/>
          <a:p>
            <a:pPr marL="0" indent="0" defTabSz="914400">
              <a:spcBef>
                <a:spcPts val="1200"/>
              </a:spcBef>
              <a:buClr>
                <a:srgbClr val="BA514C"/>
              </a:buClr>
              <a:buNone/>
            </a:pPr>
            <a:r>
              <a:rPr lang="es-ES" sz="1600" dirty="0">
                <a:solidFill>
                  <a:srgbClr val="BA514C"/>
                </a:solidFill>
              </a:rPr>
              <a:t>Programa de apoyo para un transporte sostenible y digital</a:t>
            </a:r>
          </a:p>
          <a:p>
            <a:pPr marL="0" indent="0" defTabSz="914400">
              <a:spcBef>
                <a:spcPts val="1200"/>
              </a:spcBef>
              <a:buClr>
                <a:srgbClr val="BA514C"/>
              </a:buClr>
              <a:buNone/>
            </a:pPr>
            <a:r>
              <a:rPr lang="es-ES" sz="1600" dirty="0">
                <a:solidFill>
                  <a:srgbClr val="BA514C"/>
                </a:solidFill>
              </a:rPr>
              <a:t>L3. Modernización de material ferroviario de mercancías</a:t>
            </a:r>
          </a:p>
          <a:p>
            <a:pPr indent="-228600" algn="just" defTabSz="914400">
              <a:spcBef>
                <a:spcPts val="1200"/>
              </a:spcBef>
              <a:buFont typeface="Arial" panose="020B0604020202020204" pitchFamily="34" charset="0"/>
              <a:buChar char="•"/>
            </a:pPr>
            <a:r>
              <a:rPr lang="es-ES" sz="1600" b="1" dirty="0"/>
              <a:t>Subvenciones a empresas privadas para la adquisición, renovación o adecuación de material rodante destinado al transporte ferroviario de mercancías</a:t>
            </a:r>
            <a:r>
              <a:rPr lang="es-ES" sz="1600" dirty="0"/>
              <a:t>. Se establecen las siguientes medidas:</a:t>
            </a:r>
          </a:p>
          <a:p>
            <a:pPr marL="360363" indent="0" algn="just" defTabSz="914400">
              <a:lnSpc>
                <a:spcPct val="110000"/>
              </a:lnSpc>
              <a:spcBef>
                <a:spcPts val="1200"/>
              </a:spcBef>
              <a:buNone/>
            </a:pPr>
            <a:r>
              <a:rPr lang="es-ES" sz="1600" b="1" dirty="0"/>
              <a:t>6.Acciones de apoyo a la renovación o adecuación de vagones </a:t>
            </a:r>
            <a:r>
              <a:rPr lang="es-ES" sz="1600" dirty="0"/>
              <a:t>para el transporte ferroviario de mercancías, incluido el necesario para el establecimiento de servicios de autopistas ferroviarias.</a:t>
            </a:r>
          </a:p>
          <a:p>
            <a:pPr marL="360363" indent="0" algn="just" defTabSz="914400">
              <a:lnSpc>
                <a:spcPct val="110000"/>
              </a:lnSpc>
              <a:spcBef>
                <a:spcPts val="1200"/>
              </a:spcBef>
              <a:buNone/>
            </a:pPr>
            <a:r>
              <a:rPr lang="es-ES" sz="1600" b="1" dirty="0"/>
              <a:t>7.Acciones de apoyo a la renovación o adecuación de material tractor ferroviario </a:t>
            </a:r>
            <a:r>
              <a:rPr lang="es-ES" sz="1600" dirty="0"/>
              <a:t>con otro material que utilice combustibles alternativos como el hidrógeno o la electricidad.</a:t>
            </a:r>
          </a:p>
          <a:p>
            <a:pPr indent="-228600" algn="just" defTabSz="914400">
              <a:spcBef>
                <a:spcPts val="1200"/>
              </a:spcBef>
              <a:buFont typeface="Arial" panose="020B0604020202020204" pitchFamily="34" charset="0"/>
              <a:buChar char="•"/>
            </a:pPr>
            <a:r>
              <a:rPr lang="es-ES" sz="1600" dirty="0"/>
              <a:t>Ayudas a </a:t>
            </a:r>
            <a:r>
              <a:rPr lang="es-ES" sz="1600" b="1" dirty="0"/>
              <a:t>empresas privadas y públicas del sector transporte</a:t>
            </a:r>
          </a:p>
          <a:p>
            <a:pPr indent="-228600" algn="just" defTabSz="914400">
              <a:spcBef>
                <a:spcPts val="1200"/>
              </a:spcBef>
              <a:buFont typeface="Arial" panose="020B0604020202020204" pitchFamily="34" charset="0"/>
              <a:buChar char="•"/>
            </a:pPr>
            <a:r>
              <a:rPr lang="es-ES" sz="1600" dirty="0"/>
              <a:t>La elaboración del programa de ayudas y su ejecución corresponde al </a:t>
            </a:r>
            <a:r>
              <a:rPr lang="es-ES" sz="1600" b="1" dirty="0"/>
              <a:t>Ministerio de Transportes, Movilidad y Agenda Urbana</a:t>
            </a:r>
            <a:r>
              <a:rPr lang="es-ES" sz="1600" dirty="0"/>
              <a:t>, salvo las actuaciones de digitalización en empresas de carácter regional o local que serán desarrolladas por las </a:t>
            </a:r>
            <a:r>
              <a:rPr lang="es-ES" sz="1600" b="1" dirty="0"/>
              <a:t>CCAA. </a:t>
            </a:r>
          </a:p>
          <a:p>
            <a:pPr indent="-228600" algn="just" defTabSz="914400">
              <a:spcBef>
                <a:spcPts val="1200"/>
              </a:spcBef>
              <a:buFont typeface="Arial" panose="020B0604020202020204" pitchFamily="34" charset="0"/>
              <a:buChar char="•"/>
            </a:pPr>
            <a:r>
              <a:rPr lang="es-ES" sz="1600" dirty="0"/>
              <a:t>Implementación de la inversión:</a:t>
            </a:r>
          </a:p>
          <a:p>
            <a:pPr lvl="1" indent="-228600" algn="just" defTabSz="914400">
              <a:spcBef>
                <a:spcPts val="1200"/>
              </a:spcBef>
              <a:buFont typeface="Arial" panose="020B0604020202020204" pitchFamily="34" charset="0"/>
              <a:buChar char="•"/>
            </a:pPr>
            <a:r>
              <a:rPr lang="es-ES" sz="1600" dirty="0"/>
              <a:t>Convocatoria </a:t>
            </a:r>
            <a:r>
              <a:rPr lang="es-ES" sz="1600" b="1" dirty="0"/>
              <a:t>en concurrencia competitiva </a:t>
            </a:r>
          </a:p>
          <a:p>
            <a:pPr lvl="1" indent="-228600" algn="just" defTabSz="914400">
              <a:spcBef>
                <a:spcPts val="1200"/>
              </a:spcBef>
              <a:buFont typeface="Arial" panose="020B0604020202020204" pitchFamily="34" charset="0"/>
              <a:buChar char="•"/>
            </a:pPr>
            <a:r>
              <a:rPr lang="es-ES" sz="1600" dirty="0"/>
              <a:t>El calendario de ejecución:</a:t>
            </a:r>
          </a:p>
          <a:p>
            <a:pPr lvl="2" indent="-228600" algn="just" defTabSz="914400">
              <a:spcBef>
                <a:spcPts val="1200"/>
              </a:spcBef>
              <a:buFont typeface="Arial" panose="020B0604020202020204" pitchFamily="34" charset="0"/>
              <a:buChar char="•"/>
            </a:pPr>
            <a:r>
              <a:rPr lang="es-ES" sz="1600" b="1" dirty="0"/>
              <a:t>2022: </a:t>
            </a:r>
            <a:r>
              <a:rPr lang="es-ES" sz="1600" dirty="0"/>
              <a:t>aprobación de las bases y convocatoria del programa.</a:t>
            </a:r>
          </a:p>
          <a:p>
            <a:pPr lvl="2" indent="-228600" algn="just" defTabSz="914400">
              <a:spcBef>
                <a:spcPts val="1200"/>
              </a:spcBef>
              <a:buFont typeface="Arial" panose="020B0604020202020204" pitchFamily="34" charset="0"/>
              <a:buChar char="•"/>
            </a:pPr>
            <a:r>
              <a:rPr lang="es-ES" sz="1600" dirty="0"/>
              <a:t>Hasta agosto 2026: liquidación de los créditos correspondientes.</a:t>
            </a:r>
          </a:p>
          <a:p>
            <a:pPr indent="-228600" algn="just" defTabSz="914400">
              <a:spcBef>
                <a:spcPts val="1200"/>
              </a:spcBef>
              <a:buFont typeface="Arial" panose="020B0604020202020204" pitchFamily="34" charset="0"/>
              <a:buChar char="•"/>
            </a:pPr>
            <a:r>
              <a:rPr lang="es-ES" sz="1600" dirty="0"/>
              <a:t>Se estima una inversión de 125 M€</a:t>
            </a:r>
          </a:p>
          <a:p>
            <a:pPr indent="-228600" algn="just" defTabSz="914400">
              <a:spcBef>
                <a:spcPts val="1200"/>
              </a:spcBef>
              <a:buFont typeface="Arial" panose="020B0604020202020204" pitchFamily="34" charset="0"/>
              <a:buChar char="•"/>
            </a:pPr>
            <a:endParaRPr lang="es-ES" sz="1400" dirty="0"/>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036260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160586"/>
            <a:ext cx="8464491" cy="4888522"/>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L4. Transporte por carretera seguro, sostenible y conectado </a:t>
            </a:r>
          </a:p>
          <a:p>
            <a:pPr indent="-228600" algn="just" defTabSz="914400">
              <a:spcBef>
                <a:spcPts val="1200"/>
              </a:spcBef>
              <a:buFont typeface="Arial" panose="020B0604020202020204" pitchFamily="34" charset="0"/>
              <a:buChar char="•"/>
            </a:pPr>
            <a:r>
              <a:rPr lang="es-ES" sz="1400" dirty="0"/>
              <a:t>Medidas concretas para cumplir los objetivos para un </a:t>
            </a:r>
            <a:r>
              <a:rPr lang="es-ES" sz="1400" b="1" dirty="0"/>
              <a:t>transporte por carretera seguro, sostenible y conectado:</a:t>
            </a:r>
          </a:p>
          <a:p>
            <a:pPr marL="360363" indent="0" algn="just" defTabSz="914400">
              <a:lnSpc>
                <a:spcPct val="110000"/>
              </a:lnSpc>
              <a:spcBef>
                <a:spcPts val="1200"/>
              </a:spcBef>
              <a:buNone/>
            </a:pPr>
            <a:r>
              <a:rPr lang="es-ES" sz="1400" b="1" dirty="0"/>
              <a:t>8. Construcción y mejora de zonas de aparcamiento seguras para vehículos comerciales</a:t>
            </a:r>
            <a:r>
              <a:rPr lang="es-ES" sz="1400" dirty="0"/>
              <a:t>, así como la provisión de servicios de información </a:t>
            </a:r>
          </a:p>
          <a:p>
            <a:pPr marL="360363" indent="0" algn="just" defTabSz="914400">
              <a:lnSpc>
                <a:spcPct val="110000"/>
              </a:lnSpc>
              <a:spcBef>
                <a:spcPts val="1200"/>
              </a:spcBef>
              <a:buNone/>
            </a:pPr>
            <a:r>
              <a:rPr lang="es-ES" sz="1400" b="1" dirty="0"/>
              <a:t>9. Servicios Inteligentes de Transporte para el sector de carreteras </a:t>
            </a:r>
            <a:r>
              <a:rPr lang="es-ES" sz="1400" dirty="0"/>
              <a:t>(ITS) en concesiones de autopistas de peaje y </a:t>
            </a:r>
            <a:r>
              <a:rPr lang="es-ES" sz="1400" b="1" dirty="0"/>
              <a:t>otros servicios relacionados con la seguridad y conservación de las carreteras.</a:t>
            </a:r>
          </a:p>
          <a:p>
            <a:pPr marL="360363" indent="0" algn="just" defTabSz="914400">
              <a:lnSpc>
                <a:spcPct val="110000"/>
              </a:lnSpc>
              <a:spcBef>
                <a:spcPts val="1200"/>
              </a:spcBef>
              <a:buNone/>
            </a:pPr>
            <a:r>
              <a:rPr lang="es-ES" sz="1400" b="1" dirty="0"/>
              <a:t>10. Acciones de apoyo a la implantación de la infraestructura de reabastecimiento de combustibles alternativos </a:t>
            </a:r>
            <a:r>
              <a:rPr lang="es-ES" sz="1400" dirty="0"/>
              <a:t>(GNL, GNC, Hidrógeno) para vehículos pesados en la red de carreteras.</a:t>
            </a:r>
          </a:p>
          <a:p>
            <a:pPr marL="360363" indent="0" algn="just" defTabSz="914400">
              <a:lnSpc>
                <a:spcPct val="110000"/>
              </a:lnSpc>
              <a:spcBef>
                <a:spcPts val="1200"/>
              </a:spcBef>
              <a:buNone/>
            </a:pPr>
            <a:r>
              <a:rPr lang="es-ES" sz="1400" b="1" dirty="0"/>
              <a:t>11. Acciones de apoyo a la renovación o adecuación de medios y maquinaria para conseguir pavimentos sostenibles</a:t>
            </a:r>
            <a:r>
              <a:rPr lang="es-ES" sz="1400" dirty="0"/>
              <a:t>: disminución de huella de carbono y </a:t>
            </a:r>
            <a:r>
              <a:rPr lang="es-ES" sz="1400" dirty="0" err="1"/>
              <a:t>sonorreductores</a:t>
            </a:r>
            <a:r>
              <a:rPr lang="es-ES" sz="1400" dirty="0"/>
              <a:t>.</a:t>
            </a:r>
          </a:p>
          <a:p>
            <a:pPr indent="-228600" algn="just" defTabSz="914400">
              <a:spcBef>
                <a:spcPts val="1200"/>
              </a:spcBef>
              <a:buFont typeface="Arial" panose="020B0604020202020204" pitchFamily="34" charset="0"/>
              <a:buChar char="•"/>
            </a:pPr>
            <a:r>
              <a:rPr lang="es-ES" sz="1400" b="1" dirty="0"/>
              <a:t>Ayudas empresas privadas y públicas del sector transporte</a:t>
            </a:r>
            <a:r>
              <a:rPr lang="es-ES" sz="1400" dirty="0"/>
              <a:t>.</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35449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1134629"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1134628" y="4729008"/>
            <a:ext cx="1271759" cy="130192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2" name="Objeto 1">
                        <a:extLst>
                          <a:ext uri="{FF2B5EF4-FFF2-40B4-BE49-F238E27FC236}">
                            <a16:creationId xmlns:a16="http://schemas.microsoft.com/office/drawing/2014/main" id="{4EA6BEF6-3094-48C4-8495-A71FDAF9BCAB}"/>
                          </a:ext>
                        </a:extLst>
                      </p:cNvPr>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160586"/>
            <a:ext cx="8464491" cy="5180254"/>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L4. Transporte por carretera seguro, sostenible y conectado </a:t>
            </a:r>
          </a:p>
          <a:p>
            <a:pPr indent="-228600" algn="just" defTabSz="914400">
              <a:spcBef>
                <a:spcPts val="1200"/>
              </a:spcBef>
              <a:buFont typeface="Arial" panose="020B0604020202020204" pitchFamily="34" charset="0"/>
              <a:buChar char="•"/>
            </a:pPr>
            <a:r>
              <a:rPr lang="es-ES" sz="1400" dirty="0"/>
              <a:t>La elaboración del programa de ayudas y su ejecución corresponde </a:t>
            </a:r>
            <a:r>
              <a:rPr lang="es-ES" sz="1400" b="1" dirty="0"/>
              <a:t>al Ministerio de Transportes, Movilidad y Agenda Urbana</a:t>
            </a:r>
            <a:r>
              <a:rPr lang="es-ES" sz="1400" dirty="0"/>
              <a:t>, salvo las actuaciones de digitalización en empresas de carácter regional o local que serán desarrolladas por las </a:t>
            </a:r>
            <a:r>
              <a:rPr lang="es-ES" sz="1400" b="1" dirty="0"/>
              <a:t>CCAA</a:t>
            </a:r>
            <a:r>
              <a:rPr lang="es-ES" sz="1400" dirty="0"/>
              <a:t>. </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Convocatoria en </a:t>
            </a:r>
            <a:r>
              <a:rPr lang="es-ES" sz="1400" b="1" dirty="0"/>
              <a:t>concurrencia competitiva </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b="1" dirty="0"/>
              <a:t>2022: </a:t>
            </a:r>
            <a:r>
              <a:rPr lang="es-ES" sz="1400" dirty="0"/>
              <a:t>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56,5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257109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160586"/>
            <a:ext cx="8464491" cy="458958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L5. Sostenibilidad del transporte marítimo y aéreo</a:t>
            </a:r>
          </a:p>
          <a:p>
            <a:pPr indent="-228600" algn="just" defTabSz="914400">
              <a:spcBef>
                <a:spcPts val="1200"/>
              </a:spcBef>
              <a:buFont typeface="Arial" panose="020B0604020202020204" pitchFamily="34" charset="0"/>
              <a:buChar char="•"/>
            </a:pPr>
            <a:r>
              <a:rPr lang="es-ES" sz="1400" b="1" dirty="0"/>
              <a:t>Garantizar sistemas de transporte sostenibles y eficientes a largo plazo</a:t>
            </a:r>
            <a:r>
              <a:rPr lang="es-ES" sz="1400" dirty="0"/>
              <a:t>, contribuyendo a la preparación para los futuros flujos de transporte previstos, así como permitir la descarbonización de todos los modos de transporte mediante la transición a tecnologías innovadoras, </a:t>
            </a:r>
            <a:r>
              <a:rPr lang="es-ES" sz="1400" dirty="0" err="1"/>
              <a:t>hipocarbónicas</a:t>
            </a:r>
            <a:r>
              <a:rPr lang="es-ES" sz="1400" dirty="0"/>
              <a:t> y energéticamente eficientes, optimizando asimismo la seguridad. Se presentan las siguientes medidas:</a:t>
            </a:r>
          </a:p>
          <a:p>
            <a:pPr marL="360363" indent="0" algn="just" defTabSz="914400">
              <a:lnSpc>
                <a:spcPct val="110000"/>
              </a:lnSpc>
              <a:spcBef>
                <a:spcPts val="1200"/>
              </a:spcBef>
              <a:buNone/>
            </a:pPr>
            <a:r>
              <a:rPr lang="es-ES" sz="1400" b="1" dirty="0"/>
              <a:t>12.</a:t>
            </a:r>
            <a:r>
              <a:rPr lang="es-ES" sz="1400" dirty="0"/>
              <a:t>	Apoyo al </a:t>
            </a:r>
            <a:r>
              <a:rPr lang="es-ES" sz="1400" b="1" dirty="0"/>
              <a:t>despliegue de combustibles alternativos </a:t>
            </a:r>
            <a:r>
              <a:rPr lang="es-ES" sz="1400" dirty="0"/>
              <a:t>en Puertos y Aeropuertos.</a:t>
            </a:r>
          </a:p>
          <a:p>
            <a:pPr marL="360363" indent="0" algn="just" defTabSz="914400">
              <a:lnSpc>
                <a:spcPct val="110000"/>
              </a:lnSpc>
              <a:spcBef>
                <a:spcPts val="1200"/>
              </a:spcBef>
              <a:buNone/>
            </a:pPr>
            <a:r>
              <a:rPr lang="es-ES" sz="1400" b="1" dirty="0"/>
              <a:t>13.</a:t>
            </a:r>
            <a:r>
              <a:rPr lang="es-ES" sz="1400" dirty="0"/>
              <a:t>	Apoyo a la </a:t>
            </a:r>
            <a:r>
              <a:rPr lang="es-ES" sz="1400" b="1" dirty="0"/>
              <a:t>adopción de tecnologías propulsivas con energías alternativas </a:t>
            </a:r>
            <a:r>
              <a:rPr lang="es-ES" sz="1400" dirty="0"/>
              <a:t>en el sector marítimo.</a:t>
            </a:r>
          </a:p>
          <a:p>
            <a:pPr indent="-228600" algn="just" defTabSz="914400">
              <a:spcBef>
                <a:spcPts val="1200"/>
              </a:spcBef>
              <a:buFont typeface="Arial" panose="020B0604020202020204" pitchFamily="34" charset="0"/>
              <a:buChar char="•"/>
            </a:pPr>
            <a:r>
              <a:rPr lang="es-ES" sz="1400" dirty="0"/>
              <a:t>Ayudas a </a:t>
            </a:r>
            <a:r>
              <a:rPr lang="es-ES" sz="1400" b="1" dirty="0"/>
              <a:t>empresas privadas y públicas del sector transporte</a:t>
            </a:r>
            <a:r>
              <a:rPr lang="es-ES" sz="1400" dirty="0"/>
              <a:t>.</a:t>
            </a:r>
          </a:p>
          <a:p>
            <a:pPr indent="-228600" algn="just" defTabSz="914400">
              <a:spcBef>
                <a:spcPts val="1200"/>
              </a:spcBef>
              <a:buFont typeface="Arial" panose="020B0604020202020204" pitchFamily="34" charset="0"/>
              <a:buChar char="•"/>
            </a:pPr>
            <a:r>
              <a:rPr lang="es-ES" sz="1400" dirty="0"/>
              <a:t>La elaboración del programa de ayudas y su ejecución corresponde al </a:t>
            </a:r>
            <a:r>
              <a:rPr lang="es-ES" sz="1400" b="1" dirty="0"/>
              <a:t>Ministerio de Transportes, Movilidad y Agenda Urbana</a:t>
            </a:r>
            <a:r>
              <a:rPr lang="es-ES" sz="1400" dirty="0"/>
              <a:t>, salvo las actuaciones de digitalización en empresas de carácter regional o local que serán desarrolladas por las </a:t>
            </a:r>
            <a:r>
              <a:rPr lang="es-ES" sz="1400" b="1" dirty="0"/>
              <a:t>CCAA.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82944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160586"/>
            <a:ext cx="8464491" cy="458958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L5. Sostenibilidad del transporte marítimo y aéreo</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Convocatoria en </a:t>
            </a:r>
            <a:r>
              <a:rPr lang="es-ES" sz="1400" b="1" dirty="0"/>
              <a:t>concurrencia competitiva </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dirty="0"/>
              <a:t>2022: 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111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50402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9808" y="1134207"/>
            <a:ext cx="8832030" cy="5055577"/>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L6. Digitalización del transporte</a:t>
            </a:r>
          </a:p>
          <a:p>
            <a:pPr indent="-228600" algn="just" defTabSz="914400">
              <a:spcBef>
                <a:spcPts val="1200"/>
              </a:spcBef>
              <a:buFont typeface="Arial" panose="020B0604020202020204" pitchFamily="34" charset="0"/>
              <a:buChar char="•"/>
            </a:pPr>
            <a:r>
              <a:rPr lang="es-ES" sz="1400" dirty="0"/>
              <a:t>Acciones de apoyo a las nuevas tecnologías y la innovación, incluida la automatización, la mejora de los servicios de transporte, la integración modal, incluidos los aspectos del desarrollo de la Movilidad como un Servicio (</a:t>
            </a:r>
            <a:r>
              <a:rPr lang="es-ES" sz="1400" dirty="0" err="1"/>
              <a:t>MaaS</a:t>
            </a:r>
            <a:r>
              <a:rPr lang="es-ES" sz="1400" dirty="0"/>
              <a:t>). Contempla la siguiente medida:</a:t>
            </a:r>
          </a:p>
          <a:p>
            <a:pPr marL="360363" indent="0" algn="just" defTabSz="914400">
              <a:lnSpc>
                <a:spcPct val="110000"/>
              </a:lnSpc>
              <a:spcBef>
                <a:spcPts val="1200"/>
              </a:spcBef>
              <a:buNone/>
            </a:pPr>
            <a:r>
              <a:rPr lang="es-ES" sz="1400" b="1" dirty="0"/>
              <a:t>14.	</a:t>
            </a:r>
            <a:r>
              <a:rPr lang="es-ES" sz="1400" dirty="0"/>
              <a:t>Proyectos para la </a:t>
            </a:r>
            <a:r>
              <a:rPr lang="es-ES" sz="1400" b="1" dirty="0"/>
              <a:t>digitalización de los servicios de transporte de viajeros y mercancías </a:t>
            </a:r>
            <a:r>
              <a:rPr lang="es-ES" sz="1400" dirty="0"/>
              <a:t>en el ámbito nacional.</a:t>
            </a:r>
          </a:p>
          <a:p>
            <a:pPr indent="-228600" algn="just" defTabSz="914400">
              <a:spcBef>
                <a:spcPts val="1200"/>
              </a:spcBef>
              <a:buFont typeface="Arial" panose="020B0604020202020204" pitchFamily="34" charset="0"/>
              <a:buChar char="•"/>
            </a:pPr>
            <a:r>
              <a:rPr lang="es-ES" sz="1400" dirty="0"/>
              <a:t>Ayuda a empresas privadas y publicas del sector transporte</a:t>
            </a:r>
          </a:p>
          <a:p>
            <a:pPr indent="-228600" algn="just" defTabSz="914400">
              <a:spcBef>
                <a:spcPts val="1200"/>
              </a:spcBef>
              <a:buFont typeface="Arial" panose="020B0604020202020204" pitchFamily="34" charset="0"/>
              <a:buChar char="•"/>
            </a:pPr>
            <a:r>
              <a:rPr lang="es-ES" sz="1400" dirty="0"/>
              <a:t>La elaboración del programa de ayudas y su ejecución corresponde al </a:t>
            </a:r>
            <a:r>
              <a:rPr lang="es-ES" sz="1400" b="1" dirty="0"/>
              <a:t>Ministerio de Transportes, Movilidad y Agenda Urbana</a:t>
            </a:r>
            <a:r>
              <a:rPr lang="es-ES" sz="1400" dirty="0"/>
              <a:t>, salvo las actuaciones de digitalización en empresas de carácter regional o local que serán desarrolladas por las </a:t>
            </a:r>
            <a:r>
              <a:rPr lang="es-ES" sz="1400" b="1" dirty="0"/>
              <a:t>CCAA. </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Convocatoria en concurrencia competitiva </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dirty="0"/>
              <a:t>2022: 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47,5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47198" y="1454586"/>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510694" y="2161309"/>
            <a:ext cx="1833725" cy="2410691"/>
          </a:xfrm>
          <a:prstGeom prst="rect">
            <a:avLst/>
          </a:prstGeom>
        </p:spPr>
      </p:pic>
    </p:spTree>
    <p:extLst>
      <p:ext uri="{BB962C8B-B14F-4D97-AF65-F5344CB8AC3E}">
        <p14:creationId xmlns:p14="http://schemas.microsoft.com/office/powerpoint/2010/main" val="229481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9808" y="1134207"/>
            <a:ext cx="8832030" cy="5055577"/>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OTROS. Transferencia a Comunidades Autónomas </a:t>
            </a:r>
          </a:p>
          <a:p>
            <a:pPr indent="-228600" algn="just" defTabSz="914400">
              <a:spcBef>
                <a:spcPts val="1200"/>
              </a:spcBef>
              <a:buFont typeface="Arial" panose="020B0604020202020204" pitchFamily="34" charset="0"/>
              <a:buChar char="•"/>
            </a:pPr>
            <a:r>
              <a:rPr lang="es-ES" sz="1400" dirty="0"/>
              <a:t>Se plantea la siguiente medida que será </a:t>
            </a:r>
            <a:r>
              <a:rPr lang="es-ES" sz="1400" b="1" dirty="0"/>
              <a:t>gestionada por las Comunidades Autónomas</a:t>
            </a:r>
            <a:r>
              <a:rPr lang="es-ES" sz="1400" dirty="0"/>
              <a:t>:</a:t>
            </a:r>
          </a:p>
          <a:p>
            <a:pPr marL="360363" indent="0" algn="just" defTabSz="914400">
              <a:lnSpc>
                <a:spcPct val="110000"/>
              </a:lnSpc>
              <a:spcBef>
                <a:spcPts val="1200"/>
              </a:spcBef>
              <a:buNone/>
            </a:pPr>
            <a:r>
              <a:rPr lang="es-ES" sz="1400" b="1" dirty="0"/>
              <a:t>15.	</a:t>
            </a:r>
            <a:r>
              <a:rPr lang="es-ES" sz="1400" dirty="0"/>
              <a:t>Proyectos para la </a:t>
            </a:r>
            <a:r>
              <a:rPr lang="es-ES" sz="1400" b="1" dirty="0"/>
              <a:t>digitalización de los servicios de transporte de viajeros y mercancías</a:t>
            </a:r>
            <a:r>
              <a:rPr lang="es-ES" sz="1400" dirty="0"/>
              <a:t> en el ámbito nacional.</a:t>
            </a:r>
          </a:p>
          <a:p>
            <a:pPr lvl="1" indent="-228600" algn="just" defTabSz="914400">
              <a:spcBef>
                <a:spcPts val="1200"/>
              </a:spcBef>
              <a:buFont typeface="Arial" panose="020B0604020202020204" pitchFamily="34" charset="0"/>
              <a:buChar char="•"/>
            </a:pPr>
            <a:r>
              <a:rPr lang="es-ES" sz="1400" dirty="0"/>
              <a:t>Digitalización de servicios administrativos y transporte a la demanda:</a:t>
            </a:r>
          </a:p>
          <a:p>
            <a:pPr lvl="1" indent="-228600" algn="just" defTabSz="914400">
              <a:spcBef>
                <a:spcPts val="1200"/>
              </a:spcBef>
              <a:buFont typeface="Arial" panose="020B0604020202020204" pitchFamily="34" charset="0"/>
              <a:buChar char="•"/>
            </a:pPr>
            <a:r>
              <a:rPr lang="es-ES" sz="1400" dirty="0"/>
              <a:t>Digitalización de servicios administrativos: Esta actividad promueve la digitalización de los servicios administrativos que se prestan por parte de las Comunidades Autónomas y Ceuta y Melilla en relación con el transporte de mercancías y viajeros por carretera o ferrocarril.</a:t>
            </a:r>
          </a:p>
          <a:p>
            <a:pPr lvl="1" indent="-228600" algn="just" defTabSz="914400">
              <a:spcBef>
                <a:spcPts val="1200"/>
              </a:spcBef>
              <a:buFont typeface="Arial" panose="020B0604020202020204" pitchFamily="34" charset="0"/>
              <a:buChar char="•"/>
            </a:pPr>
            <a:r>
              <a:rPr lang="es-ES" sz="1400" dirty="0"/>
              <a:t>Transporte a la demanda: Se incluyen los proyectos digitales necesarios para poder ofrecer un servicio de transporte a la demanda en el ámbito de competencia de las Comunidades Autónomas.</a:t>
            </a:r>
          </a:p>
          <a:p>
            <a:pPr lvl="1" indent="-228600" algn="just" defTabSz="914400">
              <a:spcBef>
                <a:spcPts val="1200"/>
              </a:spcBef>
              <a:buFont typeface="Arial" panose="020B0604020202020204" pitchFamily="34" charset="0"/>
              <a:buChar char="•"/>
            </a:pPr>
            <a:r>
              <a:rPr lang="es-ES" sz="1400" dirty="0"/>
              <a:t>Digitalización de empresas de transporte</a:t>
            </a:r>
          </a:p>
          <a:p>
            <a:pPr indent="-228600" algn="just" defTabSz="914400">
              <a:spcBef>
                <a:spcPts val="1200"/>
              </a:spcBef>
              <a:buFont typeface="Arial" panose="020B0604020202020204" pitchFamily="34" charset="0"/>
              <a:buChar char="•"/>
            </a:pPr>
            <a:r>
              <a:rPr lang="es-ES" sz="1400" dirty="0"/>
              <a:t>Ayudas a </a:t>
            </a:r>
            <a:r>
              <a:rPr lang="es-ES" sz="1400" b="1" dirty="0"/>
              <a:t>CCAA y empresas del sector transporte</a:t>
            </a:r>
          </a:p>
          <a:p>
            <a:pPr indent="-228600" algn="just" defTabSz="914400">
              <a:spcBef>
                <a:spcPts val="1200"/>
              </a:spcBef>
              <a:buFont typeface="Arial" panose="020B0604020202020204" pitchFamily="34" charset="0"/>
              <a:buChar char="•"/>
            </a:pPr>
            <a:r>
              <a:rPr lang="es-ES" sz="1400" dirty="0"/>
              <a:t>La elaboración del programa de ayudas y su ejecución corresponde al Ministerio de Transportes, Movilidad y Agenda Urbana, salvo las actuaciones de digitalización en empresas de carácter regional o local que serán desarrolladas por las CCAA. </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47198" y="1454586"/>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510694" y="2161309"/>
            <a:ext cx="1833725" cy="2410691"/>
          </a:xfrm>
          <a:prstGeom prst="rect">
            <a:avLst/>
          </a:prstGeom>
        </p:spPr>
      </p:pic>
    </p:spTree>
    <p:extLst>
      <p:ext uri="{BB962C8B-B14F-4D97-AF65-F5344CB8AC3E}">
        <p14:creationId xmlns:p14="http://schemas.microsoft.com/office/powerpoint/2010/main" val="4169268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176011" y="1325564"/>
            <a:ext cx="8383374" cy="3824136"/>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de apoyo para un transporte sostenible y digital</a:t>
            </a:r>
          </a:p>
          <a:p>
            <a:pPr marL="0" indent="0" defTabSz="914400">
              <a:spcBef>
                <a:spcPts val="1200"/>
              </a:spcBef>
              <a:buClr>
                <a:srgbClr val="BA514C"/>
              </a:buClr>
              <a:buNone/>
            </a:pPr>
            <a:r>
              <a:rPr lang="es-ES" sz="1400" dirty="0">
                <a:solidFill>
                  <a:srgbClr val="BA514C"/>
                </a:solidFill>
              </a:rPr>
              <a:t>OTROS. Transferencia a Comunidades Autónomas </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Transferencias a las Comunidades Autónomas</a:t>
            </a:r>
          </a:p>
          <a:p>
            <a:pPr lvl="1" indent="-228600" algn="just" defTabSz="914400">
              <a:spcBef>
                <a:spcPts val="1200"/>
              </a:spcBef>
              <a:buFont typeface="Arial" panose="020B0604020202020204" pitchFamily="34" charset="0"/>
              <a:buChar char="•"/>
            </a:pPr>
            <a:r>
              <a:rPr lang="es-ES" sz="1400" dirty="0"/>
              <a:t>El calendario de ejecución:</a:t>
            </a:r>
          </a:p>
          <a:p>
            <a:pPr lvl="2" indent="-228600" algn="just" defTabSz="914400">
              <a:spcBef>
                <a:spcPts val="1200"/>
              </a:spcBef>
              <a:buFont typeface="Arial" panose="020B0604020202020204" pitchFamily="34" charset="0"/>
              <a:buChar char="•"/>
            </a:pPr>
            <a:r>
              <a:rPr lang="es-ES" sz="1400" b="1" dirty="0"/>
              <a:t>2022: </a:t>
            </a:r>
            <a:r>
              <a:rPr lang="es-ES" sz="1400" dirty="0"/>
              <a:t>aprobación de las bases y convocatoria del programa.</a:t>
            </a:r>
          </a:p>
          <a:p>
            <a:pPr lvl="2" indent="-228600" algn="just" defTabSz="914400">
              <a:spcBef>
                <a:spcPts val="1200"/>
              </a:spcBef>
              <a:buFont typeface="Arial" panose="020B0604020202020204" pitchFamily="34" charset="0"/>
              <a:buChar char="•"/>
            </a:pPr>
            <a:r>
              <a:rPr lang="es-ES" sz="1400" dirty="0"/>
              <a:t>Hasta agosto 2026: liquidación de los créditos correspondientes.</a:t>
            </a:r>
          </a:p>
          <a:p>
            <a:pPr indent="-228600" algn="just" defTabSz="914400">
              <a:spcBef>
                <a:spcPts val="1200"/>
              </a:spcBef>
              <a:buFont typeface="Arial" panose="020B0604020202020204" pitchFamily="34" charset="0"/>
              <a:buChar char="•"/>
            </a:pPr>
            <a:r>
              <a:rPr lang="es-ES" sz="1400" dirty="0"/>
              <a:t>Se estima una inversión de 220 M€</a:t>
            </a:r>
          </a:p>
        </p:txBody>
      </p:sp>
      <p:grpSp>
        <p:nvGrpSpPr>
          <p:cNvPr id="4" name="Grupo 3">
            <a:extLst>
              <a:ext uri="{FF2B5EF4-FFF2-40B4-BE49-F238E27FC236}">
                <a16:creationId xmlns:a16="http://schemas.microsoft.com/office/drawing/2014/main" id="{A03EEB64-8DAE-4A53-9AE0-F18EBA8CB77F}"/>
              </a:ext>
            </a:extLst>
          </p:cNvPr>
          <p:cNvGrpSpPr/>
          <p:nvPr/>
        </p:nvGrpSpPr>
        <p:grpSpPr>
          <a:xfrm>
            <a:off x="9147198" y="1454586"/>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510694" y="2161309"/>
            <a:ext cx="1833725" cy="2410691"/>
          </a:xfrm>
          <a:prstGeom prst="rect">
            <a:avLst/>
          </a:prstGeom>
        </p:spPr>
      </p:pic>
    </p:spTree>
    <p:extLst>
      <p:ext uri="{BB962C8B-B14F-4D97-AF65-F5344CB8AC3E}">
        <p14:creationId xmlns:p14="http://schemas.microsoft.com/office/powerpoint/2010/main" val="208191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Inversión</a:t>
            </a:r>
          </a:p>
          <a:p>
            <a:pPr lvl="1">
              <a:lnSpc>
                <a:spcPct val="110000"/>
              </a:lnSpc>
              <a:spcBef>
                <a:spcPts val="1200"/>
              </a:spcBef>
              <a:buClr>
                <a:srgbClr val="BA514C"/>
              </a:buClr>
              <a:buFont typeface="Helvetica"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inversiones</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actuación</a:t>
            </a:r>
          </a:p>
          <a:p>
            <a:pPr lvl="1">
              <a:lnSpc>
                <a:spcPct val="110000"/>
              </a:lnSpc>
              <a:spcBef>
                <a:spcPts val="1200"/>
              </a:spcBef>
              <a:buClr>
                <a:srgbClr val="BA514C"/>
              </a:buClr>
              <a:buFont typeface="Helvetica"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5" name="Grupo 4">
            <a:extLst>
              <a:ext uri="{FF2B5EF4-FFF2-40B4-BE49-F238E27FC236}">
                <a16:creationId xmlns:a16="http://schemas.microsoft.com/office/drawing/2014/main" id="{E07AEC94-A460-4258-868A-04013E0F57F9}"/>
              </a:ext>
            </a:extLst>
          </p:cNvPr>
          <p:cNvGrpSpPr/>
          <p:nvPr/>
        </p:nvGrpSpPr>
        <p:grpSpPr>
          <a:xfrm>
            <a:off x="8691937" y="1474904"/>
            <a:ext cx="3500063" cy="4237724"/>
            <a:chOff x="8691937" y="1474904"/>
            <a:chExt cx="3500063" cy="4237724"/>
          </a:xfrm>
        </p:grpSpPr>
        <p:sp>
          <p:nvSpPr>
            <p:cNvPr id="6" name="Rectángulo 5">
              <a:extLst>
                <a:ext uri="{FF2B5EF4-FFF2-40B4-BE49-F238E27FC236}">
                  <a16:creationId xmlns:a16="http://schemas.microsoft.com/office/drawing/2014/main" id="{8A46E5C2-7688-4CB3-86A4-051265290F2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F9C13DE-7701-4DD5-B4B5-2ED894733C8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8CF5786B-84E9-47C3-A51E-575D8ACE156D}"/>
              </a:ext>
            </a:extLst>
          </p:cNvPr>
          <p:cNvPicPr>
            <a:picLocks noChangeAspect="1"/>
          </p:cNvPicPr>
          <p:nvPr/>
        </p:nvPicPr>
        <p:blipFill>
          <a:blip r:embed="rId2"/>
          <a:stretch>
            <a:fillRect/>
          </a:stretch>
        </p:blipFill>
        <p:spPr>
          <a:xfrm>
            <a:off x="9235057" y="2102225"/>
            <a:ext cx="2208797" cy="2903776"/>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Descripción general del componente</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457189" lvl="1" indent="0">
              <a:lnSpc>
                <a:spcPct val="110000"/>
              </a:lnSpc>
              <a:spcBef>
                <a:spcPts val="1200"/>
              </a:spcBef>
              <a:buClr>
                <a:srgbClr val="BA514C"/>
              </a:buClr>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2" name="Content Placeholder 2">
            <a:extLst>
              <a:ext uri="{FF2B5EF4-FFF2-40B4-BE49-F238E27FC236}">
                <a16:creationId xmlns:a16="http://schemas.microsoft.com/office/drawing/2014/main" id="{E6250B69-71B9-4A03-A16A-A1A31CE5647E}"/>
              </a:ext>
            </a:extLst>
          </p:cNvPr>
          <p:cNvSpPr txBox="1">
            <a:spLocks/>
          </p:cNvSpPr>
          <p:nvPr/>
        </p:nvSpPr>
        <p:spPr>
          <a:xfrm>
            <a:off x="595963" y="16828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sp>
        <p:nvSpPr>
          <p:cNvPr id="13" name="Content Placeholder 2">
            <a:extLst>
              <a:ext uri="{FF2B5EF4-FFF2-40B4-BE49-F238E27FC236}">
                <a16:creationId xmlns:a16="http://schemas.microsoft.com/office/drawing/2014/main" id="{E03C1A67-C773-4D3B-B13F-ECD4DFB5F5B3}"/>
              </a:ext>
            </a:extLst>
          </p:cNvPr>
          <p:cNvSpPr txBox="1">
            <a:spLocks/>
          </p:cNvSpPr>
          <p:nvPr/>
        </p:nvSpPr>
        <p:spPr>
          <a:xfrm>
            <a:off x="443563" y="1530417"/>
            <a:ext cx="9121323" cy="4379496"/>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lvl="1" indent="0">
              <a:lnSpc>
                <a:spcPct val="110000"/>
              </a:lnSpc>
              <a:spcBef>
                <a:spcPts val="1200"/>
              </a:spcBef>
              <a:buClr>
                <a:srgbClr val="BA514C"/>
              </a:buClr>
              <a:buFont typeface="Arial"/>
              <a:buNone/>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700" dirty="0">
              <a:solidFill>
                <a:srgbClr val="343536"/>
              </a:solidFill>
            </a:endParaRPr>
          </a:p>
        </p:txBody>
      </p:sp>
      <p:graphicFrame>
        <p:nvGraphicFramePr>
          <p:cNvPr id="14" name="Tabla 3">
            <a:extLst>
              <a:ext uri="{FF2B5EF4-FFF2-40B4-BE49-F238E27FC236}">
                <a16:creationId xmlns:a16="http://schemas.microsoft.com/office/drawing/2014/main" id="{432BF9E6-7066-4073-9F13-AE9C4F248FCF}"/>
              </a:ext>
            </a:extLst>
          </p:cNvPr>
          <p:cNvGraphicFramePr>
            <a:graphicFrameLocks noGrp="1"/>
          </p:cNvGraphicFramePr>
          <p:nvPr>
            <p:extLst>
              <p:ext uri="{D42A27DB-BD31-4B8C-83A1-F6EECF244321}">
                <p14:modId xmlns:p14="http://schemas.microsoft.com/office/powerpoint/2010/main" val="2518060360"/>
              </p:ext>
            </p:extLst>
          </p:nvPr>
        </p:nvGraphicFramePr>
        <p:xfrm>
          <a:off x="608932" y="1325563"/>
          <a:ext cx="8971068" cy="1325563"/>
        </p:xfrm>
        <a:graphic>
          <a:graphicData uri="http://schemas.openxmlformats.org/drawingml/2006/table">
            <a:tbl>
              <a:tblPr firstRow="1" bandRow="1">
                <a:tableStyleId>{073A0DAA-6AF3-43AB-8588-CEC1D06C72B9}</a:tableStyleId>
              </a:tblPr>
              <a:tblGrid>
                <a:gridCol w="6721382">
                  <a:extLst>
                    <a:ext uri="{9D8B030D-6E8A-4147-A177-3AD203B41FA5}">
                      <a16:colId xmlns:a16="http://schemas.microsoft.com/office/drawing/2014/main" val="3828824471"/>
                    </a:ext>
                  </a:extLst>
                </a:gridCol>
                <a:gridCol w="2249686">
                  <a:extLst>
                    <a:ext uri="{9D8B030D-6E8A-4147-A177-3AD203B41FA5}">
                      <a16:colId xmlns:a16="http://schemas.microsoft.com/office/drawing/2014/main" val="3719422171"/>
                    </a:ext>
                  </a:extLst>
                </a:gridCol>
              </a:tblGrid>
              <a:tr h="252115">
                <a:tc gridSpan="2">
                  <a:txBody>
                    <a:bodyPr/>
                    <a:lstStyle/>
                    <a:p>
                      <a:r>
                        <a:rPr lang="es-ES" sz="800" dirty="0">
                          <a:latin typeface="Helvetica" panose="020B0604020202020204" pitchFamily="34" charset="0"/>
                          <a:cs typeface="Helvetica" panose="020B0604020202020204" pitchFamily="34" charset="0"/>
                        </a:rPr>
                        <a:t>INVERSIÓN</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57816">
                <a:tc>
                  <a:txBody>
                    <a:bodyPr/>
                    <a:lstStyle/>
                    <a:p>
                      <a:r>
                        <a:rPr lang="es-ES" sz="8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tc>
                <a:tc>
                  <a:txBody>
                    <a:bodyPr/>
                    <a:lstStyle/>
                    <a:p>
                      <a:pPr algn="ctr"/>
                      <a:r>
                        <a:rPr lang="es-ES" sz="800" dirty="0">
                          <a:latin typeface="Helvetica" panose="020B0604020202020204" pitchFamily="34" charset="0"/>
                          <a:cs typeface="Helvetica" panose="020B0604020202020204" pitchFamily="34" charset="0"/>
                        </a:rPr>
                        <a:t>7.867 </a:t>
                      </a:r>
                      <a:r>
                        <a:rPr lang="es-ES" sz="800" baseline="30000" dirty="0">
                          <a:latin typeface="Helvetica" panose="020B0604020202020204" pitchFamily="34" charset="0"/>
                          <a:cs typeface="Helvetica" panose="020B0604020202020204" pitchFamily="34" charset="0"/>
                        </a:rPr>
                        <a:t>1</a:t>
                      </a:r>
                      <a:r>
                        <a:rPr lang="es-ES" sz="800" dirty="0">
                          <a:latin typeface="Helvetica" panose="020B0604020202020204" pitchFamily="34" charset="0"/>
                          <a:cs typeface="Helvetica" panose="020B0604020202020204" pitchFamily="34" charset="0"/>
                        </a:rPr>
                        <a:t> M€</a:t>
                      </a:r>
                      <a:endParaRPr lang="es-ES" sz="800" baseline="300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045927007"/>
                  </a:ext>
                </a:extLst>
              </a:tr>
              <a:tr h="357816">
                <a:tc>
                  <a:txBody>
                    <a:bodyPr/>
                    <a:lstStyle/>
                    <a:p>
                      <a:r>
                        <a:rPr lang="es-ES" sz="8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tc>
                <a:tc>
                  <a:txBody>
                    <a:bodyPr/>
                    <a:lstStyle/>
                    <a:p>
                      <a:pPr algn="ctr"/>
                      <a:r>
                        <a:rPr lang="es-ES" sz="800" dirty="0">
                          <a:latin typeface="Helvetica" panose="020B0604020202020204" pitchFamily="34" charset="0"/>
                          <a:cs typeface="Helvetica" panose="020B0604020202020204" pitchFamily="34" charset="0"/>
                        </a:rPr>
                        <a:t>6.667 M€</a:t>
                      </a:r>
                    </a:p>
                  </a:txBody>
                  <a:tcPr anchor="ctr"/>
                </a:tc>
                <a:extLst>
                  <a:ext uri="{0D108BD9-81ED-4DB2-BD59-A6C34878D82A}">
                    <a16:rowId xmlns:a16="http://schemas.microsoft.com/office/drawing/2014/main" val="2801156928"/>
                  </a:ext>
                </a:extLst>
              </a:tr>
              <a:tr h="357816">
                <a:tc gridSpan="2">
                  <a:txBody>
                    <a:bodyPr/>
                    <a:lstStyle/>
                    <a:p>
                      <a:r>
                        <a:rPr lang="es-ES" sz="800" baseline="30000" dirty="0">
                          <a:latin typeface="Helvetica" panose="020B0604020202020204" pitchFamily="34" charset="0"/>
                          <a:cs typeface="Helvetica" panose="020B0604020202020204" pitchFamily="34" charset="0"/>
                        </a:rPr>
                        <a:t>1 </a:t>
                      </a:r>
                      <a:r>
                        <a:rPr lang="es-ES" sz="800" dirty="0">
                          <a:latin typeface="Helvetica" panose="020B0604020202020204" pitchFamily="34" charset="0"/>
                          <a:cs typeface="Helvetica" panose="020B0604020202020204" pitchFamily="34" charset="0"/>
                        </a:rPr>
                        <a:t>Se estima una financiación privada adicional de 1.200 millones, derivada de la necesidad de cofinanciación de una parte de las líneas definidas. Para el cálculo de esta cifra se asume una cofinanciación media (cifra provisional) de un 40% principalmente en la línea C6 I4.</a:t>
                      </a:r>
                    </a:p>
                  </a:txBody>
                  <a:tcPr anchor="ctr"/>
                </a:tc>
                <a:tc hMerge="1">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329474842"/>
                  </a:ext>
                </a:extLst>
              </a:tr>
            </a:tbl>
          </a:graphicData>
        </a:graphic>
      </p:graphicFrame>
      <p:graphicFrame>
        <p:nvGraphicFramePr>
          <p:cNvPr id="15" name="Tabla 14">
            <a:extLst>
              <a:ext uri="{FF2B5EF4-FFF2-40B4-BE49-F238E27FC236}">
                <a16:creationId xmlns:a16="http://schemas.microsoft.com/office/drawing/2014/main" id="{895415A5-C1DB-4FA9-BE97-7EC7EBC7F697}"/>
              </a:ext>
            </a:extLst>
          </p:cNvPr>
          <p:cNvGraphicFramePr>
            <a:graphicFrameLocks noGrp="1"/>
          </p:cNvGraphicFramePr>
          <p:nvPr>
            <p:extLst>
              <p:ext uri="{D42A27DB-BD31-4B8C-83A1-F6EECF244321}">
                <p14:modId xmlns:p14="http://schemas.microsoft.com/office/powerpoint/2010/main" val="1175728043"/>
              </p:ext>
            </p:extLst>
          </p:nvPr>
        </p:nvGraphicFramePr>
        <p:xfrm>
          <a:off x="608932" y="2719780"/>
          <a:ext cx="8971072" cy="970184"/>
        </p:xfrm>
        <a:graphic>
          <a:graphicData uri="http://schemas.openxmlformats.org/drawingml/2006/table">
            <a:tbl>
              <a:tblPr firstRow="1" bandRow="1">
                <a:tableStyleId>{073A0DAA-6AF3-43AB-8588-CEC1D06C72B9}</a:tableStyleId>
              </a:tblPr>
              <a:tblGrid>
                <a:gridCol w="1121384">
                  <a:extLst>
                    <a:ext uri="{9D8B030D-6E8A-4147-A177-3AD203B41FA5}">
                      <a16:colId xmlns:a16="http://schemas.microsoft.com/office/drawing/2014/main" val="4237593536"/>
                    </a:ext>
                  </a:extLst>
                </a:gridCol>
                <a:gridCol w="1121384">
                  <a:extLst>
                    <a:ext uri="{9D8B030D-6E8A-4147-A177-3AD203B41FA5}">
                      <a16:colId xmlns:a16="http://schemas.microsoft.com/office/drawing/2014/main" val="3726834154"/>
                    </a:ext>
                  </a:extLst>
                </a:gridCol>
                <a:gridCol w="1121384">
                  <a:extLst>
                    <a:ext uri="{9D8B030D-6E8A-4147-A177-3AD203B41FA5}">
                      <a16:colId xmlns:a16="http://schemas.microsoft.com/office/drawing/2014/main" val="80190710"/>
                    </a:ext>
                  </a:extLst>
                </a:gridCol>
                <a:gridCol w="1121384">
                  <a:extLst>
                    <a:ext uri="{9D8B030D-6E8A-4147-A177-3AD203B41FA5}">
                      <a16:colId xmlns:a16="http://schemas.microsoft.com/office/drawing/2014/main" val="3725681565"/>
                    </a:ext>
                  </a:extLst>
                </a:gridCol>
                <a:gridCol w="1121384">
                  <a:extLst>
                    <a:ext uri="{9D8B030D-6E8A-4147-A177-3AD203B41FA5}">
                      <a16:colId xmlns:a16="http://schemas.microsoft.com/office/drawing/2014/main" val="2614824146"/>
                    </a:ext>
                  </a:extLst>
                </a:gridCol>
                <a:gridCol w="1121384">
                  <a:extLst>
                    <a:ext uri="{9D8B030D-6E8A-4147-A177-3AD203B41FA5}">
                      <a16:colId xmlns:a16="http://schemas.microsoft.com/office/drawing/2014/main" val="1845032850"/>
                    </a:ext>
                  </a:extLst>
                </a:gridCol>
                <a:gridCol w="1121384">
                  <a:extLst>
                    <a:ext uri="{9D8B030D-6E8A-4147-A177-3AD203B41FA5}">
                      <a16:colId xmlns:a16="http://schemas.microsoft.com/office/drawing/2014/main" val="2256705929"/>
                    </a:ext>
                  </a:extLst>
                </a:gridCol>
                <a:gridCol w="1121384">
                  <a:extLst>
                    <a:ext uri="{9D8B030D-6E8A-4147-A177-3AD203B41FA5}">
                      <a16:colId xmlns:a16="http://schemas.microsoft.com/office/drawing/2014/main" val="3914884464"/>
                    </a:ext>
                  </a:extLst>
                </a:gridCol>
              </a:tblGrid>
              <a:tr h="242546">
                <a:tc>
                  <a:txBody>
                    <a:bodyPr/>
                    <a:lstStyle/>
                    <a:p>
                      <a:r>
                        <a:rPr lang="es-ES" sz="800" dirty="0">
                          <a:latin typeface="Helvetica" panose="020B0604020202020204" pitchFamily="34" charset="0"/>
                          <a:cs typeface="Helvetica" panose="020B0604020202020204" pitchFamily="34" charset="0"/>
                        </a:rPr>
                        <a:t>PERIODIFICACIÓN</a:t>
                      </a:r>
                    </a:p>
                  </a:txBody>
                  <a:tcPr anchor="ctr"/>
                </a:tc>
                <a:tc>
                  <a:txBody>
                    <a:bodyPr/>
                    <a:lstStyle/>
                    <a:p>
                      <a:pPr algn="ctr"/>
                      <a:r>
                        <a:rPr lang="es-ES" sz="800" dirty="0">
                          <a:latin typeface="Helvetica" panose="020B0604020202020204" pitchFamily="34" charset="0"/>
                          <a:cs typeface="Helvetica" panose="020B0604020202020204" pitchFamily="34" charset="0"/>
                        </a:rPr>
                        <a:t>2020</a:t>
                      </a:r>
                    </a:p>
                  </a:txBody>
                  <a:tcPr anchor="ctr"/>
                </a:tc>
                <a:tc>
                  <a:txBody>
                    <a:bodyPr/>
                    <a:lstStyle/>
                    <a:p>
                      <a:pPr algn="ctr"/>
                      <a:r>
                        <a:rPr lang="es-ES" sz="800" dirty="0">
                          <a:latin typeface="Helvetica" panose="020B0604020202020204" pitchFamily="34" charset="0"/>
                          <a:cs typeface="Helvetica" panose="020B0604020202020204" pitchFamily="34" charset="0"/>
                        </a:rPr>
                        <a:t>2021</a:t>
                      </a:r>
                    </a:p>
                  </a:txBody>
                  <a:tcPr anchor="ctr"/>
                </a:tc>
                <a:tc>
                  <a:txBody>
                    <a:bodyPr/>
                    <a:lstStyle/>
                    <a:p>
                      <a:pPr algn="ctr"/>
                      <a:r>
                        <a:rPr lang="es-ES" sz="800" dirty="0">
                          <a:latin typeface="Helvetica" panose="020B0604020202020204" pitchFamily="34" charset="0"/>
                          <a:cs typeface="Helvetica" panose="020B0604020202020204" pitchFamily="34" charset="0"/>
                        </a:rPr>
                        <a:t>2022</a:t>
                      </a:r>
                    </a:p>
                  </a:txBody>
                  <a:tcPr anchor="ctr"/>
                </a:tc>
                <a:tc>
                  <a:txBody>
                    <a:bodyPr/>
                    <a:lstStyle/>
                    <a:p>
                      <a:pPr algn="ctr"/>
                      <a:r>
                        <a:rPr lang="es-ES" sz="800" dirty="0">
                          <a:latin typeface="Helvetica" panose="020B0604020202020204" pitchFamily="34" charset="0"/>
                          <a:cs typeface="Helvetica" panose="020B0604020202020204" pitchFamily="34" charset="0"/>
                        </a:rPr>
                        <a:t>2023</a:t>
                      </a:r>
                    </a:p>
                  </a:txBody>
                  <a:tcPr anchor="ctr"/>
                </a:tc>
                <a:tc>
                  <a:txBody>
                    <a:bodyPr/>
                    <a:lstStyle/>
                    <a:p>
                      <a:pPr algn="ctr"/>
                      <a:r>
                        <a:rPr lang="es-ES" sz="800" dirty="0">
                          <a:latin typeface="Helvetica" panose="020B0604020202020204" pitchFamily="34" charset="0"/>
                          <a:cs typeface="Helvetica" panose="020B0604020202020204" pitchFamily="34" charset="0"/>
                        </a:rPr>
                        <a:t>2024</a:t>
                      </a:r>
                    </a:p>
                  </a:txBody>
                  <a:tcPr anchor="ctr"/>
                </a:tc>
                <a:tc>
                  <a:txBody>
                    <a:bodyPr/>
                    <a:lstStyle/>
                    <a:p>
                      <a:pPr algn="ctr"/>
                      <a:r>
                        <a:rPr lang="es-ES" sz="800" dirty="0">
                          <a:latin typeface="Helvetica" panose="020B0604020202020204" pitchFamily="34" charset="0"/>
                          <a:cs typeface="Helvetica" panose="020B0604020202020204" pitchFamily="34" charset="0"/>
                        </a:rPr>
                        <a:t>2025</a:t>
                      </a:r>
                    </a:p>
                  </a:txBody>
                  <a:tcPr anchor="ctr"/>
                </a:tc>
                <a:tc>
                  <a:txBody>
                    <a:bodyPr/>
                    <a:lstStyle/>
                    <a:p>
                      <a:pPr algn="ctr"/>
                      <a:r>
                        <a:rPr lang="es-ES" sz="800" dirty="0">
                          <a:latin typeface="Helvetica" panose="020B0604020202020204" pitchFamily="34" charset="0"/>
                          <a:cs typeface="Helvetica" panose="020B0604020202020204" pitchFamily="34" charset="0"/>
                        </a:rPr>
                        <a:t>2026</a:t>
                      </a:r>
                    </a:p>
                  </a:txBody>
                  <a:tcPr anchor="ctr"/>
                </a:tc>
                <a:extLst>
                  <a:ext uri="{0D108BD9-81ED-4DB2-BD59-A6C34878D82A}">
                    <a16:rowId xmlns:a16="http://schemas.microsoft.com/office/drawing/2014/main" val="2146404171"/>
                  </a:ext>
                </a:extLst>
              </a:tr>
              <a:tr h="242546">
                <a:tc>
                  <a:txBody>
                    <a:bodyPr/>
                    <a:lstStyle/>
                    <a:p>
                      <a:r>
                        <a:rPr lang="es-ES" sz="800" dirty="0">
                          <a:latin typeface="Helvetica" panose="020B0604020202020204" pitchFamily="34" charset="0"/>
                          <a:cs typeface="Helvetica" panose="020B0604020202020204" pitchFamily="34" charset="0"/>
                        </a:rPr>
                        <a:t>Financiación Plan</a:t>
                      </a:r>
                    </a:p>
                  </a:txBody>
                  <a:tcPr anchor="ctr"/>
                </a:tc>
                <a:tc>
                  <a:txBody>
                    <a:bodyPr/>
                    <a:lstStyle/>
                    <a:p>
                      <a:pPr algn="ctr"/>
                      <a:r>
                        <a:rPr lang="es-ES" sz="800" dirty="0">
                          <a:latin typeface="Helvetica" panose="020B0604020202020204" pitchFamily="34" charset="0"/>
                          <a:cs typeface="Helvetica" panose="020B0604020202020204" pitchFamily="34" charset="0"/>
                        </a:rPr>
                        <a:t>20</a:t>
                      </a:r>
                    </a:p>
                  </a:txBody>
                  <a:tcPr anchor="ctr"/>
                </a:tc>
                <a:tc>
                  <a:txBody>
                    <a:bodyPr/>
                    <a:lstStyle/>
                    <a:p>
                      <a:pPr algn="ctr"/>
                      <a:r>
                        <a:rPr lang="es-ES" sz="800" dirty="0">
                          <a:latin typeface="Helvetica" panose="020B0604020202020204" pitchFamily="34" charset="0"/>
                          <a:cs typeface="Helvetica" panose="020B0604020202020204" pitchFamily="34" charset="0"/>
                        </a:rPr>
                        <a:t>434</a:t>
                      </a:r>
                    </a:p>
                  </a:txBody>
                  <a:tcPr anchor="ctr"/>
                </a:tc>
                <a:tc>
                  <a:txBody>
                    <a:bodyPr/>
                    <a:lstStyle/>
                    <a:p>
                      <a:pPr algn="ctr"/>
                      <a:r>
                        <a:rPr lang="es-ES" sz="800" dirty="0">
                          <a:latin typeface="Helvetica" panose="020B0604020202020204" pitchFamily="34" charset="0"/>
                          <a:cs typeface="Helvetica" panose="020B0604020202020204" pitchFamily="34" charset="0"/>
                        </a:rPr>
                        <a:t>1.815</a:t>
                      </a:r>
                    </a:p>
                  </a:txBody>
                  <a:tcPr anchor="ctr"/>
                </a:tc>
                <a:tc>
                  <a:txBody>
                    <a:bodyPr/>
                    <a:lstStyle/>
                    <a:p>
                      <a:pPr algn="ctr"/>
                      <a:r>
                        <a:rPr lang="es-ES" sz="800" dirty="0">
                          <a:latin typeface="Helvetica" panose="020B0604020202020204" pitchFamily="34" charset="0"/>
                          <a:cs typeface="Helvetica" panose="020B0604020202020204" pitchFamily="34" charset="0"/>
                        </a:rPr>
                        <a:t>2.099</a:t>
                      </a:r>
                    </a:p>
                  </a:txBody>
                  <a:tcPr anchor="ctr"/>
                </a:tc>
                <a:tc>
                  <a:txBody>
                    <a:bodyPr/>
                    <a:lstStyle/>
                    <a:p>
                      <a:pPr algn="ctr"/>
                      <a:r>
                        <a:rPr lang="es-ES" sz="800" dirty="0">
                          <a:latin typeface="Helvetica" panose="020B0604020202020204" pitchFamily="34" charset="0"/>
                          <a:cs typeface="Helvetica" panose="020B0604020202020204" pitchFamily="34" charset="0"/>
                        </a:rPr>
                        <a:t>1.374</a:t>
                      </a:r>
                    </a:p>
                  </a:txBody>
                  <a:tcPr anchor="ctr"/>
                </a:tc>
                <a:tc>
                  <a:txBody>
                    <a:bodyPr/>
                    <a:lstStyle/>
                    <a:p>
                      <a:pPr algn="ctr"/>
                      <a:r>
                        <a:rPr lang="es-ES" sz="800" dirty="0">
                          <a:latin typeface="Helvetica" panose="020B0604020202020204" pitchFamily="34" charset="0"/>
                          <a:cs typeface="Helvetica" panose="020B0604020202020204" pitchFamily="34" charset="0"/>
                        </a:rPr>
                        <a:t>698</a:t>
                      </a:r>
                    </a:p>
                  </a:txBody>
                  <a:tcPr anchor="ctr"/>
                </a:tc>
                <a:tc>
                  <a:txBody>
                    <a:bodyPr/>
                    <a:lstStyle/>
                    <a:p>
                      <a:pPr algn="ctr"/>
                      <a:r>
                        <a:rPr lang="es-ES" sz="800" dirty="0">
                          <a:latin typeface="Helvetica" panose="020B0604020202020204" pitchFamily="34" charset="0"/>
                          <a:cs typeface="Helvetica" panose="020B0604020202020204" pitchFamily="34" charset="0"/>
                        </a:rPr>
                        <a:t>228</a:t>
                      </a:r>
                    </a:p>
                  </a:txBody>
                  <a:tcPr anchor="ctr"/>
                </a:tc>
                <a:extLst>
                  <a:ext uri="{0D108BD9-81ED-4DB2-BD59-A6C34878D82A}">
                    <a16:rowId xmlns:a16="http://schemas.microsoft.com/office/drawing/2014/main" val="3777627120"/>
                  </a:ext>
                </a:extLst>
              </a:tr>
              <a:tr h="242546">
                <a:tc>
                  <a:txBody>
                    <a:bodyPr/>
                    <a:lstStyle/>
                    <a:p>
                      <a:r>
                        <a:rPr lang="es-ES" sz="800" dirty="0">
                          <a:latin typeface="Helvetica" panose="020B0604020202020204" pitchFamily="34" charset="0"/>
                          <a:cs typeface="Helvetica" panose="020B0604020202020204" pitchFamily="34" charset="0"/>
                        </a:rPr>
                        <a:t>Otra financiación</a:t>
                      </a:r>
                    </a:p>
                  </a:txBody>
                  <a:tcPr anchor="ctr"/>
                </a:tc>
                <a:tc>
                  <a:txBody>
                    <a:bodyPr/>
                    <a:lstStyle/>
                    <a:p>
                      <a:pPr algn="ctr"/>
                      <a:r>
                        <a:rPr lang="es-ES" sz="800" dirty="0">
                          <a:latin typeface="Helvetica" panose="020B0604020202020204" pitchFamily="34" charset="0"/>
                          <a:cs typeface="Helvetica" panose="020B0604020202020204" pitchFamily="34" charset="0"/>
                        </a:rPr>
                        <a:t>19,6</a:t>
                      </a:r>
                    </a:p>
                  </a:txBody>
                  <a:tcPr anchor="ctr"/>
                </a:tc>
                <a:tc>
                  <a:txBody>
                    <a:bodyPr/>
                    <a:lstStyle/>
                    <a:p>
                      <a:pPr algn="ctr"/>
                      <a:r>
                        <a:rPr lang="es-ES" sz="800" dirty="0">
                          <a:latin typeface="Helvetica" panose="020B0604020202020204" pitchFamily="34" charset="0"/>
                          <a:cs typeface="Helvetica" panose="020B0604020202020204" pitchFamily="34" charset="0"/>
                        </a:rPr>
                        <a:t>278</a:t>
                      </a:r>
                    </a:p>
                  </a:txBody>
                  <a:tcPr anchor="ctr"/>
                </a:tc>
                <a:tc>
                  <a:txBody>
                    <a:bodyPr/>
                    <a:lstStyle/>
                    <a:p>
                      <a:pPr algn="ctr"/>
                      <a:r>
                        <a:rPr lang="es-ES" sz="800" dirty="0">
                          <a:latin typeface="Helvetica" panose="020B0604020202020204" pitchFamily="34" charset="0"/>
                          <a:cs typeface="Helvetica" panose="020B0604020202020204" pitchFamily="34" charset="0"/>
                        </a:rPr>
                        <a:t>405</a:t>
                      </a:r>
                    </a:p>
                  </a:txBody>
                  <a:tcPr anchor="ctr"/>
                </a:tc>
                <a:tc>
                  <a:txBody>
                    <a:bodyPr/>
                    <a:lstStyle/>
                    <a:p>
                      <a:pPr algn="ctr"/>
                      <a:r>
                        <a:rPr lang="es-ES" sz="800" dirty="0">
                          <a:latin typeface="Helvetica" panose="020B0604020202020204" pitchFamily="34" charset="0"/>
                          <a:cs typeface="Helvetica" panose="020B0604020202020204" pitchFamily="34" charset="0"/>
                        </a:rPr>
                        <a:t>314</a:t>
                      </a:r>
                    </a:p>
                  </a:txBody>
                  <a:tcPr anchor="ctr"/>
                </a:tc>
                <a:tc>
                  <a:txBody>
                    <a:bodyPr/>
                    <a:lstStyle/>
                    <a:p>
                      <a:pPr algn="ctr"/>
                      <a:r>
                        <a:rPr lang="es-ES" sz="800" dirty="0">
                          <a:latin typeface="Helvetica" panose="020B0604020202020204" pitchFamily="34" charset="0"/>
                          <a:cs typeface="Helvetica" panose="020B0604020202020204" pitchFamily="34" charset="0"/>
                        </a:rPr>
                        <a:t>203</a:t>
                      </a:r>
                    </a:p>
                  </a:txBody>
                  <a:tcPr anchor="ctr"/>
                </a:tc>
                <a:tc>
                  <a:txBody>
                    <a:bodyPr/>
                    <a:lstStyle/>
                    <a:p>
                      <a:pPr algn="ctr"/>
                      <a:r>
                        <a:rPr lang="es-ES" sz="800" dirty="0">
                          <a:latin typeface="Helvetica" panose="020B0604020202020204" pitchFamily="34" charset="0"/>
                          <a:cs typeface="Helvetica" panose="020B0604020202020204" pitchFamily="34" charset="0"/>
                        </a:rPr>
                        <a:t>-</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777395179"/>
                  </a:ext>
                </a:extLst>
              </a:tr>
              <a:tr h="242546">
                <a:tc>
                  <a:txBody>
                    <a:bodyPr/>
                    <a:lstStyle/>
                    <a:p>
                      <a:r>
                        <a:rPr lang="es-ES" sz="800" dirty="0">
                          <a:solidFill>
                            <a:schemeClr val="bg1"/>
                          </a:solidFill>
                          <a:latin typeface="Helvetica" panose="020B0604020202020204" pitchFamily="34" charset="0"/>
                          <a:cs typeface="Helvetica" panose="020B0604020202020204" pitchFamily="34" charset="0"/>
                        </a:rPr>
                        <a:t>TOTAL</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19,6</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712,2</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2.219,6</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2.412,8</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2.412,8</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697,8</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228,3</a:t>
                      </a:r>
                    </a:p>
                  </a:txBody>
                  <a:tcPr anchor="ctr">
                    <a:solidFill>
                      <a:schemeClr val="bg2">
                        <a:lumMod val="50000"/>
                      </a:schemeClr>
                    </a:solidFill>
                  </a:tcPr>
                </a:tc>
                <a:extLst>
                  <a:ext uri="{0D108BD9-81ED-4DB2-BD59-A6C34878D82A}">
                    <a16:rowId xmlns:a16="http://schemas.microsoft.com/office/drawing/2014/main" val="601640300"/>
                  </a:ext>
                </a:extLst>
              </a:tr>
            </a:tbl>
          </a:graphicData>
        </a:graphic>
      </p:graphicFrame>
      <p:grpSp>
        <p:nvGrpSpPr>
          <p:cNvPr id="10" name="Grupo 9">
            <a:extLst>
              <a:ext uri="{FF2B5EF4-FFF2-40B4-BE49-F238E27FC236}">
                <a16:creationId xmlns:a16="http://schemas.microsoft.com/office/drawing/2014/main" id="{7C28CD52-4B10-4733-AAA5-3D42CA7465A8}"/>
              </a:ext>
            </a:extLst>
          </p:cNvPr>
          <p:cNvGrpSpPr/>
          <p:nvPr/>
        </p:nvGrpSpPr>
        <p:grpSpPr>
          <a:xfrm>
            <a:off x="10065534" y="1859910"/>
            <a:ext cx="2003068" cy="2933420"/>
            <a:chOff x="8691937" y="1474904"/>
            <a:chExt cx="3500063" cy="4237724"/>
          </a:xfrm>
        </p:grpSpPr>
        <p:sp>
          <p:nvSpPr>
            <p:cNvPr id="11" name="Rectángulo 10">
              <a:extLst>
                <a:ext uri="{FF2B5EF4-FFF2-40B4-BE49-F238E27FC236}">
                  <a16:creationId xmlns:a16="http://schemas.microsoft.com/office/drawing/2014/main" id="{EABC51E6-0463-4351-B101-844EA54B9B4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4C82E696-87C5-46E6-9CA9-A1D180F25E9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3" name="Imagen 2">
            <a:extLst>
              <a:ext uri="{FF2B5EF4-FFF2-40B4-BE49-F238E27FC236}">
                <a16:creationId xmlns:a16="http://schemas.microsoft.com/office/drawing/2014/main" id="{AA0A1A2D-BFCF-4567-9784-0665FC6AADAB}"/>
              </a:ext>
            </a:extLst>
          </p:cNvPr>
          <p:cNvPicPr>
            <a:picLocks noChangeAspect="1"/>
          </p:cNvPicPr>
          <p:nvPr/>
        </p:nvPicPr>
        <p:blipFill>
          <a:blip r:embed="rId2"/>
          <a:stretch>
            <a:fillRect/>
          </a:stretch>
        </p:blipFill>
        <p:spPr>
          <a:xfrm>
            <a:off x="10319635" y="2413030"/>
            <a:ext cx="1339649" cy="1761806"/>
          </a:xfrm>
          <a:prstGeom prst="rect">
            <a:avLst/>
          </a:prstGeom>
        </p:spPr>
      </p:pic>
      <p:graphicFrame>
        <p:nvGraphicFramePr>
          <p:cNvPr id="16" name="Tabla 16">
            <a:extLst>
              <a:ext uri="{FF2B5EF4-FFF2-40B4-BE49-F238E27FC236}">
                <a16:creationId xmlns:a16="http://schemas.microsoft.com/office/drawing/2014/main" id="{FE716CA0-5695-48EC-8F79-69B16C14F68C}"/>
              </a:ext>
            </a:extLst>
          </p:cNvPr>
          <p:cNvGraphicFramePr>
            <a:graphicFrameLocks noGrp="1"/>
          </p:cNvGraphicFramePr>
          <p:nvPr>
            <p:extLst>
              <p:ext uri="{D42A27DB-BD31-4B8C-83A1-F6EECF244321}">
                <p14:modId xmlns:p14="http://schemas.microsoft.com/office/powerpoint/2010/main" val="515850520"/>
              </p:ext>
            </p:extLst>
          </p:nvPr>
        </p:nvGraphicFramePr>
        <p:xfrm>
          <a:off x="600045" y="3827982"/>
          <a:ext cx="8153627" cy="1943913"/>
        </p:xfrm>
        <a:graphic>
          <a:graphicData uri="http://schemas.openxmlformats.org/drawingml/2006/table">
            <a:tbl>
              <a:tblPr firstRow="1" bandRow="1">
                <a:tableStyleId>{073A0DAA-6AF3-43AB-8588-CEC1D06C72B9}</a:tableStyleId>
              </a:tblPr>
              <a:tblGrid>
                <a:gridCol w="1011304">
                  <a:extLst>
                    <a:ext uri="{9D8B030D-6E8A-4147-A177-3AD203B41FA5}">
                      <a16:colId xmlns:a16="http://schemas.microsoft.com/office/drawing/2014/main" val="3733289670"/>
                    </a:ext>
                  </a:extLst>
                </a:gridCol>
                <a:gridCol w="3058264">
                  <a:extLst>
                    <a:ext uri="{9D8B030D-6E8A-4147-A177-3AD203B41FA5}">
                      <a16:colId xmlns:a16="http://schemas.microsoft.com/office/drawing/2014/main" val="986174705"/>
                    </a:ext>
                  </a:extLst>
                </a:gridCol>
                <a:gridCol w="1372244">
                  <a:extLst>
                    <a:ext uri="{9D8B030D-6E8A-4147-A177-3AD203B41FA5}">
                      <a16:colId xmlns:a16="http://schemas.microsoft.com/office/drawing/2014/main" val="3141415432"/>
                    </a:ext>
                  </a:extLst>
                </a:gridCol>
                <a:gridCol w="1339571">
                  <a:extLst>
                    <a:ext uri="{9D8B030D-6E8A-4147-A177-3AD203B41FA5}">
                      <a16:colId xmlns:a16="http://schemas.microsoft.com/office/drawing/2014/main" val="467701838"/>
                    </a:ext>
                  </a:extLst>
                </a:gridCol>
                <a:gridCol w="1372244">
                  <a:extLst>
                    <a:ext uri="{9D8B030D-6E8A-4147-A177-3AD203B41FA5}">
                      <a16:colId xmlns:a16="http://schemas.microsoft.com/office/drawing/2014/main" val="2921357895"/>
                    </a:ext>
                  </a:extLst>
                </a:gridCol>
              </a:tblGrid>
              <a:tr h="172380">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Enumeración de las reformas e inversiones</a:t>
                      </a:r>
                    </a:p>
                  </a:txBody>
                  <a:tcPr anchor="ct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800" dirty="0">
                          <a:latin typeface="Helvetica" panose="020B0604020202020204" pitchFamily="34" charset="0"/>
                          <a:cs typeface="Helvetica" panose="020B0604020202020204" pitchFamily="34" charset="0"/>
                        </a:rPr>
                        <a:t>Financiación</a:t>
                      </a:r>
                    </a:p>
                  </a:txBody>
                  <a:tcPr anchor="ctr"/>
                </a:tc>
                <a:tc>
                  <a:txBody>
                    <a:bodyPr/>
                    <a:lstStyle/>
                    <a:p>
                      <a:pPr algn="ctr"/>
                      <a:r>
                        <a:rPr lang="es-ES" sz="800" dirty="0">
                          <a:latin typeface="Helvetica" panose="020B0604020202020204" pitchFamily="34" charset="0"/>
                          <a:cs typeface="Helvetica" panose="020B0604020202020204" pitchFamily="34" charset="0"/>
                        </a:rPr>
                        <a:t>% sobre el total</a:t>
                      </a:r>
                    </a:p>
                  </a:txBody>
                  <a:tcPr anchor="ctr"/>
                </a:tc>
                <a:tc>
                  <a:txBody>
                    <a:bodyPr/>
                    <a:lstStyle/>
                    <a:p>
                      <a:pPr algn="ctr"/>
                      <a:r>
                        <a:rPr lang="es-ES" sz="800" dirty="0">
                          <a:latin typeface="Helvetica" panose="020B0604020202020204" pitchFamily="34" charset="0"/>
                          <a:cs typeface="Helvetica" panose="020B0604020202020204" pitchFamily="34" charset="0"/>
                        </a:rPr>
                        <a:t>COFOG</a:t>
                      </a:r>
                    </a:p>
                  </a:txBody>
                  <a:tcPr anchor="ctr"/>
                </a:tc>
                <a:extLst>
                  <a:ext uri="{0D108BD9-81ED-4DB2-BD59-A6C34878D82A}">
                    <a16:rowId xmlns:a16="http://schemas.microsoft.com/office/drawing/2014/main" val="2267126120"/>
                  </a:ext>
                </a:extLst>
              </a:tr>
              <a:tr h="245006">
                <a:tc>
                  <a:txBody>
                    <a:bodyPr/>
                    <a:lstStyle/>
                    <a:p>
                      <a:r>
                        <a:rPr lang="es-ES" sz="800" dirty="0">
                          <a:latin typeface="Helvetica" panose="020B0604020202020204" pitchFamily="34" charset="0"/>
                          <a:cs typeface="Helvetica" panose="020B0604020202020204" pitchFamily="34" charset="0"/>
                        </a:rPr>
                        <a:t>C6. R1</a:t>
                      </a:r>
                    </a:p>
                  </a:txBody>
                  <a:tcPr anchor="ctr"/>
                </a:tc>
                <a:tc>
                  <a:txBody>
                    <a:bodyPr/>
                    <a:lstStyle/>
                    <a:p>
                      <a:pPr algn="just"/>
                      <a:r>
                        <a:rPr lang="es-ES" sz="800" dirty="0">
                          <a:latin typeface="Helvetica" panose="020B0604020202020204" pitchFamily="34" charset="0"/>
                          <a:cs typeface="Helvetica" panose="020B0604020202020204" pitchFamily="34" charset="0"/>
                        </a:rPr>
                        <a:t>Estrategia de Movilidad Segura, Sostenible y Conectada.</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957252565"/>
                  </a:ext>
                </a:extLst>
              </a:tr>
              <a:tr h="168100">
                <a:tc>
                  <a:txBody>
                    <a:bodyPr/>
                    <a:lstStyle/>
                    <a:p>
                      <a:r>
                        <a:rPr lang="es-ES" sz="800" dirty="0">
                          <a:latin typeface="Helvetica" panose="020B0604020202020204" pitchFamily="34" charset="0"/>
                          <a:cs typeface="Helvetica" panose="020B0604020202020204" pitchFamily="34" charset="0"/>
                        </a:rPr>
                        <a:t>C6.R2</a:t>
                      </a:r>
                    </a:p>
                  </a:txBody>
                  <a:tcPr anchor="ctr"/>
                </a:tc>
                <a:tc>
                  <a:txBody>
                    <a:bodyPr/>
                    <a:lstStyle/>
                    <a:p>
                      <a:pPr algn="just"/>
                      <a:r>
                        <a:rPr lang="es-ES" sz="800" dirty="0">
                          <a:latin typeface="Helvetica" panose="020B0604020202020204" pitchFamily="34" charset="0"/>
                          <a:cs typeface="Helvetica" panose="020B0604020202020204" pitchFamily="34" charset="0"/>
                        </a:rPr>
                        <a:t>Estrategia Indicativa Ferroviaria.</a:t>
                      </a:r>
                    </a:p>
                  </a:txBody>
                  <a:tcPr anchor="ctr"/>
                </a:tc>
                <a:tc>
                  <a:txBody>
                    <a:bodyPr/>
                    <a:lstStyle/>
                    <a:p>
                      <a:pPr algn="ctr"/>
                      <a:r>
                        <a:rPr lang="es-ES" sz="800" dirty="0">
                          <a:latin typeface="Helvetica" panose="020B0604020202020204" pitchFamily="34" charset="0"/>
                          <a:cs typeface="Helvetica" panose="020B0604020202020204" pitchFamily="34" charset="0"/>
                        </a:rPr>
                        <a:t>N.A.</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414036594"/>
                  </a:ext>
                </a:extLst>
              </a:tr>
              <a:tr h="252492">
                <a:tc>
                  <a:txBody>
                    <a:bodyPr/>
                    <a:lstStyle/>
                    <a:p>
                      <a:r>
                        <a:rPr lang="es-ES" sz="800" dirty="0">
                          <a:latin typeface="Helvetica" panose="020B0604020202020204" pitchFamily="34" charset="0"/>
                          <a:cs typeface="Helvetica" panose="020B0604020202020204" pitchFamily="34" charset="0"/>
                        </a:rPr>
                        <a:t>C6.I1</a:t>
                      </a:r>
                    </a:p>
                  </a:txBody>
                  <a:tcPr anchor="ctr"/>
                </a:tc>
                <a:tc>
                  <a:txBody>
                    <a:bodyPr/>
                    <a:lstStyle/>
                    <a:p>
                      <a:pPr algn="just"/>
                      <a:r>
                        <a:rPr lang="es-ES" sz="800" dirty="0">
                          <a:latin typeface="Helvetica" panose="020B0604020202020204" pitchFamily="34" charset="0"/>
                          <a:cs typeface="Helvetica" panose="020B0604020202020204" pitchFamily="34" charset="0"/>
                        </a:rPr>
                        <a:t>Red nacional de transporte: Corredores europeos.</a:t>
                      </a:r>
                    </a:p>
                  </a:txBody>
                  <a:tcPr anchor="ctr"/>
                </a:tc>
                <a:tc>
                  <a:txBody>
                    <a:bodyPr/>
                    <a:lstStyle/>
                    <a:p>
                      <a:pPr algn="ctr"/>
                      <a:r>
                        <a:rPr lang="es-ES" sz="800" dirty="0">
                          <a:latin typeface="Helvetica" panose="020B0604020202020204" pitchFamily="34" charset="0"/>
                          <a:cs typeface="Helvetica" panose="020B0604020202020204" pitchFamily="34" charset="0"/>
                        </a:rPr>
                        <a:t>2.987,6 M€</a:t>
                      </a:r>
                    </a:p>
                  </a:txBody>
                  <a:tcPr anchor="ctr"/>
                </a:tc>
                <a:tc>
                  <a:txBody>
                    <a:bodyPr/>
                    <a:lstStyle/>
                    <a:p>
                      <a:pPr algn="ctr"/>
                      <a:r>
                        <a:rPr lang="es-ES" sz="800" dirty="0">
                          <a:latin typeface="Helvetica" panose="020B0604020202020204" pitchFamily="34" charset="0"/>
                          <a:cs typeface="Helvetica" panose="020B0604020202020204" pitchFamily="34" charset="0"/>
                        </a:rPr>
                        <a:t>45%</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596037113"/>
                  </a:ext>
                </a:extLst>
              </a:tr>
              <a:tr h="230909">
                <a:tc>
                  <a:txBody>
                    <a:bodyPr/>
                    <a:lstStyle/>
                    <a:p>
                      <a:r>
                        <a:rPr lang="es-ES" sz="800" dirty="0">
                          <a:latin typeface="Helvetica" panose="020B0604020202020204" pitchFamily="34" charset="0"/>
                          <a:cs typeface="Helvetica" panose="020B0604020202020204" pitchFamily="34" charset="0"/>
                        </a:rPr>
                        <a:t>C6.I2</a:t>
                      </a:r>
                    </a:p>
                  </a:txBody>
                  <a:tcPr anchor="ctr"/>
                </a:tc>
                <a:tc>
                  <a:txBody>
                    <a:bodyPr/>
                    <a:lstStyle/>
                    <a:p>
                      <a:pPr algn="just"/>
                      <a:r>
                        <a:rPr lang="es-ES" sz="800" dirty="0">
                          <a:latin typeface="Helvetica" panose="020B0604020202020204" pitchFamily="34" charset="0"/>
                          <a:cs typeface="Helvetica" panose="020B0604020202020204" pitchFamily="34" charset="0"/>
                        </a:rPr>
                        <a:t>Red Transeuropea de Transporte. Otras actuaciones.</a:t>
                      </a:r>
                    </a:p>
                  </a:txBody>
                  <a:tcPr anchor="ctr"/>
                </a:tc>
                <a:tc>
                  <a:txBody>
                    <a:bodyPr/>
                    <a:lstStyle/>
                    <a:p>
                      <a:pPr algn="ctr"/>
                      <a:r>
                        <a:rPr lang="es-ES" sz="800" dirty="0">
                          <a:latin typeface="Helvetica" panose="020B0604020202020204" pitchFamily="34" charset="0"/>
                          <a:cs typeface="Helvetica" panose="020B0604020202020204" pitchFamily="34" charset="0"/>
                        </a:rPr>
                        <a:t>1.904,9 M€</a:t>
                      </a:r>
                    </a:p>
                  </a:txBody>
                  <a:tcPr anchor="ctr"/>
                </a:tc>
                <a:tc>
                  <a:txBody>
                    <a:bodyPr/>
                    <a:lstStyle/>
                    <a:p>
                      <a:pPr algn="ctr"/>
                      <a:r>
                        <a:rPr lang="es-ES" sz="800" dirty="0">
                          <a:latin typeface="Helvetica" panose="020B0604020202020204" pitchFamily="34" charset="0"/>
                          <a:cs typeface="Helvetica" panose="020B0604020202020204" pitchFamily="34" charset="0"/>
                        </a:rPr>
                        <a:t>29%</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72132296"/>
                  </a:ext>
                </a:extLst>
              </a:tr>
              <a:tr h="240146">
                <a:tc>
                  <a:txBody>
                    <a:bodyPr/>
                    <a:lstStyle/>
                    <a:p>
                      <a:r>
                        <a:rPr lang="es-ES" sz="800" dirty="0">
                          <a:latin typeface="Helvetica" panose="020B0604020202020204" pitchFamily="34" charset="0"/>
                          <a:cs typeface="Helvetica" panose="020B0604020202020204" pitchFamily="34" charset="0"/>
                        </a:rPr>
                        <a:t>C6.I3</a:t>
                      </a:r>
                    </a:p>
                  </a:txBody>
                  <a:tcPr anchor="ctr"/>
                </a:tc>
                <a:tc>
                  <a:txBody>
                    <a:bodyPr/>
                    <a:lstStyle/>
                    <a:p>
                      <a:pPr algn="just"/>
                      <a:r>
                        <a:rPr lang="es-ES" sz="800" dirty="0">
                          <a:latin typeface="Helvetica" panose="020B0604020202020204" pitchFamily="34" charset="0"/>
                          <a:cs typeface="Helvetica" panose="020B0604020202020204" pitchFamily="34" charset="0"/>
                        </a:rPr>
                        <a:t>Intermodalidad y logística.</a:t>
                      </a:r>
                    </a:p>
                  </a:txBody>
                  <a:tcPr anchor="ctr"/>
                </a:tc>
                <a:tc>
                  <a:txBody>
                    <a:bodyPr/>
                    <a:lstStyle/>
                    <a:p>
                      <a:pPr algn="ctr"/>
                      <a:r>
                        <a:rPr lang="es-ES" sz="800" dirty="0">
                          <a:latin typeface="Helvetica" panose="020B0604020202020204" pitchFamily="34" charset="0"/>
                          <a:cs typeface="Helvetica" panose="020B0604020202020204" pitchFamily="34" charset="0"/>
                        </a:rPr>
                        <a:t>974,5 M€</a:t>
                      </a:r>
                    </a:p>
                  </a:txBody>
                  <a:tcPr anchor="ctr"/>
                </a:tc>
                <a:tc>
                  <a:txBody>
                    <a:bodyPr/>
                    <a:lstStyle/>
                    <a:p>
                      <a:pPr algn="ctr"/>
                      <a:r>
                        <a:rPr lang="es-ES" sz="800" dirty="0">
                          <a:latin typeface="Helvetica" panose="020B0604020202020204" pitchFamily="34" charset="0"/>
                          <a:cs typeface="Helvetica" panose="020B0604020202020204" pitchFamily="34" charset="0"/>
                        </a:rPr>
                        <a:t>15%</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850992889"/>
                  </a:ext>
                </a:extLst>
              </a:tr>
              <a:tr h="21243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800" dirty="0">
                          <a:latin typeface="Helvetica" panose="020B0604020202020204" pitchFamily="34" charset="0"/>
                          <a:cs typeface="Helvetica" panose="020B0604020202020204" pitchFamily="34" charset="0"/>
                        </a:rPr>
                        <a:t>C6.I4</a:t>
                      </a:r>
                    </a:p>
                  </a:txBody>
                  <a:tcPr anchor="ctr"/>
                </a:tc>
                <a:tc>
                  <a:txBody>
                    <a:bodyPr/>
                    <a:lstStyle/>
                    <a:p>
                      <a:pPr algn="just"/>
                      <a:r>
                        <a:rPr lang="es-ES" sz="800" dirty="0">
                          <a:latin typeface="Helvetica" panose="020B0604020202020204" pitchFamily="34" charset="0"/>
                          <a:cs typeface="Helvetica" panose="020B0604020202020204" pitchFamily="34" charset="0"/>
                        </a:rPr>
                        <a:t>Programa de apoyo para un transporte sostenible y digital.</a:t>
                      </a:r>
                    </a:p>
                  </a:txBody>
                  <a:tcPr anchor="ctr"/>
                </a:tc>
                <a:tc>
                  <a:txBody>
                    <a:bodyPr/>
                    <a:lstStyle/>
                    <a:p>
                      <a:pPr algn="ctr"/>
                      <a:r>
                        <a:rPr lang="es-ES" sz="800" dirty="0">
                          <a:latin typeface="Helvetica" panose="020B0604020202020204" pitchFamily="34" charset="0"/>
                          <a:cs typeface="Helvetica" panose="020B0604020202020204" pitchFamily="34" charset="0"/>
                        </a:rPr>
                        <a:t>800 M€</a:t>
                      </a:r>
                    </a:p>
                  </a:txBody>
                  <a:tcPr anchor="ctr"/>
                </a:tc>
                <a:tc>
                  <a:txBody>
                    <a:bodyPr/>
                    <a:lstStyle/>
                    <a:p>
                      <a:pPr algn="ctr"/>
                      <a:r>
                        <a:rPr lang="es-ES" sz="800" dirty="0">
                          <a:latin typeface="Helvetica" panose="020B0604020202020204" pitchFamily="34" charset="0"/>
                          <a:cs typeface="Helvetica" panose="020B0604020202020204" pitchFamily="34" charset="0"/>
                        </a:rPr>
                        <a:t>12%</a:t>
                      </a:r>
                    </a:p>
                  </a:txBody>
                  <a:tcPr anchor="ctr"/>
                </a:tc>
                <a:tc>
                  <a:txBody>
                    <a:bodyPr/>
                    <a:lstStyle/>
                    <a:p>
                      <a:pPr algn="ctr"/>
                      <a:endParaRPr lang="es-ES" sz="8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290544022"/>
                  </a:ext>
                </a:extLst>
              </a:tr>
              <a:tr h="172380">
                <a:tc>
                  <a:txBody>
                    <a:bodyPr/>
                    <a:lstStyle/>
                    <a:p>
                      <a:r>
                        <a:rPr lang="es-ES" sz="800" b="1" dirty="0">
                          <a:solidFill>
                            <a:schemeClr val="bg1"/>
                          </a:solidFill>
                          <a:latin typeface="Helvetica" panose="020B0604020202020204" pitchFamily="34" charset="0"/>
                          <a:cs typeface="Helvetica" panose="020B0604020202020204" pitchFamily="34" charset="0"/>
                        </a:rPr>
                        <a:t>Total componente</a:t>
                      </a:r>
                    </a:p>
                  </a:txBody>
                  <a:tcPr anchor="ctr">
                    <a:solidFill>
                      <a:schemeClr val="bg2">
                        <a:lumMod val="50000"/>
                      </a:schemeClr>
                    </a:solidFill>
                  </a:tcPr>
                </a:tc>
                <a:tc>
                  <a:txBody>
                    <a:bodyPr/>
                    <a:lstStyle/>
                    <a:p>
                      <a:endParaRPr lang="es-ES" sz="8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1.642 M€</a:t>
                      </a:r>
                    </a:p>
                  </a:txBody>
                  <a:tcPr anchor="ctr">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100%</a:t>
                      </a:r>
                    </a:p>
                  </a:txBody>
                  <a:tcPr anchor="ctr">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solidFill>
                      <a:schemeClr val="bg2">
                        <a:lumMod val="50000"/>
                      </a:schemeClr>
                    </a:solidFill>
                  </a:tcPr>
                </a:tc>
                <a:extLst>
                  <a:ext uri="{0D108BD9-81ED-4DB2-BD59-A6C34878D82A}">
                    <a16:rowId xmlns:a16="http://schemas.microsoft.com/office/drawing/2014/main" val="346090476"/>
                  </a:ext>
                </a:extLst>
              </a:tr>
            </a:tbl>
          </a:graphicData>
        </a:graphic>
      </p:graphicFrame>
    </p:spTree>
    <p:extLst>
      <p:ext uri="{BB962C8B-B14F-4D97-AF65-F5344CB8AC3E}">
        <p14:creationId xmlns:p14="http://schemas.microsoft.com/office/powerpoint/2010/main" val="406844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Descripción general del componente </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835352118"/>
              </p:ext>
            </p:extLst>
          </p:nvPr>
        </p:nvGraphicFramePr>
        <p:xfrm>
          <a:off x="345628" y="1164713"/>
          <a:ext cx="9328257" cy="4891313"/>
        </p:xfrm>
        <a:graphic>
          <a:graphicData uri="http://schemas.openxmlformats.org/drawingml/2006/table">
            <a:tbl>
              <a:tblPr firstRow="1" bandRow="1">
                <a:tableStyleId>{5940675A-B579-460E-94D1-54222C63F5DA}</a:tableStyleId>
              </a:tblPr>
              <a:tblGrid>
                <a:gridCol w="893560">
                  <a:extLst>
                    <a:ext uri="{9D8B030D-6E8A-4147-A177-3AD203B41FA5}">
                      <a16:colId xmlns:a16="http://schemas.microsoft.com/office/drawing/2014/main" val="2789835428"/>
                    </a:ext>
                  </a:extLst>
                </a:gridCol>
                <a:gridCol w="1769350">
                  <a:extLst>
                    <a:ext uri="{9D8B030D-6E8A-4147-A177-3AD203B41FA5}">
                      <a16:colId xmlns:a16="http://schemas.microsoft.com/office/drawing/2014/main" val="3122403018"/>
                    </a:ext>
                  </a:extLst>
                </a:gridCol>
                <a:gridCol w="1109272">
                  <a:extLst>
                    <a:ext uri="{9D8B030D-6E8A-4147-A177-3AD203B41FA5}">
                      <a16:colId xmlns:a16="http://schemas.microsoft.com/office/drawing/2014/main" val="2191435742"/>
                    </a:ext>
                  </a:extLst>
                </a:gridCol>
                <a:gridCol w="2848131">
                  <a:extLst>
                    <a:ext uri="{9D8B030D-6E8A-4147-A177-3AD203B41FA5}">
                      <a16:colId xmlns:a16="http://schemas.microsoft.com/office/drawing/2014/main" val="4149965267"/>
                    </a:ext>
                  </a:extLst>
                </a:gridCol>
                <a:gridCol w="899410">
                  <a:extLst>
                    <a:ext uri="{9D8B030D-6E8A-4147-A177-3AD203B41FA5}">
                      <a16:colId xmlns:a16="http://schemas.microsoft.com/office/drawing/2014/main" val="2922514191"/>
                    </a:ext>
                  </a:extLst>
                </a:gridCol>
                <a:gridCol w="884419">
                  <a:extLst>
                    <a:ext uri="{9D8B030D-6E8A-4147-A177-3AD203B41FA5}">
                      <a16:colId xmlns:a16="http://schemas.microsoft.com/office/drawing/2014/main" val="617379694"/>
                    </a:ext>
                  </a:extLst>
                </a:gridCol>
                <a:gridCol w="924115">
                  <a:extLst>
                    <a:ext uri="{9D8B030D-6E8A-4147-A177-3AD203B41FA5}">
                      <a16:colId xmlns:a16="http://schemas.microsoft.com/office/drawing/2014/main" val="3639625444"/>
                    </a:ext>
                  </a:extLst>
                </a:gridCol>
              </a:tblGrid>
              <a:tr h="532964">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888274">
                <a:tc>
                  <a:txBody>
                    <a:bodyPr/>
                    <a:lstStyle/>
                    <a:p>
                      <a:pPr algn="just"/>
                      <a:r>
                        <a:rPr lang="es-ES" sz="900" dirty="0">
                          <a:solidFill>
                            <a:srgbClr val="343536"/>
                          </a:solidFill>
                          <a:latin typeface="Helvetica" panose="020B0604020202020204" pitchFamily="34" charset="0"/>
                          <a:cs typeface="Helvetica" panose="020B0604020202020204" pitchFamily="34" charset="0"/>
                        </a:rPr>
                        <a:t>C6.I1</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Red nacional de transporte: Corredores europeos</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Transportes, Movilidad y Agenda Urbana a través del Administrador de Infraestructuras Ferroviarias principalmente, y otros administradores de los corredores como la Dirección General de Carreteras o Puertos del Estado.</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135,4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795,8 M€</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897,6 M€</a:t>
                      </a:r>
                    </a:p>
                  </a:txBody>
                  <a:tcPr anchor="ctr"/>
                </a:tc>
                <a:extLst>
                  <a:ext uri="{0D108BD9-81ED-4DB2-BD59-A6C34878D82A}">
                    <a16:rowId xmlns:a16="http://schemas.microsoft.com/office/drawing/2014/main" val="652973000"/>
                  </a:ext>
                </a:extLst>
              </a:tr>
              <a:tr h="621792">
                <a:tc>
                  <a:txBody>
                    <a:bodyPr/>
                    <a:lstStyle/>
                    <a:p>
                      <a:pPr algn="just"/>
                      <a:r>
                        <a:rPr lang="es-ES" sz="900" dirty="0">
                          <a:solidFill>
                            <a:srgbClr val="343536"/>
                          </a:solidFill>
                          <a:latin typeface="Helvetica" panose="020B0604020202020204" pitchFamily="34" charset="0"/>
                          <a:cs typeface="Helvetica" panose="020B0604020202020204" pitchFamily="34" charset="0"/>
                        </a:rPr>
                        <a:t>C6.I2</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Actuaciones en las infraestructuras ferroviarias de la RTE-T (no incluidas en los corredores de la red básica)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kern="1200" dirty="0">
                          <a:solidFill>
                            <a:srgbClr val="343536"/>
                          </a:solidFill>
                          <a:latin typeface="Helvetica" panose="020B0604020202020204" pitchFamily="34" charset="0"/>
                          <a:ea typeface="+mn-ea"/>
                          <a:cs typeface="Helvetica" panose="020B0604020202020204" pitchFamily="34" charset="0"/>
                        </a:rPr>
                        <a:t>Subcontrata</a:t>
                      </a:r>
                    </a:p>
                  </a:txBody>
                  <a:tcPr anchor="ctr"/>
                </a:tc>
                <a:tc>
                  <a:txBody>
                    <a:bodyPr/>
                    <a:lstStyle/>
                    <a:p>
                      <a:pPr algn="ctr"/>
                      <a:r>
                        <a:rPr lang="es-ES" sz="900" kern="1200" dirty="0">
                          <a:solidFill>
                            <a:srgbClr val="343536"/>
                          </a:solidFill>
                          <a:latin typeface="Helvetica" panose="020B0604020202020204" pitchFamily="34" charset="0"/>
                          <a:ea typeface="+mn-ea"/>
                          <a:cs typeface="Helvetica" panose="020B0604020202020204" pitchFamily="34" charset="0"/>
                        </a:rPr>
                        <a:t>La Administración General de Estado.  Y Ministerio de Transportes, Movilidad y Agenda Urbana o una de sus empresas o entidades dependientes.</a:t>
                      </a:r>
                    </a:p>
                  </a:txBody>
                  <a:tcPr anchor="ctr"/>
                </a:tc>
                <a:tc row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82,8 M€</a:t>
                      </a:r>
                    </a:p>
                  </a:txBody>
                  <a:tcPr anchor="ctr"/>
                </a:tc>
                <a:tc rowSpan="4">
                  <a:txBody>
                    <a:bodyPr/>
                    <a:lstStyle/>
                    <a:p>
                      <a:pPr algn="ctr"/>
                      <a:r>
                        <a:rPr lang="es-ES" sz="900" dirty="0">
                          <a:solidFill>
                            <a:srgbClr val="343536"/>
                          </a:solidFill>
                          <a:latin typeface="Helvetica" panose="020B0604020202020204" pitchFamily="34" charset="0"/>
                          <a:cs typeface="Helvetica" panose="020B0604020202020204" pitchFamily="34" charset="0"/>
                        </a:rPr>
                        <a:t>574,5 M€</a:t>
                      </a:r>
                    </a:p>
                  </a:txBody>
                  <a:tcPr anchor="ctr"/>
                </a:tc>
                <a:tc rowSpan="4">
                  <a:txBody>
                    <a:bodyPr/>
                    <a:lstStyle/>
                    <a:p>
                      <a:pPr algn="ctr"/>
                      <a:r>
                        <a:rPr lang="es-ES" sz="900" dirty="0">
                          <a:solidFill>
                            <a:srgbClr val="343536"/>
                          </a:solidFill>
                          <a:latin typeface="Helvetica" panose="020B0604020202020204" pitchFamily="34" charset="0"/>
                          <a:cs typeface="Helvetica" panose="020B0604020202020204" pitchFamily="34" charset="0"/>
                        </a:rPr>
                        <a:t>656,8 M€</a:t>
                      </a:r>
                    </a:p>
                  </a:txBody>
                  <a:tcPr anchor="ctr"/>
                </a:tc>
                <a:extLst>
                  <a:ext uri="{0D108BD9-81ED-4DB2-BD59-A6C34878D82A}">
                    <a16:rowId xmlns:a16="http://schemas.microsoft.com/office/drawing/2014/main" val="1552387438"/>
                  </a:ext>
                </a:extLst>
              </a:tr>
              <a:tr h="488551">
                <a:tc>
                  <a:txBody>
                    <a:bodyPr/>
                    <a:lstStyle/>
                    <a:p>
                      <a:pPr algn="just"/>
                      <a:r>
                        <a:rPr lang="es-ES" sz="900" dirty="0">
                          <a:solidFill>
                            <a:srgbClr val="343536"/>
                          </a:solidFill>
                          <a:latin typeface="Helvetica" panose="020B0604020202020204" pitchFamily="34" charset="0"/>
                          <a:cs typeface="Helvetica" panose="020B0604020202020204" pitchFamily="34" charset="0"/>
                        </a:rPr>
                        <a:t>C6.I2</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Inversiones en la Red de Carreteras del Estado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a:solidFill>
                            <a:srgbClr val="343536"/>
                          </a:solidFill>
                          <a:latin typeface="Helvetica" panose="020B0604020202020204" pitchFamily="34" charset="0"/>
                          <a:cs typeface="Helvetica" panose="020B0604020202020204" pitchFamily="34" charset="0"/>
                        </a:rPr>
                        <a:t>La Administración General de Estado.  Y Ministerio de Transportes, Movilidad y Agenda Urbana o una de sus empresas o entidades dependientes.</a:t>
                      </a: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581744">
                <a:tc>
                  <a:txBody>
                    <a:bodyPr/>
                    <a:lstStyle/>
                    <a:p>
                      <a:pPr algn="just"/>
                      <a:r>
                        <a:rPr lang="es-ES" sz="900" dirty="0">
                          <a:solidFill>
                            <a:srgbClr val="343536"/>
                          </a:solidFill>
                          <a:latin typeface="Helvetica" panose="020B0604020202020204" pitchFamily="34" charset="0"/>
                          <a:cs typeface="Helvetica" panose="020B0604020202020204" pitchFamily="34" charset="0"/>
                        </a:rPr>
                        <a:t>C6.I2</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Desarrollo del Cielo Único Europeo</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kern="1200" dirty="0">
                          <a:solidFill>
                            <a:srgbClr val="343536"/>
                          </a:solidFill>
                          <a:latin typeface="Helvetica" panose="020B0604020202020204" pitchFamily="34" charset="0"/>
                          <a:ea typeface="+mn-ea"/>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kern="1200" dirty="0">
                          <a:solidFill>
                            <a:srgbClr val="343536"/>
                          </a:solidFill>
                          <a:latin typeface="Helvetica" panose="020B0604020202020204" pitchFamily="34" charset="0"/>
                          <a:ea typeface="+mn-ea"/>
                          <a:cs typeface="Helvetica" panose="020B0604020202020204" pitchFamily="34" charset="0"/>
                        </a:rPr>
                        <a:t>La Administración General de Estado.  Y Ministerio de Transportes, Movilidad y Agenda Urbana o una de sus empresas o entidades dependientes.</a:t>
                      </a: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07388655"/>
                  </a:ext>
                </a:extLst>
              </a:tr>
              <a:tr h="488551">
                <a:tc>
                  <a:txBody>
                    <a:bodyPr/>
                    <a:lstStyle/>
                    <a:p>
                      <a:pPr algn="just"/>
                      <a:r>
                        <a:rPr lang="es-ES" sz="900" dirty="0">
                          <a:solidFill>
                            <a:srgbClr val="343536"/>
                          </a:solidFill>
                          <a:latin typeface="Helvetica" panose="020B0604020202020204" pitchFamily="34" charset="0"/>
                          <a:cs typeface="Helvetica" panose="020B0604020202020204" pitchFamily="34" charset="0"/>
                        </a:rPr>
                        <a:t>C6.I2</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Transformación digital del Ministerio de Transportes, Movilidad y Agenda Urbana.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kern="1200" dirty="0">
                          <a:solidFill>
                            <a:srgbClr val="343536"/>
                          </a:solidFill>
                          <a:latin typeface="Helvetica" panose="020B0604020202020204" pitchFamily="34" charset="0"/>
                          <a:ea typeface="+mn-ea"/>
                          <a:cs typeface="Helvetica" panose="020B0604020202020204" pitchFamily="34" charset="0"/>
                        </a:rPr>
                        <a:t>La Administración General de Estado.  Y Ministerio de Transportes, Movilidad y Agenda Urbana o una de sus empresas o entidades dependientes.</a:t>
                      </a: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vMerge="1">
                  <a:txBody>
                    <a:bodyPr/>
                    <a:lstStyle/>
                    <a:p>
                      <a:endParaRPr lang="es-ES"/>
                    </a:p>
                  </a:txBody>
                  <a:tcPr anchor="ctr"/>
                </a:tc>
                <a:tc vMerge="1">
                  <a:txBody>
                    <a:bodyPr/>
                    <a:lstStyle/>
                    <a:p>
                      <a:endParaRPr lang="es-ES"/>
                    </a:p>
                  </a:txBody>
                  <a:tcPr anchor="ctr"/>
                </a:tc>
                <a:extLst>
                  <a:ext uri="{0D108BD9-81ED-4DB2-BD59-A6C34878D82A}">
                    <a16:rowId xmlns:a16="http://schemas.microsoft.com/office/drawing/2014/main" val="2219269649"/>
                  </a:ext>
                </a:extLst>
              </a:tr>
              <a:tr h="621792">
                <a:tc>
                  <a:txBody>
                    <a:bodyPr/>
                    <a:lstStyle/>
                    <a:p>
                      <a:pPr algn="just"/>
                      <a:r>
                        <a:rPr lang="es-ES" sz="900" dirty="0">
                          <a:solidFill>
                            <a:srgbClr val="343536"/>
                          </a:solidFill>
                          <a:latin typeface="Helvetica" panose="020B0604020202020204" pitchFamily="34" charset="0"/>
                          <a:cs typeface="Helvetica" panose="020B0604020202020204" pitchFamily="34" charset="0"/>
                        </a:rPr>
                        <a:t>C6.I3</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Desarrollo de terminales intermodales y logísticas estratégicas (TILOS) y accesos a puertos.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Transportes, Movilidad y Agenda Urbana</a:t>
                      </a:r>
                    </a:p>
                  </a:txBody>
                  <a:tcPr anchor="ctr"/>
                </a:tc>
                <a:tc rowSpan="2">
                  <a:txBody>
                    <a:bodyPr/>
                    <a:lstStyle/>
                    <a:p>
                      <a:pPr algn="ctr"/>
                      <a:r>
                        <a:rPr lang="es-ES" sz="900" dirty="0">
                          <a:solidFill>
                            <a:srgbClr val="343536"/>
                          </a:solidFill>
                          <a:latin typeface="Helvetica" panose="020B0604020202020204" pitchFamily="34" charset="0"/>
                          <a:cs typeface="Helvetica" panose="020B0604020202020204" pitchFamily="34" charset="0"/>
                        </a:rPr>
                        <a:t>30,5 M€</a:t>
                      </a:r>
                    </a:p>
                  </a:txBody>
                  <a:tcPr anchor="ctr"/>
                </a:tc>
                <a:tc rowSpan="2">
                  <a:txBody>
                    <a:bodyPr/>
                    <a:lstStyle/>
                    <a:p>
                      <a:pPr algn="ctr"/>
                      <a:r>
                        <a:rPr lang="es-ES" sz="900" dirty="0">
                          <a:solidFill>
                            <a:srgbClr val="343536"/>
                          </a:solidFill>
                          <a:latin typeface="Helvetica" panose="020B0604020202020204" pitchFamily="34" charset="0"/>
                          <a:cs typeface="Helvetica" panose="020B0604020202020204" pitchFamily="34" charset="0"/>
                        </a:rPr>
                        <a:t>184,3 M€</a:t>
                      </a:r>
                    </a:p>
                  </a:txBody>
                  <a:tcPr anchor="ctr"/>
                </a:tc>
                <a:tc rowSpan="2">
                  <a:txBody>
                    <a:bodyPr/>
                    <a:lstStyle/>
                    <a:p>
                      <a:pPr algn="ctr"/>
                      <a:r>
                        <a:rPr lang="es-ES" sz="900" dirty="0">
                          <a:solidFill>
                            <a:srgbClr val="343536"/>
                          </a:solidFill>
                          <a:latin typeface="Helvetica" panose="020B0604020202020204" pitchFamily="34" charset="0"/>
                          <a:cs typeface="Helvetica" panose="020B0604020202020204" pitchFamily="34" charset="0"/>
                        </a:rPr>
                        <a:t>329,9 M€</a:t>
                      </a:r>
                    </a:p>
                  </a:txBody>
                  <a:tcPr anchor="ctr"/>
                </a:tc>
                <a:extLst>
                  <a:ext uri="{0D108BD9-81ED-4DB2-BD59-A6C34878D82A}">
                    <a16:rowId xmlns:a16="http://schemas.microsoft.com/office/drawing/2014/main" val="2336012699"/>
                  </a:ext>
                </a:extLst>
              </a:tr>
              <a:tr h="560529">
                <a:tc>
                  <a:txBody>
                    <a:bodyPr/>
                    <a:lstStyle/>
                    <a:p>
                      <a:pPr algn="just"/>
                      <a:r>
                        <a:rPr lang="es-ES" sz="900" dirty="0">
                          <a:solidFill>
                            <a:srgbClr val="343536"/>
                          </a:solidFill>
                          <a:latin typeface="Helvetica" panose="020B0604020202020204" pitchFamily="34" charset="0"/>
                          <a:cs typeface="Helvetica" panose="020B0604020202020204" pitchFamily="34" charset="0"/>
                        </a:rPr>
                        <a:t>C6.I3</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Mejora de la accesibilidad y sostenibilidad de los puertos.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algn="ctr"/>
                      <a:r>
                        <a:rPr lang="es-ES" sz="900" dirty="0">
                          <a:solidFill>
                            <a:srgbClr val="343536"/>
                          </a:solidFill>
                          <a:latin typeface="Helvetica" panose="020B0604020202020204" pitchFamily="34" charset="0"/>
                          <a:cs typeface="Helvetica" panose="020B0604020202020204" pitchFamily="34" charset="0"/>
                        </a:rPr>
                        <a:t>Ministerio de Transportes, Movilidad y Agenda Urbana</a:t>
                      </a:r>
                    </a:p>
                  </a:txBody>
                  <a:tcPr anchor="ctr"/>
                </a:tc>
                <a:tc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225012556"/>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820257" y="1751530"/>
            <a:ext cx="2154029" cy="2859612"/>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 name="Imagen 9">
            <a:extLst>
              <a:ext uri="{FF2B5EF4-FFF2-40B4-BE49-F238E27FC236}">
                <a16:creationId xmlns:a16="http://schemas.microsoft.com/office/drawing/2014/main" id="{D57F4386-E2A1-4029-94DC-A91933F267AB}"/>
              </a:ext>
            </a:extLst>
          </p:cNvPr>
          <p:cNvPicPr>
            <a:picLocks noChangeAspect="1"/>
          </p:cNvPicPr>
          <p:nvPr/>
        </p:nvPicPr>
        <p:blipFill>
          <a:blip r:embed="rId2"/>
          <a:stretch>
            <a:fillRect/>
          </a:stretch>
        </p:blipFill>
        <p:spPr>
          <a:xfrm>
            <a:off x="10088380" y="2237035"/>
            <a:ext cx="1484847" cy="1952041"/>
          </a:xfrm>
          <a:prstGeom prst="rect">
            <a:avLst/>
          </a:prstGeom>
        </p:spPr>
      </p:pic>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Descripción general del componente </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903304436"/>
              </p:ext>
            </p:extLst>
          </p:nvPr>
        </p:nvGraphicFramePr>
        <p:xfrm>
          <a:off x="260684" y="1325563"/>
          <a:ext cx="8818021" cy="4377322"/>
        </p:xfrm>
        <a:graphic>
          <a:graphicData uri="http://schemas.openxmlformats.org/drawingml/2006/table">
            <a:tbl>
              <a:tblPr firstRow="1" bandRow="1">
                <a:tableStyleId>{5940675A-B579-460E-94D1-54222C63F5DA}</a:tableStyleId>
              </a:tblPr>
              <a:tblGrid>
                <a:gridCol w="938529">
                  <a:extLst>
                    <a:ext uri="{9D8B030D-6E8A-4147-A177-3AD203B41FA5}">
                      <a16:colId xmlns:a16="http://schemas.microsoft.com/office/drawing/2014/main" val="2774157196"/>
                    </a:ext>
                  </a:extLst>
                </a:gridCol>
                <a:gridCol w="2087297">
                  <a:extLst>
                    <a:ext uri="{9D8B030D-6E8A-4147-A177-3AD203B41FA5}">
                      <a16:colId xmlns:a16="http://schemas.microsoft.com/office/drawing/2014/main" val="3122403018"/>
                    </a:ext>
                  </a:extLst>
                </a:gridCol>
                <a:gridCol w="1203292">
                  <a:extLst>
                    <a:ext uri="{9D8B030D-6E8A-4147-A177-3AD203B41FA5}">
                      <a16:colId xmlns:a16="http://schemas.microsoft.com/office/drawing/2014/main" val="2191435742"/>
                    </a:ext>
                  </a:extLst>
                </a:gridCol>
                <a:gridCol w="1735067">
                  <a:extLst>
                    <a:ext uri="{9D8B030D-6E8A-4147-A177-3AD203B41FA5}">
                      <a16:colId xmlns:a16="http://schemas.microsoft.com/office/drawing/2014/main" val="4149965267"/>
                    </a:ext>
                  </a:extLst>
                </a:gridCol>
                <a:gridCol w="905619">
                  <a:extLst>
                    <a:ext uri="{9D8B030D-6E8A-4147-A177-3AD203B41FA5}">
                      <a16:colId xmlns:a16="http://schemas.microsoft.com/office/drawing/2014/main" val="2922514191"/>
                    </a:ext>
                  </a:extLst>
                </a:gridCol>
                <a:gridCol w="940253">
                  <a:extLst>
                    <a:ext uri="{9D8B030D-6E8A-4147-A177-3AD203B41FA5}">
                      <a16:colId xmlns:a16="http://schemas.microsoft.com/office/drawing/2014/main" val="617379694"/>
                    </a:ext>
                  </a:extLst>
                </a:gridCol>
                <a:gridCol w="1007964">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solidFill>
                      <a:schemeClr val="bg2">
                        <a:lumMod val="75000"/>
                      </a:schemeClr>
                    </a:solid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solidFill>
                      <a:schemeClr val="bg2">
                        <a:lumMod val="75000"/>
                      </a:schemeClr>
                    </a:solidFill>
                  </a:tcPr>
                </a:tc>
                <a:extLst>
                  <a:ext uri="{0D108BD9-81ED-4DB2-BD59-A6C34878D82A}">
                    <a16:rowId xmlns:a16="http://schemas.microsoft.com/office/drawing/2014/main" val="3808306626"/>
                  </a:ext>
                </a:extLst>
              </a:tr>
              <a:tr h="53298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algn="just"/>
                      <a:r>
                        <a:rPr lang="es-ES" sz="900" dirty="0">
                          <a:solidFill>
                            <a:srgbClr val="343536"/>
                          </a:solidFill>
                          <a:latin typeface="Helvetica" panose="020B0604020202020204" pitchFamily="34" charset="0"/>
                          <a:cs typeface="Helvetica" panose="020B0604020202020204" pitchFamily="34" charset="0"/>
                        </a:rPr>
                        <a:t>Interoperabilidad en transporte ferroviario de mercancías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rowSpan="7">
                  <a:txBody>
                    <a:bodyPr/>
                    <a:lstStyle/>
                    <a:p>
                      <a:pPr algn="ctr"/>
                      <a:r>
                        <a:rPr lang="es-ES" sz="900" dirty="0">
                          <a:solidFill>
                            <a:srgbClr val="343536"/>
                          </a:solidFill>
                          <a:latin typeface="Helvetica" panose="020B0604020202020204" pitchFamily="34" charset="0"/>
                          <a:cs typeface="Helvetica" panose="020B0604020202020204" pitchFamily="34" charset="0"/>
                        </a:rPr>
                        <a:t>463,5 M€</a:t>
                      </a:r>
                    </a:p>
                  </a:txBody>
                  <a:tcPr anchor="ctr"/>
                </a:tc>
                <a:tc rowSpan="7">
                  <a:txBody>
                    <a:bodyPr/>
                    <a:lstStyle/>
                    <a:p>
                      <a:pPr algn="ctr"/>
                      <a:r>
                        <a:rPr lang="es-ES" sz="900" dirty="0">
                          <a:solidFill>
                            <a:srgbClr val="343536"/>
                          </a:solidFill>
                          <a:latin typeface="Helvetica" panose="020B0604020202020204" pitchFamily="34" charset="0"/>
                          <a:cs typeface="Helvetica" panose="020B0604020202020204" pitchFamily="34" charset="0"/>
                        </a:rPr>
                        <a:t>665 M€</a:t>
                      </a:r>
                    </a:p>
                  </a:txBody>
                  <a:tcPr anchor="ctr"/>
                </a:tc>
                <a:tc rowSpan="7">
                  <a:txBody>
                    <a:bodyPr/>
                    <a:lstStyle/>
                    <a:p>
                      <a:pPr algn="ctr"/>
                      <a:r>
                        <a:rPr lang="es-ES" sz="900" dirty="0">
                          <a:solidFill>
                            <a:srgbClr val="343536"/>
                          </a:solidFill>
                          <a:latin typeface="Helvetica" panose="020B0604020202020204" pitchFamily="34" charset="0"/>
                          <a:cs typeface="Helvetica" panose="020B0604020202020204" pitchFamily="34" charset="0"/>
                        </a:rPr>
                        <a:t>528,5 M€</a:t>
                      </a:r>
                    </a:p>
                  </a:txBody>
                  <a:tcPr anchor="ctr"/>
                </a:tc>
                <a:extLst>
                  <a:ext uri="{0D108BD9-81ED-4DB2-BD59-A6C34878D82A}">
                    <a16:rowId xmlns:a16="http://schemas.microsoft.com/office/drawing/2014/main" val="598334617"/>
                  </a:ext>
                </a:extLst>
              </a:tr>
              <a:tr h="53298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Fomento de la intermodalidad del transporte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705056811"/>
                  </a:ext>
                </a:extLst>
              </a:tr>
              <a:tr h="53298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Modernización de material ferroviario de mercancías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vMerge="1">
                  <a:txBody>
                    <a:bodyPr/>
                    <a:lstStyle/>
                    <a:p>
                      <a:endParaRPr lang="es-ES"/>
                    </a:p>
                  </a:txBody>
                  <a:tcPr anchor="ctr"/>
                </a:tc>
                <a:tc vMerge="1">
                  <a:txBody>
                    <a:bodyPr/>
                    <a:lstStyle/>
                    <a:p>
                      <a:endParaRPr lang="es-ES"/>
                    </a:p>
                  </a:txBody>
                  <a:tcPr anchor="ctr"/>
                </a:tc>
                <a:extLst>
                  <a:ext uri="{0D108BD9-81ED-4DB2-BD59-A6C34878D82A}">
                    <a16:rowId xmlns:a16="http://schemas.microsoft.com/office/drawing/2014/main" val="2835263749"/>
                  </a:ext>
                </a:extLst>
              </a:tr>
              <a:tr h="53298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Transporte por carretera seguro, sostenible y conectado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vMerge="1">
                  <a:txBody>
                    <a:bodyPr/>
                    <a:lstStyle/>
                    <a:p>
                      <a:endParaRPr lang="es-ES" dirty="0"/>
                    </a:p>
                  </a:txBody>
                  <a:tcPr anchor="ctr"/>
                </a:tc>
                <a:tc vMerge="1">
                  <a:txBody>
                    <a:bodyPr/>
                    <a:lstStyle/>
                    <a:p>
                      <a:endParaRPr lang="es-ES" dirty="0"/>
                    </a:p>
                  </a:txBody>
                  <a:tcPr anchor="ctr"/>
                </a:tc>
                <a:extLst>
                  <a:ext uri="{0D108BD9-81ED-4DB2-BD59-A6C34878D82A}">
                    <a16:rowId xmlns:a16="http://schemas.microsoft.com/office/drawing/2014/main" val="920179586"/>
                  </a:ext>
                </a:extLst>
              </a:tr>
              <a:tr h="53298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Sostenibilidad del transporte marítimo y aéreo</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652973000"/>
                  </a:ext>
                </a:extLst>
              </a:tr>
              <a:tr h="554182">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Digitalización del transporte</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609600">
                <a:tc>
                  <a:txBody>
                    <a:bodyPr/>
                    <a:lstStyle/>
                    <a:p>
                      <a:pPr algn="just"/>
                      <a:r>
                        <a:rPr lang="es-ES" sz="900" dirty="0">
                          <a:solidFill>
                            <a:srgbClr val="343536"/>
                          </a:solidFill>
                          <a:latin typeface="Helvetica" panose="020B0604020202020204" pitchFamily="34" charset="0"/>
                          <a:cs typeface="Helvetica" panose="020B0604020202020204" pitchFamily="34" charset="0"/>
                        </a:rPr>
                        <a:t>C6.I4</a:t>
                      </a:r>
                    </a:p>
                  </a:txBody>
                  <a:tcPr anchor="ct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OTROS. Transferencia a Comunidades Autónomas </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Subcontrata</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rgbClr val="343536"/>
                          </a:solidFill>
                          <a:latin typeface="Helvetica" panose="020B0604020202020204" pitchFamily="34" charset="0"/>
                          <a:cs typeface="Helvetica" panose="020B0604020202020204" pitchFamily="34" charset="0"/>
                        </a:rPr>
                        <a:t>Ministerio de Transportes, Movilidad y Agenda Urbana, y CCAA</a:t>
                      </a: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tc vMerge="1">
                  <a:txBody>
                    <a:bodyPr/>
                    <a:lstStyle/>
                    <a:p>
                      <a:pPr algn="ctr"/>
                      <a:endParaRPr lang="es-ES" sz="900" dirty="0">
                        <a:solidFill>
                          <a:srgbClr val="343536"/>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bl>
          </a:graphicData>
        </a:graphic>
      </p:graphicFrame>
      <p:grpSp>
        <p:nvGrpSpPr>
          <p:cNvPr id="7" name="Grupo 6">
            <a:extLst>
              <a:ext uri="{FF2B5EF4-FFF2-40B4-BE49-F238E27FC236}">
                <a16:creationId xmlns:a16="http://schemas.microsoft.com/office/drawing/2014/main" id="{F6CF767C-52D9-4561-AD3E-DD88A1E67CDC}"/>
              </a:ext>
            </a:extLst>
          </p:cNvPr>
          <p:cNvGrpSpPr/>
          <p:nvPr/>
        </p:nvGrpSpPr>
        <p:grpSpPr>
          <a:xfrm>
            <a:off x="9461195" y="1751529"/>
            <a:ext cx="2513092" cy="3076467"/>
            <a:chOff x="8691937" y="1474904"/>
            <a:chExt cx="3500063" cy="4237724"/>
          </a:xfrm>
        </p:grpSpPr>
        <p:sp>
          <p:nvSpPr>
            <p:cNvPr id="8" name="Rectángulo 7">
              <a:extLst>
                <a:ext uri="{FF2B5EF4-FFF2-40B4-BE49-F238E27FC236}">
                  <a16:creationId xmlns:a16="http://schemas.microsoft.com/office/drawing/2014/main" id="{0AE2BDE5-01DC-4ABF-94F9-F2343267CB5C}"/>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EC9785A-26D1-4656-8473-7DC54B209A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 name="Imagen 9">
            <a:extLst>
              <a:ext uri="{FF2B5EF4-FFF2-40B4-BE49-F238E27FC236}">
                <a16:creationId xmlns:a16="http://schemas.microsoft.com/office/drawing/2014/main" id="{D57F4386-E2A1-4029-94DC-A91933F267AB}"/>
              </a:ext>
            </a:extLst>
          </p:cNvPr>
          <p:cNvPicPr>
            <a:picLocks noChangeAspect="1"/>
          </p:cNvPicPr>
          <p:nvPr/>
        </p:nvPicPr>
        <p:blipFill>
          <a:blip r:embed="rId2"/>
          <a:stretch>
            <a:fillRect/>
          </a:stretch>
        </p:blipFill>
        <p:spPr>
          <a:xfrm>
            <a:off x="9820258" y="2237035"/>
            <a:ext cx="1632833" cy="2146590"/>
          </a:xfrm>
          <a:prstGeom prst="rect">
            <a:avLst/>
          </a:prstGeom>
        </p:spPr>
      </p:pic>
    </p:spTree>
    <p:extLst>
      <p:ext uri="{BB962C8B-B14F-4D97-AF65-F5344CB8AC3E}">
        <p14:creationId xmlns:p14="http://schemas.microsoft.com/office/powerpoint/2010/main" val="303930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260684" y="1120473"/>
            <a:ext cx="8464491" cy="5209989"/>
          </a:xfrm>
        </p:spPr>
        <p:txBody>
          <a:bodyPr vert="horz" lIns="91440" tIns="45720" rIns="91440" bIns="45720" rtlCol="0">
            <a:normAutofit lnSpcReduction="10000"/>
          </a:bodyPr>
          <a:lstStyle/>
          <a:p>
            <a:pPr marL="0" indent="0" defTabSz="914400">
              <a:spcBef>
                <a:spcPts val="1200"/>
              </a:spcBef>
              <a:buClr>
                <a:srgbClr val="BA514C"/>
              </a:buClr>
              <a:buNone/>
            </a:pPr>
            <a:r>
              <a:rPr lang="es-ES" sz="1400" dirty="0">
                <a:solidFill>
                  <a:srgbClr val="BA514C"/>
                </a:solidFill>
              </a:rPr>
              <a:t>Red nacional de transporte: Corredores europeos</a:t>
            </a:r>
            <a:endParaRPr lang="en-US" sz="1400" dirty="0">
              <a:solidFill>
                <a:srgbClr val="BA514C"/>
              </a:solidFill>
            </a:endParaRPr>
          </a:p>
          <a:p>
            <a:pPr indent="-228600" algn="just" defTabSz="914400">
              <a:spcBef>
                <a:spcPts val="1200"/>
              </a:spcBef>
              <a:buFont typeface="Arial" panose="020B0604020202020204" pitchFamily="34" charset="0"/>
              <a:buChar char="•"/>
            </a:pPr>
            <a:r>
              <a:rPr lang="es-ES" sz="1400" dirty="0"/>
              <a:t>Inversiones para diferentes actuaciones dirigidas a la </a:t>
            </a:r>
            <a:r>
              <a:rPr lang="es-ES" sz="1400" b="1" dirty="0"/>
              <a:t>construcción de nuevas infraestructuras ferroviarias en los Corredores Europeos y a la modernización y mejora de las ya existentes</a:t>
            </a:r>
            <a:r>
              <a:rPr lang="es-ES" sz="1400" dirty="0"/>
              <a:t>. Entre la principales tecnologías de inversión se encuentran:</a:t>
            </a:r>
          </a:p>
          <a:p>
            <a:pPr lvl="1" indent="-228600" algn="just" defTabSz="914400">
              <a:spcBef>
                <a:spcPts val="1200"/>
              </a:spcBef>
              <a:buFont typeface="Arial" panose="020B0604020202020204" pitchFamily="34" charset="0"/>
              <a:buChar char="•"/>
            </a:pPr>
            <a:r>
              <a:rPr lang="es-ES" sz="1400" b="1" dirty="0"/>
              <a:t>Plataforma. </a:t>
            </a:r>
            <a:r>
              <a:rPr lang="es-ES" sz="1400" dirty="0"/>
              <a:t>Incluye los proyectos que permiten configurar la infraestructura que soportará las vías y que incluye terraplenes, desmontes, viaductos, túneles, etc. Se trata principalmente de construcción de nueva infraestructura</a:t>
            </a:r>
          </a:p>
          <a:p>
            <a:pPr lvl="1" indent="-228600" algn="just" defTabSz="914400">
              <a:spcBef>
                <a:spcPts val="1200"/>
              </a:spcBef>
              <a:buFont typeface="Arial" panose="020B0604020202020204" pitchFamily="34" charset="0"/>
              <a:buChar char="•"/>
            </a:pPr>
            <a:r>
              <a:rPr lang="es-ES" sz="1400" b="1" dirty="0"/>
              <a:t>Reposición de servicios. </a:t>
            </a:r>
            <a:r>
              <a:rPr lang="es-ES" sz="1400" dirty="0"/>
              <a:t>Actuaciones encaminadas a la reposición de servicios existentes (luz, riego, agua, etc.) que se ven afectados durante la ejecución de las obras ferroviarias.</a:t>
            </a:r>
          </a:p>
          <a:p>
            <a:pPr lvl="1" indent="-228600" algn="just" defTabSz="914400">
              <a:spcBef>
                <a:spcPts val="1200"/>
              </a:spcBef>
              <a:buFont typeface="Arial" panose="020B0604020202020204" pitchFamily="34" charset="0"/>
              <a:buChar char="•"/>
            </a:pPr>
            <a:r>
              <a:rPr lang="es-ES" sz="1400" b="1" dirty="0"/>
              <a:t>Vía. </a:t>
            </a:r>
            <a:r>
              <a:rPr lang="es-ES" sz="1400" dirty="0"/>
              <a:t>Comprende actuaciones para el montaje y suministro de los materiales de vía (balasto, traviesas, carril, desvíos y aparatos de dilatación) en nuevas secciones ferroviarias, así como la renovación de vías existentes.</a:t>
            </a:r>
          </a:p>
          <a:p>
            <a:pPr lvl="1" indent="-228600" algn="just" defTabSz="914400">
              <a:spcBef>
                <a:spcPts val="1200"/>
              </a:spcBef>
              <a:buFont typeface="Arial" panose="020B0604020202020204" pitchFamily="34" charset="0"/>
              <a:buChar char="•"/>
            </a:pPr>
            <a:r>
              <a:rPr lang="es-ES" sz="1400" b="1" dirty="0"/>
              <a:t>Electrificación. </a:t>
            </a:r>
            <a:r>
              <a:rPr lang="es-ES" sz="1400" dirty="0"/>
              <a:t>Comprende actuaciones destinadas a la electrificación de líneas incluyendo: línea aérea de contacto, subestaciones de tracción, centros de transformación, telemando de energía, líneas de alta tensión, etc.</a:t>
            </a:r>
          </a:p>
          <a:p>
            <a:pPr lvl="1" indent="-228600" algn="just" defTabSz="914400">
              <a:spcBef>
                <a:spcPts val="1200"/>
              </a:spcBef>
              <a:buFont typeface="Arial" panose="020B0604020202020204" pitchFamily="34" charset="0"/>
              <a:buChar char="•"/>
            </a:pPr>
            <a:r>
              <a:rPr lang="es-ES" sz="1400" b="1" dirty="0"/>
              <a:t>Señalización y control de tráfico</a:t>
            </a:r>
            <a:r>
              <a:rPr lang="es-ES" sz="1400" dirty="0"/>
              <a:t>. Incluye los proyectos encaminados a la implementación de nuevos sistemas señalización y control de tráfico (ERTMS, etc.).</a:t>
            </a:r>
          </a:p>
          <a:p>
            <a:pPr lvl="1" indent="-228600" algn="just" defTabSz="914400">
              <a:spcBef>
                <a:spcPts val="1200"/>
              </a:spcBef>
              <a:buFont typeface="Arial" panose="020B0604020202020204" pitchFamily="34" charset="0"/>
              <a:buChar char="•"/>
            </a:pPr>
            <a:r>
              <a:rPr lang="es-ES" sz="1400" b="1" dirty="0"/>
              <a:t>Telecomunicaciones</a:t>
            </a:r>
            <a:r>
              <a:rPr lang="es-ES" sz="1400" dirty="0"/>
              <a:t>. Comprende los proyectos relacionados con las telecomunicaciones fijas y móviles en líneas ferroviarias (fibra óptica, GSM-R, etc.).</a:t>
            </a:r>
          </a:p>
          <a:p>
            <a:pPr lvl="1" indent="-228600" algn="just" defTabSz="914400">
              <a:spcBef>
                <a:spcPts val="1200"/>
              </a:spcBef>
              <a:buFont typeface="Arial" panose="020B0604020202020204" pitchFamily="34" charset="0"/>
              <a:buChar char="•"/>
            </a:pPr>
            <a:r>
              <a:rPr lang="es-ES" sz="1400" b="1" dirty="0"/>
              <a:t>Estaciones. </a:t>
            </a:r>
            <a:r>
              <a:rPr lang="es-ES" sz="1400" dirty="0"/>
              <a:t>Incluye la mejora y rehabilitación de estaciones existentes, así como la construcción de nuevas estaciones</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6. Movilidad sostenible, segura y conectada. </a:t>
            </a:r>
            <a:r>
              <a:rPr lang="es-ES" sz="2800" b="1" dirty="0"/>
              <a:t>Detalle de cada inversión </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8464491" cy="4974181"/>
          </a:xfrm>
        </p:spPr>
        <p:txBody>
          <a:bodyPr vert="horz" lIns="91440" tIns="45720" rIns="91440" bIns="45720" rtlCol="0">
            <a:normAutofit/>
          </a:bodyPr>
          <a:lstStyle/>
          <a:p>
            <a:pPr marL="0" indent="0" defTabSz="914400">
              <a:spcBef>
                <a:spcPts val="1200"/>
              </a:spcBef>
              <a:buClr>
                <a:srgbClr val="BA514C"/>
              </a:buClr>
              <a:buNone/>
            </a:pPr>
            <a:r>
              <a:rPr lang="es-ES" sz="1400" dirty="0">
                <a:solidFill>
                  <a:srgbClr val="BA514C"/>
                </a:solidFill>
              </a:rPr>
              <a:t>Red nacional de transporte: Corredores europeos</a:t>
            </a:r>
            <a:endParaRPr lang="en-US" sz="1400" dirty="0">
              <a:solidFill>
                <a:srgbClr val="BA514C"/>
              </a:solidFill>
            </a:endParaRPr>
          </a:p>
          <a:p>
            <a:pPr indent="-228600" algn="just" defTabSz="914400">
              <a:spcBef>
                <a:spcPts val="1200"/>
              </a:spcBef>
              <a:buFont typeface="Arial" panose="020B0604020202020204" pitchFamily="34" charset="0"/>
              <a:buChar char="•"/>
            </a:pPr>
            <a:r>
              <a:rPr lang="es-ES" sz="1400" dirty="0"/>
              <a:t>Inversiones directas que serán realizadas a través de </a:t>
            </a:r>
            <a:r>
              <a:rPr lang="es-ES" sz="1400" b="1" dirty="0"/>
              <a:t>ADIF y ADIF AV</a:t>
            </a:r>
          </a:p>
          <a:p>
            <a:pPr indent="-228600" algn="just" defTabSz="914400">
              <a:spcBef>
                <a:spcPts val="1200"/>
              </a:spcBef>
              <a:buFont typeface="Arial" panose="020B0604020202020204" pitchFamily="34" charset="0"/>
              <a:buChar char="•"/>
            </a:pPr>
            <a:r>
              <a:rPr lang="es-ES" sz="1400" dirty="0"/>
              <a:t>Ministerio de Transportes, Movilidad y Agenda Urbana a través del Administrador de Infraestructuras Ferroviarias principalmente, y otros administradores de los corredores como la Dirección General de Carreteras o Puertos del Estado.</a:t>
            </a:r>
          </a:p>
          <a:p>
            <a:pPr indent="-228600" algn="just" defTabSz="914400">
              <a:spcBef>
                <a:spcPts val="1200"/>
              </a:spcBef>
              <a:buFont typeface="Arial" panose="020B0604020202020204" pitchFamily="34" charset="0"/>
              <a:buChar char="•"/>
            </a:pPr>
            <a:r>
              <a:rPr lang="es-ES" sz="1400" dirty="0"/>
              <a:t>Implementación de la inversión:</a:t>
            </a:r>
          </a:p>
          <a:p>
            <a:pPr lvl="1" indent="-228600" algn="just" defTabSz="914400">
              <a:spcBef>
                <a:spcPts val="1200"/>
              </a:spcBef>
              <a:buFont typeface="Arial" panose="020B0604020202020204" pitchFamily="34" charset="0"/>
              <a:buChar char="•"/>
            </a:pPr>
            <a:r>
              <a:rPr lang="es-ES" sz="1400" dirty="0"/>
              <a:t>El calendario de ejecución previsto va desde </a:t>
            </a:r>
            <a:r>
              <a:rPr lang="es-ES" sz="1400" b="1" dirty="0"/>
              <a:t>febrero de 2020 hasta agosto de 2026</a:t>
            </a:r>
            <a:r>
              <a:rPr lang="es-ES" sz="1400" dirty="0"/>
              <a:t>.</a:t>
            </a:r>
          </a:p>
          <a:p>
            <a:pPr indent="-228600" algn="just" defTabSz="914400">
              <a:spcBef>
                <a:spcPts val="1200"/>
              </a:spcBef>
              <a:buFont typeface="Arial" panose="020B0604020202020204" pitchFamily="34" charset="0"/>
              <a:buChar char="•"/>
            </a:pPr>
            <a:r>
              <a:rPr lang="es-ES" sz="1400" dirty="0"/>
              <a:t>La inversión prevista asciende a 2.987,6 M€ siendo toda ella pública.</a:t>
            </a:r>
          </a:p>
          <a:p>
            <a:pPr indent="-228600" defTabSz="914400">
              <a:spcBef>
                <a:spcPts val="1200"/>
              </a:spcBef>
              <a:buFont typeface="Arial" panose="020B0604020202020204" pitchFamily="34" charset="0"/>
              <a:buChar char="•"/>
            </a:pPr>
            <a:endParaRPr lang="es-ES" sz="1400" dirty="0">
              <a:solidFill>
                <a:srgbClr val="343536"/>
              </a:solidFill>
            </a:endParaRPr>
          </a:p>
        </p:txBody>
      </p:sp>
      <p:grpSp>
        <p:nvGrpSpPr>
          <p:cNvPr id="4" name="Grupo 3">
            <a:extLst>
              <a:ext uri="{FF2B5EF4-FFF2-40B4-BE49-F238E27FC236}">
                <a16:creationId xmlns:a16="http://schemas.microsoft.com/office/drawing/2014/main" id="{A03EEB64-8DAE-4A53-9AE0-F18EBA8CB77F}"/>
              </a:ext>
            </a:extLst>
          </p:cNvPr>
          <p:cNvGrpSpPr/>
          <p:nvPr/>
        </p:nvGrpSpPr>
        <p:grpSpPr>
          <a:xfrm>
            <a:off x="8961838" y="1474904"/>
            <a:ext cx="2868791" cy="3824135"/>
            <a:chOff x="8691937" y="1474904"/>
            <a:chExt cx="3500063" cy="4237724"/>
          </a:xfrm>
        </p:grpSpPr>
        <p:sp>
          <p:nvSpPr>
            <p:cNvPr id="3" name="Rectángulo 2">
              <a:extLst>
                <a:ext uri="{FF2B5EF4-FFF2-40B4-BE49-F238E27FC236}">
                  <a16:creationId xmlns:a16="http://schemas.microsoft.com/office/drawing/2014/main" id="{B3955A99-ACE6-4B59-BC84-23CB7735DE6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88D713E-C5AE-4C5C-B62A-B98E09910D2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8" name="Imagen 7">
            <a:extLst>
              <a:ext uri="{FF2B5EF4-FFF2-40B4-BE49-F238E27FC236}">
                <a16:creationId xmlns:a16="http://schemas.microsoft.com/office/drawing/2014/main" id="{A99129F6-735D-496F-8447-B7D961FC3681}"/>
              </a:ext>
            </a:extLst>
          </p:cNvPr>
          <p:cNvPicPr>
            <a:picLocks noChangeAspect="1"/>
          </p:cNvPicPr>
          <p:nvPr/>
        </p:nvPicPr>
        <p:blipFill>
          <a:blip r:embed="rId2"/>
          <a:stretch>
            <a:fillRect/>
          </a:stretch>
        </p:blipFill>
        <p:spPr>
          <a:xfrm>
            <a:off x="9392856" y="2161309"/>
            <a:ext cx="1833725" cy="2410691"/>
          </a:xfrm>
          <a:prstGeom prst="rect">
            <a:avLst/>
          </a:prstGeom>
        </p:spPr>
      </p:pic>
    </p:spTree>
    <p:extLst>
      <p:ext uri="{BB962C8B-B14F-4D97-AF65-F5344CB8AC3E}">
        <p14:creationId xmlns:p14="http://schemas.microsoft.com/office/powerpoint/2010/main" val="3713065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5B0E1A-02C2-4219-B47B-E44E1B2DB769}">
  <ds:schemaRefs>
    <ds:schemaRef ds:uri="d211e658-d9e6-4b34-ac83-73c84aaabe28"/>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3.xml><?xml version="1.0" encoding="utf-8"?>
<ds:datastoreItem xmlns:ds="http://schemas.openxmlformats.org/officeDocument/2006/customXml" ds:itemID="{8686E382-85EE-4583-A395-FE15228C92DC}"/>
</file>

<file path=docProps/app.xml><?xml version="1.0" encoding="utf-8"?>
<Properties xmlns="http://schemas.openxmlformats.org/officeDocument/2006/extended-properties" xmlns:vt="http://schemas.openxmlformats.org/officeDocument/2006/docPropsVTypes">
  <Template>Office Theme</Template>
  <TotalTime>3516</TotalTime>
  <Words>6595</Words>
  <Application>Microsoft Office PowerPoint</Application>
  <PresentationFormat>Panorámica</PresentationFormat>
  <Paragraphs>554</Paragraphs>
  <Slides>35</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5" baseType="lpstr">
      <vt:lpstr>Helvetica</vt:lpstr>
      <vt:lpstr>Times New Roman</vt:lpstr>
      <vt:lpstr>Arial</vt:lpstr>
      <vt:lpstr>Calibri</vt:lpstr>
      <vt:lpstr>Verdana</vt:lpstr>
      <vt:lpstr>Trebuchet MS</vt:lpstr>
      <vt:lpstr>Calibri Light</vt:lpstr>
      <vt:lpstr>Oxygen Bold</vt:lpstr>
      <vt:lpstr>Office Theme</vt:lpstr>
      <vt:lpstr>Acrobat Document</vt:lpstr>
      <vt:lpstr>Presentación de PowerPoint</vt:lpstr>
      <vt:lpstr>Presentación de PowerPoint</vt:lpstr>
      <vt:lpstr>Presentación de PowerPoint</vt:lpstr>
      <vt:lpstr>Componente 6. Movilidad sostenible, segura y conectada</vt:lpstr>
      <vt:lpstr>Componente 6. Movilidad sostenible, segura y conectada. Descripción general del componente</vt:lpstr>
      <vt:lpstr>Componente 6. Movilidad sostenible, segura y conectada. Descripción general del componente </vt:lpstr>
      <vt:lpstr>Componente 6. Movilidad sostenible, segura y conectada. Descripción general del componente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lpstr>Componente 6. Movilidad sostenible, segura y conectada. Detalle de cada inversión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226</cp:revision>
  <cp:lastPrinted>2019-04-04T11:41:41Z</cp:lastPrinted>
  <dcterms:created xsi:type="dcterms:W3CDTF">2019-03-12T21:39:03Z</dcterms:created>
  <dcterms:modified xsi:type="dcterms:W3CDTF">2021-09-25T09:11:48Z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