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371" r:id="rId5"/>
    <p:sldId id="368" r:id="rId6"/>
    <p:sldId id="374" r:id="rId7"/>
    <p:sldId id="375" r:id="rId8"/>
    <p:sldId id="376" r:id="rId9"/>
    <p:sldId id="347" r:id="rId10"/>
    <p:sldId id="344" r:id="rId11"/>
    <p:sldId id="350" r:id="rId12"/>
  </p:sldIdLst>
  <p:sldSz cx="12192000" cy="6858000"/>
  <p:notesSz cx="6797675" cy="99266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Helvetica" panose="020B0604020202020204" pitchFamily="34" charset="0"/>
      <p:regular r:id="rId20"/>
      <p:bold r:id="rId21"/>
      <p:italic r:id="rId22"/>
      <p:boldItalic r:id="rId23"/>
    </p:embeddedFont>
    <p:embeddedFont>
      <p:font typeface="Oxygen Bold" panose="020B0604020202020204" charset="0"/>
      <p:bold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ospedra Iborra" initials="DSI" lastIdx="2" clrIdx="0">
    <p:extLst>
      <p:ext uri="{19B8F6BF-5375-455C-9EA6-DF929625EA0E}">
        <p15:presenceInfo xmlns:p15="http://schemas.microsoft.com/office/powerpoint/2012/main" userId="S::dsospedra@euro-funding.com::b7861dba-0d1e-400e-9c42-b99df9b34c6f" providerId="AD"/>
      </p:ext>
    </p:extLst>
  </p:cmAuthor>
  <p:cmAuthor id="2" name="Cristina Benito" initials="CB" lastIdx="3" clrIdx="1">
    <p:extLst>
      <p:ext uri="{19B8F6BF-5375-455C-9EA6-DF929625EA0E}">
        <p15:presenceInfo xmlns:p15="http://schemas.microsoft.com/office/powerpoint/2012/main" userId="S::cbenito@euro-funding.com::c0f882b9-5cee-4e1d-9a6e-9ce5365442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514C"/>
    <a:srgbClr val="EDEDED"/>
    <a:srgbClr val="34353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8" autoAdjust="0"/>
    <p:restoredTop sz="94694"/>
  </p:normalViewPr>
  <p:slideViewPr>
    <p:cSldViewPr snapToGrid="0" snapToObjects="1">
      <p:cViewPr varScale="1">
        <p:scale>
          <a:sx n="64" d="100"/>
          <a:sy n="64" d="100"/>
        </p:scale>
        <p:origin x="8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D8AE-3459-4A4A-8E46-1F1296E32B8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4E2FD-317C-430C-9B9F-74EAD66EE7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Helvetica"/>
                <a:cs typeface="Helvetica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0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207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6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_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074408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79336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CA22E5-0D51-4AB8-B10A-400D96F78C21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1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6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0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78830"/>
            <a:ext cx="1220525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16062021-Componente7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F6FB03-87A7-457B-AB88-963B60DA0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" t="12965" r="3598" b="76685"/>
          <a:stretch/>
        </p:blipFill>
        <p:spPr>
          <a:xfrm>
            <a:off x="7023790" y="301820"/>
            <a:ext cx="4820038" cy="2921359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8E7AEB49-DD82-4BE6-A075-D832B4D0A566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8F5034EE-4A77-46D4-9F93-867D72FAF61E}"/>
              </a:ext>
            </a:extLst>
          </p:cNvPr>
          <p:cNvSpPr txBox="1">
            <a:spLocks/>
          </p:cNvSpPr>
          <p:nvPr/>
        </p:nvSpPr>
        <p:spPr>
          <a:xfrm>
            <a:off x="7475856" y="5402233"/>
            <a:ext cx="3915903" cy="58477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España es el </a:t>
            </a:r>
            <a:r>
              <a:rPr lang="es-E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primer país de la UE </a:t>
            </a: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con mayor dotación de Fondos de Recuperación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001435-F4CF-4A5A-A9D0-6347E9F1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765" y="3322941"/>
            <a:ext cx="3580087" cy="1931186"/>
          </a:xfrm>
          <a:prstGeom prst="rect">
            <a:avLst/>
          </a:prstGeom>
        </p:spPr>
      </p:pic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F687A338-0D58-48B0-BF3E-762DA1C91AA0}"/>
              </a:ext>
            </a:extLst>
          </p:cNvPr>
          <p:cNvSpPr txBox="1">
            <a:spLocks/>
          </p:cNvSpPr>
          <p:nvPr/>
        </p:nvSpPr>
        <p:spPr>
          <a:xfrm>
            <a:off x="657264" y="1230326"/>
            <a:ext cx="5562182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Next Generation UE 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(transferencias directas)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 err="1">
                <a:latin typeface="Helvetica" panose="020B0604020202020204" pitchFamily="34" charset="0"/>
                <a:cs typeface="Helvetica" panose="020B0604020202020204" pitchFamily="34" charset="0"/>
              </a:rPr>
              <a:t>React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 UE: 12,436 millones de € (CCAA)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Mecanismo de Recuperación y Resiliencia (MRR): 70.000 millones de €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6C1E91-1A09-4DA0-8BFD-F3FF9E57B0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93" b="39023"/>
          <a:stretch/>
        </p:blipFill>
        <p:spPr>
          <a:xfrm>
            <a:off x="746560" y="2779929"/>
            <a:ext cx="5002288" cy="32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0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E31FA2-27E5-4379-AF9C-D3B6716D6052}"/>
              </a:ext>
            </a:extLst>
          </p:cNvPr>
          <p:cNvSpPr txBox="1">
            <a:spLocks/>
          </p:cNvSpPr>
          <p:nvPr/>
        </p:nvSpPr>
        <p:spPr>
          <a:xfrm>
            <a:off x="774696" y="6231633"/>
            <a:ext cx="403229" cy="365125"/>
          </a:xfrm>
          <a:prstGeom prst="rect">
            <a:avLst/>
          </a:prstGeom>
        </p:spPr>
        <p:txBody>
          <a:bodyPr vert="horz" lIns="72000" tIns="72000" rIns="72000" bIns="72000" rtlCol="0" anchor="ctr" anchorCtr="0"/>
          <a:lstStyle>
            <a:defPPr>
              <a:defRPr lang="es-ES"/>
            </a:defPPr>
            <a:lvl1pPr marL="0" algn="ctr" defTabSz="914400" rtl="0" eaLnBrk="1" latinLnBrk="0" hangingPunct="1">
              <a:defRPr lang="es-ES" sz="900" kern="120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F97755-CF1C-49EE-9832-9FD78690BC2A}" type="slidenum">
              <a:rPr lang="es-ES" smtClean="0">
                <a:solidFill>
                  <a:srgbClr val="013E77"/>
                </a:solidFill>
                <a:latin typeface="Verdana"/>
              </a:rPr>
              <a:pPr/>
              <a:t>2</a:t>
            </a:fld>
            <a:endParaRPr lang="es-ES" dirty="0">
              <a:solidFill>
                <a:srgbClr val="013E77"/>
              </a:solidFill>
              <a:latin typeface="Verdana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C54A120B-6664-4CEF-B9A5-8281149AB98B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B08A7F36-BA2C-4E6A-83A8-1B974BCDB07F}"/>
              </a:ext>
            </a:extLst>
          </p:cNvPr>
          <p:cNvGrpSpPr/>
          <p:nvPr/>
        </p:nvGrpSpPr>
        <p:grpSpPr>
          <a:xfrm>
            <a:off x="7502612" y="2317285"/>
            <a:ext cx="4067810" cy="2880360"/>
            <a:chOff x="9035998" y="2879990"/>
            <a:chExt cx="4067810" cy="288036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B9A8E02E-4D43-4523-8C82-CC789AAAA1E7}"/>
                </a:ext>
              </a:extLst>
            </p:cNvPr>
            <p:cNvSpPr/>
            <p:nvPr/>
          </p:nvSpPr>
          <p:spPr>
            <a:xfrm>
              <a:off x="9035987" y="2879991"/>
              <a:ext cx="4067810" cy="575310"/>
            </a:xfrm>
            <a:custGeom>
              <a:avLst/>
              <a:gdLst/>
              <a:ahLst/>
              <a:cxnLst/>
              <a:rect l="l" t="t" r="r" b="b"/>
              <a:pathLst>
                <a:path w="4067809" h="575310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183"/>
                  </a:lnTo>
                  <a:lnTo>
                    <a:pt x="3176270" y="575183"/>
                  </a:lnTo>
                  <a:lnTo>
                    <a:pt x="4067810" y="575183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F1D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39ABAD-E1C9-47F3-A5D6-9B381389B797}"/>
                </a:ext>
              </a:extLst>
            </p:cNvPr>
            <p:cNvSpPr/>
            <p:nvPr/>
          </p:nvSpPr>
          <p:spPr>
            <a:xfrm>
              <a:off x="9035987" y="3455187"/>
              <a:ext cx="4067810" cy="577215"/>
            </a:xfrm>
            <a:custGeom>
              <a:avLst/>
              <a:gdLst/>
              <a:ahLst/>
              <a:cxnLst/>
              <a:rect l="l" t="t" r="r" b="b"/>
              <a:pathLst>
                <a:path w="4067809" h="577214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6821"/>
                  </a:lnTo>
                  <a:lnTo>
                    <a:pt x="3176270" y="576821"/>
                  </a:lnTo>
                  <a:lnTo>
                    <a:pt x="4067810" y="576821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EEC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A0DAD77C-EB03-4114-8A90-8370F00AFDBD}"/>
                </a:ext>
              </a:extLst>
            </p:cNvPr>
            <p:cNvSpPr/>
            <p:nvPr/>
          </p:nvSpPr>
          <p:spPr>
            <a:xfrm>
              <a:off x="9035987" y="4031995"/>
              <a:ext cx="4067810" cy="576580"/>
            </a:xfrm>
            <a:custGeom>
              <a:avLst/>
              <a:gdLst/>
              <a:ahLst/>
              <a:cxnLst/>
              <a:rect l="l" t="t" r="r" b="b"/>
              <a:pathLst>
                <a:path w="4067809" h="57657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995"/>
                  </a:lnTo>
                  <a:lnTo>
                    <a:pt x="3176270" y="575995"/>
                  </a:lnTo>
                  <a:lnTo>
                    <a:pt x="4067810" y="575995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DE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B230A1DE-A0C5-40E5-833F-D93A5ACC3BC9}"/>
                </a:ext>
              </a:extLst>
            </p:cNvPr>
            <p:cNvSpPr/>
            <p:nvPr/>
          </p:nvSpPr>
          <p:spPr>
            <a:xfrm>
              <a:off x="9035987" y="4607991"/>
              <a:ext cx="4067810" cy="578485"/>
            </a:xfrm>
            <a:custGeom>
              <a:avLst/>
              <a:gdLst/>
              <a:ahLst/>
              <a:cxnLst/>
              <a:rect l="l" t="t" r="r" b="b"/>
              <a:pathLst>
                <a:path w="4067809" h="578485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8358"/>
                  </a:lnTo>
                  <a:lnTo>
                    <a:pt x="3176270" y="578358"/>
                  </a:lnTo>
                  <a:lnTo>
                    <a:pt x="4067810" y="578358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BC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7FCC89E6-9DC2-44C4-A23B-01CACBB3BE3B}"/>
                </a:ext>
              </a:extLst>
            </p:cNvPr>
            <p:cNvSpPr/>
            <p:nvPr/>
          </p:nvSpPr>
          <p:spPr>
            <a:xfrm>
              <a:off x="9035987" y="5186362"/>
              <a:ext cx="4067810" cy="574040"/>
            </a:xfrm>
            <a:custGeom>
              <a:avLst/>
              <a:gdLst/>
              <a:ahLst/>
              <a:cxnLst/>
              <a:rect l="l" t="t" r="r" b="b"/>
              <a:pathLst>
                <a:path w="4067809" h="57403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3646"/>
                  </a:lnTo>
                  <a:lnTo>
                    <a:pt x="3176270" y="573646"/>
                  </a:lnTo>
                  <a:lnTo>
                    <a:pt x="4067810" y="573646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8D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1">
            <a:extLst>
              <a:ext uri="{FF2B5EF4-FFF2-40B4-BE49-F238E27FC236}">
                <a16:creationId xmlns:a16="http://schemas.microsoft.com/office/drawing/2014/main" id="{B574D304-135E-4A1A-95F2-FBA30DDA8FC8}"/>
              </a:ext>
            </a:extLst>
          </p:cNvPr>
          <p:cNvSpPr txBox="1"/>
          <p:nvPr/>
        </p:nvSpPr>
        <p:spPr>
          <a:xfrm>
            <a:off x="10806199" y="246853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C6692A"/>
                </a:solidFill>
                <a:latin typeface="Calibri"/>
                <a:cs typeface="Calibri"/>
              </a:rPr>
              <a:t>4.949</a:t>
            </a:r>
            <a:r>
              <a:rPr sz="1400" b="1" spc="1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C6692A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C6692A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25A452C2-25EE-4FAC-B1D8-043012962F1A}"/>
              </a:ext>
            </a:extLst>
          </p:cNvPr>
          <p:cNvSpPr txBox="1"/>
          <p:nvPr/>
        </p:nvSpPr>
        <p:spPr>
          <a:xfrm>
            <a:off x="7609927" y="2384203"/>
            <a:ext cx="2959100" cy="9734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3835" marR="5080" indent="-203835">
              <a:lnSpc>
                <a:spcPct val="103299"/>
              </a:lnSpc>
              <a:spcBef>
                <a:spcPts val="50"/>
              </a:spcBef>
              <a:buAutoNum type="romanUcPeriod" startAt="6"/>
              <a:tabLst>
                <a:tab pos="203835" algn="l"/>
              </a:tabLst>
            </a:pP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Pacto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por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ciencia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y</a:t>
            </a:r>
            <a:r>
              <a:rPr sz="1200" b="1" spc="3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innovación.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Refuerzo </a:t>
            </a:r>
            <a:r>
              <a:rPr sz="1200" b="1" spc="-254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capa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da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t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em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o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d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e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Sa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ud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romanUcPeriod" startAt="6"/>
            </a:pPr>
            <a:endParaRPr sz="1200" dirty="0">
              <a:latin typeface="Calibri"/>
              <a:cs typeface="Calibri"/>
            </a:endParaRPr>
          </a:p>
          <a:p>
            <a:pPr marL="244475" marR="497205" indent="-244475">
              <a:lnSpc>
                <a:spcPct val="105000"/>
              </a:lnSpc>
              <a:spcBef>
                <a:spcPts val="5"/>
              </a:spcBef>
              <a:buAutoNum type="romanUcPeriod" startAt="6"/>
              <a:tabLst>
                <a:tab pos="244475" algn="l"/>
              </a:tabLst>
            </a:pP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Educación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conocimiento,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formación </a:t>
            </a:r>
            <a:r>
              <a:rPr sz="1200" b="1" spc="-254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continua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BE3632"/>
                </a:solidFill>
                <a:latin typeface="Calibri"/>
                <a:cs typeface="Calibri"/>
              </a:rPr>
              <a:t>desarrollo</a:t>
            </a:r>
            <a:r>
              <a:rPr sz="1200" b="1" spc="-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5" dirty="0">
                <a:solidFill>
                  <a:srgbClr val="BE3632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capacidades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E284B23D-AB55-42F7-A758-1CA24719872F}"/>
              </a:ext>
            </a:extLst>
          </p:cNvPr>
          <p:cNvSpPr txBox="1"/>
          <p:nvPr/>
        </p:nvSpPr>
        <p:spPr>
          <a:xfrm>
            <a:off x="10806199" y="304765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BE3632"/>
                </a:solidFill>
                <a:latin typeface="Calibri"/>
                <a:cs typeface="Calibri"/>
              </a:rPr>
              <a:t>7.317</a:t>
            </a:r>
            <a:r>
              <a:rPr sz="14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BE3632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BE3632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44E083F8-8345-450D-983E-18712C998AEA}"/>
              </a:ext>
            </a:extLst>
          </p:cNvPr>
          <p:cNvSpPr txBox="1"/>
          <p:nvPr/>
        </p:nvSpPr>
        <p:spPr>
          <a:xfrm>
            <a:off x="7609927" y="3524154"/>
            <a:ext cx="245364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309880">
              <a:lnSpc>
                <a:spcPct val="105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933F80"/>
                </a:solidFill>
                <a:latin typeface="Calibri"/>
                <a:cs typeface="Calibri"/>
              </a:rPr>
              <a:t>VIII.</a:t>
            </a:r>
            <a:r>
              <a:rPr sz="1200" b="1" spc="8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Nueva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economía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los</a:t>
            </a:r>
            <a:r>
              <a:rPr sz="1200" b="1" spc="7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cuidados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933F80"/>
                </a:solidFill>
                <a:latin typeface="Calibri"/>
                <a:cs typeface="Calibri"/>
              </a:rPr>
              <a:t>políticas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empleo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FA93EB66-085C-4F63-9C4E-7FAC1A7387D8}"/>
              </a:ext>
            </a:extLst>
          </p:cNvPr>
          <p:cNvSpPr txBox="1"/>
          <p:nvPr/>
        </p:nvSpPr>
        <p:spPr>
          <a:xfrm>
            <a:off x="10829694" y="3620674"/>
            <a:ext cx="653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933F80"/>
                </a:solidFill>
                <a:latin typeface="Calibri"/>
                <a:cs typeface="Calibri"/>
              </a:rPr>
              <a:t>4</a:t>
            </a:r>
            <a:r>
              <a:rPr sz="1400" b="1" spc="-25" dirty="0">
                <a:solidFill>
                  <a:srgbClr val="933F80"/>
                </a:solidFill>
                <a:latin typeface="Calibri"/>
                <a:cs typeface="Calibri"/>
              </a:rPr>
              <a:t>.</a:t>
            </a:r>
            <a:r>
              <a:rPr sz="1400" b="1" spc="-65" dirty="0">
                <a:solidFill>
                  <a:srgbClr val="933F80"/>
                </a:solidFill>
                <a:latin typeface="Calibri"/>
                <a:cs typeface="Calibri"/>
              </a:rPr>
              <a:t>855</a:t>
            </a:r>
            <a:r>
              <a:rPr sz="1400" b="1" spc="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933F80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933F80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5D42B3F6-424A-4A9D-A173-FE0FE9232E5E}"/>
              </a:ext>
            </a:extLst>
          </p:cNvPr>
          <p:cNvSpPr txBox="1"/>
          <p:nvPr/>
        </p:nvSpPr>
        <p:spPr>
          <a:xfrm>
            <a:off x="7609927" y="4081939"/>
            <a:ext cx="259143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5080" indent="-216535">
              <a:lnSpc>
                <a:spcPct val="1117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IX.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Impulso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industria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cultura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4B4D8C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el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deporte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74E07B6B-336F-41B8-8D2E-98D857E9D82D}"/>
              </a:ext>
            </a:extLst>
          </p:cNvPr>
          <p:cNvSpPr txBox="1"/>
          <p:nvPr/>
        </p:nvSpPr>
        <p:spPr>
          <a:xfrm>
            <a:off x="10958599" y="4196747"/>
            <a:ext cx="5238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solidFill>
                  <a:srgbClr val="4B4D8C"/>
                </a:solidFill>
                <a:latin typeface="Calibri"/>
                <a:cs typeface="Calibri"/>
              </a:rPr>
              <a:t>825</a:t>
            </a:r>
            <a:r>
              <a:rPr sz="1400" b="1" spc="1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4B4D8C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4B4D8C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E08941DE-C7C1-43EF-9B64-A1BAF208C20B}"/>
              </a:ext>
            </a:extLst>
          </p:cNvPr>
          <p:cNvSpPr txBox="1"/>
          <p:nvPr/>
        </p:nvSpPr>
        <p:spPr>
          <a:xfrm>
            <a:off x="7610562" y="4673251"/>
            <a:ext cx="2782570" cy="4343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r>
              <a:rPr sz="1200" b="1" spc="-45" dirty="0">
                <a:solidFill>
                  <a:srgbClr val="156EA4"/>
                </a:solidFill>
                <a:latin typeface="Calibri"/>
                <a:cs typeface="Calibri"/>
              </a:rPr>
              <a:t>X.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Modernización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del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sistema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56EA4"/>
                </a:solidFill>
                <a:latin typeface="Calibri"/>
                <a:cs typeface="Calibri"/>
              </a:rPr>
              <a:t>fiscal</a:t>
            </a:r>
            <a:endParaRPr sz="120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  <a:spcBef>
                <a:spcPts val="170"/>
              </a:spcBef>
            </a:pP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para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un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156EA4"/>
                </a:solidFill>
                <a:latin typeface="Calibri"/>
                <a:cs typeface="Calibri"/>
              </a:rPr>
              <a:t>crecimiento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inclusivo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y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sostenible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3EB5AC98-1429-4EE5-9959-523F3CFE0C65}"/>
              </a:ext>
            </a:extLst>
          </p:cNvPr>
          <p:cNvSpPr txBox="1"/>
          <p:nvPr/>
        </p:nvSpPr>
        <p:spPr>
          <a:xfrm>
            <a:off x="11385002" y="4772818"/>
            <a:ext cx="97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156EA4"/>
                </a:solidFill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4" name="object 20">
            <a:extLst>
              <a:ext uri="{FF2B5EF4-FFF2-40B4-BE49-F238E27FC236}">
                <a16:creationId xmlns:a16="http://schemas.microsoft.com/office/drawing/2014/main" id="{F947372D-CC7C-48E9-8CC9-EE9DF4374F57}"/>
              </a:ext>
            </a:extLst>
          </p:cNvPr>
          <p:cNvGraphicFramePr>
            <a:graphicFrameLocks noGrp="1"/>
          </p:cNvGraphicFramePr>
          <p:nvPr/>
        </p:nvGraphicFramePr>
        <p:xfrm>
          <a:off x="636616" y="2317285"/>
          <a:ext cx="4067810" cy="287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1890">
                <a:tc>
                  <a:txBody>
                    <a:bodyPr/>
                    <a:lstStyle/>
                    <a:p>
                      <a:pPr marL="236220" indent="-128905">
                        <a:lnSpc>
                          <a:spcPct val="100000"/>
                        </a:lnSpc>
                        <a:spcBef>
                          <a:spcPts val="675"/>
                        </a:spcBef>
                        <a:buAutoNum type="romanUcPeriod"/>
                        <a:tabLst>
                          <a:tab pos="236854" algn="l"/>
                        </a:tabLst>
                      </a:pPr>
                      <a:r>
                        <a:rPr sz="1200" b="1" spc="-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Agenda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rural,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despoblación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agricultura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288290" indent="-180975">
                        <a:lnSpc>
                          <a:spcPct val="100000"/>
                        </a:lnSpc>
                        <a:buAutoNum type="romanUcPeriod" startAt="2"/>
                        <a:tabLst>
                          <a:tab pos="288925" algn="l"/>
                        </a:tabLst>
                      </a:pPr>
                      <a:r>
                        <a:rPr sz="12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Infraestructuras</a:t>
                      </a:r>
                      <a:r>
                        <a:rPr sz="1200" b="1" spc="9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7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1200" b="1" spc="9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resilientes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14.407</a:t>
                      </a:r>
                      <a:r>
                        <a:rPr sz="14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10.400</a:t>
                      </a:r>
                      <a:r>
                        <a:rPr sz="14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C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III.</a:t>
                      </a:r>
                      <a:r>
                        <a:rPr sz="1200" b="1" spc="6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energética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r>
                        <a:rPr sz="1200" b="1" spc="6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inclusiva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6.385</a:t>
                      </a:r>
                      <a:r>
                        <a:rPr sz="1400" b="1" spc="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DAE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IV.</a:t>
                      </a:r>
                      <a:r>
                        <a:rPr sz="1200" b="1" spc="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200" b="1" spc="7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200" b="1" spc="8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200" b="1" spc="8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siglo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4.315</a:t>
                      </a:r>
                      <a:r>
                        <a:rPr sz="1400" b="1" spc="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E2D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marL="251460" marR="76200" indent="-144145">
                        <a:lnSpc>
                          <a:spcPts val="1300"/>
                        </a:lnSpc>
                        <a:spcBef>
                          <a:spcPts val="309"/>
                        </a:spcBef>
                      </a:pPr>
                      <a:r>
                        <a:rPr sz="1100" b="1" spc="-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V.</a:t>
                      </a:r>
                      <a:r>
                        <a:rPr sz="1100" b="1" spc="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Modernización</a:t>
                      </a:r>
                      <a:r>
                        <a:rPr sz="1100" b="1" spc="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digitalización</a:t>
                      </a:r>
                      <a:r>
                        <a:rPr sz="1100" b="1" spc="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tejido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1100" b="1" spc="-2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1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b="1" spc="2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pyme,</a:t>
                      </a:r>
                      <a:r>
                        <a:rPr sz="1100" b="1" spc="20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recuperación</a:t>
                      </a:r>
                      <a:r>
                        <a:rPr sz="1100" b="1" spc="18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19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turismo </a:t>
                      </a:r>
                      <a:r>
                        <a:rPr sz="1100" b="1" spc="-5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100" b="1" spc="7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España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nación</a:t>
                      </a:r>
                      <a:r>
                        <a:rPr sz="1100" b="1" spc="8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emprendedora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16.075</a:t>
                      </a:r>
                      <a:r>
                        <a:rPr sz="1400" b="1" spc="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F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A06B99F6-0DA6-44F2-83DB-06C57CEAD8B1}"/>
              </a:ext>
            </a:extLst>
          </p:cNvPr>
          <p:cNvGrpSpPr/>
          <p:nvPr/>
        </p:nvGrpSpPr>
        <p:grpSpPr>
          <a:xfrm>
            <a:off x="4720359" y="2250182"/>
            <a:ext cx="2805470" cy="2749170"/>
            <a:chOff x="4852265" y="1902813"/>
            <a:chExt cx="3030172" cy="2936374"/>
          </a:xfrm>
        </p:grpSpPr>
        <p:grpSp>
          <p:nvGrpSpPr>
            <p:cNvPr id="25" name="object 21">
              <a:extLst>
                <a:ext uri="{FF2B5EF4-FFF2-40B4-BE49-F238E27FC236}">
                  <a16:creationId xmlns:a16="http://schemas.microsoft.com/office/drawing/2014/main" id="{A94437B6-243C-4D9E-ACF0-36C9FC9593A0}"/>
                </a:ext>
              </a:extLst>
            </p:cNvPr>
            <p:cNvGrpSpPr/>
            <p:nvPr/>
          </p:nvGrpSpPr>
          <p:grpSpPr>
            <a:xfrm>
              <a:off x="4852265" y="1902813"/>
              <a:ext cx="3030172" cy="2936374"/>
              <a:chOff x="5724461" y="2843039"/>
              <a:chExt cx="2952115" cy="2952750"/>
            </a:xfrm>
          </p:grpSpPr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CA48F4BE-941C-4F0D-8C67-D9CFFEF9030B}"/>
                  </a:ext>
                </a:extLst>
              </p:cNvPr>
              <p:cNvSpPr/>
              <p:nvPr/>
            </p:nvSpPr>
            <p:spPr>
              <a:xfrm>
                <a:off x="6075324" y="2859415"/>
                <a:ext cx="1695450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695450" h="530225">
                    <a:moveTo>
                      <a:pt x="0" y="529716"/>
                    </a:moveTo>
                    <a:lnTo>
                      <a:pt x="31364" y="492994"/>
                    </a:lnTo>
                    <a:lnTo>
                      <a:pt x="63818" y="457464"/>
                    </a:lnTo>
                    <a:lnTo>
                      <a:pt x="97325" y="423142"/>
                    </a:lnTo>
                    <a:lnTo>
                      <a:pt x="131846" y="390040"/>
                    </a:lnTo>
                    <a:lnTo>
                      <a:pt x="167348" y="358176"/>
                    </a:lnTo>
                    <a:lnTo>
                      <a:pt x="203792" y="327562"/>
                    </a:lnTo>
                    <a:lnTo>
                      <a:pt x="241141" y="298215"/>
                    </a:lnTo>
                    <a:lnTo>
                      <a:pt x="279359" y="270149"/>
                    </a:lnTo>
                    <a:lnTo>
                      <a:pt x="318410" y="243378"/>
                    </a:lnTo>
                    <a:lnTo>
                      <a:pt x="358256" y="217919"/>
                    </a:lnTo>
                    <a:lnTo>
                      <a:pt x="398861" y="193785"/>
                    </a:lnTo>
                    <a:lnTo>
                      <a:pt x="440189" y="170991"/>
                    </a:lnTo>
                    <a:lnTo>
                      <a:pt x="482203" y="149552"/>
                    </a:lnTo>
                    <a:lnTo>
                      <a:pt x="524864" y="129483"/>
                    </a:lnTo>
                    <a:lnTo>
                      <a:pt x="568139" y="110800"/>
                    </a:lnTo>
                    <a:lnTo>
                      <a:pt x="611989" y="93515"/>
                    </a:lnTo>
                    <a:lnTo>
                      <a:pt x="656377" y="77645"/>
                    </a:lnTo>
                    <a:lnTo>
                      <a:pt x="701267" y="63204"/>
                    </a:lnTo>
                    <a:lnTo>
                      <a:pt x="746624" y="50208"/>
                    </a:lnTo>
                    <a:lnTo>
                      <a:pt x="792409" y="38670"/>
                    </a:lnTo>
                    <a:lnTo>
                      <a:pt x="838586" y="28606"/>
                    </a:lnTo>
                    <a:lnTo>
                      <a:pt x="885118" y="20030"/>
                    </a:lnTo>
                    <a:lnTo>
                      <a:pt x="931970" y="12958"/>
                    </a:lnTo>
                    <a:lnTo>
                      <a:pt x="979104" y="7404"/>
                    </a:lnTo>
                    <a:lnTo>
                      <a:pt x="1026482" y="3383"/>
                    </a:lnTo>
                    <a:lnTo>
                      <a:pt x="1074069" y="910"/>
                    </a:lnTo>
                    <a:lnTo>
                      <a:pt x="1121829" y="0"/>
                    </a:lnTo>
                    <a:lnTo>
                      <a:pt x="1169724" y="666"/>
                    </a:lnTo>
                    <a:lnTo>
                      <a:pt x="1217717" y="2925"/>
                    </a:lnTo>
                    <a:lnTo>
                      <a:pt x="1265772" y="6791"/>
                    </a:lnTo>
                    <a:lnTo>
                      <a:pt x="1313853" y="12279"/>
                    </a:lnTo>
                    <a:lnTo>
                      <a:pt x="1361922" y="19404"/>
                    </a:lnTo>
                    <a:lnTo>
                      <a:pt x="1409943" y="28180"/>
                    </a:lnTo>
                    <a:lnTo>
                      <a:pt x="1457879" y="38623"/>
                    </a:lnTo>
                    <a:lnTo>
                      <a:pt x="1505693" y="50748"/>
                    </a:lnTo>
                    <a:lnTo>
                      <a:pt x="1553350" y="64568"/>
                    </a:lnTo>
                    <a:lnTo>
                      <a:pt x="1600812" y="80098"/>
                    </a:lnTo>
                    <a:lnTo>
                      <a:pt x="1648043" y="97355"/>
                    </a:lnTo>
                    <a:lnTo>
                      <a:pt x="1695005" y="116351"/>
                    </a:lnTo>
                  </a:path>
                </a:pathLst>
              </a:custGeom>
              <a:ln w="32751">
                <a:solidFill>
                  <a:srgbClr val="24ACD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3">
                <a:extLst>
                  <a:ext uri="{FF2B5EF4-FFF2-40B4-BE49-F238E27FC236}">
                    <a16:creationId xmlns:a16="http://schemas.microsoft.com/office/drawing/2014/main" id="{3B90CE5B-47D4-4316-AB77-182F0A6F02AD}"/>
                  </a:ext>
                </a:extLst>
              </p:cNvPr>
              <p:cNvSpPr/>
              <p:nvPr/>
            </p:nvSpPr>
            <p:spPr>
              <a:xfrm>
                <a:off x="5740836" y="3389405"/>
                <a:ext cx="334645" cy="1310005"/>
              </a:xfrm>
              <a:custGeom>
                <a:avLst/>
                <a:gdLst/>
                <a:ahLst/>
                <a:cxnLst/>
                <a:rect l="l" t="t" r="r" b="b"/>
                <a:pathLst>
                  <a:path w="334645" h="1310004">
                    <a:moveTo>
                      <a:pt x="50579" y="1309591"/>
                    </a:moveTo>
                    <a:lnTo>
                      <a:pt x="38397" y="1261313"/>
                    </a:lnTo>
                    <a:lnTo>
                      <a:pt x="27854" y="1212600"/>
                    </a:lnTo>
                    <a:lnTo>
                      <a:pt x="18969" y="1163494"/>
                    </a:lnTo>
                    <a:lnTo>
                      <a:pt x="11758" y="1114039"/>
                    </a:lnTo>
                    <a:lnTo>
                      <a:pt x="6237" y="1064278"/>
                    </a:lnTo>
                    <a:lnTo>
                      <a:pt x="2426" y="1014254"/>
                    </a:lnTo>
                    <a:lnTo>
                      <a:pt x="340" y="964008"/>
                    </a:lnTo>
                    <a:lnTo>
                      <a:pt x="0" y="913586"/>
                    </a:lnTo>
                    <a:lnTo>
                      <a:pt x="1418" y="863030"/>
                    </a:lnTo>
                    <a:lnTo>
                      <a:pt x="4616" y="812383"/>
                    </a:lnTo>
                    <a:lnTo>
                      <a:pt x="9609" y="761687"/>
                    </a:lnTo>
                    <a:lnTo>
                      <a:pt x="16415" y="710986"/>
                    </a:lnTo>
                    <a:lnTo>
                      <a:pt x="25052" y="660324"/>
                    </a:lnTo>
                    <a:lnTo>
                      <a:pt x="35535" y="609743"/>
                    </a:lnTo>
                    <a:lnTo>
                      <a:pt x="47885" y="559285"/>
                    </a:lnTo>
                    <a:lnTo>
                      <a:pt x="62117" y="508994"/>
                    </a:lnTo>
                    <a:lnTo>
                      <a:pt x="78248" y="458914"/>
                    </a:lnTo>
                    <a:lnTo>
                      <a:pt x="96296" y="409087"/>
                    </a:lnTo>
                    <a:lnTo>
                      <a:pt x="116280" y="359556"/>
                    </a:lnTo>
                    <a:lnTo>
                      <a:pt x="138277" y="310241"/>
                    </a:lnTo>
                    <a:lnTo>
                      <a:pt x="161865" y="262139"/>
                    </a:lnTo>
                    <a:lnTo>
                      <a:pt x="187000" y="215267"/>
                    </a:lnTo>
                    <a:lnTo>
                      <a:pt x="213636" y="169643"/>
                    </a:lnTo>
                    <a:lnTo>
                      <a:pt x="241730" y="125287"/>
                    </a:lnTo>
                    <a:lnTo>
                      <a:pt x="271238" y="82215"/>
                    </a:lnTo>
                    <a:lnTo>
                      <a:pt x="302115" y="40446"/>
                    </a:lnTo>
                    <a:lnTo>
                      <a:pt x="334317" y="0"/>
                    </a:lnTo>
                  </a:path>
                </a:pathLst>
              </a:custGeom>
              <a:ln w="32751">
                <a:solidFill>
                  <a:srgbClr val="25919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4">
                <a:extLst>
                  <a:ext uri="{FF2B5EF4-FFF2-40B4-BE49-F238E27FC236}">
                    <a16:creationId xmlns:a16="http://schemas.microsoft.com/office/drawing/2014/main" id="{7CF8D09F-B5D0-4D7E-AE9D-083B981AC1C4}"/>
                  </a:ext>
                </a:extLst>
              </p:cNvPr>
              <p:cNvSpPr/>
              <p:nvPr/>
            </p:nvSpPr>
            <p:spPr>
              <a:xfrm>
                <a:off x="5791444" y="4699669"/>
                <a:ext cx="436880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436879" h="709295">
                    <a:moveTo>
                      <a:pt x="436835" y="708717"/>
                    </a:moveTo>
                    <a:lnTo>
                      <a:pt x="399831" y="674517"/>
                    </a:lnTo>
                    <a:lnTo>
                      <a:pt x="364157" y="639170"/>
                    </a:lnTo>
                    <a:lnTo>
                      <a:pt x="329826" y="602718"/>
                    </a:lnTo>
                    <a:lnTo>
                      <a:pt x="296859" y="565203"/>
                    </a:lnTo>
                    <a:lnTo>
                      <a:pt x="265270" y="526668"/>
                    </a:lnTo>
                    <a:lnTo>
                      <a:pt x="235078" y="487154"/>
                    </a:lnTo>
                    <a:lnTo>
                      <a:pt x="206299" y="446704"/>
                    </a:lnTo>
                    <a:lnTo>
                      <a:pt x="178951" y="405360"/>
                    </a:lnTo>
                    <a:lnTo>
                      <a:pt x="153050" y="363163"/>
                    </a:lnTo>
                    <a:lnTo>
                      <a:pt x="128613" y="320158"/>
                    </a:lnTo>
                    <a:lnTo>
                      <a:pt x="105659" y="276385"/>
                    </a:lnTo>
                    <a:lnTo>
                      <a:pt x="84203" y="231887"/>
                    </a:lnTo>
                    <a:lnTo>
                      <a:pt x="64262" y="186706"/>
                    </a:lnTo>
                    <a:lnTo>
                      <a:pt x="45854" y="140885"/>
                    </a:lnTo>
                    <a:lnTo>
                      <a:pt x="28997" y="94465"/>
                    </a:lnTo>
                    <a:lnTo>
                      <a:pt x="13706" y="47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8AB84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5">
                <a:extLst>
                  <a:ext uri="{FF2B5EF4-FFF2-40B4-BE49-F238E27FC236}">
                    <a16:creationId xmlns:a16="http://schemas.microsoft.com/office/drawing/2014/main" id="{31703102-AF8D-4F31-BE22-5663F96F6B67}"/>
                  </a:ext>
                </a:extLst>
              </p:cNvPr>
              <p:cNvSpPr/>
              <p:nvPr/>
            </p:nvSpPr>
            <p:spPr>
              <a:xfrm>
                <a:off x="6228498" y="5408744"/>
                <a:ext cx="467359" cy="280670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280670">
                    <a:moveTo>
                      <a:pt x="467260" y="280272"/>
                    </a:moveTo>
                    <a:lnTo>
                      <a:pt x="418104" y="261102"/>
                    </a:lnTo>
                    <a:lnTo>
                      <a:pt x="352035" y="232087"/>
                    </a:lnTo>
                    <a:lnTo>
                      <a:pt x="303516" y="208265"/>
                    </a:lnTo>
                    <a:lnTo>
                      <a:pt x="256250" y="182869"/>
                    </a:lnTo>
                    <a:lnTo>
                      <a:pt x="210256" y="155945"/>
                    </a:lnTo>
                    <a:lnTo>
                      <a:pt x="165551" y="127537"/>
                    </a:lnTo>
                    <a:lnTo>
                      <a:pt x="122154" y="97694"/>
                    </a:lnTo>
                    <a:lnTo>
                      <a:pt x="80085" y="66459"/>
                    </a:lnTo>
                    <a:lnTo>
                      <a:pt x="39360" y="33878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91822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6">
                <a:extLst>
                  <a:ext uri="{FF2B5EF4-FFF2-40B4-BE49-F238E27FC236}">
                    <a16:creationId xmlns:a16="http://schemas.microsoft.com/office/drawing/2014/main" id="{4EB5AB9A-4CE5-4F64-91C7-3DBA0E70D879}"/>
                  </a:ext>
                </a:extLst>
              </p:cNvPr>
              <p:cNvSpPr/>
              <p:nvPr/>
            </p:nvSpPr>
            <p:spPr>
              <a:xfrm>
                <a:off x="6695996" y="4949775"/>
                <a:ext cx="1821180" cy="829944"/>
              </a:xfrm>
              <a:custGeom>
                <a:avLst/>
                <a:gdLst/>
                <a:ahLst/>
                <a:cxnLst/>
                <a:rect l="l" t="t" r="r" b="b"/>
                <a:pathLst>
                  <a:path w="1821179" h="829945">
                    <a:moveTo>
                      <a:pt x="1820567" y="0"/>
                    </a:moveTo>
                    <a:lnTo>
                      <a:pt x="1798751" y="43779"/>
                    </a:lnTo>
                    <a:lnTo>
                      <a:pt x="1775647" y="86529"/>
                    </a:lnTo>
                    <a:lnTo>
                      <a:pt x="1751289" y="128235"/>
                    </a:lnTo>
                    <a:lnTo>
                      <a:pt x="1725711" y="168882"/>
                    </a:lnTo>
                    <a:lnTo>
                      <a:pt x="1698948" y="208459"/>
                    </a:lnTo>
                    <a:lnTo>
                      <a:pt x="1671033" y="246949"/>
                    </a:lnTo>
                    <a:lnTo>
                      <a:pt x="1642001" y="284341"/>
                    </a:lnTo>
                    <a:lnTo>
                      <a:pt x="1611884" y="320621"/>
                    </a:lnTo>
                    <a:lnTo>
                      <a:pt x="1580718" y="355773"/>
                    </a:lnTo>
                    <a:lnTo>
                      <a:pt x="1548535" y="389784"/>
                    </a:lnTo>
                    <a:lnTo>
                      <a:pt x="1515371" y="422642"/>
                    </a:lnTo>
                    <a:lnTo>
                      <a:pt x="1481259" y="454333"/>
                    </a:lnTo>
                    <a:lnTo>
                      <a:pt x="1446234" y="484842"/>
                    </a:lnTo>
                    <a:lnTo>
                      <a:pt x="1410327" y="514156"/>
                    </a:lnTo>
                    <a:lnTo>
                      <a:pt x="1373576" y="542260"/>
                    </a:lnTo>
                    <a:lnTo>
                      <a:pt x="1336011" y="569142"/>
                    </a:lnTo>
                    <a:lnTo>
                      <a:pt x="1297669" y="594788"/>
                    </a:lnTo>
                    <a:lnTo>
                      <a:pt x="1258583" y="619184"/>
                    </a:lnTo>
                    <a:lnTo>
                      <a:pt x="1218787" y="642316"/>
                    </a:lnTo>
                    <a:lnTo>
                      <a:pt x="1178314" y="664171"/>
                    </a:lnTo>
                    <a:lnTo>
                      <a:pt x="1137199" y="684733"/>
                    </a:lnTo>
                    <a:lnTo>
                      <a:pt x="1095477" y="703991"/>
                    </a:lnTo>
                    <a:lnTo>
                      <a:pt x="1053180" y="721931"/>
                    </a:lnTo>
                    <a:lnTo>
                      <a:pt x="1010342" y="738538"/>
                    </a:lnTo>
                    <a:lnTo>
                      <a:pt x="967000" y="753799"/>
                    </a:lnTo>
                    <a:lnTo>
                      <a:pt x="923183" y="767700"/>
                    </a:lnTo>
                    <a:lnTo>
                      <a:pt x="878930" y="780228"/>
                    </a:lnTo>
                    <a:lnTo>
                      <a:pt x="834270" y="791368"/>
                    </a:lnTo>
                    <a:lnTo>
                      <a:pt x="789241" y="801106"/>
                    </a:lnTo>
                    <a:lnTo>
                      <a:pt x="743877" y="809431"/>
                    </a:lnTo>
                    <a:lnTo>
                      <a:pt x="698209" y="816326"/>
                    </a:lnTo>
                    <a:lnTo>
                      <a:pt x="652272" y="821779"/>
                    </a:lnTo>
                    <a:lnTo>
                      <a:pt x="606101" y="825776"/>
                    </a:lnTo>
                    <a:lnTo>
                      <a:pt x="559730" y="828304"/>
                    </a:lnTo>
                    <a:lnTo>
                      <a:pt x="513192" y="829348"/>
                    </a:lnTo>
                    <a:lnTo>
                      <a:pt x="466521" y="828896"/>
                    </a:lnTo>
                    <a:lnTo>
                      <a:pt x="419752" y="826932"/>
                    </a:lnTo>
                    <a:lnTo>
                      <a:pt x="372919" y="823443"/>
                    </a:lnTo>
                    <a:lnTo>
                      <a:pt x="326055" y="818416"/>
                    </a:lnTo>
                    <a:lnTo>
                      <a:pt x="279194" y="811837"/>
                    </a:lnTo>
                    <a:lnTo>
                      <a:pt x="232370" y="803692"/>
                    </a:lnTo>
                    <a:lnTo>
                      <a:pt x="185617" y="793969"/>
                    </a:lnTo>
                    <a:lnTo>
                      <a:pt x="138969" y="782651"/>
                    </a:lnTo>
                    <a:lnTo>
                      <a:pt x="92461" y="769727"/>
                    </a:lnTo>
                    <a:lnTo>
                      <a:pt x="46127" y="755182"/>
                    </a:lnTo>
                    <a:lnTo>
                      <a:pt x="0" y="739003"/>
                    </a:lnTo>
                  </a:path>
                </a:pathLst>
              </a:custGeom>
              <a:ln w="32751">
                <a:solidFill>
                  <a:srgbClr val="C9873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7">
                <a:extLst>
                  <a:ext uri="{FF2B5EF4-FFF2-40B4-BE49-F238E27FC236}">
                    <a16:creationId xmlns:a16="http://schemas.microsoft.com/office/drawing/2014/main" id="{693107EC-BD6E-4CBC-8C69-7B4ECD0D6E9A}"/>
                  </a:ext>
                </a:extLst>
              </p:cNvPr>
              <p:cNvSpPr/>
              <p:nvPr/>
            </p:nvSpPr>
            <p:spPr>
              <a:xfrm>
                <a:off x="7771112" y="2975551"/>
                <a:ext cx="522605" cy="375920"/>
              </a:xfrm>
              <a:custGeom>
                <a:avLst/>
                <a:gdLst/>
                <a:ahLst/>
                <a:cxnLst/>
                <a:rect l="l" t="t" r="r" b="b"/>
                <a:pathLst>
                  <a:path w="522604" h="375920">
                    <a:moveTo>
                      <a:pt x="522464" y="375843"/>
                    </a:moveTo>
                    <a:lnTo>
                      <a:pt x="490465" y="340812"/>
                    </a:lnTo>
                    <a:lnTo>
                      <a:pt x="457231" y="306745"/>
                    </a:lnTo>
                    <a:lnTo>
                      <a:pt x="422777" y="273678"/>
                    </a:lnTo>
                    <a:lnTo>
                      <a:pt x="387115" y="241648"/>
                    </a:lnTo>
                    <a:lnTo>
                      <a:pt x="350257" y="210690"/>
                    </a:lnTo>
                    <a:lnTo>
                      <a:pt x="312217" y="180841"/>
                    </a:lnTo>
                    <a:lnTo>
                      <a:pt x="273007" y="152137"/>
                    </a:lnTo>
                    <a:lnTo>
                      <a:pt x="232640" y="124614"/>
                    </a:lnTo>
                    <a:lnTo>
                      <a:pt x="191130" y="98310"/>
                    </a:lnTo>
                    <a:lnTo>
                      <a:pt x="148488" y="73258"/>
                    </a:lnTo>
                    <a:lnTo>
                      <a:pt x="104727" y="49496"/>
                    </a:lnTo>
                    <a:lnTo>
                      <a:pt x="59862" y="27062"/>
                    </a:lnTo>
                    <a:lnTo>
                      <a:pt x="15022" y="6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C6692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8">
                <a:extLst>
                  <a:ext uri="{FF2B5EF4-FFF2-40B4-BE49-F238E27FC236}">
                    <a16:creationId xmlns:a16="http://schemas.microsoft.com/office/drawing/2014/main" id="{A56E3CD9-5417-45F1-9E67-52C0B7E6A253}"/>
                  </a:ext>
                </a:extLst>
              </p:cNvPr>
              <p:cNvSpPr/>
              <p:nvPr/>
            </p:nvSpPr>
            <p:spPr>
              <a:xfrm>
                <a:off x="8293843" y="3351588"/>
                <a:ext cx="361950" cy="850265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850264">
                    <a:moveTo>
                      <a:pt x="361498" y="849932"/>
                    </a:moveTo>
                    <a:lnTo>
                      <a:pt x="356639" y="800626"/>
                    </a:lnTo>
                    <a:lnTo>
                      <a:pt x="350121" y="751587"/>
                    </a:lnTo>
                    <a:lnTo>
                      <a:pt x="341958" y="702857"/>
                    </a:lnTo>
                    <a:lnTo>
                      <a:pt x="332167" y="654480"/>
                    </a:lnTo>
                    <a:lnTo>
                      <a:pt x="320762" y="606495"/>
                    </a:lnTo>
                    <a:lnTo>
                      <a:pt x="307757" y="558948"/>
                    </a:lnTo>
                    <a:lnTo>
                      <a:pt x="293169" y="511881"/>
                    </a:lnTo>
                    <a:lnTo>
                      <a:pt x="277011" y="465336"/>
                    </a:lnTo>
                    <a:lnTo>
                      <a:pt x="259299" y="419356"/>
                    </a:lnTo>
                    <a:lnTo>
                      <a:pt x="240048" y="373983"/>
                    </a:lnTo>
                    <a:lnTo>
                      <a:pt x="219273" y="329261"/>
                    </a:lnTo>
                    <a:lnTo>
                      <a:pt x="196988" y="285230"/>
                    </a:lnTo>
                    <a:lnTo>
                      <a:pt x="173209" y="241936"/>
                    </a:lnTo>
                    <a:lnTo>
                      <a:pt x="147951" y="199420"/>
                    </a:lnTo>
                    <a:lnTo>
                      <a:pt x="121230" y="157724"/>
                    </a:lnTo>
                    <a:lnTo>
                      <a:pt x="93058" y="116891"/>
                    </a:lnTo>
                    <a:lnTo>
                      <a:pt x="63453" y="76964"/>
                    </a:lnTo>
                    <a:lnTo>
                      <a:pt x="32428" y="37986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BE36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9">
                <a:extLst>
                  <a:ext uri="{FF2B5EF4-FFF2-40B4-BE49-F238E27FC236}">
                    <a16:creationId xmlns:a16="http://schemas.microsoft.com/office/drawing/2014/main" id="{BBE1DD20-986C-40B1-8816-9BDA3970362C}"/>
                  </a:ext>
                </a:extLst>
              </p:cNvPr>
              <p:cNvSpPr/>
              <p:nvPr/>
            </p:nvSpPr>
            <p:spPr>
              <a:xfrm>
                <a:off x="8569021" y="4201958"/>
                <a:ext cx="91440" cy="62484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624839">
                    <a:moveTo>
                      <a:pt x="0" y="624293"/>
                    </a:moveTo>
                    <a:lnTo>
                      <a:pt x="16702" y="576937"/>
                    </a:lnTo>
                    <a:lnTo>
                      <a:pt x="31679" y="529329"/>
                    </a:lnTo>
                    <a:lnTo>
                      <a:pt x="44946" y="481509"/>
                    </a:lnTo>
                    <a:lnTo>
                      <a:pt x="56514" y="433512"/>
                    </a:lnTo>
                    <a:lnTo>
                      <a:pt x="66398" y="385379"/>
                    </a:lnTo>
                    <a:lnTo>
                      <a:pt x="74610" y="337148"/>
                    </a:lnTo>
                    <a:lnTo>
                      <a:pt x="81166" y="288857"/>
                    </a:lnTo>
                    <a:lnTo>
                      <a:pt x="86078" y="240544"/>
                    </a:lnTo>
                    <a:lnTo>
                      <a:pt x="89359" y="192248"/>
                    </a:lnTo>
                    <a:lnTo>
                      <a:pt x="91024" y="144007"/>
                    </a:lnTo>
                    <a:lnTo>
                      <a:pt x="91086" y="95860"/>
                    </a:lnTo>
                    <a:lnTo>
                      <a:pt x="89558" y="47844"/>
                    </a:lnTo>
                    <a:lnTo>
                      <a:pt x="86454" y="0"/>
                    </a:lnTo>
                  </a:path>
                </a:pathLst>
              </a:custGeom>
              <a:ln w="32751">
                <a:solidFill>
                  <a:srgbClr val="933F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0">
                <a:extLst>
                  <a:ext uri="{FF2B5EF4-FFF2-40B4-BE49-F238E27FC236}">
                    <a16:creationId xmlns:a16="http://schemas.microsoft.com/office/drawing/2014/main" id="{8BC87E04-3380-420B-8284-F3B930478F89}"/>
                  </a:ext>
                </a:extLst>
              </p:cNvPr>
              <p:cNvSpPr/>
              <p:nvPr/>
            </p:nvSpPr>
            <p:spPr>
              <a:xfrm>
                <a:off x="8516467" y="4826563"/>
                <a:ext cx="52705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25729">
                    <a:moveTo>
                      <a:pt x="0" y="125324"/>
                    </a:moveTo>
                    <a:lnTo>
                      <a:pt x="14254" y="94424"/>
                    </a:lnTo>
                    <a:lnTo>
                      <a:pt x="27786" y="62956"/>
                    </a:lnTo>
                    <a:lnTo>
                      <a:pt x="40556" y="31341"/>
                    </a:lnTo>
                    <a:lnTo>
                      <a:pt x="52526" y="0"/>
                    </a:lnTo>
                  </a:path>
                </a:pathLst>
              </a:custGeom>
              <a:ln w="32751">
                <a:solidFill>
                  <a:srgbClr val="4D4D8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3F9F898C-7B93-4125-95D0-ACC5CAA8596E}"/>
                </a:ext>
              </a:extLst>
            </p:cNvPr>
            <p:cNvSpPr txBox="1"/>
            <p:nvPr/>
          </p:nvSpPr>
          <p:spPr>
            <a:xfrm>
              <a:off x="5742724" y="211558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0A9DC6"/>
                  </a:solidFill>
                  <a:latin typeface="Calibri"/>
                  <a:cs typeface="Calibri"/>
                </a:rPr>
                <a:t>20</a:t>
              </a:r>
              <a:r>
                <a:rPr sz="1200" b="1" spc="-5" dirty="0">
                  <a:solidFill>
                    <a:srgbClr val="0A9DC6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0A9DC6"/>
                  </a:solidFill>
                  <a:latin typeface="Calibri"/>
                  <a:cs typeface="Calibri"/>
                </a:rPr>
                <a:t>7</a:t>
              </a:r>
              <a:r>
                <a:rPr sz="1100" b="1" spc="35" dirty="0">
                  <a:solidFill>
                    <a:srgbClr val="0A9DC6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2D9390F2-74D0-43B1-9040-383EC83CA529}"/>
                </a:ext>
              </a:extLst>
            </p:cNvPr>
            <p:cNvSpPr txBox="1"/>
            <p:nvPr/>
          </p:nvSpPr>
          <p:spPr>
            <a:xfrm>
              <a:off x="5053323" y="2883678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1B95A0"/>
                  </a:solidFill>
                  <a:latin typeface="Calibri"/>
                  <a:cs typeface="Calibri"/>
                </a:rPr>
                <a:t>15</a:t>
              </a:r>
              <a:r>
                <a:rPr sz="1200" b="1" spc="-5" dirty="0">
                  <a:solidFill>
                    <a:srgbClr val="1B95A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1B95A0"/>
                  </a:solidFill>
                  <a:latin typeface="Calibri"/>
                  <a:cs typeface="Calibri"/>
                </a:rPr>
                <a:t>0</a:t>
              </a:r>
              <a:r>
                <a:rPr sz="1100" b="1" spc="35" dirty="0">
                  <a:solidFill>
                    <a:srgbClr val="1B95A0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8C79E1AA-DF26-4740-94CC-E3CA4A107976}"/>
                </a:ext>
              </a:extLst>
            </p:cNvPr>
            <p:cNvSpPr txBox="1"/>
            <p:nvPr/>
          </p:nvSpPr>
          <p:spPr>
            <a:xfrm>
              <a:off x="5591443" y="3115915"/>
              <a:ext cx="1497162" cy="4081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70" dirty="0">
                  <a:solidFill>
                    <a:srgbClr val="4C4D4F"/>
                  </a:solidFill>
                  <a:latin typeface="Calibri"/>
                  <a:cs typeface="Calibri"/>
                </a:rPr>
                <a:t>69.528</a:t>
              </a:r>
              <a:r>
                <a:rPr sz="2400" b="1" spc="15" dirty="0">
                  <a:solidFill>
                    <a:srgbClr val="4C4D4F"/>
                  </a:solidFill>
                  <a:latin typeface="Calibri"/>
                  <a:cs typeface="Calibri"/>
                </a:rPr>
                <a:t> </a:t>
              </a:r>
              <a:r>
                <a:rPr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M</a:t>
              </a:r>
              <a:r>
                <a:rPr lang="es-ES"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 €</a:t>
              </a:r>
              <a:endParaRPr sz="2400" dirty="0">
                <a:latin typeface="Trebuchet MS"/>
                <a:cs typeface="Trebuchet MS"/>
              </a:endParaRPr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0D4C12B-D2C5-401A-8769-0B6B25CD47A2}"/>
                </a:ext>
              </a:extLst>
            </p:cNvPr>
            <p:cNvSpPr txBox="1"/>
            <p:nvPr/>
          </p:nvSpPr>
          <p:spPr>
            <a:xfrm>
              <a:off x="5266981" y="3929143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6FA14B"/>
                  </a:solidFill>
                  <a:latin typeface="Calibri"/>
                  <a:cs typeface="Calibri"/>
                </a:rPr>
                <a:t>9</a:t>
              </a:r>
              <a:r>
                <a:rPr sz="1200" b="1" spc="5" dirty="0">
                  <a:solidFill>
                    <a:srgbClr val="6FA14B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6FA14B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6FA14B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145DDB93-A44A-4F1F-88ED-9BFA225B4021}"/>
                </a:ext>
              </a:extLst>
            </p:cNvPr>
            <p:cNvSpPr txBox="1"/>
            <p:nvPr/>
          </p:nvSpPr>
          <p:spPr>
            <a:xfrm>
              <a:off x="5632383" y="4282710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918227"/>
                  </a:solidFill>
                  <a:latin typeface="Calibri"/>
                  <a:cs typeface="Calibri"/>
                </a:rPr>
                <a:t>6</a:t>
              </a:r>
              <a:r>
                <a:rPr sz="1200" b="1" spc="5" dirty="0">
                  <a:solidFill>
                    <a:srgbClr val="918227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18227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918227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291F77A5-160D-48C0-B5AF-3EB947D8BF3C}"/>
                </a:ext>
              </a:extLst>
            </p:cNvPr>
            <p:cNvSpPr txBox="1"/>
            <p:nvPr/>
          </p:nvSpPr>
          <p:spPr>
            <a:xfrm>
              <a:off x="6577924" y="429490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C98734"/>
                  </a:solidFill>
                  <a:latin typeface="Calibri"/>
                  <a:cs typeface="Calibri"/>
                </a:rPr>
                <a:t>23</a:t>
              </a:r>
              <a:r>
                <a:rPr sz="1200" b="1" spc="-5" dirty="0">
                  <a:solidFill>
                    <a:srgbClr val="C98734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98734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98734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A0DFE623-E528-4C00-B40E-F8EDF81E58F1}"/>
                </a:ext>
              </a:extLst>
            </p:cNvPr>
            <p:cNvSpPr txBox="1"/>
            <p:nvPr/>
          </p:nvSpPr>
          <p:spPr>
            <a:xfrm>
              <a:off x="6728582" y="2200925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C6692A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C6692A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6692A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6692A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E1675878-0F24-4159-875F-3231AE80F97A}"/>
                </a:ext>
              </a:extLst>
            </p:cNvPr>
            <p:cNvSpPr txBox="1"/>
            <p:nvPr/>
          </p:nvSpPr>
          <p:spPr>
            <a:xfrm>
              <a:off x="7107124" y="2767854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BE3632"/>
                  </a:solidFill>
                  <a:latin typeface="Calibri"/>
                  <a:cs typeface="Calibri"/>
                </a:rPr>
                <a:t>10</a:t>
              </a:r>
              <a:r>
                <a:rPr sz="1200" b="1" spc="-5" dirty="0">
                  <a:solidFill>
                    <a:srgbClr val="BE3632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BE3632"/>
                  </a:solidFill>
                  <a:latin typeface="Calibri"/>
                  <a:cs typeface="Calibri"/>
                </a:rPr>
                <a:t>5</a:t>
              </a:r>
              <a:r>
                <a:rPr sz="1200" b="1" spc="35" dirty="0">
                  <a:solidFill>
                    <a:srgbClr val="BE3632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CAC7F940-416B-4C70-82D1-F475DF3E74A1}"/>
                </a:ext>
              </a:extLst>
            </p:cNvPr>
            <p:cNvSpPr txBox="1"/>
            <p:nvPr/>
          </p:nvSpPr>
          <p:spPr>
            <a:xfrm>
              <a:off x="7185782" y="3285301"/>
              <a:ext cx="473199" cy="656106"/>
            </a:xfrm>
            <a:prstGeom prst="rect">
              <a:avLst/>
            </a:prstGeom>
          </p:spPr>
          <p:txBody>
            <a:bodyPr vert="horz" wrap="square" lIns="0" tIns="116205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915"/>
                </a:spcBef>
              </a:pPr>
              <a:r>
                <a:rPr sz="1200" b="1" spc="-5" dirty="0">
                  <a:solidFill>
                    <a:srgbClr val="933F80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933F8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33F80"/>
                  </a:solidFill>
                  <a:latin typeface="Calibri"/>
                  <a:cs typeface="Calibri"/>
                </a:rPr>
                <a:t>0</a:t>
              </a:r>
              <a:r>
                <a:rPr sz="1200" b="1" spc="35" dirty="0">
                  <a:solidFill>
                    <a:srgbClr val="933F80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815"/>
                </a:spcBef>
              </a:pPr>
              <a:r>
                <a:rPr sz="14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1,2</a:t>
              </a:r>
              <a:r>
                <a:rPr sz="12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</p:grpSp>
      <p:pic>
        <p:nvPicPr>
          <p:cNvPr id="44" name="object 40">
            <a:extLst>
              <a:ext uri="{FF2B5EF4-FFF2-40B4-BE49-F238E27FC236}">
                <a16:creationId xmlns:a16="http://schemas.microsoft.com/office/drawing/2014/main" id="{80BAB726-CEE6-4DA8-899B-B99E420AC2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9966" y="2314606"/>
            <a:ext cx="579119" cy="2883408"/>
          </a:xfrm>
          <a:prstGeom prst="rect">
            <a:avLst/>
          </a:prstGeom>
        </p:spPr>
      </p:pic>
      <p:pic>
        <p:nvPicPr>
          <p:cNvPr id="45" name="object 41">
            <a:extLst>
              <a:ext uri="{FF2B5EF4-FFF2-40B4-BE49-F238E27FC236}">
                <a16:creationId xmlns:a16="http://schemas.microsoft.com/office/drawing/2014/main" id="{65B3A079-988B-42E0-A95D-2E2E25611AB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43" y="2314606"/>
            <a:ext cx="579120" cy="2883408"/>
          </a:xfrm>
          <a:prstGeom prst="rect">
            <a:avLst/>
          </a:prstGeom>
        </p:spPr>
      </p:pic>
      <p:sp>
        <p:nvSpPr>
          <p:cNvPr id="46" name="object 42">
            <a:extLst>
              <a:ext uri="{FF2B5EF4-FFF2-40B4-BE49-F238E27FC236}">
                <a16:creationId xmlns:a16="http://schemas.microsoft.com/office/drawing/2014/main" id="{427CC7C1-F48F-4170-B4AE-3D1170872F02}"/>
              </a:ext>
            </a:extLst>
          </p:cNvPr>
          <p:cNvSpPr txBox="1"/>
          <p:nvPr/>
        </p:nvSpPr>
        <p:spPr>
          <a:xfrm>
            <a:off x="4797806" y="5917303"/>
            <a:ext cx="1533525" cy="288290"/>
          </a:xfrm>
          <a:prstGeom prst="rect">
            <a:avLst/>
          </a:prstGeom>
          <a:solidFill>
            <a:srgbClr val="6FA14B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40,29%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id="{8631A1FD-CB98-4CFC-8BB8-95B54D29AC84}"/>
              </a:ext>
            </a:extLst>
          </p:cNvPr>
          <p:cNvSpPr txBox="1"/>
          <p:nvPr/>
        </p:nvSpPr>
        <p:spPr>
          <a:xfrm>
            <a:off x="5351764" y="5622195"/>
            <a:ext cx="498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25" dirty="0">
                <a:solidFill>
                  <a:srgbClr val="698B35"/>
                </a:solidFill>
                <a:latin typeface="Calibri"/>
                <a:cs typeface="Calibri"/>
              </a:rPr>
              <a:t>V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698B35"/>
                </a:solidFill>
                <a:latin typeface="Calibri"/>
                <a:cs typeface="Calibri"/>
              </a:rPr>
              <a:t>r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d</a:t>
            </a:r>
            <a:r>
              <a:rPr sz="1600" b="1" spc="-7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4">
            <a:extLst>
              <a:ext uri="{FF2B5EF4-FFF2-40B4-BE49-F238E27FC236}">
                <a16:creationId xmlns:a16="http://schemas.microsoft.com/office/drawing/2014/main" id="{7A606C6D-C1B5-44F7-8BC0-A2518162A0E7}"/>
              </a:ext>
            </a:extLst>
          </p:cNvPr>
          <p:cNvSpPr txBox="1"/>
          <p:nvPr/>
        </p:nvSpPr>
        <p:spPr>
          <a:xfrm>
            <a:off x="6324321" y="5917303"/>
            <a:ext cx="1533525" cy="288290"/>
          </a:xfrm>
          <a:prstGeom prst="rect">
            <a:avLst/>
          </a:prstGeom>
          <a:solidFill>
            <a:srgbClr val="001D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29,58%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5">
            <a:extLst>
              <a:ext uri="{FF2B5EF4-FFF2-40B4-BE49-F238E27FC236}">
                <a16:creationId xmlns:a16="http://schemas.microsoft.com/office/drawing/2014/main" id="{047BD6DF-8B5C-4F5B-BEC8-A76CF04787F8}"/>
              </a:ext>
            </a:extLst>
          </p:cNvPr>
          <p:cNvSpPr txBox="1"/>
          <p:nvPr/>
        </p:nvSpPr>
        <p:spPr>
          <a:xfrm>
            <a:off x="6845194" y="5622195"/>
            <a:ext cx="563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001D4D"/>
                </a:solidFill>
                <a:latin typeface="Calibri"/>
                <a:cs typeface="Calibri"/>
              </a:rPr>
              <a:t>Digital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E608486A-A8D0-42CB-A40E-090B9E35C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782"/>
          <a:stretch/>
        </p:blipFill>
        <p:spPr>
          <a:xfrm>
            <a:off x="2513569" y="806419"/>
            <a:ext cx="6203896" cy="14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4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CBC6AA1-0D07-4E1E-8AF6-C9A6CB8A76A1}"/>
              </a:ext>
            </a:extLst>
          </p:cNvPr>
          <p:cNvGraphicFramePr>
            <a:graphicFrameLocks noGrp="1"/>
          </p:cNvGraphicFramePr>
          <p:nvPr/>
        </p:nvGraphicFramePr>
        <p:xfrm>
          <a:off x="32621" y="3189105"/>
          <a:ext cx="12147306" cy="3104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37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6319">
                <a:tc>
                  <a:txBody>
                    <a:bodyPr/>
                    <a:lstStyle/>
                    <a:p>
                      <a:pPr marL="196850" marR="65405" indent="-144145">
                        <a:lnSpc>
                          <a:spcPct val="92800"/>
                        </a:lnSpc>
                        <a:spcBef>
                          <a:spcPts val="45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spc="-3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movilidad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sostenible,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17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entornos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urbanos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metropolitanos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124460" indent="-143510">
                        <a:lnSpc>
                          <a:spcPct val="978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spc="6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eh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vivienda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regeneración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250825" indent="-144145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1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-95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ambiental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agroalimentario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pesquero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354965" indent="-144145">
                        <a:lnSpc>
                          <a:spcPct val="92600"/>
                        </a:lnSpc>
                        <a:spcBef>
                          <a:spcPts val="459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7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restauración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900" spc="2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biodiversidad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207010" indent="-14414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espacio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litoral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los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recursos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hídricos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614045" indent="-144780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2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,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3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186055" indent="-144145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-10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 integración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energías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84150" indent="-144145">
                        <a:lnSpc>
                          <a:spcPct val="92400"/>
                        </a:lnSpc>
                        <a:spcBef>
                          <a:spcPts val="27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8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nf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eléctricas,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promoción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redes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inteligentes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despliegue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flexibilidad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almacenamiento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18745" indent="-14414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5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hidrógeno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integración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99085" indent="-198120">
                        <a:lnSpc>
                          <a:spcPts val="1010"/>
                        </a:lnSpc>
                        <a:spcBef>
                          <a:spcPts val="309"/>
                        </a:spcBef>
                      </a:pPr>
                      <a:r>
                        <a:rPr sz="900" b="1" spc="-3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C10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Estrategia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84455" indent="-198120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Administraciones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públicas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85140">
                        <a:lnSpc>
                          <a:spcPts val="98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2030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3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pu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py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340">
                        <a:lnSpc>
                          <a:spcPts val="1045"/>
                        </a:lnSpc>
                        <a:spcBef>
                          <a:spcPts val="21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00025">
                        <a:lnSpc>
                          <a:spcPct val="922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modernización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competitividad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turístico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78790" indent="-198120">
                        <a:lnSpc>
                          <a:spcPts val="980"/>
                        </a:lnSpc>
                        <a:spcBef>
                          <a:spcPts val="35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ivi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Digital,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04800" indent="4445">
                        <a:lnSpc>
                          <a:spcPct val="926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despliegue 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5G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180975" indent="-197485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Inteligencia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Artificial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2705">
                        <a:lnSpc>
                          <a:spcPts val="1045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10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95250">
                        <a:lnSpc>
                          <a:spcPct val="924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institucional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fortalecimiento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ciencia,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tecnología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innovación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32715" indent="-198755">
                        <a:lnSpc>
                          <a:spcPct val="928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ampliación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D7C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030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71780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Competencias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985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(digital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skills)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6034" indent="-198120">
                        <a:lnSpc>
                          <a:spcPct val="92200"/>
                        </a:lnSpc>
                        <a:spcBef>
                          <a:spcPts val="30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0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ég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la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Formación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Profesional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95580" indent="-19875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educativo,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incluida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1590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temprana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ECDC1"/>
                    </a:solidFill>
                  </a:tcPr>
                </a:tc>
                <a:tc>
                  <a:txBody>
                    <a:bodyPr/>
                    <a:lstStyle/>
                    <a:p>
                      <a:pPr marL="251460" marR="123189" indent="-198755">
                        <a:lnSpc>
                          <a:spcPct val="92600"/>
                        </a:lnSpc>
                        <a:spcBef>
                          <a:spcPts val="7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economía de los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cuidados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refuerzo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políticas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inclusión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50825" marR="679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po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públicas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mercado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trabajo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dinámico,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resiliente 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inclusivo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ECCDD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396875" indent="-200660" algn="just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1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de la industria </a:t>
                      </a:r>
                      <a:r>
                        <a:rPr sz="900" spc="-19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cultural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59715" marR="384810" indent="-203200">
                        <a:lnSpc>
                          <a:spcPts val="1010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  audiovisual</a:t>
                      </a:r>
                      <a:r>
                        <a:rPr sz="900" spc="-4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Europa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66700">
                        <a:lnSpc>
                          <a:spcPts val="96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(Spain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AVS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045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de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fo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>
                        <a:lnSpc>
                          <a:spcPts val="1045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deporte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ADE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C27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60045">
                        <a:lnSpc>
                          <a:spcPct val="926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actuaciones 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prevención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900" spc="16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fraude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fiscal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7495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-5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sistema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impositivo 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realidad del siglo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51484" indent="-19875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eficacia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púb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806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C3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900" b="1" spc="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go  plazo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172085" indent="-127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pensiones en 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marco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Pacto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Toledo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8D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>
            <a:extLst>
              <a:ext uri="{FF2B5EF4-FFF2-40B4-BE49-F238E27FC236}">
                <a16:creationId xmlns:a16="http://schemas.microsoft.com/office/drawing/2014/main" id="{39F9849E-5890-42C4-BBC4-5FEBBB0171FC}"/>
              </a:ext>
            </a:extLst>
          </p:cNvPr>
          <p:cNvSpPr txBox="1"/>
          <p:nvPr/>
        </p:nvSpPr>
        <p:spPr>
          <a:xfrm>
            <a:off x="236971" y="2834912"/>
            <a:ext cx="7837883" cy="134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30 COMPONENTES</a:t>
            </a:r>
            <a:r>
              <a:rPr lang="es-ES"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 ( 110 INVERSIONES + 102 REFORMAS)</a:t>
            </a:r>
          </a:p>
          <a:p>
            <a:pPr marL="12700">
              <a:spcBef>
                <a:spcPts val="2160"/>
              </a:spcBef>
            </a:pPr>
            <a:endParaRPr lang="es-ES"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  <a:p>
            <a:pPr marL="12700"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04799C5-1D33-4A93-AE61-00EAE4F3AA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47" y="1410577"/>
            <a:ext cx="12169653" cy="12995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0DC30B22-67C7-4FC3-B10D-CE4761C01DA6}"/>
              </a:ext>
            </a:extLst>
          </p:cNvPr>
          <p:cNvSpPr txBox="1"/>
          <p:nvPr/>
        </p:nvSpPr>
        <p:spPr>
          <a:xfrm>
            <a:off x="220533" y="1050286"/>
            <a:ext cx="27172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10 POLÍTICAS PALANCA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CD22425-59FA-481F-8B60-B103BB1765CE}"/>
              </a:ext>
            </a:extLst>
          </p:cNvPr>
          <p:cNvSpPr/>
          <p:nvPr/>
        </p:nvSpPr>
        <p:spPr>
          <a:xfrm>
            <a:off x="2406388" y="1410577"/>
            <a:ext cx="1271759" cy="462035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FE384CC-996A-4153-B25F-39CF4EA75B50}"/>
              </a:ext>
            </a:extLst>
          </p:cNvPr>
          <p:cNvSpPr/>
          <p:nvPr/>
        </p:nvSpPr>
        <p:spPr>
          <a:xfrm>
            <a:off x="2406387" y="3203174"/>
            <a:ext cx="1271759" cy="56697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29AF946F-7871-4CE6-9EBC-C1FB55CFEF3D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27AEABB9-E50E-4E45-A491-FDE49054CCC4}"/>
              </a:ext>
            </a:extLst>
          </p:cNvPr>
          <p:cNvSpPr txBox="1"/>
          <p:nvPr/>
        </p:nvSpPr>
        <p:spPr>
          <a:xfrm>
            <a:off x="8737905" y="-118678"/>
            <a:ext cx="2405574" cy="1284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400" b="1" dirty="0">
              <a:solidFill>
                <a:srgbClr val="BCBEC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lang="es-ES" sz="1200" b="1" dirty="0">
                <a:latin typeface="Oxygen Bold" panose="02000803000000000000" pitchFamily="2" charset="0"/>
                <a:cs typeface="Helvetica" panose="020B0604020202020204" pitchFamily="34" charset="0"/>
              </a:rPr>
              <a:t>Amplía información en este Link</a:t>
            </a: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F1E98FB-7C3B-40BC-BB45-E3A94365D386}"/>
              </a:ext>
            </a:extLst>
          </p:cNvPr>
          <p:cNvCxnSpPr/>
          <p:nvPr/>
        </p:nvCxnSpPr>
        <p:spPr>
          <a:xfrm>
            <a:off x="10311618" y="659307"/>
            <a:ext cx="83186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Imagen 6">
            <a:hlinkClick r:id="rId3" action="ppaction://hlinkfile"/>
            <a:extLst>
              <a:ext uri="{FF2B5EF4-FFF2-40B4-BE49-F238E27FC236}">
                <a16:creationId xmlns:a16="http://schemas.microsoft.com/office/drawing/2014/main" id="{6668B973-C83F-48CE-885B-27085CB3B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3215" y="179516"/>
            <a:ext cx="860117" cy="10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0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7. DESPLIEGUE E INTEGRACIÓN DE ENERGÍAS RENOVABLES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530417"/>
            <a:ext cx="9121323" cy="4379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800" b="1" dirty="0">
                <a:solidFill>
                  <a:srgbClr val="BA514C"/>
                </a:solidFill>
                <a:latin typeface="Oxygen Bold" panose="02000803000000000000" pitchFamily="2" charset="0"/>
              </a:rPr>
              <a:t>1</a:t>
            </a: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. Descripción general del componente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Inversión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 err="1">
                <a:solidFill>
                  <a:srgbClr val="343536"/>
                </a:solidFill>
              </a:rPr>
              <a:t>Periodificación</a:t>
            </a: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inversiones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actuaciones (vinculadas a las inversiones)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2. Detalle de cada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financiación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endParaRPr lang="es-ES" sz="2200" b="1" dirty="0">
              <a:solidFill>
                <a:srgbClr val="BA514C"/>
              </a:solidFill>
              <a:latin typeface="Oxygen Bold" panose="02000803000000000000" pitchFamily="2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E708D38-5CF5-4E37-96B9-87085257E832}"/>
              </a:ext>
            </a:extLst>
          </p:cNvPr>
          <p:cNvGrpSpPr/>
          <p:nvPr/>
        </p:nvGrpSpPr>
        <p:grpSpPr>
          <a:xfrm>
            <a:off x="8691937" y="1474904"/>
            <a:ext cx="3500063" cy="4237724"/>
            <a:chOff x="8691937" y="1474904"/>
            <a:chExt cx="3500063" cy="423772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989D77E-07C7-4BF3-AED0-500679D8CD24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E925DEA-BBEE-4858-8E0F-65C32F1839F6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D58329E4-1A09-4092-A692-DB6E47058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660" y="1920532"/>
            <a:ext cx="2378712" cy="304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9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0"/>
            <a:ext cx="12026011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7. Despliegue e Integración de Energías Renovables: </a:t>
            </a:r>
            <a:r>
              <a:rPr lang="es-ES" sz="2800" b="1" dirty="0"/>
              <a:t>Descripción General</a:t>
            </a:r>
            <a:endParaRPr lang="es-ES" sz="2800" dirty="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80FC8683-82AD-4423-A75D-581FC85E5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683097"/>
              </p:ext>
            </p:extLst>
          </p:nvPr>
        </p:nvGraphicFramePr>
        <p:xfrm>
          <a:off x="350725" y="1227738"/>
          <a:ext cx="9157259" cy="9209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09559">
                  <a:extLst>
                    <a:ext uri="{9D8B030D-6E8A-4147-A177-3AD203B41FA5}">
                      <a16:colId xmlns:a16="http://schemas.microsoft.com/office/drawing/2014/main" val="3828824471"/>
                    </a:ext>
                  </a:extLst>
                </a:gridCol>
                <a:gridCol w="2047700">
                  <a:extLst>
                    <a:ext uri="{9D8B030D-6E8A-4147-A177-3AD203B41FA5}">
                      <a16:colId xmlns:a16="http://schemas.microsoft.com/office/drawing/2014/main" val="3719422171"/>
                    </a:ext>
                  </a:extLst>
                </a:gridCol>
              </a:tblGrid>
              <a:tr h="215003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97189"/>
                  </a:ext>
                </a:extLst>
              </a:tr>
              <a:tr h="327682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estimada TOTAL incluyendo otras fuentes de financiación distintas al Mecanismo de Recuperación y Resiliencia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3.165 millones 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27007"/>
                  </a:ext>
                </a:extLst>
              </a:tr>
              <a:tr h="349379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del componente BAJO EL MECANISMO DE RECUPERACIÓN Y RESILIENCIA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3.165 millones 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156928"/>
                  </a:ext>
                </a:extLst>
              </a:tr>
            </a:tbl>
          </a:graphicData>
        </a:graphic>
      </p:graphicFrame>
      <p:graphicFrame>
        <p:nvGraphicFramePr>
          <p:cNvPr id="14" name="Tabla 14">
            <a:extLst>
              <a:ext uri="{FF2B5EF4-FFF2-40B4-BE49-F238E27FC236}">
                <a16:creationId xmlns:a16="http://schemas.microsoft.com/office/drawing/2014/main" id="{6B7E7BCD-6CB6-4DEB-852F-A8C5A361A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809520"/>
              </p:ext>
            </p:extLst>
          </p:nvPr>
        </p:nvGraphicFramePr>
        <p:xfrm>
          <a:off x="350725" y="2336019"/>
          <a:ext cx="994741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7127">
                  <a:extLst>
                    <a:ext uri="{9D8B030D-6E8A-4147-A177-3AD203B41FA5}">
                      <a16:colId xmlns:a16="http://schemas.microsoft.com/office/drawing/2014/main" val="4237593536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3726834154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80190710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3725681565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2614824146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1845032850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2256705929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3914884464"/>
                    </a:ext>
                  </a:extLst>
                </a:gridCol>
              </a:tblGrid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PERIODIFICACIÓN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2024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2025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2026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404171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Financiación Plan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627120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Otra financiación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95179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1900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635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640300"/>
                  </a:ext>
                </a:extLst>
              </a:tr>
            </a:tbl>
          </a:graphicData>
        </a:graphic>
      </p:graphicFrame>
      <p:graphicFrame>
        <p:nvGraphicFramePr>
          <p:cNvPr id="9" name="Tabla 16">
            <a:extLst>
              <a:ext uri="{FF2B5EF4-FFF2-40B4-BE49-F238E27FC236}">
                <a16:creationId xmlns:a16="http://schemas.microsoft.com/office/drawing/2014/main" id="{92A7314E-C530-4C1B-B6AF-74FF73FD5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03037"/>
              </p:ext>
            </p:extLst>
          </p:nvPr>
        </p:nvGraphicFramePr>
        <p:xfrm>
          <a:off x="350724" y="3587880"/>
          <a:ext cx="10994938" cy="22732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3617">
                  <a:extLst>
                    <a:ext uri="{9D8B030D-6E8A-4147-A177-3AD203B41FA5}">
                      <a16:colId xmlns:a16="http://schemas.microsoft.com/office/drawing/2014/main" val="3733289670"/>
                    </a:ext>
                  </a:extLst>
                </a:gridCol>
                <a:gridCol w="6056026">
                  <a:extLst>
                    <a:ext uri="{9D8B030D-6E8A-4147-A177-3AD203B41FA5}">
                      <a16:colId xmlns:a16="http://schemas.microsoft.com/office/drawing/2014/main" val="986174705"/>
                    </a:ext>
                  </a:extLst>
                </a:gridCol>
                <a:gridCol w="1663908">
                  <a:extLst>
                    <a:ext uri="{9D8B030D-6E8A-4147-A177-3AD203B41FA5}">
                      <a16:colId xmlns:a16="http://schemas.microsoft.com/office/drawing/2014/main" val="3141415432"/>
                    </a:ext>
                  </a:extLst>
                </a:gridCol>
                <a:gridCol w="1469036">
                  <a:extLst>
                    <a:ext uri="{9D8B030D-6E8A-4147-A177-3AD203B41FA5}">
                      <a16:colId xmlns:a16="http://schemas.microsoft.com/office/drawing/2014/main" val="467701838"/>
                    </a:ext>
                  </a:extLst>
                </a:gridCol>
                <a:gridCol w="1152351">
                  <a:extLst>
                    <a:ext uri="{9D8B030D-6E8A-4147-A177-3AD203B41FA5}">
                      <a16:colId xmlns:a16="http://schemas.microsoft.com/office/drawing/2014/main" val="2921357895"/>
                    </a:ext>
                  </a:extLst>
                </a:gridCol>
              </a:tblGrid>
              <a:tr h="369732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ENUMERACIÓN DE LAS REFORMAS E INVERSIONES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sobre el 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COFOG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126120"/>
                  </a:ext>
                </a:extLst>
              </a:tr>
              <a:tr h="2455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C7.R1</a:t>
                      </a:r>
                    </a:p>
                  </a:txBody>
                  <a:tcPr marL="857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377" rtl="0" eaLnBrk="1" fontAlgn="ctr" latinLnBrk="0" hangingPunct="1"/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Marco normativo para el fomento de la generación renovable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N.A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252565"/>
                  </a:ext>
                </a:extLst>
              </a:tr>
              <a:tr h="2455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C7.R2</a:t>
                      </a:r>
                    </a:p>
                  </a:txBody>
                  <a:tcPr marL="857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377" rtl="0" eaLnBrk="1" fontAlgn="ctr" latinLnBrk="0" hangingPunct="1"/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Estrategia Nacional de Autoconsumo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N.A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36594"/>
                  </a:ext>
                </a:extLst>
              </a:tr>
              <a:tr h="2455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C7.R3</a:t>
                      </a:r>
                    </a:p>
                  </a:txBody>
                  <a:tcPr marL="857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377" rtl="0" eaLnBrk="1" fontAlgn="ctr" latinLnBrk="0" hangingPunct="1"/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Desarrollo de las comunidades energéticas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N.A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44022"/>
                  </a:ext>
                </a:extLst>
              </a:tr>
              <a:tr h="2455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C7.R4</a:t>
                      </a:r>
                    </a:p>
                  </a:txBody>
                  <a:tcPr marL="857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377" rtl="0" eaLnBrk="1" fontAlgn="ctr" latinLnBrk="0" hangingPunct="1"/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Marco para la innovación y desarrollo tecnológico de las energías renovables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N.A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585239"/>
                  </a:ext>
                </a:extLst>
              </a:tr>
              <a:tr h="2455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C7.I1</a:t>
                      </a:r>
                    </a:p>
                  </a:txBody>
                  <a:tcPr marL="857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377" rtl="0" eaLnBrk="1" fontAlgn="ctr" latinLnBrk="0" hangingPunct="1"/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Desarrollo de energías renovables innovadoras, integradas en la edificación y en procesos productivos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2.365 M€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74,40%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08986"/>
                  </a:ext>
                </a:extLst>
              </a:tr>
              <a:tr h="2455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C7.I2</a:t>
                      </a:r>
                    </a:p>
                  </a:txBody>
                  <a:tcPr marL="857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377" rtl="0" eaLnBrk="1" fontAlgn="ctr" latinLnBrk="0" hangingPunct="1"/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Energía sostenible en las islas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N.A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926639"/>
                  </a:ext>
                </a:extLst>
              </a:tr>
              <a:tr h="43039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Total componente</a:t>
                      </a:r>
                    </a:p>
                  </a:txBody>
                  <a:tcPr marL="857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2.365 M€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90476"/>
                  </a:ext>
                </a:extLst>
              </a:tr>
            </a:tbl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id="{41796759-B202-4E56-B61F-626455CF21B2}"/>
              </a:ext>
            </a:extLst>
          </p:cNvPr>
          <p:cNvGrpSpPr/>
          <p:nvPr/>
        </p:nvGrpSpPr>
        <p:grpSpPr>
          <a:xfrm>
            <a:off x="10422425" y="1119883"/>
            <a:ext cx="1582220" cy="2147495"/>
            <a:chOff x="8691937" y="1474904"/>
            <a:chExt cx="3500063" cy="423772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F5B04E1E-2A66-44BA-8BD4-A41C1670AD1A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82D5C324-C064-4AD1-A350-C2EF3E5B2761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E28DAB0D-508D-4200-8D1C-642B2486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594" y="1360593"/>
            <a:ext cx="1205970" cy="15419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DE7C391-96FE-4F41-BEEF-3C0D4DA7C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546" y="3291828"/>
            <a:ext cx="688908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7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7. Despliegue e Integración de Energías Renovables: </a:t>
            </a:r>
            <a:r>
              <a:rPr lang="es-ES" sz="2800" b="1" dirty="0"/>
              <a:t>Descripción General</a:t>
            </a:r>
            <a:endParaRPr lang="es-ES" sz="2800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F2BF7BE-E999-41DC-BF9A-DE000D1C5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56540"/>
              </p:ext>
            </p:extLst>
          </p:nvPr>
        </p:nvGraphicFramePr>
        <p:xfrm>
          <a:off x="1295400" y="1883804"/>
          <a:ext cx="9027357" cy="2118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930">
                  <a:extLst>
                    <a:ext uri="{9D8B030D-6E8A-4147-A177-3AD203B41FA5}">
                      <a16:colId xmlns:a16="http://schemas.microsoft.com/office/drawing/2014/main" val="1104765547"/>
                    </a:ext>
                  </a:extLst>
                </a:gridCol>
                <a:gridCol w="1463930">
                  <a:extLst>
                    <a:ext uri="{9D8B030D-6E8A-4147-A177-3AD203B41FA5}">
                      <a16:colId xmlns:a16="http://schemas.microsoft.com/office/drawing/2014/main" val="3122403018"/>
                    </a:ext>
                  </a:extLst>
                </a:gridCol>
                <a:gridCol w="1425590">
                  <a:extLst>
                    <a:ext uri="{9D8B030D-6E8A-4147-A177-3AD203B41FA5}">
                      <a16:colId xmlns:a16="http://schemas.microsoft.com/office/drawing/2014/main" val="2191435742"/>
                    </a:ext>
                  </a:extLst>
                </a:gridCol>
                <a:gridCol w="1821580">
                  <a:extLst>
                    <a:ext uri="{9D8B030D-6E8A-4147-A177-3AD203B41FA5}">
                      <a16:colId xmlns:a16="http://schemas.microsoft.com/office/drawing/2014/main" val="4149965267"/>
                    </a:ext>
                  </a:extLst>
                </a:gridCol>
                <a:gridCol w="950775">
                  <a:extLst>
                    <a:ext uri="{9D8B030D-6E8A-4147-A177-3AD203B41FA5}">
                      <a16:colId xmlns:a16="http://schemas.microsoft.com/office/drawing/2014/main" val="2922514191"/>
                    </a:ext>
                  </a:extLst>
                </a:gridCol>
                <a:gridCol w="879690">
                  <a:extLst>
                    <a:ext uri="{9D8B030D-6E8A-4147-A177-3AD203B41FA5}">
                      <a16:colId xmlns:a16="http://schemas.microsoft.com/office/drawing/2014/main" val="617379694"/>
                    </a:ext>
                  </a:extLst>
                </a:gridCol>
                <a:gridCol w="1021862">
                  <a:extLst>
                    <a:ext uri="{9D8B030D-6E8A-4147-A177-3AD203B41FA5}">
                      <a16:colId xmlns:a16="http://schemas.microsoft.com/office/drawing/2014/main" val="3639625444"/>
                    </a:ext>
                  </a:extLst>
                </a:gridCol>
              </a:tblGrid>
              <a:tr h="794401"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ACTUACIONES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MODO DE IMPLEMENTACIÓN (UPV)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ADMINISTRACIÓN EJECUTORA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306626"/>
                  </a:ext>
                </a:extLst>
              </a:tr>
              <a:tr h="1324001"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C7.I1</a:t>
                      </a:r>
                    </a:p>
                    <a:p>
                      <a:pPr algn="just"/>
                      <a:endParaRPr lang="es-ES" sz="105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5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Desarrollo de energías renovables innovadoras, integradas en la edificación y en los procesos productivos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Convocatoria de ayudas/Beneficiarios directos/Subcontrata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Ministerio para la Transición Ecológica y el Reto Demográfico/Otros Ministerios/Conferencia Sectorial de Energía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1.490 M€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435 M€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440 M€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973000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6E2DF2D2-0035-4F86-9297-7F97C1AEA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536" y="4110281"/>
            <a:ext cx="1407510" cy="179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931316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7. Despliegue e Integración de Energías Renovables: </a:t>
            </a:r>
            <a:r>
              <a:rPr lang="es-ES" sz="2800" b="1" dirty="0"/>
              <a:t>Detalle de cada inversión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2"/>
            <a:ext cx="9764739" cy="482201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3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Desarrollo de energías renovables innovadoras, integradas en la edificación y en los procesos productivos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343536"/>
                </a:solidFill>
              </a:rPr>
              <a:t>Proyectos enfocados a conseguir una activación rápida de la movilización de inversiones que impulse la penetración de energías renovables</a:t>
            </a:r>
            <a:r>
              <a:rPr lang="es-ES" sz="1400" dirty="0">
                <a:solidFill>
                  <a:srgbClr val="343536"/>
                </a:solidFill>
              </a:rPr>
              <a:t>, tanto de tecnologías establecidas como de aquellas que todavía no son plenamente competitivas. Permite abordar de forma anticipada y acelerada las necesidades identificadas para el despliegue de renovables, su desarrollo tecnológico y su integración tanto en sectores productivos, edificación o el territorio, de forma alineada con lo identificado en la Dimensión de descarbonización del PNIEC.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Convocatoria  de ayudas a agentes económicos susceptibles de emplear tecnologías renovables y a entidades públicas distintas de la Administración General del Estado.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Ministerio para la Transición Ecológica y el Reto Demográfico en coordinación con otros Departamentos ministeriales, así como la Conferencia Sectorial de Energía en aquellas convocatorias descentralizadas    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Courier New" panose="02070309020205020404" pitchFamily="49" charset="0"/>
              <a:buChar char="o"/>
            </a:pPr>
            <a:r>
              <a:rPr lang="es-ES" sz="1400" b="1" dirty="0">
                <a:solidFill>
                  <a:srgbClr val="343536"/>
                </a:solidFill>
              </a:rPr>
              <a:t>2021: </a:t>
            </a:r>
            <a:r>
              <a:rPr lang="es-ES" sz="1400" dirty="0">
                <a:solidFill>
                  <a:srgbClr val="343536"/>
                </a:solidFill>
              </a:rPr>
              <a:t>convocatorias de ayudas territorializadas para el autoconsumo en los sectores industrial y servicios como acompañamiento a las actuaciones vinculadas a la reforma correspondiente a la Estrategia de Autoconsumo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Courier New" panose="02070309020205020404" pitchFamily="49" charset="0"/>
              <a:buChar char="o"/>
            </a:pPr>
            <a:r>
              <a:rPr lang="es-ES" sz="1400" b="1" dirty="0">
                <a:solidFill>
                  <a:srgbClr val="343536"/>
                </a:solidFill>
              </a:rPr>
              <a:t>2022-2023: </a:t>
            </a:r>
            <a:r>
              <a:rPr lang="es-ES" sz="1400" dirty="0">
                <a:solidFill>
                  <a:srgbClr val="343536"/>
                </a:solidFill>
              </a:rPr>
              <a:t>se irán desarrollando las distintas bases de las líneas de ayudas y sus correspondientes convocatorias. Una vez publicadas las bases, se realizarán convocatorias anuales hasta 2023, inclusive, que se irán adaptando a la demanda en cada uno de los territorios y sectores.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57B896-A2FC-4359-BC5F-885CFDD1F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181" y="2281307"/>
            <a:ext cx="1407510" cy="179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6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7. Despliegue e Integración de Energías Renovables: </a:t>
            </a:r>
            <a:r>
              <a:rPr lang="es-ES" sz="2800" b="1" dirty="0"/>
              <a:t>Detalle de cada inversión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637" y="1346981"/>
            <a:ext cx="11308726" cy="489235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lnSpc>
                <a:spcPct val="13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Desarrollo de energías renovables innovadoras, integradas en la edificación y en los procesos productivos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Se estima un presupuesto de 2300 M€ para financiar proyectos demostradores en el desarrollo de energías renovables innovadoras, integradas en la edificación y en procesos productivos, fijando para el caso de los proyectos piloto un presupuesto estimado por proyecto de 1,5M €.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Esta medida se compone principalmente de a convocatorias de ayudas a la inversión inicial (CAPEX), que podrán ser territorializadas (realizadas por cada Comunidad o Ciudad Autónoma) o convocatorias a nivel nacional.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A las líneas de ayudas se le suman la inversión pública, la realización de estudios que demuestren la viabilidad y beneficios asociados: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Como parte integral de estas inversiones, es necesario destinar una parte del presupuesto a actuaciones de asistencia técnica y estos costes pueden ser incurridos mediante contratos de servicio o de asistencias técnicas externas.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Los gastos de gestión no podrán en ningún caso superar el 4% del presupuesto asignado a la actuación.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950413-22F8-4E6E-BC48-1737104DF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536" y="4110281"/>
            <a:ext cx="1407510" cy="179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50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7D4C8F22725E48A5D1968F0AAE5BCA" ma:contentTypeVersion="10" ma:contentTypeDescription="Crear nuevo documento." ma:contentTypeScope="" ma:versionID="b8ea55965ec45980a400dc7f4a101f42">
  <xsd:schema xmlns:xsd="http://www.w3.org/2001/XMLSchema" xmlns:xs="http://www.w3.org/2001/XMLSchema" xmlns:p="http://schemas.microsoft.com/office/2006/metadata/properties" xmlns:ns2="d211e658-d9e6-4b34-ac83-73c84aaabe28" targetNamespace="http://schemas.microsoft.com/office/2006/metadata/properties" ma:root="true" ma:fieldsID="de945a298ffd24b50726c27aaf65ab07" ns2:_="">
    <xsd:import namespace="d211e658-d9e6-4b34-ac83-73c84aaabe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1e658-d9e6-4b34-ac83-73c84aaab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5B0E1A-02C2-4219-B47B-E44E1B2DB769}">
  <ds:schemaRefs>
    <ds:schemaRef ds:uri="d211e658-d9e6-4b34-ac83-73c84aaabe28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66D6E5-5506-40F3-9835-E218FC1315AD}"/>
</file>

<file path=customXml/itemProps3.xml><?xml version="1.0" encoding="utf-8"?>
<ds:datastoreItem xmlns:ds="http://schemas.openxmlformats.org/officeDocument/2006/customXml" ds:itemID="{D2455DCC-1916-4B5A-B868-5CCF6D9F37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3521</TotalTime>
  <Words>1296</Words>
  <Application>Microsoft Office PowerPoint</Application>
  <PresentationFormat>Panorámica</PresentationFormat>
  <Paragraphs>201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Courier New</vt:lpstr>
      <vt:lpstr>Calibri Light</vt:lpstr>
      <vt:lpstr>Oxygen Bold</vt:lpstr>
      <vt:lpstr>Times New Roman</vt:lpstr>
      <vt:lpstr>Helvetica</vt:lpstr>
      <vt:lpstr>Arial</vt:lpstr>
      <vt:lpstr>Calibri</vt:lpstr>
      <vt:lpstr>Verdana</vt:lpstr>
      <vt:lpstr>Trebuchet MS</vt:lpstr>
      <vt:lpstr>Office Theme</vt:lpstr>
      <vt:lpstr>Presentación de PowerPoint</vt:lpstr>
      <vt:lpstr>Presentación de PowerPoint</vt:lpstr>
      <vt:lpstr>Presentación de PowerPoint</vt:lpstr>
      <vt:lpstr>COMPONENTE 7. DESPLIEGUE E INTEGRACIÓN DE ENERGÍAS RENOVABLES</vt:lpstr>
      <vt:lpstr>Componente 7. Despliegue e Integración de Energías Renovables: Descripción General</vt:lpstr>
      <vt:lpstr>Componente 7. Despliegue e Integración de Energías Renovables: Descripción General</vt:lpstr>
      <vt:lpstr>Componente 7. Despliegue e Integración de Energías Renovables: Detalle de cada inversión</vt:lpstr>
      <vt:lpstr>Componente 7. Despliegue e Integración de Energías Renovables: Detalle de cada inversión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Oportunidades para la innovación con la Universitat Politècnica de València</dc:title>
  <dc:creator>Microsoft Office User</dc:creator>
  <cp:lastModifiedBy>Laura García</cp:lastModifiedBy>
  <cp:revision>193</cp:revision>
  <cp:lastPrinted>2019-04-04T11:41:41Z</cp:lastPrinted>
  <dcterms:created xsi:type="dcterms:W3CDTF">2019-03-12T21:39:03Z</dcterms:created>
  <dcterms:modified xsi:type="dcterms:W3CDTF">2021-09-29T16:21:37Z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0x010100207D4C8F22725E48A5D1968F0AAE5BCA</vt:lpwstr>
  </property>
</Properties>
</file>