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371" r:id="rId5"/>
    <p:sldId id="368" r:id="rId6"/>
    <p:sldId id="370" r:id="rId7"/>
    <p:sldId id="342" r:id="rId8"/>
    <p:sldId id="350" r:id="rId9"/>
    <p:sldId id="353" r:id="rId10"/>
    <p:sldId id="374" r:id="rId11"/>
    <p:sldId id="375" r:id="rId12"/>
    <p:sldId id="376" r:id="rId13"/>
    <p:sldId id="377" r:id="rId14"/>
    <p:sldId id="378" r:id="rId15"/>
    <p:sldId id="379" r:id="rId16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Oxygen Bold" panose="020B0604020202020204" charset="0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Torrent Orquín" initials="ITO" lastIdx="12" clrIdx="0">
    <p:extLst>
      <p:ext uri="{19B8F6BF-5375-455C-9EA6-DF929625EA0E}">
        <p15:presenceInfo xmlns:p15="http://schemas.microsoft.com/office/powerpoint/2012/main" userId="S::itorrent@euro-funding.com::c92f28f4-b79e-400a-b7a9-8f500406e8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14C"/>
    <a:srgbClr val="343536"/>
    <a:srgbClr val="EDED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100" d="100"/>
          <a:sy n="100" d="100"/>
        </p:scale>
        <p:origin x="95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0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Detalle de cada inversión 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8135357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n-US" sz="1400" u="sng" dirty="0"/>
              <a:t>LÍNEA 2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Proyectos de clúster o valle de hidrógeno renovable</a:t>
            </a:r>
          </a:p>
          <a:p>
            <a:pPr marL="342917" indent="-285750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Proyecto seleccionado en una convocatoria pública. A considerar:</a:t>
            </a:r>
          </a:p>
          <a:p>
            <a:pPr marL="742968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Se exigirán unos requerimientos mínimos enunciados</a:t>
            </a:r>
          </a:p>
          <a:p>
            <a:pPr marL="742968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Se tendrá en cuenta la eficiencia económica en el abatimiento de emisiones, maximizando la reducción de emisiones de CO2 (tCO2eq/€)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Convocatoria de ayudas a PYMES, centros tecnológicos y estudiantes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Secretaria de Estado de Energía, Ministerio para la Transición Ecológica y el Reto Demográfico (como coordinador). Como cooperante: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kern="1200" dirty="0">
                <a:solidFill>
                  <a:schemeClr val="tx1"/>
                </a:solidFill>
                <a:effectLst/>
              </a:rPr>
              <a:t>Secretaría General de Innovación, Ministerio de Ciencia, Innovación y Universidades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Naturaleza de la inversión: activos fijos, intangibles y humanos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Publicación de la convocatoria de ayudas en cuarto trimestre de 2021. </a:t>
            </a:r>
            <a:r>
              <a:rPr lang="es-ES" sz="1400" dirty="0">
                <a:ea typeface="Calibri" panose="020F0502020204030204" pitchFamily="34" charset="0"/>
              </a:rPr>
              <a:t>Posibilidad de extenderse la ejecución hasta 2026*</a:t>
            </a: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5082FD4-BAE4-4F48-A4CF-5B92FD93E8A1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AF79D97-4C2D-417E-AA34-F77F7FF08A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1BA5C1-9E0E-4B23-B9DB-4E16AB13295E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D9D767C6-462D-41E4-839D-FE581A6D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1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Detalle de cada inversión 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8135357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u="sng" dirty="0"/>
              <a:t>LÍNEA 3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Proyectos de integración sectorial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effectLst/>
                <a:ea typeface="Calibri" panose="020F0502020204030204" pitchFamily="34" charset="0"/>
              </a:rPr>
              <a:t>Desarrollo de proyectos singulares pioneros que permitan la introducción del hidrógeno renovable</a:t>
            </a:r>
            <a:r>
              <a:rPr lang="es-ES" sz="1400" dirty="0">
                <a:effectLst/>
                <a:ea typeface="Calibri" panose="020F0502020204030204" pitchFamily="34" charset="0"/>
              </a:rPr>
              <a:t>, entre otros, en otros polos industriales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distintos al incluido en el clúster y en sistemas energéticos aislados</a:t>
            </a:r>
            <a:r>
              <a:rPr lang="es-ES" sz="1400" dirty="0">
                <a:effectLst/>
                <a:ea typeface="Calibri" panose="020F0502020204030204" pitchFamily="34" charset="0"/>
              </a:rPr>
              <a:t>, así como la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integración del suministro de hidrógeno renovable en el transporte, la generación eléctrica y los usos térmicos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ea typeface="Calibri" panose="020F0502020204030204" pitchFamily="34" charset="0"/>
              </a:rPr>
              <a:t>Tamaño del proyecto significativamente inferior al del clúster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Convocatoria de ayudas a PYMES, centros tecnológicos y estudiantes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Secretaria de Estado de Energía, Ministerio para la Transición Ecológica y el Reto Demográfico (como coordinador). Como cooperante: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kern="1200" dirty="0">
                <a:solidFill>
                  <a:schemeClr val="tx1"/>
                </a:solidFill>
                <a:effectLst/>
              </a:rPr>
              <a:t>Secretaría General de Innovación, Ministerio de Ciencia, Innovación y Universidades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Naturaleza de la inversión: activos fijos, intangibles y humanos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Convocatoria de ayudas y/o inversión pública directa en proyectos singulares pioneros de integración sectorial en cuarto trimestre 2021. </a:t>
            </a:r>
            <a:r>
              <a:rPr lang="es-ES" sz="1400" dirty="0">
                <a:ea typeface="Calibri" panose="020F0502020204030204" pitchFamily="34" charset="0"/>
              </a:rPr>
              <a:t>Posibilidad de extenderse la ejecución hasta 2026*</a:t>
            </a:r>
            <a:endParaRPr lang="es-ES" sz="1400" kern="12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5082FD4-BAE4-4F48-A4CF-5B92FD93E8A1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AF79D97-4C2D-417E-AA34-F77F7FF08A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1BA5C1-9E0E-4B23-B9DB-4E16AB13295E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D9D767C6-462D-41E4-839D-FE581A6D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0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Detalle de cada inversión 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584014" cy="457180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u="sng" dirty="0"/>
              <a:t>LÍNEA 4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Otros proyectos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effectLst/>
                <a:ea typeface="Calibri" panose="020F0502020204030204" pitchFamily="34" charset="0"/>
              </a:rPr>
              <a:t>Actuaciones de apoyo para integrar la cadena de valor nacional en la cadena de valor comunitaria</a:t>
            </a:r>
            <a:r>
              <a:rPr lang="es-ES" sz="1400" dirty="0">
                <a:effectLst/>
                <a:ea typeface="Calibri" panose="020F0502020204030204" pitchFamily="34" charset="0"/>
              </a:rPr>
              <a:t>, mediante líneas de apoyo para la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participación de empresas nacionales en proyectos y consorcios europeos</a:t>
            </a:r>
            <a:r>
              <a:rPr lang="es-ES" sz="1400" dirty="0">
                <a:effectLst/>
                <a:ea typeface="Calibri" panose="020F0502020204030204" pitchFamily="34" charset="0"/>
              </a:rPr>
              <a:t>, incluyendo una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contribución para la participación en el proyecto IPCEI de hidrógeno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ea typeface="Calibri" panose="020F0502020204030204" pitchFamily="34" charset="0"/>
              </a:rPr>
              <a:t>Las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empresas españolas </a:t>
            </a:r>
            <a:r>
              <a:rPr lang="es-ES" sz="1400" dirty="0">
                <a:effectLst/>
                <a:ea typeface="Calibri" panose="020F0502020204030204" pitchFamily="34" charset="0"/>
              </a:rPr>
              <a:t>pueden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participar</a:t>
            </a:r>
            <a:r>
              <a:rPr lang="es-ES" sz="1400" dirty="0">
                <a:effectLst/>
                <a:ea typeface="Calibri" panose="020F0502020204030204" pitchFamily="34" charset="0"/>
              </a:rPr>
              <a:t> con un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proyecto</a:t>
            </a:r>
            <a:r>
              <a:rPr lang="es-ES" sz="1400" dirty="0">
                <a:effectLst/>
                <a:ea typeface="Calibri" panose="020F0502020204030204" pitchFamily="34" charset="0"/>
              </a:rPr>
              <a:t> que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cubr</a:t>
            </a:r>
            <a:r>
              <a:rPr lang="es-ES" sz="1400" dirty="0">
                <a:effectLst/>
                <a:ea typeface="Calibri" panose="020F0502020204030204" pitchFamily="34" charset="0"/>
              </a:rPr>
              <a:t>a alguna de las </a:t>
            </a:r>
            <a:r>
              <a:rPr lang="es-ES" sz="1400" b="1" dirty="0">
                <a:effectLst/>
                <a:ea typeface="Calibri" panose="020F0502020204030204" pitchFamily="34" charset="0"/>
              </a:rPr>
              <a:t>fases de la I+D+i y/o del primer despliegue industrial derivado de la I+D </a:t>
            </a:r>
            <a:r>
              <a:rPr lang="es-ES" sz="1400" dirty="0">
                <a:effectLst/>
                <a:ea typeface="Calibri" panose="020F0502020204030204" pitchFamily="34" charset="0"/>
              </a:rPr>
              <a:t>y que se sitúe en alguno de los nichos de la cadena de valor: producción, almacenamiento, transporte y distribución de hidrógeno, usos industriales del hidrógeno, usos del hidrógeno para la movilidad o usos del hidrógeno renovable para redes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74D9365-71F7-4B7D-9EDF-BC585F60F94D}"/>
              </a:ext>
            </a:extLst>
          </p:cNvPr>
          <p:cNvGrpSpPr/>
          <p:nvPr/>
        </p:nvGrpSpPr>
        <p:grpSpPr>
          <a:xfrm>
            <a:off x="10349096" y="1119883"/>
            <a:ext cx="1582220" cy="2147495"/>
            <a:chOff x="8691937" y="1474904"/>
            <a:chExt cx="3500063" cy="423772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45D0D65-F5F2-4F03-A8CD-1D320739CF67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9285DDE-426A-4710-AFE4-55D9F8B7EEB5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14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F9053E7C-E68C-4841-B333-7E47B2DF3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4DC0F53-AE17-4843-A239-E31D2BAFEC25}"/>
              </a:ext>
            </a:extLst>
          </p:cNvPr>
          <p:cNvSpPr txBox="1">
            <a:spLocks/>
          </p:cNvSpPr>
          <p:nvPr/>
        </p:nvSpPr>
        <p:spPr>
          <a:xfrm>
            <a:off x="354116" y="4031857"/>
            <a:ext cx="11577200" cy="2090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Convocatoria de ayudas a empresas en general de la cadena de valor del hidrógeno renovable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Secretaria de Estado de Energía, Ministerio para la Transición Ecológica y el Reto Demográfico (como coordinador). Como cooperantes: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Secretaría General de Industria y PYME, Ministerio de Industria, Comercio y Turismo.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Naturaleza de la inversión: activos fijos, intangibles y humanos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Conformar candidatura inicial española y comunicación a la Comisión Europea de participación en el IPCEI en cuarto trimestre 2021</a:t>
            </a:r>
            <a:r>
              <a:rPr lang="es-ES" sz="1400" dirty="0">
                <a:ea typeface="Calibri" panose="020F0502020204030204" pitchFamily="34" charset="0"/>
              </a:rPr>
              <a:t>. Posibilidad de extenderse la ejecución hasta 2026*</a:t>
            </a:r>
          </a:p>
        </p:txBody>
      </p:sp>
    </p:spTree>
    <p:extLst>
      <p:ext uri="{BB962C8B-B14F-4D97-AF65-F5344CB8AC3E}">
        <p14:creationId xmlns:p14="http://schemas.microsoft.com/office/powerpoint/2010/main" val="108410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1959"/>
              </p:ext>
            </p:extLst>
          </p:nvPr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73749"/>
              </p:ext>
            </p:extLst>
          </p:nvPr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2406388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2406389" y="4829596"/>
            <a:ext cx="1271759" cy="62810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8FA90503-840D-430F-AB24-7D895B9BA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41136"/>
              </p:ext>
            </p:extLst>
          </p:nvPr>
        </p:nvGraphicFramePr>
        <p:xfrm>
          <a:off x="11143479" y="85133"/>
          <a:ext cx="811549" cy="114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037" imgH="8019809" progId="AcroExch.Document.DC">
                  <p:embed/>
                </p:oleObj>
              </mc:Choice>
              <mc:Fallback>
                <p:oleObj name="Acrobat Document" r:id="rId3" imgW="5667037" imgH="80198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3479" y="85133"/>
                        <a:ext cx="811549" cy="1148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4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un proyecto de país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Periodificación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292EE8F-F38E-402C-8158-2F77208343DE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5D3DFE2-B09E-4E54-BEF2-9EEB66992CF1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C5BB856-3914-48FC-97CB-D7F9A007962B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Imagen 12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1BC942A7-7C32-4CF0-9A70-FEC5DD9AA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53144"/>
              </p:ext>
            </p:extLst>
          </p:nvPr>
        </p:nvGraphicFramePr>
        <p:xfrm>
          <a:off x="350726" y="1227738"/>
          <a:ext cx="9828459" cy="8458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85573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1642886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27682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1.555 millones de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1.555 millones de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27777"/>
              </p:ext>
            </p:extLst>
          </p:nvPr>
        </p:nvGraphicFramePr>
        <p:xfrm>
          <a:off x="350723" y="2612832"/>
          <a:ext cx="9857755" cy="11642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1930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91071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91071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555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91071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91071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550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8163EA97-000E-4C64-8745-1AD687904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53319"/>
              </p:ext>
            </p:extLst>
          </p:nvPr>
        </p:nvGraphicFramePr>
        <p:xfrm>
          <a:off x="350724" y="4156203"/>
          <a:ext cx="11032768" cy="12264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8866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4776238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437064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094404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3056196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270322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70322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C9.R1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Hoja de ruta del hidrógeno: una apuesta por el hidrógeno renovable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270322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C9. I1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Hidrógeno renovable: un proyecto país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1.555 M€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04.3 - Economic affairs - Fuel and Energy </a:t>
                      </a:r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164124">
                <a:tc gridSpan="2">
                  <a:txBody>
                    <a:bodyPr/>
                    <a:lstStyle/>
                    <a:p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1.555 M€ 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D897DE65-89C9-40DE-81FC-D3A988219741}"/>
              </a:ext>
            </a:extLst>
          </p:cNvPr>
          <p:cNvGrpSpPr/>
          <p:nvPr/>
        </p:nvGrpSpPr>
        <p:grpSpPr>
          <a:xfrm>
            <a:off x="10444189" y="1539084"/>
            <a:ext cx="1582220" cy="2147495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C6E7191-E65F-4A83-B793-AD975A9DE33E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6867F9A-8122-40F7-AA8E-17E762BB427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E3BCC4AD-0508-4EC0-96DF-B20F72F2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Descripción general</a:t>
            </a:r>
            <a:endParaRPr lang="es-ES" sz="2800" dirty="0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62D9C700-E63C-4831-82D9-9BFE5CD73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24880"/>
              </p:ext>
            </p:extLst>
          </p:nvPr>
        </p:nvGraphicFramePr>
        <p:xfrm>
          <a:off x="385187" y="1289170"/>
          <a:ext cx="9202697" cy="458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051">
                  <a:extLst>
                    <a:ext uri="{9D8B030D-6E8A-4147-A177-3AD203B41FA5}">
                      <a16:colId xmlns:a16="http://schemas.microsoft.com/office/drawing/2014/main" val="2561379413"/>
                    </a:ext>
                  </a:extLst>
                </a:gridCol>
                <a:gridCol w="1466051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465578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1872678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977446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904367">
                  <a:extLst>
                    <a:ext uri="{9D8B030D-6E8A-4147-A177-3AD203B41FA5}">
                      <a16:colId xmlns:a16="http://schemas.microsoft.com/office/drawing/2014/main" val="617379694"/>
                    </a:ext>
                  </a:extLst>
                </a:gridCol>
                <a:gridCol w="1050526">
                  <a:extLst>
                    <a:ext uri="{9D8B030D-6E8A-4147-A177-3AD203B41FA5}">
                      <a16:colId xmlns:a16="http://schemas.microsoft.com/office/drawing/2014/main" val="3639625444"/>
                    </a:ext>
                  </a:extLst>
                </a:gridCol>
              </a:tblGrid>
              <a:tr h="657525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 (cooperantes para cada línea de actuación)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158901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C9. I1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Línea 1. Cadena de valor innovadora y de conocimientos (incl. actividades en I+D+i, primeros despliegues,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Beneficiario directo/ Subcontrata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Secretaría General de Industria y PYME, Ministerio de Industria, Comercio y Turismo.</a:t>
                      </a:r>
                    </a:p>
                    <a:p>
                      <a:pPr algn="l"/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Secretaría General de Innovación, Ministerio de Ciencia, Innovación y Universidades.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Comunidades autónomas.</a:t>
                      </a:r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73000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C9. I1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Línea 2. Proyectos clúster o valle de hidrógeno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Beneficiario directo/ Subcontrata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SGI, Ministerio de Ciencia, Innovación y Universidades.</a:t>
                      </a:r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87438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C9. I1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Línea 3. Proyectos de integración sectorial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Beneficiario directo/ Subcontrata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SGI, Ministerio de Ciencia, Innovación y Universidades.</a:t>
                      </a:r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62195"/>
                  </a:ext>
                </a:extLst>
              </a:tr>
              <a:tr h="60273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C9. I1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Línea 4. Otros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Beneficiario directo/ Subcontrata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Secretaría General de Industria y PYME, Ministerio de Industria, Comercio y Turismo.</a:t>
                      </a:r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Pendiente de definir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8865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CE68789-B3D2-4C2F-9866-9D2AD61DBC0A}"/>
              </a:ext>
            </a:extLst>
          </p:cNvPr>
          <p:cNvSpPr txBox="1"/>
          <p:nvPr/>
        </p:nvSpPr>
        <p:spPr>
          <a:xfrm>
            <a:off x="9670472" y="946373"/>
            <a:ext cx="20312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Secretaria de Estado de Energía, Ministerio para la Transición Ecológica y el Reto Demográfico (como coordinador)</a:t>
            </a: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39076BCA-179C-4AC9-AE73-04A4EA5031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58556" y="1050388"/>
            <a:ext cx="4711916" cy="165774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BEEEF048-1E3C-4C21-B15D-DE060D004AEC}"/>
              </a:ext>
            </a:extLst>
          </p:cNvPr>
          <p:cNvGrpSpPr/>
          <p:nvPr/>
        </p:nvGrpSpPr>
        <p:grpSpPr>
          <a:xfrm>
            <a:off x="10100147" y="3148133"/>
            <a:ext cx="1582220" cy="2147495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F2B961F-49B0-467A-B870-EB6E042FAF0E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3C62CB8-DFBB-47E9-9031-B4E1B3487312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11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4706BBA9-25E9-4198-A3CC-3F5EBC1D6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76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Detalle de cada inversión 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8104535" cy="46950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n-US" sz="1400" u="sng" dirty="0"/>
              <a:t>LÍNEA 1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n-US" sz="1400" dirty="0">
                <a:solidFill>
                  <a:srgbClr val="BA514C"/>
                </a:solidFill>
              </a:rPr>
              <a:t>Cadena de valor </a:t>
            </a:r>
            <a:r>
              <a:rPr lang="en-US" sz="1400" dirty="0" err="1">
                <a:solidFill>
                  <a:srgbClr val="BA514C"/>
                </a:solidFill>
              </a:rPr>
              <a:t>innovadora</a:t>
            </a:r>
            <a:r>
              <a:rPr lang="en-US" sz="1400" dirty="0">
                <a:solidFill>
                  <a:srgbClr val="BA514C"/>
                </a:solidFill>
              </a:rPr>
              <a:t> y de </a:t>
            </a:r>
            <a:r>
              <a:rPr lang="en-US" sz="1400" dirty="0" err="1">
                <a:solidFill>
                  <a:srgbClr val="BA514C"/>
                </a:solidFill>
              </a:rPr>
              <a:t>conocimientos</a:t>
            </a:r>
            <a:r>
              <a:rPr lang="en-US" sz="1400" dirty="0">
                <a:solidFill>
                  <a:srgbClr val="BA514C"/>
                </a:solidFill>
              </a:rPr>
              <a:t> (incl. </a:t>
            </a:r>
            <a:r>
              <a:rPr lang="en-US" sz="1400" dirty="0" err="1">
                <a:solidFill>
                  <a:srgbClr val="BA514C"/>
                </a:solidFill>
              </a:rPr>
              <a:t>actividades</a:t>
            </a:r>
            <a:r>
              <a:rPr lang="en-US" sz="1400" dirty="0">
                <a:solidFill>
                  <a:srgbClr val="BA514C"/>
                </a:solidFill>
              </a:rPr>
              <a:t> </a:t>
            </a:r>
            <a:r>
              <a:rPr lang="en-US" sz="1400" dirty="0" err="1">
                <a:solidFill>
                  <a:srgbClr val="BA514C"/>
                </a:solidFill>
              </a:rPr>
              <a:t>en</a:t>
            </a:r>
            <a:r>
              <a:rPr lang="en-US" sz="1400" dirty="0">
                <a:solidFill>
                  <a:srgbClr val="BA514C"/>
                </a:solidFill>
              </a:rPr>
              <a:t> </a:t>
            </a:r>
            <a:r>
              <a:rPr lang="en-US" sz="1400" dirty="0" err="1">
                <a:solidFill>
                  <a:srgbClr val="BA514C"/>
                </a:solidFill>
              </a:rPr>
              <a:t>I+D+i</a:t>
            </a:r>
            <a:r>
              <a:rPr lang="en-US" sz="1400" dirty="0">
                <a:solidFill>
                  <a:srgbClr val="BA514C"/>
                </a:solidFill>
              </a:rPr>
              <a:t>, </a:t>
            </a:r>
            <a:r>
              <a:rPr lang="en-US" sz="1400" dirty="0" err="1">
                <a:solidFill>
                  <a:srgbClr val="BA514C"/>
                </a:solidFill>
              </a:rPr>
              <a:t>primeros</a:t>
            </a:r>
            <a:r>
              <a:rPr lang="en-US" sz="1400" dirty="0">
                <a:solidFill>
                  <a:srgbClr val="BA514C"/>
                </a:solidFill>
              </a:rPr>
              <a:t> </a:t>
            </a:r>
            <a:r>
              <a:rPr lang="en-US" sz="1400" dirty="0" err="1">
                <a:solidFill>
                  <a:srgbClr val="BA514C"/>
                </a:solidFill>
              </a:rPr>
              <a:t>despliegues</a:t>
            </a:r>
            <a:r>
              <a:rPr lang="en-US" sz="1400" dirty="0">
                <a:solidFill>
                  <a:srgbClr val="BA514C"/>
                </a:solidFill>
              </a:rPr>
              <a:t>, etc.)</a:t>
            </a:r>
          </a:p>
          <a:p>
            <a:pPr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Medidas</a:t>
            </a:r>
            <a:r>
              <a:rPr lang="en-US" sz="1400" dirty="0"/>
              <a:t> de </a:t>
            </a:r>
            <a:r>
              <a:rPr lang="en-US" sz="1400" dirty="0" err="1"/>
              <a:t>apoyo</a:t>
            </a:r>
            <a:r>
              <a:rPr lang="en-US" sz="1400" dirty="0"/>
              <a:t> a las PYMEs y los </a:t>
            </a:r>
            <a:r>
              <a:rPr lang="en-US" sz="1400" b="1" dirty="0" err="1"/>
              <a:t>centros</a:t>
            </a:r>
            <a:r>
              <a:rPr lang="en-US" sz="1400" b="1" dirty="0"/>
              <a:t> </a:t>
            </a:r>
            <a:r>
              <a:rPr lang="en-US" sz="1400" b="1" dirty="0" err="1"/>
              <a:t>tecnológicos</a:t>
            </a:r>
            <a:r>
              <a:rPr lang="en-US" sz="1400" b="1" dirty="0"/>
              <a:t> </a:t>
            </a:r>
            <a:r>
              <a:rPr lang="en-US" sz="1400" dirty="0"/>
              <a:t>para </a:t>
            </a:r>
            <a:r>
              <a:rPr lang="en-US" sz="1400" dirty="0" err="1"/>
              <a:t>permitirles</a:t>
            </a:r>
            <a:r>
              <a:rPr lang="en-US" sz="1400" dirty="0"/>
              <a:t> </a:t>
            </a:r>
            <a:r>
              <a:rPr lang="en-US" sz="1400" dirty="0" err="1"/>
              <a:t>mejorar</a:t>
            </a:r>
            <a:r>
              <a:rPr lang="en-US" sz="1400" dirty="0"/>
              <a:t> sus </a:t>
            </a:r>
            <a:r>
              <a:rPr lang="en-US" sz="1400" dirty="0" err="1"/>
              <a:t>capacidades</a:t>
            </a:r>
            <a:r>
              <a:rPr lang="en-US" sz="1400" dirty="0"/>
              <a:t> </a:t>
            </a:r>
            <a:r>
              <a:rPr lang="en-US" sz="1400" dirty="0" err="1"/>
              <a:t>productivas</a:t>
            </a:r>
            <a:r>
              <a:rPr lang="en-US" sz="1400" dirty="0"/>
              <a:t> y la </a:t>
            </a:r>
            <a:r>
              <a:rPr lang="en-US" sz="1400" dirty="0" err="1"/>
              <a:t>transferencia</a:t>
            </a:r>
            <a:r>
              <a:rPr lang="en-US" sz="1400" dirty="0"/>
              <a:t> </a:t>
            </a:r>
            <a:r>
              <a:rPr lang="en-US" sz="1400" dirty="0" err="1"/>
              <a:t>tecnológica</a:t>
            </a:r>
            <a:r>
              <a:rPr lang="en-US" sz="1400" dirty="0"/>
              <a:t>, </a:t>
            </a:r>
            <a:r>
              <a:rPr lang="en-US" sz="1400" dirty="0" err="1"/>
              <a:t>destacando</a:t>
            </a:r>
            <a:r>
              <a:rPr lang="en-US" sz="1400" dirty="0"/>
              <a:t>:</a:t>
            </a:r>
          </a:p>
          <a:p>
            <a:pPr lvl="1"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</a:rPr>
              <a:t>Construcción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instalaciones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equipos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ensayo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vinculados</a:t>
            </a:r>
            <a:r>
              <a:rPr lang="en-US" sz="1400" dirty="0">
                <a:effectLst/>
              </a:rPr>
              <a:t> a la </a:t>
            </a:r>
            <a:r>
              <a:rPr lang="en-US" sz="1400" dirty="0" err="1">
                <a:effectLst/>
              </a:rPr>
              <a:t>I+D+i</a:t>
            </a:r>
            <a:endParaRPr lang="en-US" sz="1400" dirty="0">
              <a:effectLst/>
            </a:endParaRPr>
          </a:p>
          <a:p>
            <a:pPr lvl="1"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</a:rPr>
              <a:t>Mejora</a:t>
            </a:r>
            <a:r>
              <a:rPr lang="en-US" sz="1400" dirty="0">
                <a:effectLst/>
              </a:rPr>
              <a:t> de las </a:t>
            </a:r>
            <a:r>
              <a:rPr lang="en-US" sz="1400" dirty="0" err="1">
                <a:effectLst/>
              </a:rPr>
              <a:t>instalaciones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adquisición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equipos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fabricación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equipos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componentes</a:t>
            </a:r>
            <a:endParaRPr lang="en-US" sz="1400" dirty="0">
              <a:effectLst/>
            </a:endParaRPr>
          </a:p>
          <a:p>
            <a:pPr lvl="1"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Desarrollo de </a:t>
            </a:r>
            <a:r>
              <a:rPr lang="en-US" sz="1400" dirty="0" err="1">
                <a:effectLst/>
              </a:rPr>
              <a:t>equipos</a:t>
            </a:r>
            <a:r>
              <a:rPr lang="en-US" sz="1400" dirty="0">
                <a:effectLst/>
              </a:rPr>
              <a:t> (</a:t>
            </a:r>
            <a:r>
              <a:rPr lang="en-US" sz="1400" dirty="0" err="1">
                <a:effectLst/>
              </a:rPr>
              <a:t>ej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Electrolizadores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compresores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bombonas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pilas</a:t>
            </a:r>
            <a:r>
              <a:rPr lang="en-US" sz="1400" dirty="0">
                <a:effectLst/>
              </a:rPr>
              <a:t> de combustible) que </a:t>
            </a:r>
            <a:r>
              <a:rPr lang="en-US" sz="1400" dirty="0" err="1">
                <a:effectLst/>
              </a:rPr>
              <a:t>permitan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reducir</a:t>
            </a:r>
            <a:r>
              <a:rPr lang="en-US" sz="1400" dirty="0">
                <a:effectLst/>
              </a:rPr>
              <a:t> los </a:t>
            </a:r>
            <a:r>
              <a:rPr lang="en-US" sz="1400" dirty="0" err="1">
                <a:effectLst/>
              </a:rPr>
              <a:t>costes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producción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logística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consumo</a:t>
            </a:r>
            <a:r>
              <a:rPr lang="en-US" sz="1400" dirty="0">
                <a:effectLst/>
              </a:rPr>
              <a:t> del </a:t>
            </a:r>
            <a:r>
              <a:rPr lang="en-US" sz="1400" dirty="0" err="1">
                <a:effectLst/>
              </a:rPr>
              <a:t>hidrogeno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renovable</a:t>
            </a:r>
            <a:endParaRPr lang="en-US" sz="1400" dirty="0">
              <a:effectLst/>
            </a:endParaRPr>
          </a:p>
          <a:p>
            <a:pPr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</a:rPr>
              <a:t>Fomentar</a:t>
            </a:r>
            <a:r>
              <a:rPr lang="en-US" sz="1400" dirty="0">
                <a:effectLst/>
              </a:rPr>
              <a:t> la </a:t>
            </a:r>
            <a:r>
              <a:rPr lang="en-US" sz="1400" dirty="0" err="1">
                <a:effectLst/>
              </a:rPr>
              <a:t>colaboración</a:t>
            </a:r>
            <a:r>
              <a:rPr lang="en-US" sz="1400" dirty="0">
                <a:effectLst/>
              </a:rPr>
              <a:t> de PYMES </a:t>
            </a:r>
            <a:r>
              <a:rPr lang="en-US" sz="1400" dirty="0" err="1">
                <a:effectLst/>
              </a:rPr>
              <a:t>globales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altamente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especializadas</a:t>
            </a:r>
            <a:r>
              <a:rPr lang="en-US" sz="1400" dirty="0">
                <a:effectLst/>
              </a:rPr>
              <a:t> con </a:t>
            </a:r>
            <a:r>
              <a:rPr lang="en-US" sz="1400" b="1" dirty="0" err="1">
                <a:effectLst/>
              </a:rPr>
              <a:t>centros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tecnológicos</a:t>
            </a:r>
            <a:r>
              <a:rPr lang="en-US" sz="1400" b="1" dirty="0">
                <a:effectLst/>
              </a:rPr>
              <a:t> y </a:t>
            </a:r>
            <a:r>
              <a:rPr lang="en-US" sz="1400" b="1" dirty="0" err="1">
                <a:effectLst/>
              </a:rPr>
              <a:t>laboratorios</a:t>
            </a:r>
            <a:r>
              <a:rPr lang="en-US" sz="1400" b="1" dirty="0">
                <a:effectLst/>
              </a:rPr>
              <a:t> de </a:t>
            </a:r>
            <a:r>
              <a:rPr lang="en-US" sz="1400" b="1" dirty="0" err="1">
                <a:effectLst/>
              </a:rPr>
              <a:t>excelencia</a:t>
            </a:r>
            <a:r>
              <a:rPr lang="en-US" sz="1400" b="1" dirty="0">
                <a:effectLst/>
              </a:rPr>
              <a:t> </a:t>
            </a:r>
            <a:r>
              <a:rPr lang="en-US" sz="1400" dirty="0" err="1">
                <a:effectLst/>
              </a:rPr>
              <a:t>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el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conocimiento</a:t>
            </a:r>
            <a:r>
              <a:rPr lang="en-US" sz="1400" dirty="0">
                <a:effectLst/>
              </a:rPr>
              <a:t> y se </a:t>
            </a:r>
            <a:r>
              <a:rPr lang="en-US" sz="1400" dirty="0" err="1">
                <a:effectLst/>
              </a:rPr>
              <a:t>tendrán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cuenta</a:t>
            </a:r>
            <a:r>
              <a:rPr lang="en-US" sz="1400" dirty="0">
                <a:effectLst/>
              </a:rPr>
              <a:t> los </a:t>
            </a:r>
            <a:r>
              <a:rPr lang="en-US" sz="1400" dirty="0" err="1">
                <a:effectLst/>
              </a:rPr>
              <a:t>aspectos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sostenibilidad</a:t>
            </a:r>
            <a:r>
              <a:rPr lang="en-US" sz="1400" dirty="0">
                <a:effectLst/>
              </a:rPr>
              <a:t> de las </a:t>
            </a:r>
            <a:r>
              <a:rPr lang="en-US" sz="1400" dirty="0" err="1">
                <a:effectLst/>
              </a:rPr>
              <a:t>cadenas</a:t>
            </a:r>
            <a:r>
              <a:rPr lang="en-US" sz="1400" dirty="0">
                <a:effectLst/>
              </a:rPr>
              <a:t> de valor (</a:t>
            </a:r>
            <a:r>
              <a:rPr lang="en-US" sz="1400" dirty="0" err="1">
                <a:effectLst/>
              </a:rPr>
              <a:t>ej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reciclabilidad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componentes</a:t>
            </a:r>
            <a:r>
              <a:rPr lang="en-US" sz="1400" dirty="0">
                <a:effectLst/>
              </a:rPr>
              <a:t>, fin de </a:t>
            </a:r>
            <a:r>
              <a:rPr lang="en-US" sz="1400" dirty="0" err="1">
                <a:effectLst/>
              </a:rPr>
              <a:t>vida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útil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recuperación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materiales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críticos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requisitos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ecodiseño</a:t>
            </a:r>
            <a:r>
              <a:rPr lang="en-US" sz="1400" dirty="0">
                <a:effectLst/>
              </a:rPr>
              <a:t>)</a:t>
            </a: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3EEB64-8DAE-4A53-9AE0-F18EBA8CB77F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3955A99-ACE6-4B59-BC84-23CB7735DE62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88D713E-C5AE-4C5C-B62A-B98E09910D2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" name="Imagen 4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0A7D6473-6C60-4C3A-BD63-04BC44D1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Detalle de cada inversión 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8412759" cy="469509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n-US" sz="1400" u="sng" dirty="0"/>
              <a:t>LÍNEA 1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n-US" sz="1400" dirty="0">
                <a:solidFill>
                  <a:srgbClr val="BA514C"/>
                </a:solidFill>
              </a:rPr>
              <a:t>Cadena de valor </a:t>
            </a:r>
            <a:r>
              <a:rPr lang="en-US" sz="1400" dirty="0" err="1">
                <a:solidFill>
                  <a:srgbClr val="BA514C"/>
                </a:solidFill>
              </a:rPr>
              <a:t>innovadora</a:t>
            </a:r>
            <a:r>
              <a:rPr lang="en-US" sz="1400" dirty="0">
                <a:solidFill>
                  <a:srgbClr val="BA514C"/>
                </a:solidFill>
              </a:rPr>
              <a:t> y de </a:t>
            </a:r>
            <a:r>
              <a:rPr lang="en-US" sz="1400" dirty="0" err="1">
                <a:solidFill>
                  <a:srgbClr val="BA514C"/>
                </a:solidFill>
              </a:rPr>
              <a:t>conocimientos</a:t>
            </a:r>
            <a:r>
              <a:rPr lang="en-US" sz="1400" dirty="0">
                <a:solidFill>
                  <a:srgbClr val="BA514C"/>
                </a:solidFill>
              </a:rPr>
              <a:t> (incl. </a:t>
            </a:r>
            <a:r>
              <a:rPr lang="en-US" sz="1400" dirty="0" err="1">
                <a:solidFill>
                  <a:srgbClr val="BA514C"/>
                </a:solidFill>
              </a:rPr>
              <a:t>actividades</a:t>
            </a:r>
            <a:r>
              <a:rPr lang="en-US" sz="1400" dirty="0">
                <a:solidFill>
                  <a:srgbClr val="BA514C"/>
                </a:solidFill>
              </a:rPr>
              <a:t> </a:t>
            </a:r>
            <a:r>
              <a:rPr lang="en-US" sz="1400" dirty="0" err="1">
                <a:solidFill>
                  <a:srgbClr val="BA514C"/>
                </a:solidFill>
              </a:rPr>
              <a:t>en</a:t>
            </a:r>
            <a:r>
              <a:rPr lang="en-US" sz="1400" dirty="0">
                <a:solidFill>
                  <a:srgbClr val="BA514C"/>
                </a:solidFill>
              </a:rPr>
              <a:t> </a:t>
            </a:r>
            <a:r>
              <a:rPr lang="en-US" sz="1400" dirty="0" err="1">
                <a:solidFill>
                  <a:srgbClr val="BA514C"/>
                </a:solidFill>
              </a:rPr>
              <a:t>I+D+i</a:t>
            </a:r>
            <a:r>
              <a:rPr lang="en-US" sz="1400" dirty="0">
                <a:solidFill>
                  <a:srgbClr val="BA514C"/>
                </a:solidFill>
              </a:rPr>
              <a:t>, </a:t>
            </a:r>
            <a:r>
              <a:rPr lang="en-US" sz="1400" dirty="0" err="1">
                <a:solidFill>
                  <a:srgbClr val="BA514C"/>
                </a:solidFill>
              </a:rPr>
              <a:t>primeros</a:t>
            </a:r>
            <a:r>
              <a:rPr lang="en-US" sz="1400" dirty="0">
                <a:solidFill>
                  <a:srgbClr val="BA514C"/>
                </a:solidFill>
              </a:rPr>
              <a:t> </a:t>
            </a:r>
            <a:r>
              <a:rPr lang="en-US" sz="1400" dirty="0" err="1">
                <a:solidFill>
                  <a:srgbClr val="BA514C"/>
                </a:solidFill>
              </a:rPr>
              <a:t>despliegues</a:t>
            </a:r>
            <a:r>
              <a:rPr lang="en-US" sz="1400" dirty="0">
                <a:solidFill>
                  <a:srgbClr val="BA514C"/>
                </a:solidFill>
              </a:rPr>
              <a:t>, etc.)</a:t>
            </a:r>
          </a:p>
          <a:p>
            <a:pPr defTabSz="914400">
              <a:spcBef>
                <a:spcPts val="1200"/>
              </a:spcBef>
            </a:pPr>
            <a:r>
              <a:rPr lang="es-ES" sz="1400" dirty="0"/>
              <a:t>Convocatoria de ayudas a PYMES y centros tecnológicos</a:t>
            </a:r>
          </a:p>
          <a:p>
            <a:pPr defTabSz="914400">
              <a:spcBef>
                <a:spcPts val="1200"/>
              </a:spcBef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Secretaria de Estado de Energía, Ministerio para la Transición Ecológica y el Reto Demográfico (como coordinador). Como cooperantes:</a:t>
            </a:r>
          </a:p>
          <a:p>
            <a:pPr lvl="1" defTabSz="914400">
              <a:spcBef>
                <a:spcPts val="1200"/>
              </a:spcBef>
            </a:pPr>
            <a:r>
              <a:rPr lang="es-ES" sz="1400" kern="12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Secretaría General de Industria y PYME, Ministerio de Industria, Comercio y Turismo.</a:t>
            </a:r>
          </a:p>
          <a:p>
            <a:pPr lvl="1" defTabSz="914400">
              <a:spcBef>
                <a:spcPts val="1200"/>
              </a:spcBef>
            </a:pPr>
            <a:r>
              <a:rPr lang="es-ES" sz="1400" kern="12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Secretaría General de Innovación, Ministerio de Ciencia, Innovación y Universidades.</a:t>
            </a:r>
          </a:p>
          <a:p>
            <a:pPr lvl="1" defTabSz="914400">
              <a:spcBef>
                <a:spcPts val="1200"/>
              </a:spcBef>
            </a:pPr>
            <a:r>
              <a:rPr lang="es-ES" sz="1400" kern="12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Comunidades autónomas</a:t>
            </a:r>
            <a:endParaRPr lang="es-ES" sz="1400" kern="1200" dirty="0">
              <a:effectLst/>
            </a:endParaRPr>
          </a:p>
          <a:p>
            <a:pPr defTabSz="914400">
              <a:spcBef>
                <a:spcPts val="1200"/>
              </a:spcBef>
            </a:pP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Naturaleza de la inversión: activos fijos, intangibles y humanos</a:t>
            </a:r>
          </a:p>
          <a:p>
            <a:pPr defTabSz="914400">
              <a:spcBef>
                <a:spcPts val="1200"/>
              </a:spcBef>
            </a:pPr>
            <a:r>
              <a:rPr lang="es-ES" sz="1400" dirty="0">
                <a:ea typeface="Calibri" panose="020F0502020204030204" pitchFamily="34" charset="0"/>
              </a:rPr>
              <a:t>Activación del mecanismo para el impulso del desarrollo tecnológico en cuarto trimestre de 2021. Posibilidad de extenderse la ejecución hasta 2026*</a:t>
            </a:r>
            <a:endParaRPr lang="es-ES" sz="1400" dirty="0">
              <a:effectLst/>
              <a:ea typeface="Calibri" panose="020F050202020403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5082FD4-BAE4-4F48-A4CF-5B92FD93E8A1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AF79D97-4C2D-417E-AA34-F77F7FF08A28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1BA5C1-9E0E-4B23-B9DB-4E16AB13295E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D9D767C6-462D-41E4-839D-FE581A6D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68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9. Hidrógeno renovable: </a:t>
            </a:r>
            <a:r>
              <a:rPr lang="es-ES" sz="2800" b="1" dirty="0"/>
              <a:t>Detalle de cada inversión </a:t>
            </a: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66658"/>
            <a:ext cx="9752376" cy="504441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n-US" sz="1400" u="sng" dirty="0"/>
              <a:t>LÍNEA 2</a:t>
            </a:r>
          </a:p>
          <a:p>
            <a:pPr marL="0" indent="0" defTabSz="914400"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400" dirty="0">
                <a:solidFill>
                  <a:srgbClr val="BA514C"/>
                </a:solidFill>
              </a:rPr>
              <a:t>Proyectos de clúster o valle de hidrógeno renovable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Construcción de un </a:t>
            </a:r>
            <a:r>
              <a:rPr lang="es-E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electrolizador de alta capacidad de producción de hidrógeno renovable 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para su suministro directo a consumidores industriales locales.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La </a:t>
            </a:r>
            <a:r>
              <a:rPr lang="es-E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electricidad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deberá </a:t>
            </a:r>
            <a:r>
              <a:rPr lang="es-E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suministrarse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 partir de </a:t>
            </a:r>
            <a:r>
              <a:rPr lang="es-E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instalaciones renovables 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 generación eléctrica dedicadas exclusivamente al proyecto o, en su defecto, a partir de la firma de “</a:t>
            </a:r>
            <a:r>
              <a:rPr lang="es-E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power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purchase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agreements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” (</a:t>
            </a:r>
            <a:r>
              <a:rPr lang="es-E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PPAs</a:t>
            </a:r>
            <a:r>
              <a:rPr lang="es-E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suscritos con instalaciones de nueva construcción.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D640CF9-4C3E-46BC-94FA-6BA2FBB13587}"/>
              </a:ext>
            </a:extLst>
          </p:cNvPr>
          <p:cNvGrpSpPr/>
          <p:nvPr/>
        </p:nvGrpSpPr>
        <p:grpSpPr>
          <a:xfrm>
            <a:off x="10349096" y="1119883"/>
            <a:ext cx="1582220" cy="2147495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58808C6-2A91-45DC-819F-3C9F7442D411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DD63D70-F08F-41A8-B777-CE41BC56C92F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1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C7FF7430-702A-4C78-99A0-28406A44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400" y="2088894"/>
              <a:ext cx="2154113" cy="2922044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18AB74-AD45-48A5-9DF5-6DBEC29F50B2}"/>
              </a:ext>
            </a:extLst>
          </p:cNvPr>
          <p:cNvSpPr txBox="1">
            <a:spLocks/>
          </p:cNvSpPr>
          <p:nvPr/>
        </p:nvSpPr>
        <p:spPr>
          <a:xfrm>
            <a:off x="361370" y="3523670"/>
            <a:ext cx="11569945" cy="50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00"/>
                </a:solidFill>
                <a:ea typeface="Calibri" panose="020F0502020204030204" pitchFamily="34" charset="0"/>
              </a:rPr>
              <a:t>Integración del suministro de hidrógeno renovable dentro de los procesos y la cadena de aprovisionamiento en empresas </a:t>
            </a: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pertenecientes a un mínimo número de sectores de actividad (fomentando una readaptación creciente de sus modelos de negocio y desplazando consumos de hidrógeno de origen fósil) de forma que sustituya en cada uno de ellos un mínimo del 5% de su consumo anual de hidrógeno y, de manera combinada, consuman la mayor parte de la producción anual de hidrógeno del proyecto.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00"/>
                </a:solidFill>
                <a:ea typeface="Calibri" panose="020F0502020204030204" pitchFamily="34" charset="0"/>
              </a:rPr>
              <a:t>Soluciones innovadoras </a:t>
            </a: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de transporte, almacenamiento de hidrógeno y suministro final que </a:t>
            </a:r>
            <a:r>
              <a:rPr lang="es-ES" sz="1400" b="1" dirty="0">
                <a:solidFill>
                  <a:srgbClr val="000000"/>
                </a:solidFill>
                <a:ea typeface="Calibri" panose="020F0502020204030204" pitchFamily="34" charset="0"/>
              </a:rPr>
              <a:t>minimicen el impacto medioambiental</a:t>
            </a: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00"/>
                </a:solidFill>
                <a:ea typeface="Calibri" panose="020F0502020204030204" pitchFamily="34" charset="0"/>
              </a:rPr>
              <a:t>Integración</a:t>
            </a: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 del </a:t>
            </a:r>
            <a:r>
              <a:rPr lang="es-ES" sz="1400" b="1" dirty="0">
                <a:solidFill>
                  <a:srgbClr val="000000"/>
                </a:solidFill>
                <a:ea typeface="Calibri" panose="020F0502020204030204" pitchFamily="34" charset="0"/>
              </a:rPr>
              <a:t>suministro de hidrógeno renovable </a:t>
            </a: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en un número mínimo de modos de </a:t>
            </a:r>
            <a:r>
              <a:rPr lang="es-ES" sz="1400" b="1" dirty="0">
                <a:solidFill>
                  <a:srgbClr val="000000"/>
                </a:solidFill>
                <a:ea typeface="Calibri" panose="020F0502020204030204" pitchFamily="34" charset="0"/>
              </a:rPr>
              <a:t>transporte</a:t>
            </a: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ea typeface="Calibri" panose="020F0502020204030204" pitchFamily="34" charset="0"/>
              </a:rPr>
              <a:t>Creación de programas de formación oficiales específicamente dedicados a las tecnologías del hidrógeno, incluyendo formación profesional y universitaria. </a:t>
            </a:r>
            <a:endParaRPr lang="es-ES" sz="1400" dirty="0">
              <a:ea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20B6EF-3F39-4810-8499-C6757B763E55}"/>
              </a:ext>
            </a:extLst>
          </p:cNvPr>
          <p:cNvSpPr txBox="1"/>
          <p:nvPr/>
        </p:nvSpPr>
        <p:spPr>
          <a:xfrm>
            <a:off x="8816375" y="1284377"/>
            <a:ext cx="1412309" cy="430887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 DEL CLÚSTER</a:t>
            </a:r>
          </a:p>
        </p:txBody>
      </p:sp>
    </p:spTree>
    <p:extLst>
      <p:ext uri="{BB962C8B-B14F-4D97-AF65-F5344CB8AC3E}">
        <p14:creationId xmlns:p14="http://schemas.microsoft.com/office/powerpoint/2010/main" val="309287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B27A2-6A35-4B0F-8C70-E56F26C4879F}"/>
</file>

<file path=customXml/itemProps2.xml><?xml version="1.0" encoding="utf-8"?>
<ds:datastoreItem xmlns:ds="http://schemas.openxmlformats.org/officeDocument/2006/customXml" ds:itemID="{395B0E1A-02C2-4219-B47B-E44E1B2DB769}">
  <ds:schemaRefs>
    <ds:schemaRef ds:uri="d211e658-d9e6-4b34-ac83-73c84aaabe28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2524</TotalTime>
  <Words>1997</Words>
  <Application>Microsoft Office PowerPoint</Application>
  <PresentationFormat>Panorámica</PresentationFormat>
  <Paragraphs>254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Helvetica</vt:lpstr>
      <vt:lpstr>Arial</vt:lpstr>
      <vt:lpstr>Times New Roman</vt:lpstr>
      <vt:lpstr>Trebuchet MS</vt:lpstr>
      <vt:lpstr>Oxygen Bold</vt:lpstr>
      <vt:lpstr>Calibri Light</vt:lpstr>
      <vt:lpstr>Verdana</vt:lpstr>
      <vt:lpstr>Calibri</vt:lpstr>
      <vt:lpstr>Office Theme</vt:lpstr>
      <vt:lpstr>Acrobat Document</vt:lpstr>
      <vt:lpstr>Presentación de PowerPoint</vt:lpstr>
      <vt:lpstr>Presentación de PowerPoint</vt:lpstr>
      <vt:lpstr>Presentación de PowerPoint</vt:lpstr>
      <vt:lpstr>Componente 9. Hidrógeno renovable: un proyecto de país</vt:lpstr>
      <vt:lpstr>Componente 9. Hidrógeno renovable: Descripción general</vt:lpstr>
      <vt:lpstr>Componente 9. Hidrógeno renovable: Descripción general</vt:lpstr>
      <vt:lpstr>Componente 9. Hidrógeno renovable: Detalle de cada inversión </vt:lpstr>
      <vt:lpstr>Componente 9. Hidrógeno renovable: Detalle de cada inversión </vt:lpstr>
      <vt:lpstr>Componente 9. Hidrógeno renovable: Detalle de cada inversión </vt:lpstr>
      <vt:lpstr>Componente 9. Hidrógeno renovable: Detalle de cada inversión </vt:lpstr>
      <vt:lpstr>Componente 9. Hidrógeno renovable: Detalle de cada inversión </vt:lpstr>
      <vt:lpstr>Componente 9. Hidrógeno renovable: Detalle de cada inversión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José Luis Galdón Salvador</cp:lastModifiedBy>
  <cp:revision>239</cp:revision>
  <cp:lastPrinted>2019-04-04T11:41:41Z</cp:lastPrinted>
  <dcterms:created xsi:type="dcterms:W3CDTF">2019-03-12T21:39:03Z</dcterms:created>
  <dcterms:modified xsi:type="dcterms:W3CDTF">2021-09-28T15:01:34Z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